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1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30.emf" ContentType="image/x-emf"/>
  <Override PartName="/ppt/media/image2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43891200" cy="329184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3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137C7B9-9C0A-4671-9D9B-BB28C38DFCF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4143600" y="9119520"/>
            <a:ext cx="3167640" cy="4777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600" bIns="48600" anchor="b"/>
          <a:p>
            <a:pPr algn="r">
              <a:lnSpc>
                <a:spcPct val="100000"/>
              </a:lnSpc>
            </a:pPr>
            <a:fld id="{5F9CA4CC-7D2D-4986-A62B-BC1943F8AE5F}" type="slidenum">
              <a:rPr lang="en-US" sz="12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31520" y="4561560"/>
            <a:ext cx="5850000" cy="4318200"/>
          </a:xfrm>
          <a:prstGeom prst="rect">
            <a:avLst/>
          </a:prstGeom>
        </p:spPr>
        <p:txBody>
          <a:bodyPr lIns="96840" rIns="96840" tIns="48600" bIns="486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  <p:pic>
        <p:nvPicPr>
          <p:cNvPr id="3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  <p:pic>
        <p:nvPicPr>
          <p:cNvPr id="33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980640" y="7702560"/>
            <a:ext cx="23927760" cy="19091160"/>
          </a:xfrm>
          <a:prstGeom prst="rect">
            <a:avLst/>
          </a:prstGeom>
          <a:ln>
            <a:noFill/>
          </a:ln>
        </p:spPr>
      </p:pic>
      <p:pic>
        <p:nvPicPr>
          <p:cNvPr id="34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980640" y="7702560"/>
            <a:ext cx="23927760" cy="19091160"/>
          </a:xfrm>
          <a:prstGeom prst="rect">
            <a:avLst/>
          </a:prstGeom>
          <a:ln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e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2058720" y="20970360"/>
            <a:ext cx="11830320" cy="119458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3" name="CustomShape 2"/>
          <p:cNvSpPr/>
          <p:nvPr/>
        </p:nvSpPr>
        <p:spPr>
          <a:xfrm>
            <a:off x="32058720" y="5105520"/>
            <a:ext cx="11830320" cy="1599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4" name="CustomShape 3"/>
          <p:cNvSpPr/>
          <p:nvPr/>
        </p:nvSpPr>
        <p:spPr>
          <a:xfrm>
            <a:off x="12268080" y="5105520"/>
            <a:ext cx="19584360" cy="27810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CustomShape 4"/>
          <p:cNvSpPr/>
          <p:nvPr/>
        </p:nvSpPr>
        <p:spPr>
          <a:xfrm>
            <a:off x="0" y="5105520"/>
            <a:ext cx="12076560" cy="2781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6" name="CustomShape 5"/>
          <p:cNvSpPr/>
          <p:nvPr/>
        </p:nvSpPr>
        <p:spPr>
          <a:xfrm>
            <a:off x="0" y="0"/>
            <a:ext cx="43877880" cy="3156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entury Gothic"/>
                <a:ea typeface="Arial"/>
              </a:rPr>
              <a:t>SSD-Aware Virtual Memory Management</a:t>
            </a:r>
            <a:endParaRPr/>
          </a:p>
        </p:txBody>
      </p:sp>
      <p:sp>
        <p:nvSpPr>
          <p:cNvPr id="387" name="CustomShape 6"/>
          <p:cNvSpPr/>
          <p:nvPr/>
        </p:nvSpPr>
        <p:spPr>
          <a:xfrm>
            <a:off x="0" y="5105520"/>
            <a:ext cx="12076560" cy="10036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Why is Virtual Memory Management needed?</a:t>
            </a:r>
            <a:endParaRPr/>
          </a:p>
        </p:txBody>
      </p:sp>
      <p:sp>
        <p:nvSpPr>
          <p:cNvPr id="388" name="CustomShape 7"/>
          <p:cNvSpPr/>
          <p:nvPr/>
        </p:nvSpPr>
        <p:spPr>
          <a:xfrm>
            <a:off x="32058720" y="21793320"/>
            <a:ext cx="11830320" cy="10036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Conclusion and Future Work</a:t>
            </a:r>
            <a:endParaRPr/>
          </a:p>
        </p:txBody>
      </p:sp>
      <p:sp>
        <p:nvSpPr>
          <p:cNvPr id="389" name="CustomShape 8"/>
          <p:cNvSpPr/>
          <p:nvPr/>
        </p:nvSpPr>
        <p:spPr>
          <a:xfrm>
            <a:off x="11160" y="3124080"/>
            <a:ext cx="43877880" cy="17917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         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Christopher Feener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Xuechen Zhang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Washington State University Vancouver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90" name="CustomShape 9"/>
          <p:cNvSpPr/>
          <p:nvPr/>
        </p:nvSpPr>
        <p:spPr>
          <a:xfrm>
            <a:off x="-43200" y="10013040"/>
            <a:ext cx="12076560" cy="10036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Challenges of VMM using SSDs</a:t>
            </a:r>
            <a:endParaRPr/>
          </a:p>
        </p:txBody>
      </p:sp>
      <p:sp>
        <p:nvSpPr>
          <p:cNvPr id="391" name="CustomShape 10"/>
          <p:cNvSpPr/>
          <p:nvPr/>
        </p:nvSpPr>
        <p:spPr>
          <a:xfrm>
            <a:off x="5092200" y="10103040"/>
            <a:ext cx="182880" cy="31176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CustomShape 11"/>
          <p:cNvSpPr/>
          <p:nvPr/>
        </p:nvSpPr>
        <p:spPr>
          <a:xfrm>
            <a:off x="5290200" y="10023120"/>
            <a:ext cx="180720" cy="31176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CustomShape 12"/>
          <p:cNvSpPr/>
          <p:nvPr/>
        </p:nvSpPr>
        <p:spPr>
          <a:xfrm>
            <a:off x="77040" y="13716000"/>
            <a:ext cx="11142360" cy="207072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CustomShape 13"/>
          <p:cNvSpPr/>
          <p:nvPr/>
        </p:nvSpPr>
        <p:spPr>
          <a:xfrm>
            <a:off x="0" y="23743800"/>
            <a:ext cx="12076920" cy="10036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Our Solution: HybridSwap</a:t>
            </a:r>
            <a:endParaRPr/>
          </a:p>
        </p:txBody>
      </p:sp>
      <p:sp>
        <p:nvSpPr>
          <p:cNvPr id="395" name="CustomShape 14"/>
          <p:cNvSpPr/>
          <p:nvPr/>
        </p:nvSpPr>
        <p:spPr>
          <a:xfrm>
            <a:off x="12192120" y="6190560"/>
            <a:ext cx="19649520" cy="1438128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CustomShape 15"/>
          <p:cNvSpPr/>
          <p:nvPr/>
        </p:nvSpPr>
        <p:spPr>
          <a:xfrm>
            <a:off x="12482280" y="27419400"/>
            <a:ext cx="19657440" cy="100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endParaRPr/>
          </a:p>
        </p:txBody>
      </p:sp>
      <p:sp>
        <p:nvSpPr>
          <p:cNvPr id="397" name="CustomShape 16"/>
          <p:cNvSpPr/>
          <p:nvPr/>
        </p:nvSpPr>
        <p:spPr>
          <a:xfrm>
            <a:off x="32004000" y="6019920"/>
            <a:ext cx="11879640" cy="221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Pages were from a single call of shrink_page_list.</a:t>
            </a:r>
            <a:endParaRPr/>
          </a:p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entury Gothic"/>
                <a:ea typeface="Times New Roman"/>
              </a:rPr>
              <a:t>Number of pages found in each VMA:</a:t>
            </a:r>
            <a:endParaRPr/>
          </a:p>
        </p:txBody>
      </p:sp>
      <p:sp>
        <p:nvSpPr>
          <p:cNvPr id="398" name="CustomShape 17"/>
          <p:cNvSpPr/>
          <p:nvPr/>
        </p:nvSpPr>
        <p:spPr>
          <a:xfrm>
            <a:off x="32060880" y="13898880"/>
            <a:ext cx="11830320" cy="10036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Memory Pages </a:t>
            </a:r>
            <a:endParaRPr/>
          </a:p>
        </p:txBody>
      </p:sp>
      <p:sp>
        <p:nvSpPr>
          <p:cNvPr id="399" name="CustomShape 18"/>
          <p:cNvSpPr/>
          <p:nvPr/>
        </p:nvSpPr>
        <p:spPr>
          <a:xfrm>
            <a:off x="0" y="17891640"/>
            <a:ext cx="12076560" cy="10036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Existing Solution</a:t>
            </a:r>
            <a:endParaRPr/>
          </a:p>
        </p:txBody>
      </p:sp>
      <p:sp>
        <p:nvSpPr>
          <p:cNvPr id="400" name="CustomShape 19"/>
          <p:cNvSpPr/>
          <p:nvPr/>
        </p:nvSpPr>
        <p:spPr>
          <a:xfrm>
            <a:off x="32058720" y="5105520"/>
            <a:ext cx="11830320" cy="10036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Experimental Results </a:t>
            </a:r>
            <a:endParaRPr/>
          </a:p>
        </p:txBody>
      </p:sp>
      <p:pic>
        <p:nvPicPr>
          <p:cNvPr id="401" name="Picture 7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17120" y="3218040"/>
            <a:ext cx="6409800" cy="1656720"/>
          </a:xfrm>
          <a:prstGeom prst="rect">
            <a:avLst/>
          </a:prstGeom>
          <a:ln>
            <a:noFill/>
          </a:ln>
        </p:spPr>
      </p:pic>
      <p:sp>
        <p:nvSpPr>
          <p:cNvPr id="402" name="CustomShape 20"/>
          <p:cNvSpPr/>
          <p:nvPr/>
        </p:nvSpPr>
        <p:spPr>
          <a:xfrm>
            <a:off x="548640" y="11163240"/>
            <a:ext cx="11154240" cy="30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Why we are using SSDs for VMM: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Incorporating SSD into VMM can  increase the bandwidth of the swapping system.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Challenges: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Frequent writes to SSD could shorten the lifetime of SSD to a thousandth of normal.</a:t>
            </a:r>
            <a:endParaRPr/>
          </a:p>
        </p:txBody>
      </p:sp>
      <p:sp>
        <p:nvSpPr>
          <p:cNvPr id="403" name="CustomShape 21"/>
          <p:cNvSpPr/>
          <p:nvPr/>
        </p:nvSpPr>
        <p:spPr>
          <a:xfrm>
            <a:off x="32532480" y="15303960"/>
            <a:ext cx="9895680" cy="64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Data: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Observations:</a:t>
            </a:r>
            <a:endParaRPr/>
          </a:p>
        </p:txBody>
      </p:sp>
      <p:sp>
        <p:nvSpPr>
          <p:cNvPr id="404" name="CustomShape 22"/>
          <p:cNvSpPr/>
          <p:nvPr/>
        </p:nvSpPr>
        <p:spPr>
          <a:xfrm>
            <a:off x="457200" y="6111000"/>
            <a:ext cx="11245680" cy="32511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has significant advantages over DRAM, including greater capacity, more power efficient, and lower price per bit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It could potentially be used as an extension of memory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Applications with large working sets could run efficiently on a modestly configured system using both SSDs and disks.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5" name="CustomShape 23"/>
          <p:cNvSpPr/>
          <p:nvPr/>
        </p:nvSpPr>
        <p:spPr>
          <a:xfrm>
            <a:off x="518400" y="19058400"/>
            <a:ext cx="11184480" cy="32511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is used for speeding up disk access.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When used alone, SSD provides extremely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“fast storage systems.”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6" name="CustomShape 24"/>
          <p:cNvSpPr/>
          <p:nvPr/>
        </p:nvSpPr>
        <p:spPr>
          <a:xfrm>
            <a:off x="792720" y="25146000"/>
            <a:ext cx="10910160" cy="32511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manages sequential reads and SSD manages random reads.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provides enhanced performance, while disk allows a longer lifetime for SSD, thus combining the advantages of both.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The three steps of swapping out pages according to HybridSwap are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“selecting a candidate sequence, evaluating its spatial locality, and determining swapping destinations.”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7" name="CustomShape 25"/>
          <p:cNvSpPr/>
          <p:nvPr/>
        </p:nvSpPr>
        <p:spPr>
          <a:xfrm>
            <a:off x="32552640" y="23225760"/>
            <a:ext cx="10881000" cy="32511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can be used in conjunction with temporal locality to determine the optimal means of swapping pages between SSD and disk.</a:t>
            </a:r>
            <a:endParaRPr/>
          </a:p>
        </p:txBody>
      </p:sp>
      <p:sp>
        <p:nvSpPr>
          <p:cNvPr id="408" name="CustomShape 26"/>
          <p:cNvSpPr/>
          <p:nvPr/>
        </p:nvSpPr>
        <p:spPr>
          <a:xfrm>
            <a:off x="12265200" y="5106600"/>
            <a:ext cx="19475640" cy="2781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9" name="CustomShape 27"/>
          <p:cNvSpPr/>
          <p:nvPr/>
        </p:nvSpPr>
        <p:spPr>
          <a:xfrm>
            <a:off x="12893040" y="6583680"/>
            <a:ext cx="18104040" cy="32511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Pages with the least temporal locality are the most likely to be swapped out.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Spatial locality must also be used to make certain that swap-in latency and page-fault latency are not increased.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Disk swap manages sequences with strong spatial locality and weak temporal locality, while SSD swap manages page sequences with weak spatial locality.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variant of the LRU replacement algorithm is used, 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“similar to the 2Q replacement”</a:t>
            </a: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.</a:t>
            </a:r>
            <a:endParaRPr/>
          </a:p>
        </p:txBody>
      </p:sp>
      <p:sp>
        <p:nvSpPr>
          <p:cNvPr id="410" name="CustomShape 28"/>
          <p:cNvSpPr/>
          <p:nvPr/>
        </p:nvSpPr>
        <p:spPr>
          <a:xfrm>
            <a:off x="12265200" y="5105520"/>
            <a:ext cx="19475640" cy="10036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Integration of Temporal Locality and Spatial Locality</a:t>
            </a:r>
            <a:endParaRPr/>
          </a:p>
        </p:txBody>
      </p:sp>
      <p:sp>
        <p:nvSpPr>
          <p:cNvPr id="411" name="CustomShape 29"/>
          <p:cNvSpPr/>
          <p:nvPr/>
        </p:nvSpPr>
        <p:spPr>
          <a:xfrm>
            <a:off x="12268440" y="20954880"/>
            <a:ext cx="19472400" cy="10036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Evaluation of Spatial Locality of Page Sequences</a:t>
            </a:r>
            <a:endParaRPr/>
          </a:p>
        </p:txBody>
      </p:sp>
      <p:sp>
        <p:nvSpPr>
          <p:cNvPr id="412" name="CustomShape 30"/>
          <p:cNvSpPr/>
          <p:nvPr/>
        </p:nvSpPr>
        <p:spPr>
          <a:xfrm>
            <a:off x="12264840" y="28483560"/>
            <a:ext cx="19476000" cy="100368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Scheduling Page Swapping</a:t>
            </a:r>
            <a:endParaRPr/>
          </a:p>
        </p:txBody>
      </p:sp>
      <p:sp>
        <p:nvSpPr>
          <p:cNvPr id="413" name="CustomShape 31"/>
          <p:cNvSpPr/>
          <p:nvPr/>
        </p:nvSpPr>
        <p:spPr>
          <a:xfrm>
            <a:off x="12863520" y="22168080"/>
            <a:ext cx="18499680" cy="32511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order to reduce overhead and minimize time to detect page accesses, HybridSwap only records page accesses when there is a page fault.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The lifetime of a page at swap-out is considered to be the most recent time between page accesses (swap-in and current time).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 sequence of pages is swapped to disk only</a:t>
            </a:r>
            <a:r>
              <a:rPr lang="en-US" sz="3200" u="sng">
                <a:solidFill>
                  <a:srgbClr val="000000"/>
                </a:solidFill>
                <a:latin typeface="Century Gothic"/>
                <a:ea typeface="Arial"/>
              </a:rPr>
              <a:t> “If the difference between any two pages' access times is” less “than the system's current average lifetime,” and “ if some anonymous pages in the sequence ... have access times.”</a:t>
            </a:r>
            <a:endParaRPr/>
          </a:p>
        </p:txBody>
      </p:sp>
      <p:sp>
        <p:nvSpPr>
          <p:cNvPr id="414" name="CustomShape 32"/>
          <p:cNvSpPr/>
          <p:nvPr/>
        </p:nvSpPr>
        <p:spPr>
          <a:xfrm>
            <a:off x="12618720" y="29666160"/>
            <a:ext cx="18499680" cy="32511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In the range of the last N pages in the inactive list of pages, a process's pages are replaced in each swap.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N must be small enough to avoid swapping too many recently used pages, but large enough to add disk efficiency.</a:t>
            </a:r>
            <a:endParaRPr/>
          </a:p>
        </p:txBody>
      </p:sp>
      <p:pic>
        <p:nvPicPr>
          <p:cNvPr id="4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058720" y="7680960"/>
            <a:ext cx="11741040" cy="581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2194560" y="1313280"/>
            <a:ext cx="39500640" cy="549612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CustomShape 2"/>
          <p:cNvSpPr/>
          <p:nvPr/>
        </p:nvSpPr>
        <p:spPr>
          <a:xfrm>
            <a:off x="2194560" y="7702560"/>
            <a:ext cx="39500640" cy="1909116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CustomShape 3"/>
          <p:cNvSpPr/>
          <p:nvPr/>
        </p:nvSpPr>
        <p:spPr>
          <a:xfrm>
            <a:off x="2194560" y="7702560"/>
            <a:ext cx="39500640" cy="19091160"/>
          </a:xfrm>
          <a:prstGeom prst="rect">
            <a:avLst/>
          </a:prstGeom>
          <a:noFill/>
          <a:ln>
            <a:noFill/>
          </a:ln>
        </p:spPr>
      </p:sp>
      <p:pic>
        <p:nvPicPr>
          <p:cNvPr id="4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7760" cy="19091160"/>
          </a:xfrm>
          <a:prstGeom prst="rect">
            <a:avLst/>
          </a:prstGeom>
          <a:ln>
            <a:noFill/>
          </a:ln>
        </p:spPr>
      </p:pic>
      <p:pic>
        <p:nvPicPr>
          <p:cNvPr id="4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760" cy="190911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2194560" y="1313280"/>
            <a:ext cx="39499920" cy="254800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2194560" y="1313280"/>
            <a:ext cx="39499920" cy="54954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CustomShape 2"/>
          <p:cNvSpPr/>
          <p:nvPr/>
        </p:nvSpPr>
        <p:spPr>
          <a:xfrm>
            <a:off x="2194560" y="770256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CustomShape 3"/>
          <p:cNvSpPr/>
          <p:nvPr/>
        </p:nvSpPr>
        <p:spPr>
          <a:xfrm>
            <a:off x="2194560" y="1767492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CustomShape 4"/>
          <p:cNvSpPr/>
          <p:nvPr/>
        </p:nvSpPr>
        <p:spPr>
          <a:xfrm>
            <a:off x="22435200" y="7702560"/>
            <a:ext cx="19274760" cy="190904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2194560" y="1313280"/>
            <a:ext cx="39499920" cy="54954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CustomShape 2"/>
          <p:cNvSpPr/>
          <p:nvPr/>
        </p:nvSpPr>
        <p:spPr>
          <a:xfrm>
            <a:off x="2194560" y="7702560"/>
            <a:ext cx="19274760" cy="1909044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CustomShape 3"/>
          <p:cNvSpPr/>
          <p:nvPr/>
        </p:nvSpPr>
        <p:spPr>
          <a:xfrm>
            <a:off x="22435200" y="770256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CustomShape 4"/>
          <p:cNvSpPr/>
          <p:nvPr/>
        </p:nvSpPr>
        <p:spPr>
          <a:xfrm>
            <a:off x="22435200" y="17674920"/>
            <a:ext cx="19274760" cy="9105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2194560" y="1313280"/>
            <a:ext cx="39499920" cy="54954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CustomShape 2"/>
          <p:cNvSpPr/>
          <p:nvPr/>
        </p:nvSpPr>
        <p:spPr>
          <a:xfrm>
            <a:off x="2194560" y="770256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CustomShape 3"/>
          <p:cNvSpPr/>
          <p:nvPr/>
        </p:nvSpPr>
        <p:spPr>
          <a:xfrm>
            <a:off x="22435200" y="770256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CustomShape 4"/>
          <p:cNvSpPr/>
          <p:nvPr/>
        </p:nvSpPr>
        <p:spPr>
          <a:xfrm>
            <a:off x="2194560" y="17674920"/>
            <a:ext cx="39499920" cy="9105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2194560" y="1313280"/>
            <a:ext cx="39499920" cy="549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CustomShape 2"/>
          <p:cNvSpPr/>
          <p:nvPr/>
        </p:nvSpPr>
        <p:spPr>
          <a:xfrm>
            <a:off x="2194560" y="7702560"/>
            <a:ext cx="3949992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CustomShape 3"/>
          <p:cNvSpPr/>
          <p:nvPr/>
        </p:nvSpPr>
        <p:spPr>
          <a:xfrm>
            <a:off x="2194560" y="17674920"/>
            <a:ext cx="39499920" cy="9105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2194560" y="1313280"/>
            <a:ext cx="39499920" cy="549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CustomShape 2"/>
          <p:cNvSpPr/>
          <p:nvPr/>
        </p:nvSpPr>
        <p:spPr>
          <a:xfrm>
            <a:off x="2194560" y="770256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CustomShape 3"/>
          <p:cNvSpPr/>
          <p:nvPr/>
        </p:nvSpPr>
        <p:spPr>
          <a:xfrm>
            <a:off x="22435200" y="770256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CustomShape 4"/>
          <p:cNvSpPr/>
          <p:nvPr/>
        </p:nvSpPr>
        <p:spPr>
          <a:xfrm>
            <a:off x="22435200" y="17674920"/>
            <a:ext cx="19274760" cy="910512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CustomShape 5"/>
          <p:cNvSpPr/>
          <p:nvPr/>
        </p:nvSpPr>
        <p:spPr>
          <a:xfrm>
            <a:off x="2194560" y="17674920"/>
            <a:ext cx="19274760" cy="91051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194560" y="1313280"/>
            <a:ext cx="39499920" cy="549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CustomShape 2"/>
          <p:cNvSpPr/>
          <p:nvPr/>
        </p:nvSpPr>
        <p:spPr>
          <a:xfrm>
            <a:off x="2194560" y="7702560"/>
            <a:ext cx="39499920" cy="1909044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CustomShape 3"/>
          <p:cNvSpPr/>
          <p:nvPr/>
        </p:nvSpPr>
        <p:spPr>
          <a:xfrm>
            <a:off x="2194560" y="7702560"/>
            <a:ext cx="39499920" cy="19090440"/>
          </a:xfrm>
          <a:prstGeom prst="rect">
            <a:avLst/>
          </a:prstGeom>
          <a:noFill/>
          <a:ln>
            <a:noFill/>
          </a:ln>
        </p:spPr>
      </p:sp>
      <p:pic>
        <p:nvPicPr>
          <p:cNvPr id="4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  <p:pic>
        <p:nvPicPr>
          <p:cNvPr id="4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7040" cy="190904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194560" y="1313280"/>
            <a:ext cx="39500640" cy="549612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CustomShape 2"/>
          <p:cNvSpPr/>
          <p:nvPr/>
        </p:nvSpPr>
        <p:spPr>
          <a:xfrm>
            <a:off x="2194560" y="7702560"/>
            <a:ext cx="1927548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CustomShape 3"/>
          <p:cNvSpPr/>
          <p:nvPr/>
        </p:nvSpPr>
        <p:spPr>
          <a:xfrm>
            <a:off x="22435200" y="7702560"/>
            <a:ext cx="1927548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CustomShape 4"/>
          <p:cNvSpPr/>
          <p:nvPr/>
        </p:nvSpPr>
        <p:spPr>
          <a:xfrm>
            <a:off x="22435200" y="17674920"/>
            <a:ext cx="19275480" cy="910584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CustomShape 5"/>
          <p:cNvSpPr/>
          <p:nvPr/>
        </p:nvSpPr>
        <p:spPr>
          <a:xfrm>
            <a:off x="2194560" y="17674920"/>
            <a:ext cx="19275480" cy="91058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