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DFF5F"/>
    <a:srgbClr val="0DC0FF"/>
    <a:srgbClr val="000066"/>
    <a:srgbClr val="753805"/>
    <a:srgbClr val="0E0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9935" autoAdjust="0"/>
  </p:normalViewPr>
  <p:slideViewPr>
    <p:cSldViewPr>
      <p:cViewPr>
        <p:scale>
          <a:sx n="28" d="100"/>
          <a:sy n="28" d="100"/>
        </p:scale>
        <p:origin x="824" y="144"/>
      </p:cViewPr>
      <p:guideLst>
        <p:guide orient="horz" pos="10368"/>
        <p:guide pos="1382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169921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53" y="1"/>
            <a:ext cx="3169921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8888" y="719138"/>
            <a:ext cx="4799012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1396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119492"/>
            <a:ext cx="3169921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53" y="9119492"/>
            <a:ext cx="3169921" cy="480059"/>
          </a:xfrm>
          <a:prstGeom prst="rect">
            <a:avLst/>
          </a:prstGeom>
          <a:noFill/>
          <a:ln>
            <a:noFill/>
          </a:ln>
        </p:spPr>
        <p:txBody>
          <a:bodyPr lIns="96900" tIns="48450" rIns="96900" bIns="48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7839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1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056" algn="l" defTabSz="9141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112" algn="l" defTabSz="9141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9141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214" algn="l" defTabSz="9141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5270" algn="l" defTabSz="9141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2326" algn="l" defTabSz="9141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9373" algn="l" defTabSz="9141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9141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143553" y="9119492"/>
            <a:ext cx="3169921" cy="480059"/>
          </a:xfrm>
          <a:prstGeom prst="rect">
            <a:avLst/>
          </a:prstGeom>
          <a:noFill/>
          <a:ln>
            <a:noFill/>
          </a:ln>
        </p:spPr>
        <p:txBody>
          <a:bodyPr lIns="96900" tIns="48450" rIns="96900" bIns="48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19138"/>
            <a:ext cx="4799012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731520" y="4561396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900" tIns="48450" rIns="96900" bIns="48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1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5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7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144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507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25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458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3859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771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157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5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6928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314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700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086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66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533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3859" indent="0">
              <a:buNone/>
              <a:defRPr sz="9600" b="1"/>
            </a:lvl2pPr>
            <a:lvl3pPr marL="4387718" indent="0">
              <a:buNone/>
              <a:defRPr sz="8600" b="1"/>
            </a:lvl3pPr>
            <a:lvl4pPr marL="6581578" indent="0">
              <a:buNone/>
              <a:defRPr sz="7700" b="1"/>
            </a:lvl4pPr>
            <a:lvl5pPr marL="8775432" indent="0">
              <a:buNone/>
              <a:defRPr sz="7700" b="1"/>
            </a:lvl5pPr>
            <a:lvl6pPr marL="10969286" indent="0">
              <a:buNone/>
              <a:defRPr sz="7700" b="1"/>
            </a:lvl6pPr>
            <a:lvl7pPr marL="13163146" indent="0">
              <a:buNone/>
              <a:defRPr sz="7700" b="1"/>
            </a:lvl7pPr>
            <a:lvl8pPr marL="15357005" indent="0">
              <a:buNone/>
              <a:defRPr sz="7700" b="1"/>
            </a:lvl8pPr>
            <a:lvl9pPr marL="1755086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3859" indent="0">
              <a:buNone/>
              <a:defRPr sz="9600" b="1"/>
            </a:lvl2pPr>
            <a:lvl3pPr marL="4387718" indent="0">
              <a:buNone/>
              <a:defRPr sz="8600" b="1"/>
            </a:lvl3pPr>
            <a:lvl4pPr marL="6581578" indent="0">
              <a:buNone/>
              <a:defRPr sz="7700" b="1"/>
            </a:lvl4pPr>
            <a:lvl5pPr marL="8775432" indent="0">
              <a:buNone/>
              <a:defRPr sz="7700" b="1"/>
            </a:lvl5pPr>
            <a:lvl6pPr marL="10969286" indent="0">
              <a:buNone/>
              <a:defRPr sz="7700" b="1"/>
            </a:lvl6pPr>
            <a:lvl7pPr marL="13163146" indent="0">
              <a:buNone/>
              <a:defRPr sz="7700" b="1"/>
            </a:lvl7pPr>
            <a:lvl8pPr marL="15357005" indent="0">
              <a:buNone/>
              <a:defRPr sz="7700" b="1"/>
            </a:lvl8pPr>
            <a:lvl9pPr marL="1755086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529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29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196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3859" indent="0">
              <a:buNone/>
              <a:defRPr sz="5800"/>
            </a:lvl2pPr>
            <a:lvl3pPr marL="4387718" indent="0">
              <a:buNone/>
              <a:defRPr sz="4800"/>
            </a:lvl3pPr>
            <a:lvl4pPr marL="6581578" indent="0">
              <a:buNone/>
              <a:defRPr sz="4300"/>
            </a:lvl4pPr>
            <a:lvl5pPr marL="8775432" indent="0">
              <a:buNone/>
              <a:defRPr sz="4300"/>
            </a:lvl5pPr>
            <a:lvl6pPr marL="10969286" indent="0">
              <a:buNone/>
              <a:defRPr sz="4300"/>
            </a:lvl6pPr>
            <a:lvl7pPr marL="13163146" indent="0">
              <a:buNone/>
              <a:defRPr sz="4300"/>
            </a:lvl7pPr>
            <a:lvl8pPr marL="15357005" indent="0">
              <a:buNone/>
              <a:defRPr sz="4300"/>
            </a:lvl8pPr>
            <a:lvl9pPr marL="1755086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398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3859" indent="0">
              <a:buNone/>
              <a:defRPr sz="13400"/>
            </a:lvl2pPr>
            <a:lvl3pPr marL="4387718" indent="0">
              <a:buNone/>
              <a:defRPr sz="11500"/>
            </a:lvl3pPr>
            <a:lvl4pPr marL="6581578" indent="0">
              <a:buNone/>
              <a:defRPr sz="9600"/>
            </a:lvl4pPr>
            <a:lvl5pPr marL="8775432" indent="0">
              <a:buNone/>
              <a:defRPr sz="9600"/>
            </a:lvl5pPr>
            <a:lvl6pPr marL="10969286" indent="0">
              <a:buNone/>
              <a:defRPr sz="9600"/>
            </a:lvl6pPr>
            <a:lvl7pPr marL="13163146" indent="0">
              <a:buNone/>
              <a:defRPr sz="9600"/>
            </a:lvl7pPr>
            <a:lvl8pPr marL="15357005" indent="0">
              <a:buNone/>
              <a:defRPr sz="9600"/>
            </a:lvl8pPr>
            <a:lvl9pPr marL="1755086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3859" indent="0">
              <a:buNone/>
              <a:defRPr sz="5800"/>
            </a:lvl2pPr>
            <a:lvl3pPr marL="4387718" indent="0">
              <a:buNone/>
              <a:defRPr sz="4800"/>
            </a:lvl3pPr>
            <a:lvl4pPr marL="6581578" indent="0">
              <a:buNone/>
              <a:defRPr sz="4300"/>
            </a:lvl4pPr>
            <a:lvl5pPr marL="8775432" indent="0">
              <a:buNone/>
              <a:defRPr sz="4300"/>
            </a:lvl5pPr>
            <a:lvl6pPr marL="10969286" indent="0">
              <a:buNone/>
              <a:defRPr sz="4300"/>
            </a:lvl6pPr>
            <a:lvl7pPr marL="13163146" indent="0">
              <a:buNone/>
              <a:defRPr sz="4300"/>
            </a:lvl7pPr>
            <a:lvl8pPr marL="15357005" indent="0">
              <a:buNone/>
              <a:defRPr sz="4300"/>
            </a:lvl8pPr>
            <a:lvl9pPr marL="1755086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425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768" tIns="219389" rIns="438768" bIns="2193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768" tIns="219389" rIns="438768" bIns="2193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768" tIns="219389" rIns="438768" bIns="219389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August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768" tIns="219389" rIns="438768" bIns="219389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768" tIns="219389" rIns="438768" bIns="219389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sldNum="0" hdr="0" ftr="0" dt="0"/>
  <p:txStyles>
    <p:titleStyle>
      <a:lvl1pPr algn="ctr" defTabSz="438771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392" indent="-1645392" algn="l" defTabSz="438771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018" indent="-1371158" algn="l" defTabSz="438771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643" indent="-1096925" algn="l" defTabSz="438771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8502" indent="-1096925" algn="l" defTabSz="4387718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2362" indent="-1096925" algn="l" defTabSz="4387718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6221" indent="-1096925" algn="l" defTabSz="438771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0080" indent="-1096925" algn="l" defTabSz="438771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3930" indent="-1096925" algn="l" defTabSz="438771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7789" indent="-1096925" algn="l" defTabSz="438771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3859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7718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578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5432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9286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3146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7005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864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20"/>
          <p:cNvSpPr/>
          <p:nvPr/>
        </p:nvSpPr>
        <p:spPr>
          <a:xfrm>
            <a:off x="32058864" y="20970240"/>
            <a:ext cx="11832336" cy="11948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/>
          <a:p>
            <a:endParaRPr dirty="0">
              <a:latin typeface="Century Gothic" pitchFamily="34" charset="0"/>
              <a:cs typeface="Microsoft Sans Serif" pitchFamily="34" charset="0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32058864" y="5105400"/>
            <a:ext cx="11832336" cy="160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/>
          <a:p>
            <a:endParaRPr dirty="0">
              <a:latin typeface="Century Gothic" pitchFamily="34" charset="0"/>
              <a:cs typeface="Microsoft Sans Serif" pitchFamily="34" charset="0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2268200" y="5105392"/>
            <a:ext cx="19586625" cy="27813007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noFill/>
          </a:ln>
        </p:spPr>
        <p:txBody>
          <a:bodyPr lIns="91397" tIns="45682" rIns="91397" bIns="45682" anchor="ctr" anchorCtr="0">
            <a:noAutofit/>
          </a:bodyPr>
          <a:lstStyle/>
          <a:p>
            <a:endParaRPr dirty="0">
              <a:latin typeface="Century Gothic" pitchFamily="34" charset="0"/>
              <a:cs typeface="Microsoft Sans Serif" pitchFamily="34" charset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5105393"/>
            <a:ext cx="12078767" cy="278130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/>
          <a:p>
            <a:pPr algn="ctr"/>
            <a:endParaRPr dirty="0">
              <a:latin typeface="Century Gothic" pitchFamily="34" charset="0"/>
              <a:cs typeface="Microsoft Sans Serif" pitchFamily="34" charset="0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1"/>
            <a:ext cx="43879934" cy="315900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397" tIns="91397" rIns="91397" bIns="9139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340454" indent="387226" algn="just">
              <a:spcBef>
                <a:spcPts val="600"/>
              </a:spcBef>
              <a:buClr>
                <a:schemeClr val="dk1"/>
              </a:buClr>
              <a:buSzPct val="25000"/>
              <a:defRPr sz="4400" b="1">
                <a:latin typeface="Century Gothic" pitchFamily="34" charset="0"/>
              </a:defRPr>
            </a:lvl1pPr>
          </a:lstStyle>
          <a:p>
            <a:pPr marL="0" indent="0" algn="ctr"/>
            <a:r>
              <a:rPr lang="en-US" sz="8800" dirty="0" smtClean="0">
                <a:solidFill>
                  <a:schemeClr val="bg1"/>
                </a:solidFill>
                <a:sym typeface="Times New Roman"/>
              </a:rPr>
              <a:t>SSD</a:t>
            </a:r>
            <a:r>
              <a:rPr lang="en-US" sz="8800" dirty="0" smtClean="0">
                <a:solidFill>
                  <a:schemeClr val="bg1"/>
                </a:solidFill>
                <a:sym typeface="Times New Roman"/>
              </a:rPr>
              <a:t>-Aware Virtual Memory Management</a:t>
            </a:r>
            <a:endParaRPr sz="8800" dirty="0">
              <a:solidFill>
                <a:schemeClr val="bg1"/>
              </a:solidFill>
              <a:sym typeface="Times New Roman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0" y="5105400"/>
            <a:ext cx="12078767" cy="1005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entury Gothic" pitchFamily="34" charset="0"/>
                <a:cs typeface="American Typewriter"/>
              </a:rPr>
              <a:t>Why Virtual Memory Management is needed?</a:t>
            </a:r>
            <a:endParaRPr lang="en-US" sz="4000" b="1" dirty="0">
              <a:solidFill>
                <a:schemeClr val="tx1"/>
              </a:solidFill>
              <a:latin typeface="Century Gothic" pitchFamily="34" charset="0"/>
              <a:cs typeface="American Typewriter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32058864" y="21793200"/>
            <a:ext cx="11832336" cy="1005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4000" b="1">
                <a:solidFill>
                  <a:schemeClr val="tx1"/>
                </a:solidFill>
                <a:latin typeface="Century Gothic" pitchFamily="34" charset="0"/>
                <a:cs typeface="American Typewriter"/>
              </a:defRPr>
            </a:lvl1pPr>
          </a:lstStyle>
          <a:p>
            <a:r>
              <a:rPr lang="en-US" dirty="0">
                <a:sym typeface="Times New Roman"/>
              </a:rPr>
              <a:t>Conclusion and Future Work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12268200" y="20955000"/>
            <a:ext cx="19586625" cy="1005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4000" b="1">
                <a:solidFill>
                  <a:schemeClr val="tx1"/>
                </a:solidFill>
                <a:latin typeface="Century Gothic" pitchFamily="34" charset="0"/>
                <a:cs typeface="American Typewriter"/>
              </a:defRPr>
            </a:lvl1pPr>
          </a:lstStyle>
          <a:p>
            <a:r>
              <a:rPr lang="en-US" dirty="0" smtClean="0">
                <a:sym typeface="Times New Roman"/>
              </a:rPr>
              <a:t>Evaluation of Spatial Locality of Page Sequences</a:t>
            </a:r>
            <a:endParaRPr lang="en-US" dirty="0">
              <a:sym typeface="Times New Roman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12264973" y="28483560"/>
            <a:ext cx="19589851" cy="1005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4000" b="1">
                <a:solidFill>
                  <a:schemeClr val="tx1"/>
                </a:solidFill>
                <a:latin typeface="Century Gothic" pitchFamily="34" charset="0"/>
                <a:cs typeface="American Typewriter"/>
              </a:defRPr>
            </a:lvl1pPr>
          </a:lstStyle>
          <a:p>
            <a:r>
              <a:rPr lang="en-US" dirty="0" smtClean="0">
                <a:sym typeface="Times New Roman"/>
              </a:rPr>
              <a:t>Scheduling Page Swapping</a:t>
            </a:r>
            <a:endParaRPr lang="en-US" dirty="0">
              <a:sym typeface="Times New Roman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12264975" y="5105400"/>
            <a:ext cx="19586625" cy="1005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4000" b="1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  <a:cs typeface="American Typewriter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sym typeface="Times New Roman"/>
              </a:rPr>
              <a:t>Integration of Temporal Locality and Spatial Locality</a:t>
            </a:r>
            <a:endParaRPr lang="en-US" dirty="0">
              <a:solidFill>
                <a:schemeClr val="tx1"/>
              </a:solidFill>
              <a:sym typeface="Times New Roman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11266" y="3124201"/>
            <a:ext cx="43879934" cy="1794000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397" tIns="91397" rIns="91397" bIns="91397" anchor="t" anchorCtr="0">
            <a:noAutofit/>
          </a:bodyPr>
          <a:lstStyle/>
          <a:p>
            <a:pPr marL="12340454" indent="387226" algn="just"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en-US" sz="4400" b="1" dirty="0" smtClean="0">
                <a:latin typeface="Century Gothic" pitchFamily="34" charset="0"/>
                <a:sym typeface="Times New Roman"/>
              </a:rPr>
              <a:t>         Christopher </a:t>
            </a:r>
            <a:r>
              <a:rPr lang="en-US" sz="4400" b="1" dirty="0" err="1" smtClean="0">
                <a:latin typeface="Century Gothic" pitchFamily="34" charset="0"/>
                <a:sym typeface="Times New Roman"/>
              </a:rPr>
              <a:t>Feener</a:t>
            </a:r>
            <a:r>
              <a:rPr lang="en-US" sz="4400" b="1" dirty="0">
                <a:latin typeface="Century Gothic" pitchFamily="34" charset="0"/>
                <a:sym typeface="Times New Roman"/>
              </a:rPr>
              <a:t>					Xuechen Zhang</a:t>
            </a:r>
          </a:p>
          <a:p>
            <a:pPr marL="12340454" indent="387226" algn="just">
              <a:spcBef>
                <a:spcPts val="600"/>
              </a:spcBef>
              <a:buClr>
                <a:schemeClr val="dk1"/>
              </a:buClr>
              <a:buSzPct val="25000"/>
            </a:pPr>
            <a:r>
              <a:rPr lang="en-US" sz="4400" b="1" dirty="0">
                <a:latin typeface="Century Gothic" pitchFamily="34" charset="0"/>
                <a:sym typeface="Times New Roman"/>
              </a:rPr>
              <a:t>					Washington State University Vancouver</a:t>
            </a:r>
          </a:p>
          <a:p>
            <a:pPr algn="just"/>
            <a:endParaRPr sz="4400" b="1" dirty="0">
              <a:latin typeface="Century Gothic" pitchFamily="34" charset="0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0" y="9753600"/>
            <a:ext cx="12078766" cy="1005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4000" b="1">
                <a:solidFill>
                  <a:schemeClr val="tx1"/>
                </a:solidFill>
                <a:latin typeface="Century Gothic" pitchFamily="34" charset="0"/>
                <a:cs typeface="American Typewriter"/>
              </a:defRPr>
            </a:lvl1pPr>
          </a:lstStyle>
          <a:p>
            <a:r>
              <a:rPr lang="en-US" dirty="0" smtClean="0"/>
              <a:t>Challenges of VMM using SSDs</a:t>
            </a:r>
            <a:endParaRPr lang="en-US" dirty="0">
              <a:sym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92020" y="10103012"/>
            <a:ext cx="184949" cy="313910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endParaRPr lang="en-US" dirty="0">
              <a:latin typeface="Century Gothic" pitchFamily="34" charset="0"/>
              <a:cs typeface="Microsoft Sans Serif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90121" y="10023217"/>
            <a:ext cx="182942" cy="313910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endParaRPr lang="en-US" dirty="0">
              <a:latin typeface="Century Gothic" pitchFamily="34" charset="0"/>
              <a:cs typeface="Microsoft Sans Serif" pitchFamily="34" charset="0"/>
            </a:endParaRPr>
          </a:p>
        </p:txBody>
      </p:sp>
      <p:sp>
        <p:nvSpPr>
          <p:cNvPr id="529" name="Shape 38"/>
          <p:cNvSpPr/>
          <p:nvPr/>
        </p:nvSpPr>
        <p:spPr>
          <a:xfrm>
            <a:off x="77088" y="13716001"/>
            <a:ext cx="11144678" cy="2072760"/>
          </a:xfrm>
          <a:prstGeom prst="rect">
            <a:avLst/>
          </a:prstGeom>
          <a:noFill/>
          <a:ln>
            <a:noFill/>
          </a:ln>
        </p:spPr>
        <p:txBody>
          <a:bodyPr lIns="91397" tIns="45682" rIns="91397" bIns="45682" anchor="ctr" anchorCtr="0">
            <a:noAutofit/>
          </a:bodyPr>
          <a:lstStyle/>
          <a:p>
            <a:pPr marL="914112" indent="-418968" fontAlgn="base">
              <a:spcBef>
                <a:spcPts val="1200"/>
              </a:spcBef>
              <a:buSzPct val="100000"/>
              <a:buFont typeface="Times New Roman"/>
              <a:buChar char="●"/>
            </a:pPr>
            <a:endParaRPr lang="en-US" sz="2900" dirty="0">
              <a:latin typeface="Century Gothic" pitchFamily="34" charset="0"/>
              <a:ea typeface="Times New Roman"/>
              <a:cs typeface="Microsoft Sans Serif" pitchFamily="34" charset="0"/>
            </a:endParaRPr>
          </a:p>
        </p:txBody>
      </p:sp>
      <p:sp>
        <p:nvSpPr>
          <p:cNvPr id="566" name="Shape 53"/>
          <p:cNvSpPr txBox="1"/>
          <p:nvPr/>
        </p:nvSpPr>
        <p:spPr>
          <a:xfrm>
            <a:off x="0" y="23743920"/>
            <a:ext cx="12079224" cy="1005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4000" b="1">
                <a:solidFill>
                  <a:schemeClr val="tx1"/>
                </a:solidFill>
                <a:latin typeface="Century Gothic" pitchFamily="34" charset="0"/>
                <a:cs typeface="American Typewriter"/>
              </a:defRPr>
            </a:lvl1pPr>
          </a:lstStyle>
          <a:p>
            <a:r>
              <a:rPr lang="en-US" dirty="0">
                <a:sym typeface="Times New Roman"/>
              </a:rPr>
              <a:t>Our Solution: </a:t>
            </a:r>
            <a:r>
              <a:rPr lang="en-US" dirty="0" err="1" smtClean="0">
                <a:sym typeface="Times New Roman"/>
              </a:rPr>
              <a:t>HybridSwap</a:t>
            </a:r>
            <a:endParaRPr lang="en-US" dirty="0">
              <a:sym typeface="Times New Roman"/>
            </a:endParaRPr>
          </a:p>
        </p:txBody>
      </p:sp>
      <p:sp>
        <p:nvSpPr>
          <p:cNvPr id="326" name="Content Placeholder 2"/>
          <p:cNvSpPr txBox="1">
            <a:spLocks/>
          </p:cNvSpPr>
          <p:nvPr/>
        </p:nvSpPr>
        <p:spPr>
          <a:xfrm>
            <a:off x="12192000" y="6190643"/>
            <a:ext cx="19651559" cy="14383358"/>
          </a:xfrm>
          <a:prstGeom prst="rect">
            <a:avLst/>
          </a:prstGeom>
        </p:spPr>
        <p:txBody>
          <a:bodyPr>
            <a:noAutofit/>
          </a:bodyPr>
          <a:lstStyle>
            <a:lvl1pPr marL="1645392" indent="-1645392" algn="l" defTabSz="43877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018" indent="-1371158" algn="l" defTabSz="438771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4643" indent="-1096925" algn="l" defTabSz="43877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78502" indent="-1096925" algn="l" defTabSz="438771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2362" indent="-1096925" algn="l" defTabSz="438771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6221" indent="-1096925" algn="l" defTabSz="43877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0080" indent="-1096925" algn="l" defTabSz="43877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3930" indent="-1096925" algn="l" defTabSz="43877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47789" indent="-1096925" algn="l" defTabSz="43877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r>
              <a:rPr lang="en-US" sz="2800" b="1" dirty="0" smtClean="0">
                <a:solidFill>
                  <a:srgbClr val="000000"/>
                </a:solidFill>
                <a:latin typeface="Century Gothic" pitchFamily="34" charset="0"/>
                <a:ea typeface="Times New Roman"/>
                <a:cs typeface="Microsoft Sans Serif" pitchFamily="34" charset="0"/>
              </a:rPr>
              <a:t>Insert Octant 11</a:t>
            </a: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  <a:buNone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  <a:buNone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r>
              <a:rPr lang="en-US" sz="2800" b="1" dirty="0" smtClean="0">
                <a:solidFill>
                  <a:srgbClr val="000000"/>
                </a:solidFill>
                <a:latin typeface="Century Gothic" pitchFamily="34" charset="0"/>
                <a:ea typeface="Times New Roman"/>
                <a:cs typeface="Microsoft Sans Serif" pitchFamily="34" charset="0"/>
              </a:rPr>
              <a:t>Merge </a:t>
            </a:r>
            <a:r>
              <a:rPr lang="en-US" sz="2800" b="1" dirty="0" smtClean="0">
                <a:latin typeface="Century Gothic" pitchFamily="34" charset="0"/>
                <a:cs typeface="Microsoft Sans Serif" pitchFamily="34" charset="0"/>
              </a:rPr>
              <a:t>C</a:t>
            </a:r>
            <a:r>
              <a:rPr lang="en-US" sz="2800" b="1" baseline="-25000" dirty="0" smtClean="0">
                <a:latin typeface="Century Gothic" pitchFamily="34" charset="0"/>
                <a:cs typeface="Microsoft Sans Serif" pitchFamily="34" charset="0"/>
              </a:rPr>
              <a:t>0</a:t>
            </a:r>
            <a:r>
              <a:rPr lang="en-US" sz="2800" b="1" i="1" dirty="0" smtClean="0">
                <a:latin typeface="Century Gothic" pitchFamily="34" charset="0"/>
                <a:cs typeface="Microsoft Sans Serif" pitchFamily="34" charset="0"/>
              </a:rPr>
              <a:t> </a:t>
            </a:r>
            <a:r>
              <a:rPr lang="en-US" sz="2800" b="1" dirty="0" smtClean="0">
                <a:latin typeface="Century Gothic" pitchFamily="34" charset="0"/>
                <a:cs typeface="Microsoft Sans Serif" pitchFamily="34" charset="0"/>
              </a:rPr>
              <a:t>with C</a:t>
            </a:r>
            <a:r>
              <a:rPr lang="en-US" sz="2800" b="1" baseline="-25000" dirty="0" smtClean="0">
                <a:latin typeface="Century Gothic" pitchFamily="34" charset="0"/>
                <a:cs typeface="Microsoft Sans Serif" pitchFamily="34" charset="0"/>
              </a:rPr>
              <a:t>1</a:t>
            </a: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285750" indent="0" algn="just">
              <a:spcBef>
                <a:spcPts val="0"/>
              </a:spcBef>
              <a:buSzPct val="120000"/>
              <a:buNone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  <a:buNone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r>
              <a:rPr lang="en-US" sz="2800" b="1" dirty="0">
                <a:solidFill>
                  <a:srgbClr val="000000"/>
                </a:solidFill>
                <a:latin typeface="Century Gothic" pitchFamily="34" charset="0"/>
                <a:ea typeface="Times New Roman"/>
                <a:cs typeface="Microsoft Sans Serif" pitchFamily="34" charset="0"/>
              </a:rPr>
              <a:t>Create a </a:t>
            </a:r>
            <a:r>
              <a:rPr lang="en-US" sz="2800" b="1" dirty="0" smtClean="0">
                <a:solidFill>
                  <a:srgbClr val="000000"/>
                </a:solidFill>
                <a:latin typeface="Century Gothic" pitchFamily="34" charset="0"/>
                <a:ea typeface="Times New Roman"/>
                <a:cs typeface="Microsoft Sans Serif" pitchFamily="34" charset="0"/>
              </a:rPr>
              <a:t>persistent tree</a:t>
            </a: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285750" indent="0" algn="just">
              <a:spcBef>
                <a:spcPts val="0"/>
              </a:spcBef>
              <a:buSzPct val="120000"/>
              <a:buNone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628650" indent="-342900" algn="just">
              <a:spcBef>
                <a:spcPts val="0"/>
              </a:spcBef>
              <a:buSzPct val="120000"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876300" indent="-457200" algn="just">
              <a:spcBef>
                <a:spcPts val="0"/>
              </a:spcBef>
              <a:buSzPct val="120000"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419100" indent="0" algn="just">
              <a:spcBef>
                <a:spcPts val="0"/>
              </a:spcBef>
              <a:buSzPct val="120000"/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876300" indent="-457200" algn="just">
              <a:spcBef>
                <a:spcPts val="0"/>
              </a:spcBef>
              <a:buSzPct val="120000"/>
              <a:buFont typeface="Symbol"/>
              <a:buChar char="®"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419100" indent="0" algn="just">
              <a:spcBef>
                <a:spcPts val="0"/>
              </a:spcBef>
              <a:buSzPct val="120000"/>
              <a:buNone/>
            </a:pPr>
            <a:endParaRPr lang="en-US" sz="2800" b="1" dirty="0" smtClean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  <a:p>
            <a:pPr marL="876300" indent="-457200" algn="just">
              <a:spcBef>
                <a:spcPts val="0"/>
              </a:spcBef>
              <a:buSzPct val="120000"/>
            </a:pPr>
            <a:endParaRPr lang="en-US" sz="2800" b="1" dirty="0">
              <a:solidFill>
                <a:srgbClr val="000000"/>
              </a:solidFill>
              <a:latin typeface="Century Gothic" pitchFamily="34" charset="0"/>
              <a:ea typeface="Times New Roman"/>
              <a:cs typeface="Microsoft Sans Serif" pitchFamily="34" charset="0"/>
            </a:endParaRPr>
          </a:p>
        </p:txBody>
      </p:sp>
      <p:sp>
        <p:nvSpPr>
          <p:cNvPr id="694" name="Shape 32"/>
          <p:cNvSpPr/>
          <p:nvPr/>
        </p:nvSpPr>
        <p:spPr>
          <a:xfrm>
            <a:off x="12482309" y="27419434"/>
            <a:ext cx="19659678" cy="1005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73075" indent="-63500">
              <a:buSzPct val="25000"/>
            </a:pPr>
            <a:r>
              <a:rPr lang="en-US" sz="2800" i="1" dirty="0" smtClean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		</a:t>
            </a:r>
            <a:endParaRPr sz="28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  <a:ea typeface="Times New Roman"/>
              <a:cs typeface="Microsoft Sans Serif" pitchFamily="34" charset="0"/>
              <a:sym typeface="Times New Roman"/>
            </a:endParaRPr>
          </a:p>
        </p:txBody>
      </p:sp>
      <p:sp>
        <p:nvSpPr>
          <p:cNvPr id="697" name="Shape 38"/>
          <p:cNvSpPr/>
          <p:nvPr/>
        </p:nvSpPr>
        <p:spPr>
          <a:xfrm>
            <a:off x="32004000" y="6019800"/>
            <a:ext cx="11881890" cy="22189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914400" lvl="4" indent="-457200">
              <a:buSzPct val="12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Titan supercomputer </a:t>
            </a:r>
            <a:r>
              <a:rPr lang="en-US" sz="2800" dirty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at Oak Ridge </a:t>
            </a:r>
            <a:r>
              <a:rPr lang="en-US" sz="2800" dirty="0" smtClean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National Laboratory  </a:t>
            </a:r>
          </a:p>
          <a:p>
            <a:pPr marL="914400" lvl="4" indent="-457200">
              <a:buSzPct val="12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Cray </a:t>
            </a:r>
            <a:r>
              <a:rPr lang="en-US" sz="2800" dirty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Linux </a:t>
            </a:r>
            <a:r>
              <a:rPr lang="en-US" sz="2800" dirty="0" smtClean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Environment18,688 </a:t>
            </a:r>
            <a:r>
              <a:rPr lang="en-US" sz="2800" dirty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nodes  </a:t>
            </a:r>
            <a:r>
              <a:rPr lang="en-US" sz="2800" dirty="0" smtClean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interconnect </a:t>
            </a:r>
            <a:r>
              <a:rPr lang="en-US" sz="2800" dirty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by Gemini </a:t>
            </a:r>
            <a:r>
              <a:rPr lang="en-US" sz="2800" dirty="0" smtClean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network</a:t>
            </a:r>
          </a:p>
          <a:p>
            <a:pPr marL="914400" lvl="2" indent="-457200">
              <a:buSzPct val="12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16-core </a:t>
            </a:r>
            <a:r>
              <a:rPr lang="en-US" sz="2800" dirty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AMD </a:t>
            </a:r>
            <a:r>
              <a:rPr lang="en-US" sz="2800" dirty="0" smtClean="0">
                <a:solidFill>
                  <a:schemeClr val="dk1"/>
                </a:solidFill>
                <a:latin typeface="Century Gothic" pitchFamily="34" charset="0"/>
                <a:ea typeface="Times New Roman"/>
                <a:cs typeface="Microsoft Sans Serif" pitchFamily="34" charset="0"/>
                <a:sym typeface="Times New Roman"/>
              </a:rPr>
              <a:t>Opteron-6274  -  32GB memory/Node</a:t>
            </a:r>
          </a:p>
        </p:txBody>
      </p:sp>
      <p:sp>
        <p:nvSpPr>
          <p:cNvPr id="698" name="Shape 66"/>
          <p:cNvSpPr txBox="1"/>
          <p:nvPr/>
        </p:nvSpPr>
        <p:spPr>
          <a:xfrm>
            <a:off x="32058864" y="8229600"/>
            <a:ext cx="11832336" cy="1005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4000" b="1">
                <a:solidFill>
                  <a:schemeClr val="tx1"/>
                </a:solidFill>
                <a:latin typeface="Century Gothic" pitchFamily="34" charset="0"/>
                <a:cs typeface="American Typewriter"/>
              </a:defRPr>
            </a:lvl1pPr>
          </a:lstStyle>
          <a:p>
            <a:r>
              <a:rPr lang="en-US" dirty="0" smtClean="0">
                <a:sym typeface="Times New Roman"/>
              </a:rPr>
              <a:t>Memory Pages </a:t>
            </a:r>
            <a:endParaRPr lang="en-US" dirty="0">
              <a:sym typeface="Times New Roman"/>
            </a:endParaRPr>
          </a:p>
        </p:txBody>
      </p:sp>
      <p:sp>
        <p:nvSpPr>
          <p:cNvPr id="714" name="TextBox 713"/>
          <p:cNvSpPr txBox="1"/>
          <p:nvPr/>
        </p:nvSpPr>
        <p:spPr>
          <a:xfrm>
            <a:off x="12192000" y="11740942"/>
            <a:ext cx="5791200" cy="304185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085850" indent="-457200"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rPr>
              <a:t>Subtree of C</a:t>
            </a:r>
            <a:r>
              <a:rPr lang="en-US" sz="2800" baseline="-25000" dirty="0" smtClean="0"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rPr>
              <a:t>0</a:t>
            </a: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rPr>
              <a:t> in DRAM</a:t>
            </a:r>
            <a:r>
              <a:rPr lang="en-US" sz="2800" baseline="-25000" dirty="0" smtClean="0"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rPr>
              <a:t>is trimmed and merged to tree C</a:t>
            </a:r>
            <a:r>
              <a:rPr lang="en-US" sz="2800" baseline="-25000" dirty="0" smtClean="0"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rPr>
              <a:t>1</a:t>
            </a: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rPr>
              <a:t> NVBM when Threshold</a:t>
            </a:r>
            <a:r>
              <a:rPr lang="en-US" sz="2800" baseline="-25000" dirty="0" smtClean="0"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rPr>
              <a:t>DRAM</a:t>
            </a: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rPr>
              <a:t> is reached or </a:t>
            </a:r>
            <a:r>
              <a:rPr lang="en-US" sz="2800" dirty="0">
                <a:latin typeface="Century Gothic" pitchFamily="34" charset="0"/>
              </a:rPr>
              <a:t>s</a:t>
            </a:r>
            <a:r>
              <a:rPr lang="en-US" sz="2800" dirty="0" smtClean="0">
                <a:latin typeface="Century Gothic" pitchFamily="34" charset="0"/>
              </a:rPr>
              <a:t>imulation </a:t>
            </a:r>
            <a:r>
              <a:rPr lang="en-US" sz="2800" dirty="0">
                <a:latin typeface="Century Gothic" pitchFamily="34" charset="0"/>
              </a:rPr>
              <a:t>of time step </a:t>
            </a:r>
            <a:r>
              <a:rPr lang="en-US" sz="2800" i="1" dirty="0">
                <a:latin typeface="Century Gothic" pitchFamily="34" charset="0"/>
              </a:rPr>
              <a:t>i</a:t>
            </a:r>
            <a:r>
              <a:rPr lang="en-US" sz="2800" i="1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is</a:t>
            </a:r>
            <a:r>
              <a:rPr lang="en-US" sz="2800" i="1" dirty="0" smtClean="0">
                <a:latin typeface="Century Gothic" pitchFamily="34" charset="0"/>
              </a:rPr>
              <a:t> </a:t>
            </a:r>
            <a:r>
              <a:rPr lang="en-US" sz="2800" dirty="0" smtClean="0">
                <a:latin typeface="Century Gothic" pitchFamily="34" charset="0"/>
              </a:rPr>
              <a:t>completed.</a:t>
            </a:r>
          </a:p>
          <a:p>
            <a:pPr marL="971550" indent="-400050">
              <a:buSzPct val="100000"/>
            </a:pPr>
            <a:endParaRPr lang="en-US" sz="2800" baseline="30000" dirty="0">
              <a:solidFill>
                <a:schemeClr val="tx1"/>
              </a:solidFill>
              <a:latin typeface="Century Gothic" pitchFamily="34" charset="0"/>
              <a:cs typeface="Microsoft Sans Serif" pitchFamily="34" charset="0"/>
            </a:endParaRPr>
          </a:p>
        </p:txBody>
      </p:sp>
      <p:sp>
        <p:nvSpPr>
          <p:cNvPr id="656" name="Shape 53"/>
          <p:cNvSpPr txBox="1"/>
          <p:nvPr/>
        </p:nvSpPr>
        <p:spPr>
          <a:xfrm>
            <a:off x="-1" y="17891760"/>
            <a:ext cx="12078768" cy="1005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4000" b="1">
                <a:solidFill>
                  <a:schemeClr val="tx1"/>
                </a:solidFill>
                <a:latin typeface="Century Gothic" pitchFamily="34" charset="0"/>
                <a:cs typeface="American Typewriter"/>
              </a:defRPr>
            </a:lvl1pPr>
          </a:lstStyle>
          <a:p>
            <a:r>
              <a:rPr lang="en-US" dirty="0"/>
              <a:t>Existing Solution</a:t>
            </a:r>
            <a:endParaRPr lang="en-US" dirty="0">
              <a:sym typeface="Times New Roman"/>
            </a:endParaRPr>
          </a:p>
        </p:txBody>
      </p:sp>
      <p:sp>
        <p:nvSpPr>
          <p:cNvPr id="658" name="Shape 66"/>
          <p:cNvSpPr txBox="1"/>
          <p:nvPr/>
        </p:nvSpPr>
        <p:spPr>
          <a:xfrm>
            <a:off x="32058864" y="5105400"/>
            <a:ext cx="11832335" cy="1005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91397" tIns="45682" rIns="91397" bIns="4568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4000" b="1">
                <a:solidFill>
                  <a:schemeClr val="tx1"/>
                </a:solidFill>
                <a:latin typeface="Century Gothic" pitchFamily="34" charset="0"/>
                <a:cs typeface="American Typewriter"/>
              </a:defRPr>
            </a:lvl1pPr>
          </a:lstStyle>
          <a:p>
            <a:r>
              <a:rPr lang="en-US" dirty="0" smtClean="0">
                <a:sym typeface="Times New Roman"/>
              </a:rPr>
              <a:t>Experimental Results </a:t>
            </a:r>
            <a:endParaRPr lang="en-US" dirty="0">
              <a:sym typeface="Times New Roman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7983200" y="6857927"/>
            <a:ext cx="13616157" cy="4267273"/>
            <a:chOff x="17943922" y="6248400"/>
            <a:chExt cx="13616157" cy="4267273"/>
          </a:xfrm>
        </p:grpSpPr>
        <p:grpSp>
          <p:nvGrpSpPr>
            <p:cNvPr id="268" name="Group 267"/>
            <p:cNvGrpSpPr/>
            <p:nvPr/>
          </p:nvGrpSpPr>
          <p:grpSpPr>
            <a:xfrm>
              <a:off x="17943922" y="6324600"/>
              <a:ext cx="5754278" cy="3196264"/>
              <a:chOff x="648062" y="681318"/>
              <a:chExt cx="5754278" cy="3196264"/>
            </a:xfrm>
          </p:grpSpPr>
          <p:sp>
            <p:nvSpPr>
              <p:cNvPr id="270" name="Oval 269"/>
              <p:cNvSpPr/>
              <p:nvPr/>
            </p:nvSpPr>
            <p:spPr>
              <a:xfrm>
                <a:off x="5480793" y="1536718"/>
                <a:ext cx="512064" cy="51206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3204730" y="1169054"/>
                <a:ext cx="685800" cy="381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b="1" dirty="0">
                  <a:solidFill>
                    <a:schemeClr val="tx1"/>
                  </a:solidFill>
                  <a:latin typeface="Century Gothic" pitchFamily="34" charset="0"/>
                  <a:ea typeface="ＭＳ Ｐゴシック" charset="0"/>
                  <a:cs typeface="Microsoft Sans Serif" pitchFamily="34" charset="0"/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1236466" y="2233024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2300380" y="2298718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3488955" y="2249736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cxnSp>
            <p:nvCxnSpPr>
              <p:cNvPr id="275" name="Straight Arrow Connector 274"/>
              <p:cNvCxnSpPr>
                <a:stCxn id="271" idx="4"/>
                <a:endCxn id="273" idx="0"/>
              </p:cNvCxnSpPr>
              <p:nvPr/>
            </p:nvCxnSpPr>
            <p:spPr>
              <a:xfrm flipH="1">
                <a:off x="2556412" y="1550054"/>
                <a:ext cx="991218" cy="748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>
                <a:stCxn id="271" idx="4"/>
                <a:endCxn id="272" idx="0"/>
              </p:cNvCxnSpPr>
              <p:nvPr/>
            </p:nvCxnSpPr>
            <p:spPr>
              <a:xfrm flipH="1">
                <a:off x="1492498" y="1550054"/>
                <a:ext cx="2055132" cy="68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>
                <a:stCxn id="271" idx="4"/>
                <a:endCxn id="274" idx="0"/>
              </p:cNvCxnSpPr>
              <p:nvPr/>
            </p:nvCxnSpPr>
            <p:spPr>
              <a:xfrm>
                <a:off x="3547630" y="1550054"/>
                <a:ext cx="197357" cy="699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>
                <a:stCxn id="273" idx="4"/>
                <a:endCxn id="310" idx="0"/>
              </p:cNvCxnSpPr>
              <p:nvPr/>
            </p:nvCxnSpPr>
            <p:spPr>
              <a:xfrm flipH="1">
                <a:off x="979963" y="2810782"/>
                <a:ext cx="1576449" cy="554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stCxn id="273" idx="4"/>
                <a:endCxn id="311" idx="0"/>
              </p:cNvCxnSpPr>
              <p:nvPr/>
            </p:nvCxnSpPr>
            <p:spPr>
              <a:xfrm flipH="1">
                <a:off x="1650602" y="2810782"/>
                <a:ext cx="905810" cy="554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>
                <a:stCxn id="273" idx="4"/>
                <a:endCxn id="312" idx="0"/>
              </p:cNvCxnSpPr>
              <p:nvPr/>
            </p:nvCxnSpPr>
            <p:spPr>
              <a:xfrm flipH="1">
                <a:off x="2388548" y="2810782"/>
                <a:ext cx="167864" cy="554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>
                <a:stCxn id="273" idx="4"/>
                <a:endCxn id="313" idx="0"/>
              </p:cNvCxnSpPr>
              <p:nvPr/>
            </p:nvCxnSpPr>
            <p:spPr>
              <a:xfrm>
                <a:off x="2556412" y="2810782"/>
                <a:ext cx="503246" cy="554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Oval 281"/>
              <p:cNvSpPr/>
              <p:nvPr/>
            </p:nvSpPr>
            <p:spPr>
              <a:xfrm>
                <a:off x="4742613" y="229987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cxnSp>
            <p:nvCxnSpPr>
              <p:cNvPr id="283" name="Straight Arrow Connector 282"/>
              <p:cNvCxnSpPr>
                <a:stCxn id="282" idx="4"/>
              </p:cNvCxnSpPr>
              <p:nvPr/>
            </p:nvCxnSpPr>
            <p:spPr>
              <a:xfrm flipH="1">
                <a:off x="3921509" y="2811936"/>
                <a:ext cx="1077136" cy="5402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stCxn id="282" idx="4"/>
              </p:cNvCxnSpPr>
              <p:nvPr/>
            </p:nvCxnSpPr>
            <p:spPr>
              <a:xfrm flipH="1">
                <a:off x="4582472" y="2811936"/>
                <a:ext cx="416173" cy="5567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316" idx="0"/>
              </p:cNvCxnSpPr>
              <p:nvPr/>
            </p:nvCxnSpPr>
            <p:spPr>
              <a:xfrm>
                <a:off x="4998645" y="2811936"/>
                <a:ext cx="340237" cy="553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82" idx="4"/>
                <a:endCxn id="317" idx="0"/>
              </p:cNvCxnSpPr>
              <p:nvPr/>
            </p:nvCxnSpPr>
            <p:spPr>
              <a:xfrm>
                <a:off x="4998645" y="2811936"/>
                <a:ext cx="1078183" cy="553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TextBox 286"/>
              <p:cNvSpPr txBox="1"/>
              <p:nvPr/>
            </p:nvSpPr>
            <p:spPr>
              <a:xfrm>
                <a:off x="648062" y="3419856"/>
                <a:ext cx="655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2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1278906" y="3419856"/>
                <a:ext cx="717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3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054521" y="3419856"/>
                <a:ext cx="668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4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2731508" y="3419856"/>
                <a:ext cx="656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5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3576848" y="3419856"/>
                <a:ext cx="652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7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4251796" y="3419856"/>
                <a:ext cx="7039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8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5004303" y="3419856"/>
                <a:ext cx="665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9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5736825" y="3419856"/>
                <a:ext cx="665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entury Gothic" pitchFamily="34" charset="0"/>
                    <a:cs typeface="Microsoft Sans Serif" pitchFamily="34" charset="0"/>
                  </a:rPr>
                  <a:t>10</a:t>
                </a:r>
                <a:endParaRPr lang="en-US" b="1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222253" y="1133853"/>
                <a:ext cx="6772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entury Gothic" pitchFamily="34" charset="0"/>
                    <a:cs typeface="Microsoft Sans Serif" pitchFamily="34" charset="0"/>
                  </a:rPr>
                  <a:t>R</a:t>
                </a:r>
                <a:endParaRPr lang="en-US" sz="2000" b="1" baseline="-25000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1161943" y="2285969"/>
                <a:ext cx="6666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1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3388701" y="2314081"/>
                <a:ext cx="723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6</a:t>
                </a:r>
              </a:p>
            </p:txBody>
          </p:sp>
          <p:cxnSp>
            <p:nvCxnSpPr>
              <p:cNvPr id="298" name="Straight Arrow Connector 297"/>
              <p:cNvCxnSpPr>
                <a:stCxn id="271" idx="4"/>
                <a:endCxn id="282" idx="0"/>
              </p:cNvCxnSpPr>
              <p:nvPr/>
            </p:nvCxnSpPr>
            <p:spPr>
              <a:xfrm>
                <a:off x="3547630" y="1550054"/>
                <a:ext cx="1451015" cy="74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/>
              <p:cNvSpPr/>
              <p:nvPr/>
            </p:nvSpPr>
            <p:spPr>
              <a:xfrm>
                <a:off x="723460" y="3365518"/>
                <a:ext cx="513006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394570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2132516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2803626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3623667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4344904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5082850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5820796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3303185" y="681318"/>
                <a:ext cx="832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Century Gothic" pitchFamily="34" charset="0"/>
                    <a:cs typeface="Microsoft Sans Serif" pitchFamily="34" charset="0"/>
                  </a:rPr>
                  <a:t>V</a:t>
                </a:r>
                <a:r>
                  <a:rPr lang="en-US" sz="2800" b="1" baseline="-25000" dirty="0" smtClean="0">
                    <a:latin typeface="Century Gothic" pitchFamily="34" charset="0"/>
                    <a:cs typeface="Microsoft Sans Serif" pitchFamily="34" charset="0"/>
                  </a:rPr>
                  <a:t>i-1</a:t>
                </a:r>
                <a:endParaRPr lang="en-US" sz="2800" b="1" baseline="-25000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5426236" y="1622509"/>
                <a:ext cx="665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entury Gothic" pitchFamily="34" charset="0"/>
                    <a:cs typeface="Microsoft Sans Serif" pitchFamily="34" charset="0"/>
                  </a:rPr>
                  <a:t>11</a:t>
                </a:r>
                <a:endParaRPr lang="en-US" b="1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4669468" y="2335568"/>
                <a:ext cx="665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entury Gothic" pitchFamily="34" charset="0"/>
                    <a:cs typeface="Microsoft Sans Serif" pitchFamily="34" charset="0"/>
                  </a:rPr>
                  <a:t>u</a:t>
                </a:r>
              </a:p>
            </p:txBody>
          </p:sp>
        </p:grpSp>
        <p:sp>
          <p:nvSpPr>
            <p:cNvPr id="565" name="Right Arrow 564"/>
            <p:cNvSpPr/>
            <p:nvPr/>
          </p:nvSpPr>
          <p:spPr>
            <a:xfrm>
              <a:off x="24036013" y="7751046"/>
              <a:ext cx="1262387" cy="85962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1" name="Group 570"/>
            <p:cNvGrpSpPr/>
            <p:nvPr/>
          </p:nvGrpSpPr>
          <p:grpSpPr>
            <a:xfrm>
              <a:off x="25069800" y="6248400"/>
              <a:ext cx="6490279" cy="4267273"/>
              <a:chOff x="648062" y="681318"/>
              <a:chExt cx="6490279" cy="4267273"/>
            </a:xfrm>
          </p:grpSpPr>
          <p:sp>
            <p:nvSpPr>
              <p:cNvPr id="626" name="Oval 625"/>
              <p:cNvSpPr/>
              <p:nvPr/>
            </p:nvSpPr>
            <p:spPr>
              <a:xfrm>
                <a:off x="6532206" y="3364992"/>
                <a:ext cx="512064" cy="512064"/>
              </a:xfrm>
              <a:prstGeom prst="ellipse">
                <a:avLst/>
              </a:prstGeom>
              <a:pattFill prst="ltDnDiag">
                <a:fgClr>
                  <a:prstClr val="black"/>
                </a:fgClr>
                <a:bgClr>
                  <a:prstClr val="white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648" name="Oval 647"/>
              <p:cNvSpPr/>
              <p:nvPr/>
            </p:nvSpPr>
            <p:spPr>
              <a:xfrm>
                <a:off x="6402340" y="4436527"/>
                <a:ext cx="512064" cy="512064"/>
              </a:xfrm>
              <a:prstGeom prst="ellipse">
                <a:avLst/>
              </a:prstGeom>
              <a:pattFill prst="ltDnDiag">
                <a:fgClr>
                  <a:prstClr val="black"/>
                </a:fgClr>
                <a:bgClr>
                  <a:prstClr val="white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204730" y="1169054"/>
                <a:ext cx="685800" cy="381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b="1" dirty="0">
                  <a:solidFill>
                    <a:schemeClr val="tx1"/>
                  </a:solidFill>
                  <a:latin typeface="Century Gothic" pitchFamily="34" charset="0"/>
                  <a:ea typeface="ＭＳ Ｐゴシック" charset="0"/>
                  <a:cs typeface="Microsoft Sans Serif" pitchFamily="34" charset="0"/>
                </a:endParaRPr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1236466" y="2233024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657" name="Oval 656"/>
              <p:cNvSpPr/>
              <p:nvPr/>
            </p:nvSpPr>
            <p:spPr>
              <a:xfrm>
                <a:off x="2300380" y="2298718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660" name="Oval 659"/>
              <p:cNvSpPr/>
              <p:nvPr/>
            </p:nvSpPr>
            <p:spPr>
              <a:xfrm>
                <a:off x="3488955" y="2249736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cxnSp>
            <p:nvCxnSpPr>
              <p:cNvPr id="661" name="Straight Arrow Connector 660"/>
              <p:cNvCxnSpPr>
                <a:stCxn id="651" idx="4"/>
                <a:endCxn id="657" idx="0"/>
              </p:cNvCxnSpPr>
              <p:nvPr/>
            </p:nvCxnSpPr>
            <p:spPr>
              <a:xfrm flipH="1">
                <a:off x="2556412" y="1550054"/>
                <a:ext cx="991218" cy="748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Arrow Connector 661"/>
              <p:cNvCxnSpPr>
                <a:stCxn id="651" idx="4"/>
                <a:endCxn id="652" idx="0"/>
              </p:cNvCxnSpPr>
              <p:nvPr/>
            </p:nvCxnSpPr>
            <p:spPr>
              <a:xfrm flipH="1">
                <a:off x="1492498" y="1550054"/>
                <a:ext cx="2055132" cy="68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Arrow Connector 662"/>
              <p:cNvCxnSpPr>
                <a:stCxn id="651" idx="4"/>
                <a:endCxn id="660" idx="0"/>
              </p:cNvCxnSpPr>
              <p:nvPr/>
            </p:nvCxnSpPr>
            <p:spPr>
              <a:xfrm>
                <a:off x="3547630" y="1550054"/>
                <a:ext cx="197357" cy="699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Arrow Connector 663"/>
              <p:cNvCxnSpPr>
                <a:stCxn id="657" idx="4"/>
                <a:endCxn id="707" idx="0"/>
              </p:cNvCxnSpPr>
              <p:nvPr/>
            </p:nvCxnSpPr>
            <p:spPr>
              <a:xfrm flipH="1">
                <a:off x="979963" y="2810782"/>
                <a:ext cx="1576449" cy="554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Arrow Connector 664"/>
              <p:cNvCxnSpPr>
                <a:stCxn id="657" idx="4"/>
                <a:endCxn id="708" idx="0"/>
              </p:cNvCxnSpPr>
              <p:nvPr/>
            </p:nvCxnSpPr>
            <p:spPr>
              <a:xfrm flipH="1">
                <a:off x="1650602" y="2810782"/>
                <a:ext cx="905810" cy="554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Arrow Connector 665"/>
              <p:cNvCxnSpPr>
                <a:stCxn id="657" idx="4"/>
                <a:endCxn id="709" idx="0"/>
              </p:cNvCxnSpPr>
              <p:nvPr/>
            </p:nvCxnSpPr>
            <p:spPr>
              <a:xfrm flipH="1">
                <a:off x="2388548" y="2810782"/>
                <a:ext cx="167864" cy="554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Arrow Connector 666"/>
              <p:cNvCxnSpPr>
                <a:stCxn id="657" idx="4"/>
                <a:endCxn id="710" idx="0"/>
              </p:cNvCxnSpPr>
              <p:nvPr/>
            </p:nvCxnSpPr>
            <p:spPr>
              <a:xfrm>
                <a:off x="2556412" y="2810782"/>
                <a:ext cx="503246" cy="5542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8" name="Oval 667"/>
              <p:cNvSpPr/>
              <p:nvPr/>
            </p:nvSpPr>
            <p:spPr>
              <a:xfrm>
                <a:off x="4742613" y="229987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cxnSp>
            <p:nvCxnSpPr>
              <p:cNvPr id="669" name="Straight Arrow Connector 668"/>
              <p:cNvCxnSpPr>
                <a:stCxn id="668" idx="4"/>
              </p:cNvCxnSpPr>
              <p:nvPr/>
            </p:nvCxnSpPr>
            <p:spPr>
              <a:xfrm flipH="1">
                <a:off x="3921509" y="2811936"/>
                <a:ext cx="1077136" cy="5402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Arrow Connector 669"/>
              <p:cNvCxnSpPr>
                <a:stCxn id="668" idx="4"/>
              </p:cNvCxnSpPr>
              <p:nvPr/>
            </p:nvCxnSpPr>
            <p:spPr>
              <a:xfrm flipH="1">
                <a:off x="4582472" y="2811936"/>
                <a:ext cx="416173" cy="5567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Arrow Connector 670"/>
              <p:cNvCxnSpPr>
                <a:stCxn id="668" idx="4"/>
                <a:endCxn id="717" idx="0"/>
              </p:cNvCxnSpPr>
              <p:nvPr/>
            </p:nvCxnSpPr>
            <p:spPr>
              <a:xfrm>
                <a:off x="4998645" y="2811936"/>
                <a:ext cx="340237" cy="553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Arrow Connector 671"/>
              <p:cNvCxnSpPr>
                <a:stCxn id="668" idx="4"/>
                <a:endCxn id="718" idx="0"/>
              </p:cNvCxnSpPr>
              <p:nvPr/>
            </p:nvCxnSpPr>
            <p:spPr>
              <a:xfrm>
                <a:off x="4998645" y="2811936"/>
                <a:ext cx="1078183" cy="553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3" name="TextBox 672"/>
              <p:cNvSpPr txBox="1"/>
              <p:nvPr/>
            </p:nvSpPr>
            <p:spPr>
              <a:xfrm>
                <a:off x="648062" y="3419856"/>
                <a:ext cx="655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2</a:t>
                </a:r>
              </a:p>
            </p:txBody>
          </p:sp>
          <p:sp>
            <p:nvSpPr>
              <p:cNvPr id="674" name="TextBox 673"/>
              <p:cNvSpPr txBox="1"/>
              <p:nvPr/>
            </p:nvSpPr>
            <p:spPr>
              <a:xfrm>
                <a:off x="1278906" y="3419856"/>
                <a:ext cx="717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3</a:t>
                </a:r>
              </a:p>
            </p:txBody>
          </p:sp>
          <p:sp>
            <p:nvSpPr>
              <p:cNvPr id="675" name="TextBox 674"/>
              <p:cNvSpPr txBox="1"/>
              <p:nvPr/>
            </p:nvSpPr>
            <p:spPr>
              <a:xfrm>
                <a:off x="2054521" y="3419856"/>
                <a:ext cx="668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4</a:t>
                </a:r>
              </a:p>
            </p:txBody>
          </p:sp>
          <p:sp>
            <p:nvSpPr>
              <p:cNvPr id="676" name="TextBox 675"/>
              <p:cNvSpPr txBox="1"/>
              <p:nvPr/>
            </p:nvSpPr>
            <p:spPr>
              <a:xfrm>
                <a:off x="2731508" y="3419856"/>
                <a:ext cx="656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5</a:t>
                </a:r>
              </a:p>
            </p:txBody>
          </p:sp>
          <p:sp>
            <p:nvSpPr>
              <p:cNvPr id="677" name="TextBox 676"/>
              <p:cNvSpPr txBox="1"/>
              <p:nvPr/>
            </p:nvSpPr>
            <p:spPr>
              <a:xfrm>
                <a:off x="3576848" y="3419856"/>
                <a:ext cx="652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7</a:t>
                </a:r>
              </a:p>
            </p:txBody>
          </p:sp>
          <p:sp>
            <p:nvSpPr>
              <p:cNvPr id="678" name="TextBox 677"/>
              <p:cNvSpPr txBox="1"/>
              <p:nvPr/>
            </p:nvSpPr>
            <p:spPr>
              <a:xfrm>
                <a:off x="4251796" y="3419856"/>
                <a:ext cx="7039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8</a:t>
                </a:r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>
                <a:off x="5004303" y="3419856"/>
                <a:ext cx="665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9</a:t>
                </a:r>
              </a:p>
            </p:txBody>
          </p:sp>
          <p:sp>
            <p:nvSpPr>
              <p:cNvPr id="680" name="TextBox 679"/>
              <p:cNvSpPr txBox="1"/>
              <p:nvPr/>
            </p:nvSpPr>
            <p:spPr>
              <a:xfrm>
                <a:off x="5736825" y="3419856"/>
                <a:ext cx="665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entury Gothic" pitchFamily="34" charset="0"/>
                    <a:cs typeface="Microsoft Sans Serif" pitchFamily="34" charset="0"/>
                  </a:rPr>
                  <a:t>10</a:t>
                </a:r>
                <a:endParaRPr lang="en-US" b="1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681" name="TextBox 680"/>
              <p:cNvSpPr txBox="1"/>
              <p:nvPr/>
            </p:nvSpPr>
            <p:spPr>
              <a:xfrm>
                <a:off x="3222253" y="1133853"/>
                <a:ext cx="6772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entury Gothic" pitchFamily="34" charset="0"/>
                    <a:cs typeface="Microsoft Sans Serif" pitchFamily="34" charset="0"/>
                  </a:rPr>
                  <a:t>R</a:t>
                </a:r>
                <a:endParaRPr lang="en-US" sz="2000" b="1" baseline="-25000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682" name="TextBox 681"/>
              <p:cNvSpPr txBox="1"/>
              <p:nvPr/>
            </p:nvSpPr>
            <p:spPr>
              <a:xfrm>
                <a:off x="1161943" y="2285969"/>
                <a:ext cx="6666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1</a:t>
                </a:r>
              </a:p>
            </p:txBody>
          </p:sp>
          <p:sp>
            <p:nvSpPr>
              <p:cNvPr id="683" name="TextBox 682"/>
              <p:cNvSpPr txBox="1"/>
              <p:nvPr/>
            </p:nvSpPr>
            <p:spPr>
              <a:xfrm>
                <a:off x="3388701" y="2314081"/>
                <a:ext cx="723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itchFamily="34" charset="0"/>
                    <a:cs typeface="Microsoft Sans Serif" pitchFamily="34" charset="0"/>
                  </a:rPr>
                  <a:t>6</a:t>
                </a:r>
              </a:p>
            </p:txBody>
          </p:sp>
          <p:cxnSp>
            <p:nvCxnSpPr>
              <p:cNvPr id="684" name="Straight Arrow Connector 683"/>
              <p:cNvCxnSpPr>
                <a:stCxn id="651" idx="4"/>
                <a:endCxn id="668" idx="0"/>
              </p:cNvCxnSpPr>
              <p:nvPr/>
            </p:nvCxnSpPr>
            <p:spPr>
              <a:xfrm>
                <a:off x="3547630" y="1550054"/>
                <a:ext cx="1451015" cy="74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5" name="Oval 684"/>
              <p:cNvSpPr/>
              <p:nvPr/>
            </p:nvSpPr>
            <p:spPr>
              <a:xfrm>
                <a:off x="6225387" y="2354209"/>
                <a:ext cx="512064" cy="512064"/>
              </a:xfrm>
              <a:prstGeom prst="ellipse">
                <a:avLst/>
              </a:prstGeom>
              <a:pattFill prst="ltDnDiag">
                <a:fgClr>
                  <a:prstClr val="black"/>
                </a:fgClr>
                <a:bgClr>
                  <a:prstClr val="white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cxnSp>
            <p:nvCxnSpPr>
              <p:cNvPr id="686" name="Straight Arrow Connector 685"/>
              <p:cNvCxnSpPr>
                <a:stCxn id="685" idx="4"/>
                <a:endCxn id="715" idx="0"/>
              </p:cNvCxnSpPr>
              <p:nvPr/>
            </p:nvCxnSpPr>
            <p:spPr>
              <a:xfrm flipH="1">
                <a:off x="3879699" y="2866273"/>
                <a:ext cx="2601720" cy="498719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Arrow Connector 686"/>
              <p:cNvCxnSpPr>
                <a:stCxn id="685" idx="4"/>
                <a:endCxn id="716" idx="0"/>
              </p:cNvCxnSpPr>
              <p:nvPr/>
            </p:nvCxnSpPr>
            <p:spPr>
              <a:xfrm flipH="1">
                <a:off x="4600936" y="2866273"/>
                <a:ext cx="1880483" cy="498719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Arrow Connector 687"/>
              <p:cNvCxnSpPr>
                <a:stCxn id="685" idx="4"/>
                <a:endCxn id="626" idx="0"/>
              </p:cNvCxnSpPr>
              <p:nvPr/>
            </p:nvCxnSpPr>
            <p:spPr>
              <a:xfrm>
                <a:off x="6481419" y="2866273"/>
                <a:ext cx="306819" cy="498719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9" name="TextBox 688"/>
              <p:cNvSpPr txBox="1"/>
              <p:nvPr/>
            </p:nvSpPr>
            <p:spPr>
              <a:xfrm>
                <a:off x="6472655" y="3419856"/>
                <a:ext cx="665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entury Gothic" pitchFamily="34" charset="0"/>
                    <a:cs typeface="Microsoft Sans Serif" pitchFamily="34" charset="0"/>
                  </a:rPr>
                  <a:t>9’</a:t>
                </a:r>
                <a:endParaRPr lang="en-US" b="1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690" name="Oval 689"/>
              <p:cNvSpPr/>
              <p:nvPr/>
            </p:nvSpPr>
            <p:spPr>
              <a:xfrm>
                <a:off x="5229252" y="1168433"/>
                <a:ext cx="685800" cy="381000"/>
              </a:xfrm>
              <a:prstGeom prst="ellipse">
                <a:avLst/>
              </a:prstGeom>
              <a:pattFill prst="ltDnDiag">
                <a:fgClr>
                  <a:prstClr val="black"/>
                </a:fgClr>
                <a:bgClr>
                  <a:prstClr val="white"/>
                </a:bgClr>
              </a:pattFill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b="1" dirty="0">
                  <a:solidFill>
                    <a:schemeClr val="tx1"/>
                  </a:solidFill>
                  <a:latin typeface="Century Gothic" pitchFamily="34" charset="0"/>
                  <a:ea typeface="ＭＳ Ｐゴシック" charset="0"/>
                  <a:cs typeface="Microsoft Sans Serif" pitchFamily="34" charset="0"/>
                </a:endParaRPr>
              </a:p>
            </p:txBody>
          </p:sp>
          <p:sp>
            <p:nvSpPr>
              <p:cNvPr id="691" name="TextBox 690"/>
              <p:cNvSpPr txBox="1"/>
              <p:nvPr/>
            </p:nvSpPr>
            <p:spPr>
              <a:xfrm>
                <a:off x="5229252" y="1134210"/>
                <a:ext cx="6772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entury Gothic" pitchFamily="34" charset="0"/>
                    <a:cs typeface="Microsoft Sans Serif" pitchFamily="34" charset="0"/>
                  </a:rPr>
                  <a:t>R</a:t>
                </a:r>
                <a:r>
                  <a:rPr lang="en-US" sz="2000" b="1" baseline="30000" dirty="0" smtClean="0">
                    <a:latin typeface="Century Gothic" pitchFamily="34" charset="0"/>
                    <a:cs typeface="Microsoft Sans Serif" pitchFamily="34" charset="0"/>
                  </a:rPr>
                  <a:t>’</a:t>
                </a:r>
                <a:endParaRPr lang="en-US" sz="2000" b="1" baseline="30000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cxnSp>
            <p:nvCxnSpPr>
              <p:cNvPr id="692" name="Straight Arrow Connector 691"/>
              <p:cNvCxnSpPr>
                <a:stCxn id="690" idx="4"/>
                <a:endCxn id="652" idx="0"/>
              </p:cNvCxnSpPr>
              <p:nvPr/>
            </p:nvCxnSpPr>
            <p:spPr>
              <a:xfrm flipH="1">
                <a:off x="1492498" y="1549433"/>
                <a:ext cx="4079654" cy="68359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Arrow Connector 692"/>
              <p:cNvCxnSpPr>
                <a:stCxn id="690" idx="4"/>
                <a:endCxn id="657" idx="0"/>
              </p:cNvCxnSpPr>
              <p:nvPr/>
            </p:nvCxnSpPr>
            <p:spPr>
              <a:xfrm flipH="1">
                <a:off x="2556412" y="1549433"/>
                <a:ext cx="3015740" cy="74928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Arrow Connector 694"/>
              <p:cNvCxnSpPr>
                <a:stCxn id="690" idx="4"/>
                <a:endCxn id="660" idx="0"/>
              </p:cNvCxnSpPr>
              <p:nvPr/>
            </p:nvCxnSpPr>
            <p:spPr>
              <a:xfrm flipH="1">
                <a:off x="3744987" y="1549433"/>
                <a:ext cx="1827165" cy="70030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Arrow Connector 704"/>
              <p:cNvCxnSpPr>
                <a:stCxn id="690" idx="4"/>
                <a:endCxn id="685" idx="0"/>
              </p:cNvCxnSpPr>
              <p:nvPr/>
            </p:nvCxnSpPr>
            <p:spPr>
              <a:xfrm>
                <a:off x="5572152" y="1549433"/>
                <a:ext cx="909267" cy="80477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7" name="Oval 706"/>
              <p:cNvSpPr/>
              <p:nvPr/>
            </p:nvSpPr>
            <p:spPr>
              <a:xfrm>
                <a:off x="723460" y="3365518"/>
                <a:ext cx="513006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708" name="Oval 707"/>
              <p:cNvSpPr/>
              <p:nvPr/>
            </p:nvSpPr>
            <p:spPr>
              <a:xfrm>
                <a:off x="1394570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709" name="Oval 708"/>
              <p:cNvSpPr/>
              <p:nvPr/>
            </p:nvSpPr>
            <p:spPr>
              <a:xfrm>
                <a:off x="2132516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710" name="Oval 709"/>
              <p:cNvSpPr/>
              <p:nvPr/>
            </p:nvSpPr>
            <p:spPr>
              <a:xfrm>
                <a:off x="2803626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3623667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4344904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5082850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5820796" y="3364992"/>
                <a:ext cx="512064" cy="51206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b="1" dirty="0"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719" name="TextBox 718"/>
              <p:cNvSpPr txBox="1"/>
              <p:nvPr/>
            </p:nvSpPr>
            <p:spPr>
              <a:xfrm>
                <a:off x="3303185" y="681318"/>
                <a:ext cx="832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Century Gothic" pitchFamily="34" charset="0"/>
                    <a:cs typeface="Microsoft Sans Serif" pitchFamily="34" charset="0"/>
                  </a:rPr>
                  <a:t>V</a:t>
                </a:r>
                <a:r>
                  <a:rPr lang="en-US" sz="2800" b="1" baseline="-25000" dirty="0" smtClean="0">
                    <a:latin typeface="Century Gothic" pitchFamily="34" charset="0"/>
                    <a:cs typeface="Microsoft Sans Serif" pitchFamily="34" charset="0"/>
                  </a:rPr>
                  <a:t>i-1</a:t>
                </a:r>
                <a:endParaRPr lang="en-US" sz="2800" b="1" baseline="-25000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720" name="TextBox 719"/>
              <p:cNvSpPr txBox="1"/>
              <p:nvPr/>
            </p:nvSpPr>
            <p:spPr>
              <a:xfrm>
                <a:off x="5315464" y="681318"/>
                <a:ext cx="7841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Century Gothic" pitchFamily="34" charset="0"/>
                    <a:cs typeface="Microsoft Sans Serif" pitchFamily="34" charset="0"/>
                  </a:rPr>
                  <a:t>V</a:t>
                </a:r>
                <a:r>
                  <a:rPr lang="en-US" sz="2800" b="1" baseline="-25000" dirty="0" smtClean="0">
                    <a:latin typeface="Century Gothic" pitchFamily="34" charset="0"/>
                    <a:cs typeface="Microsoft Sans Serif" pitchFamily="34" charset="0"/>
                  </a:rPr>
                  <a:t>i</a:t>
                </a:r>
                <a:endParaRPr lang="en-US" sz="2800" b="1" baseline="-25000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sp>
            <p:nvSpPr>
              <p:cNvPr id="721" name="TextBox 720"/>
              <p:cNvSpPr txBox="1"/>
              <p:nvPr/>
            </p:nvSpPr>
            <p:spPr>
              <a:xfrm>
                <a:off x="6342789" y="4491391"/>
                <a:ext cx="665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entury Gothic" pitchFamily="34" charset="0"/>
                    <a:cs typeface="Microsoft Sans Serif" pitchFamily="34" charset="0"/>
                  </a:rPr>
                  <a:t>11</a:t>
                </a:r>
                <a:endParaRPr lang="en-US" b="1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  <p:cxnSp>
            <p:nvCxnSpPr>
              <p:cNvPr id="722" name="Straight Arrow Connector 721"/>
              <p:cNvCxnSpPr>
                <a:stCxn id="626" idx="4"/>
                <a:endCxn id="648" idx="0"/>
              </p:cNvCxnSpPr>
              <p:nvPr/>
            </p:nvCxnSpPr>
            <p:spPr>
              <a:xfrm flipH="1">
                <a:off x="6658372" y="3877056"/>
                <a:ext cx="129866" cy="55947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Arrow Connector 722"/>
              <p:cNvCxnSpPr>
                <a:stCxn id="685" idx="4"/>
                <a:endCxn id="718" idx="0"/>
              </p:cNvCxnSpPr>
              <p:nvPr/>
            </p:nvCxnSpPr>
            <p:spPr>
              <a:xfrm flipH="1">
                <a:off x="6076828" y="2866273"/>
                <a:ext cx="404591" cy="498719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TextBox 723"/>
              <p:cNvSpPr txBox="1"/>
              <p:nvPr/>
            </p:nvSpPr>
            <p:spPr>
              <a:xfrm>
                <a:off x="4669468" y="2335568"/>
                <a:ext cx="665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entury Gothic" pitchFamily="34" charset="0"/>
                    <a:cs typeface="Microsoft Sans Serif" pitchFamily="34" charset="0"/>
                  </a:rPr>
                  <a:t>u</a:t>
                </a:r>
              </a:p>
            </p:txBody>
          </p:sp>
          <p:sp>
            <p:nvSpPr>
              <p:cNvPr id="725" name="TextBox 724"/>
              <p:cNvSpPr txBox="1"/>
              <p:nvPr/>
            </p:nvSpPr>
            <p:spPr>
              <a:xfrm>
                <a:off x="6139432" y="2387633"/>
                <a:ext cx="665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entury Gothic" pitchFamily="34" charset="0"/>
                    <a:cs typeface="Microsoft Sans Serif" pitchFamily="34" charset="0"/>
                  </a:rPr>
                  <a:t>u</a:t>
                </a:r>
                <a:r>
                  <a:rPr lang="en-US" sz="2000" b="1" baseline="30000" dirty="0" smtClean="0">
                    <a:latin typeface="Century Gothic" pitchFamily="34" charset="0"/>
                    <a:cs typeface="Microsoft Sans Serif" pitchFamily="34" charset="0"/>
                  </a:rPr>
                  <a:t>’</a:t>
                </a:r>
                <a:endParaRPr lang="en-US" sz="2000" b="1" baseline="30000" dirty="0">
                  <a:latin typeface="Century Gothic" pitchFamily="34" charset="0"/>
                  <a:cs typeface="Microsoft Sans Serif" pitchFamily="34" charset="0"/>
                </a:endParaRPr>
              </a:p>
            </p:txBody>
          </p:sp>
        </p:grpSp>
      </p:grpSp>
      <p:pic>
        <p:nvPicPr>
          <p:cNvPr id="727" name="Picture 7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134" y="3217994"/>
            <a:ext cx="6412066" cy="1658806"/>
          </a:xfrm>
          <a:prstGeom prst="rect">
            <a:avLst/>
          </a:prstGeom>
        </p:spPr>
      </p:pic>
      <p:cxnSp>
        <p:nvCxnSpPr>
          <p:cNvPr id="740" name="Straight Arrow Connector 739"/>
          <p:cNvCxnSpPr>
            <a:stCxn id="738" idx="4"/>
            <a:endCxn id="734" idx="7"/>
          </p:cNvCxnSpPr>
          <p:nvPr/>
        </p:nvCxnSpPr>
        <p:spPr>
          <a:xfrm flipH="1">
            <a:off x="20422810" y="11163131"/>
            <a:ext cx="1130524" cy="49425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/>
          <p:cNvCxnSpPr>
            <a:stCxn id="738" idx="4"/>
            <a:endCxn id="736" idx="0"/>
          </p:cNvCxnSpPr>
          <p:nvPr/>
        </p:nvCxnSpPr>
        <p:spPr>
          <a:xfrm flipH="1">
            <a:off x="21058632" y="11163131"/>
            <a:ext cx="494702" cy="4192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/>
          <p:cNvCxnSpPr>
            <a:stCxn id="738" idx="4"/>
            <a:endCxn id="735" idx="0"/>
          </p:cNvCxnSpPr>
          <p:nvPr/>
        </p:nvCxnSpPr>
        <p:spPr>
          <a:xfrm>
            <a:off x="21553334" y="11163131"/>
            <a:ext cx="419698" cy="4192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/>
          <p:cNvCxnSpPr>
            <a:stCxn id="478" idx="2"/>
            <a:endCxn id="479" idx="0"/>
          </p:cNvCxnSpPr>
          <p:nvPr/>
        </p:nvCxnSpPr>
        <p:spPr>
          <a:xfrm>
            <a:off x="28412837" y="12083506"/>
            <a:ext cx="960459" cy="7463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3740620" y="6440269"/>
            <a:ext cx="2319780" cy="646331"/>
            <a:chOff x="23379326" y="8305800"/>
            <a:chExt cx="2319780" cy="646331"/>
          </a:xfrm>
        </p:grpSpPr>
        <p:sp>
          <p:nvSpPr>
            <p:cNvPr id="755" name="TextBox 754"/>
            <p:cNvSpPr txBox="1"/>
            <p:nvPr/>
          </p:nvSpPr>
          <p:spPr>
            <a:xfrm>
              <a:off x="23641706" y="8305800"/>
              <a:ext cx="2057400" cy="646331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Century Gothic" pitchFamily="34" charset="0"/>
                  <a:cs typeface="Microsoft Sans Serif" pitchFamily="34" charset="0"/>
                </a:rPr>
                <a:t>NVBM subtree</a:t>
              </a:r>
            </a:p>
            <a:p>
              <a:r>
                <a:rPr lang="en-US" sz="1800" b="1" dirty="0">
                  <a:ln>
                    <a:noFill/>
                    <a:prstDash val="sysDot"/>
                  </a:ln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rPr>
                <a:t>DRAM </a:t>
              </a:r>
              <a:r>
                <a:rPr lang="en-US" sz="1800" b="1" dirty="0" smtClean="0">
                  <a:ln>
                    <a:noFill/>
                    <a:prstDash val="sysDot"/>
                  </a:ln>
                  <a:solidFill>
                    <a:schemeClr val="tx1"/>
                  </a:solidFill>
                  <a:latin typeface="Century Gothic" pitchFamily="34" charset="0"/>
                  <a:cs typeface="Microsoft Sans Serif" pitchFamily="34" charset="0"/>
                </a:rPr>
                <a:t>subtree</a:t>
              </a:r>
              <a:endParaRPr lang="en-US" sz="1800" b="1" dirty="0">
                <a:ln>
                  <a:noFill/>
                  <a:prstDash val="sysDot"/>
                </a:ln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endParaRPr>
            </a:p>
          </p:txBody>
        </p:sp>
        <p:sp>
          <p:nvSpPr>
            <p:cNvPr id="756" name="Oval 755"/>
            <p:cNvSpPr/>
            <p:nvPr/>
          </p:nvSpPr>
          <p:spPr>
            <a:xfrm>
              <a:off x="23380737" y="8609812"/>
              <a:ext cx="261736" cy="275100"/>
            </a:xfrm>
            <a:prstGeom prst="ellipse">
              <a:avLst/>
            </a:prstGeom>
            <a:pattFill prst="ltDnDiag">
              <a:fgClr>
                <a:prstClr val="black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endParaRPr>
            </a:p>
          </p:txBody>
        </p:sp>
        <p:sp>
          <p:nvSpPr>
            <p:cNvPr id="757" name="Oval 756"/>
            <p:cNvSpPr/>
            <p:nvPr/>
          </p:nvSpPr>
          <p:spPr>
            <a:xfrm>
              <a:off x="23379326" y="8305800"/>
              <a:ext cx="261736" cy="275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tx1"/>
                </a:solidFill>
                <a:latin typeface="Century Gothic" pitchFamily="34" charset="0"/>
                <a:cs typeface="Microsoft Sans Serif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43000" y="11163131"/>
            <a:ext cx="9897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Why </a:t>
            </a:r>
            <a:r>
              <a:rPr lang="en-US" sz="6000" dirty="0"/>
              <a:t>u</a:t>
            </a:r>
            <a:r>
              <a:rPr lang="en-US" sz="6000" dirty="0" smtClean="0"/>
              <a:t>sing SSDs for VMM:</a:t>
            </a:r>
          </a:p>
          <a:p>
            <a:r>
              <a:rPr lang="en-US" sz="6000" dirty="0" smtClean="0"/>
              <a:t>Challenges:</a:t>
            </a:r>
            <a:endParaRPr lang="en-US" dirty="0"/>
          </a:p>
        </p:txBody>
      </p:sp>
      <p:sp>
        <p:nvSpPr>
          <p:cNvPr id="460" name="TextBox 459"/>
          <p:cNvSpPr txBox="1"/>
          <p:nvPr/>
        </p:nvSpPr>
        <p:spPr>
          <a:xfrm>
            <a:off x="33026145" y="11860404"/>
            <a:ext cx="989777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Data:</a:t>
            </a:r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/>
          </a:p>
          <a:p>
            <a:endParaRPr lang="en-US" sz="6000" dirty="0" smtClean="0"/>
          </a:p>
          <a:p>
            <a:endParaRPr lang="en-US" sz="6000" dirty="0" smtClean="0"/>
          </a:p>
          <a:p>
            <a:r>
              <a:rPr lang="en-US" sz="6000" dirty="0" smtClean="0"/>
              <a:t>Observations: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21142</TotalTime>
  <Words>160</Words>
  <Application>Microsoft Macintosh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American Typewriter</vt:lpstr>
      <vt:lpstr>Calibri</vt:lpstr>
      <vt:lpstr>Century Gothic</vt:lpstr>
      <vt:lpstr>Microsoft Sans Serif</vt:lpstr>
      <vt:lpstr>ＭＳ Ｐゴシック</vt:lpstr>
      <vt:lpstr>Symbol</vt:lpstr>
      <vt:lpstr>Times New Roman</vt:lpstr>
      <vt:lpstr>Wingdings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236</cp:revision>
  <dcterms:modified xsi:type="dcterms:W3CDTF">2017-08-01T21:53:50Z</dcterms:modified>
</cp:coreProperties>
</file>