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7315200" cy="96012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C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66"/>
    <p:restoredTop sz="94723"/>
  </p:normalViewPr>
  <p:slideViewPr>
    <p:cSldViewPr snapToGrid="0">
      <p:cViewPr>
        <p:scale>
          <a:sx n="51" d="100"/>
          <a:sy n="51" d="100"/>
        </p:scale>
        <p:origin x="-118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03"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panose="020B0604020202020204"/>
              </a:rPr>
              <a:t>Click to edit the notes format</a:t>
            </a:r>
          </a:p>
        </p:txBody>
      </p:sp>
      <p:sp>
        <p:nvSpPr>
          <p:cNvPr id="704"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panose="02020603050405020304"/>
              </a:rPr>
              <a:t>&lt;header&gt;</a:t>
            </a:r>
          </a:p>
        </p:txBody>
      </p:sp>
      <p:sp>
        <p:nvSpPr>
          <p:cNvPr id="705"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panose="02020603050405020304"/>
              </a:rPr>
              <a:t>&lt;date/time&gt;</a:t>
            </a:r>
          </a:p>
        </p:txBody>
      </p:sp>
      <p:sp>
        <p:nvSpPr>
          <p:cNvPr id="706"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panose="02020603050405020304"/>
              </a:rPr>
              <a:t>&lt;footer&gt;</a:t>
            </a:r>
          </a:p>
        </p:txBody>
      </p:sp>
      <p:sp>
        <p:nvSpPr>
          <p:cNvPr id="707" name="PlaceHolder 5"/>
          <p:cNvSpPr>
            <a:spLocks noGrp="1"/>
          </p:cNvSpPr>
          <p:nvPr>
            <p:ph type="sldNum"/>
          </p:nvPr>
        </p:nvSpPr>
        <p:spPr>
          <a:xfrm>
            <a:off x="4399200" y="9555480"/>
            <a:ext cx="3372840" cy="502560"/>
          </a:xfrm>
          <a:prstGeom prst="rect">
            <a:avLst/>
          </a:prstGeom>
        </p:spPr>
        <p:txBody>
          <a:bodyPr lIns="0" tIns="0" rIns="0" bIns="0" anchor="b"/>
          <a:lstStyle/>
          <a:p>
            <a:pPr algn="r"/>
            <a:fld id="{F41BD60E-48A5-4588-AFAA-2EB1F310DD2A}" type="slidenum">
              <a:rPr lang="en-US" sz="1400">
                <a:latin typeface="Times New Roman" panose="02020603050405020304"/>
              </a:rPr>
              <a:t>‹#›</a:t>
            </a:fld>
            <a:endParaRPr lang="en-US" sz="1400">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CustomShape 1"/>
          <p:cNvSpPr/>
          <p:nvPr/>
        </p:nvSpPr>
        <p:spPr>
          <a:xfrm>
            <a:off x="4143600" y="9119520"/>
            <a:ext cx="3165840" cy="475920"/>
          </a:xfrm>
          <a:prstGeom prst="rect">
            <a:avLst/>
          </a:prstGeom>
          <a:noFill/>
          <a:ln>
            <a:noFill/>
          </a:ln>
        </p:spPr>
        <p:txBody>
          <a:bodyPr lIns="96840" tIns="48600" rIns="96840" bIns="48600" anchor="b"/>
          <a:lstStyle/>
          <a:p>
            <a:pPr algn="r">
              <a:lnSpc>
                <a:spcPct val="100000"/>
              </a:lnSpc>
            </a:pPr>
            <a:fld id="{FB67AA8C-9367-42AF-BE62-D9727D31797E}" type="slidenum">
              <a:rPr lang="en-US" sz="1200">
                <a:solidFill>
                  <a:srgbClr val="000000"/>
                </a:solidFill>
                <a:latin typeface="Arial" panose="020B0604020202020204"/>
                <a:ea typeface="Arial" panose="020B0604020202020204"/>
              </a:rPr>
              <a:t>1</a:t>
            </a:fld>
            <a:endParaRPr lang="en-US" sz="1200">
              <a:solidFill>
                <a:srgbClr val="000000"/>
              </a:solidFill>
              <a:latin typeface="Arial" panose="020B0604020202020204"/>
              <a:ea typeface="Arial" panose="020B0604020202020204"/>
            </a:endParaRPr>
          </a:p>
        </p:txBody>
      </p:sp>
      <p:sp>
        <p:nvSpPr>
          <p:cNvPr id="818" name="PlaceHolder 2"/>
          <p:cNvSpPr>
            <a:spLocks noGrp="1"/>
          </p:cNvSpPr>
          <p:nvPr>
            <p:ph type="body"/>
          </p:nvPr>
        </p:nvSpPr>
        <p:spPr>
          <a:xfrm>
            <a:off x="731520" y="4561560"/>
            <a:ext cx="5848200" cy="4316400"/>
          </a:xfrm>
          <a:prstGeom prst="rect">
            <a:avLst/>
          </a:prstGeom>
        </p:spPr>
        <p:txBody>
          <a:bodyPr lIns="96840" tIns="48600" rIns="96840" bIns="48600"/>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194560" y="1313280"/>
            <a:ext cx="39501720" cy="54972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2194560" y="7702560"/>
            <a:ext cx="39501720" cy="9106920"/>
          </a:xfrm>
          <a:prstGeom prst="rect">
            <a:avLst/>
          </a:prstGeom>
        </p:spPr>
        <p:txBody>
          <a:bodyPr lIns="0" tIns="0" rIns="0" bIns="0"/>
          <a:lstStyle/>
          <a:p>
            <a:endParaRPr/>
          </a:p>
        </p:txBody>
      </p:sp>
      <p:sp>
        <p:nvSpPr>
          <p:cNvPr id="25" name="PlaceHolder 3"/>
          <p:cNvSpPr>
            <a:spLocks noGrp="1"/>
          </p:cNvSpPr>
          <p:nvPr>
            <p:ph type="body"/>
          </p:nvPr>
        </p:nvSpPr>
        <p:spPr>
          <a:xfrm>
            <a:off x="2194560" y="17674920"/>
            <a:ext cx="39501720" cy="910692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194560" y="1313280"/>
            <a:ext cx="39501720" cy="54972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2194560" y="7702560"/>
            <a:ext cx="19276560" cy="9106920"/>
          </a:xfrm>
          <a:prstGeom prst="rect">
            <a:avLst/>
          </a:prstGeom>
        </p:spPr>
        <p:txBody>
          <a:bodyPr lIns="0" tIns="0" rIns="0" bIns="0"/>
          <a:lstStyle/>
          <a:p>
            <a:endParaRPr/>
          </a:p>
        </p:txBody>
      </p:sp>
      <p:sp>
        <p:nvSpPr>
          <p:cNvPr id="28" name="PlaceHolder 3"/>
          <p:cNvSpPr>
            <a:spLocks noGrp="1"/>
          </p:cNvSpPr>
          <p:nvPr>
            <p:ph type="body"/>
          </p:nvPr>
        </p:nvSpPr>
        <p:spPr>
          <a:xfrm>
            <a:off x="22435200" y="7702560"/>
            <a:ext cx="19276560" cy="9106920"/>
          </a:xfrm>
          <a:prstGeom prst="rect">
            <a:avLst/>
          </a:prstGeom>
        </p:spPr>
        <p:txBody>
          <a:bodyPr lIns="0" tIns="0" rIns="0" bIns="0"/>
          <a:lstStyle/>
          <a:p>
            <a:endParaRPr/>
          </a:p>
        </p:txBody>
      </p:sp>
      <p:sp>
        <p:nvSpPr>
          <p:cNvPr id="29" name="PlaceHolder 4"/>
          <p:cNvSpPr>
            <a:spLocks noGrp="1"/>
          </p:cNvSpPr>
          <p:nvPr>
            <p:ph type="body"/>
          </p:nvPr>
        </p:nvSpPr>
        <p:spPr>
          <a:xfrm>
            <a:off x="22435200" y="17674920"/>
            <a:ext cx="19276560" cy="9106920"/>
          </a:xfrm>
          <a:prstGeom prst="rect">
            <a:avLst/>
          </a:prstGeom>
        </p:spPr>
        <p:txBody>
          <a:bodyPr lIns="0" tIns="0" rIns="0" bIns="0"/>
          <a:lstStyle/>
          <a:p>
            <a:endParaRPr/>
          </a:p>
        </p:txBody>
      </p:sp>
      <p:sp>
        <p:nvSpPr>
          <p:cNvPr id="30" name="PlaceHolder 5"/>
          <p:cNvSpPr>
            <a:spLocks noGrp="1"/>
          </p:cNvSpPr>
          <p:nvPr>
            <p:ph type="body"/>
          </p:nvPr>
        </p:nvSpPr>
        <p:spPr>
          <a:xfrm>
            <a:off x="2194560" y="17674920"/>
            <a:ext cx="19276560" cy="910692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194560" y="1313280"/>
            <a:ext cx="39501720" cy="54972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2194560" y="7702560"/>
            <a:ext cx="39501720" cy="19092240"/>
          </a:xfrm>
          <a:prstGeom prst="rect">
            <a:avLst/>
          </a:prstGeom>
        </p:spPr>
        <p:txBody>
          <a:bodyPr lIns="0" tIns="0" rIns="0" bIns="0"/>
          <a:lstStyle/>
          <a:p>
            <a:endParaRPr/>
          </a:p>
        </p:txBody>
      </p:sp>
      <p:sp>
        <p:nvSpPr>
          <p:cNvPr id="33" name="PlaceHolder 3"/>
          <p:cNvSpPr>
            <a:spLocks noGrp="1"/>
          </p:cNvSpPr>
          <p:nvPr>
            <p:ph type="body"/>
          </p:nvPr>
        </p:nvSpPr>
        <p:spPr>
          <a:xfrm>
            <a:off x="2194560" y="7702560"/>
            <a:ext cx="39501720" cy="19092240"/>
          </a:xfrm>
          <a:prstGeom prst="rect">
            <a:avLst/>
          </a:prstGeom>
        </p:spPr>
        <p:txBody>
          <a:bodyPr lIns="0" tIns="0" rIns="0" bIns="0"/>
          <a:lstStyle/>
          <a:p>
            <a:endParaRPr/>
          </a:p>
        </p:txBody>
      </p:sp>
      <p:pic>
        <p:nvPicPr>
          <p:cNvPr id="34" name="Picture 33"/>
          <p:cNvPicPr/>
          <p:nvPr/>
        </p:nvPicPr>
        <p:blipFill>
          <a:blip r:embed="rId2"/>
          <a:stretch>
            <a:fillRect/>
          </a:stretch>
        </p:blipFill>
        <p:spPr>
          <a:xfrm>
            <a:off x="9980640" y="7702560"/>
            <a:ext cx="23928840" cy="19092240"/>
          </a:xfrm>
          <a:prstGeom prst="rect">
            <a:avLst/>
          </a:prstGeom>
          <a:ln>
            <a:noFill/>
          </a:ln>
        </p:spPr>
      </p:pic>
      <p:pic>
        <p:nvPicPr>
          <p:cNvPr id="35" name="Picture 34"/>
          <p:cNvPicPr/>
          <p:nvPr/>
        </p:nvPicPr>
        <p:blipFill>
          <a:blip r:embed="rId2"/>
          <a:stretch>
            <a:fillRect/>
          </a:stretch>
        </p:blipFill>
        <p:spPr>
          <a:xfrm>
            <a:off x="9980640" y="7702560"/>
            <a:ext cx="23928840" cy="190922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194560" y="1313280"/>
            <a:ext cx="39501720" cy="54972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2194560" y="7702560"/>
            <a:ext cx="39501720" cy="1909260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194560" y="1313280"/>
            <a:ext cx="39501720" cy="54972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2194560" y="7702560"/>
            <a:ext cx="39501720" cy="190922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194560" y="1313280"/>
            <a:ext cx="39501720" cy="54972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2194560" y="7702560"/>
            <a:ext cx="19276560" cy="19092240"/>
          </a:xfrm>
          <a:prstGeom prst="rect">
            <a:avLst/>
          </a:prstGeom>
        </p:spPr>
        <p:txBody>
          <a:bodyPr lIns="0" tIns="0" rIns="0" bIns="0"/>
          <a:lstStyle/>
          <a:p>
            <a:endParaRPr/>
          </a:p>
        </p:txBody>
      </p:sp>
      <p:sp>
        <p:nvSpPr>
          <p:cNvPr id="8" name="PlaceHolder 3"/>
          <p:cNvSpPr>
            <a:spLocks noGrp="1"/>
          </p:cNvSpPr>
          <p:nvPr>
            <p:ph type="body"/>
          </p:nvPr>
        </p:nvSpPr>
        <p:spPr>
          <a:xfrm>
            <a:off x="22435200" y="7702560"/>
            <a:ext cx="19276560" cy="190922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194560" y="1313280"/>
            <a:ext cx="39501720" cy="54972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194560" y="1313280"/>
            <a:ext cx="39501720" cy="2548188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194560" y="1313280"/>
            <a:ext cx="39501720" cy="54972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2194560" y="7702560"/>
            <a:ext cx="19276560" cy="9106920"/>
          </a:xfrm>
          <a:prstGeom prst="rect">
            <a:avLst/>
          </a:prstGeom>
        </p:spPr>
        <p:txBody>
          <a:bodyPr lIns="0" tIns="0" rIns="0" bIns="0"/>
          <a:lstStyle/>
          <a:p>
            <a:endParaRPr/>
          </a:p>
        </p:txBody>
      </p:sp>
      <p:sp>
        <p:nvSpPr>
          <p:cNvPr id="13" name="PlaceHolder 3"/>
          <p:cNvSpPr>
            <a:spLocks noGrp="1"/>
          </p:cNvSpPr>
          <p:nvPr>
            <p:ph type="body"/>
          </p:nvPr>
        </p:nvSpPr>
        <p:spPr>
          <a:xfrm>
            <a:off x="2194560" y="17674920"/>
            <a:ext cx="19276560" cy="9106920"/>
          </a:xfrm>
          <a:prstGeom prst="rect">
            <a:avLst/>
          </a:prstGeom>
        </p:spPr>
        <p:txBody>
          <a:bodyPr lIns="0" tIns="0" rIns="0" bIns="0"/>
          <a:lstStyle/>
          <a:p>
            <a:endParaRPr/>
          </a:p>
        </p:txBody>
      </p:sp>
      <p:sp>
        <p:nvSpPr>
          <p:cNvPr id="14" name="PlaceHolder 4"/>
          <p:cNvSpPr>
            <a:spLocks noGrp="1"/>
          </p:cNvSpPr>
          <p:nvPr>
            <p:ph type="body"/>
          </p:nvPr>
        </p:nvSpPr>
        <p:spPr>
          <a:xfrm>
            <a:off x="22435200" y="7702560"/>
            <a:ext cx="19276560" cy="190922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194560" y="1313280"/>
            <a:ext cx="39501720" cy="54972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2194560" y="7702560"/>
            <a:ext cx="19276560" cy="19092240"/>
          </a:xfrm>
          <a:prstGeom prst="rect">
            <a:avLst/>
          </a:prstGeom>
        </p:spPr>
        <p:txBody>
          <a:bodyPr lIns="0" tIns="0" rIns="0" bIns="0"/>
          <a:lstStyle/>
          <a:p>
            <a:endParaRPr/>
          </a:p>
        </p:txBody>
      </p:sp>
      <p:sp>
        <p:nvSpPr>
          <p:cNvPr id="17" name="PlaceHolder 3"/>
          <p:cNvSpPr>
            <a:spLocks noGrp="1"/>
          </p:cNvSpPr>
          <p:nvPr>
            <p:ph type="body"/>
          </p:nvPr>
        </p:nvSpPr>
        <p:spPr>
          <a:xfrm>
            <a:off x="22435200" y="7702560"/>
            <a:ext cx="19276560" cy="9106920"/>
          </a:xfrm>
          <a:prstGeom prst="rect">
            <a:avLst/>
          </a:prstGeom>
        </p:spPr>
        <p:txBody>
          <a:bodyPr lIns="0" tIns="0" rIns="0" bIns="0"/>
          <a:lstStyle/>
          <a:p>
            <a:endParaRPr/>
          </a:p>
        </p:txBody>
      </p:sp>
      <p:sp>
        <p:nvSpPr>
          <p:cNvPr id="18" name="PlaceHolder 4"/>
          <p:cNvSpPr>
            <a:spLocks noGrp="1"/>
          </p:cNvSpPr>
          <p:nvPr>
            <p:ph type="body"/>
          </p:nvPr>
        </p:nvSpPr>
        <p:spPr>
          <a:xfrm>
            <a:off x="22435200" y="17674920"/>
            <a:ext cx="19276560" cy="910692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194560" y="1313280"/>
            <a:ext cx="39501720" cy="54972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2194560" y="7702560"/>
            <a:ext cx="19276560" cy="9106920"/>
          </a:xfrm>
          <a:prstGeom prst="rect">
            <a:avLst/>
          </a:prstGeom>
        </p:spPr>
        <p:txBody>
          <a:bodyPr lIns="0" tIns="0" rIns="0" bIns="0"/>
          <a:lstStyle/>
          <a:p>
            <a:endParaRPr/>
          </a:p>
        </p:txBody>
      </p:sp>
      <p:sp>
        <p:nvSpPr>
          <p:cNvPr id="21" name="PlaceHolder 3"/>
          <p:cNvSpPr>
            <a:spLocks noGrp="1"/>
          </p:cNvSpPr>
          <p:nvPr>
            <p:ph type="body"/>
          </p:nvPr>
        </p:nvSpPr>
        <p:spPr>
          <a:xfrm>
            <a:off x="22435200" y="7702560"/>
            <a:ext cx="19276560" cy="9106920"/>
          </a:xfrm>
          <a:prstGeom prst="rect">
            <a:avLst/>
          </a:prstGeom>
        </p:spPr>
        <p:txBody>
          <a:bodyPr lIns="0" tIns="0" rIns="0" bIns="0"/>
          <a:lstStyle/>
          <a:p>
            <a:endParaRPr/>
          </a:p>
        </p:txBody>
      </p:sp>
      <p:sp>
        <p:nvSpPr>
          <p:cNvPr id="22" name="PlaceHolder 4"/>
          <p:cNvSpPr>
            <a:spLocks noGrp="1"/>
          </p:cNvSpPr>
          <p:nvPr>
            <p:ph type="body"/>
          </p:nvPr>
        </p:nvSpPr>
        <p:spPr>
          <a:xfrm>
            <a:off x="2194560" y="17674920"/>
            <a:ext cx="39501720" cy="910692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58ED5"/>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2194560" y="1313280"/>
            <a:ext cx="39501720" cy="5496840"/>
          </a:xfrm>
          <a:prstGeom prst="rect">
            <a:avLst/>
          </a:prstGeom>
        </p:spPr>
        <p:txBody>
          <a:bodyPr lIns="0" tIns="0" rIns="0" bIns="0" anchor="ctr"/>
          <a:lstStyle/>
          <a:p>
            <a:pPr algn="ctr"/>
            <a:r>
              <a:rPr lang="en-US" sz="4400">
                <a:latin typeface="Arial" panose="020B0604020202020204"/>
              </a:rPr>
              <a:t>Click to edit the title text format</a:t>
            </a:r>
          </a:p>
        </p:txBody>
      </p:sp>
      <p:sp>
        <p:nvSpPr>
          <p:cNvPr id="2" name="PlaceHolder 2"/>
          <p:cNvSpPr>
            <a:spLocks noGrp="1"/>
          </p:cNvSpPr>
          <p:nvPr>
            <p:ph type="body"/>
          </p:nvPr>
        </p:nvSpPr>
        <p:spPr>
          <a:xfrm>
            <a:off x="2194560" y="7702560"/>
            <a:ext cx="39501720" cy="19092240"/>
          </a:xfrm>
          <a:prstGeom prst="rect">
            <a:avLst/>
          </a:prstGeom>
        </p:spPr>
        <p:txBody>
          <a:bodyPr lIns="0" tIns="0" rIns="0" bIns="0"/>
          <a:lstStyle/>
          <a:p>
            <a:pPr>
              <a:buSzPct val="45000"/>
              <a:buFont typeface="StarSymbol"/>
              <a:buChar char=""/>
            </a:pPr>
            <a:r>
              <a:rPr lang="en-US" sz="3200">
                <a:latin typeface="Arial" panose="020B0604020202020204"/>
              </a:rPr>
              <a:t>Click to edit the outline text format</a:t>
            </a:r>
          </a:p>
          <a:p>
            <a:pPr lvl="1">
              <a:buSzPct val="75000"/>
              <a:buFont typeface="StarSymbol"/>
              <a:buChar char=""/>
            </a:pPr>
            <a:r>
              <a:rPr lang="en-US" sz="2800">
                <a:latin typeface="Arial" panose="020B0604020202020204"/>
              </a:rPr>
              <a:t>Second Outline Level</a:t>
            </a:r>
          </a:p>
          <a:p>
            <a:pPr lvl="2">
              <a:buSzPct val="45000"/>
              <a:buFont typeface="StarSymbol"/>
              <a:buChar char=""/>
            </a:pPr>
            <a:r>
              <a:rPr lang="en-US" sz="2400">
                <a:latin typeface="Arial" panose="020B0604020202020204"/>
              </a:rPr>
              <a:t>Third Outline Level</a:t>
            </a:r>
          </a:p>
          <a:p>
            <a:pPr lvl="3">
              <a:buSzPct val="75000"/>
              <a:buFont typeface="StarSymbol"/>
              <a:buChar char=""/>
            </a:pPr>
            <a:r>
              <a:rPr lang="en-US" sz="2000">
                <a:latin typeface="Arial" panose="020B0604020202020204"/>
              </a:rPr>
              <a:t>Fourth Outline Level</a:t>
            </a:r>
          </a:p>
          <a:p>
            <a:pPr lvl="4">
              <a:buSzPct val="45000"/>
              <a:buFont typeface="StarSymbol"/>
              <a:buChar char=""/>
            </a:pPr>
            <a:r>
              <a:rPr lang="en-US" sz="2000">
                <a:latin typeface="Arial" panose="020B0604020202020204"/>
              </a:rPr>
              <a:t>Fifth Outline Level</a:t>
            </a:r>
          </a:p>
          <a:p>
            <a:pPr lvl="5">
              <a:buSzPct val="45000"/>
              <a:buFont typeface="StarSymbol"/>
              <a:buChar char=""/>
            </a:pPr>
            <a:r>
              <a:rPr lang="en-US" sz="2000">
                <a:latin typeface="Arial" panose="020B0604020202020204"/>
              </a:rPr>
              <a:t>Sixth Outline Level</a:t>
            </a:r>
          </a:p>
          <a:p>
            <a:pPr lvl="6">
              <a:buSzPct val="45000"/>
              <a:buFont typeface="StarSymbol"/>
              <a:buChar char=""/>
            </a:pPr>
            <a:r>
              <a:rPr lang="en-US" sz="2000">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 name="CustomShape 1"/>
          <p:cNvSpPr/>
          <p:nvPr/>
        </p:nvSpPr>
        <p:spPr>
          <a:xfrm>
            <a:off x="32028765" y="21096823"/>
            <a:ext cx="11828520" cy="11814840"/>
          </a:xfrm>
          <a:prstGeom prst="rect">
            <a:avLst/>
          </a:prstGeom>
          <a:solidFill>
            <a:srgbClr val="FFFFFF"/>
          </a:solidFill>
          <a:ln>
            <a:noFill/>
          </a:ln>
        </p:spPr>
      </p:sp>
      <p:sp>
        <p:nvSpPr>
          <p:cNvPr id="709" name="CustomShape 2"/>
          <p:cNvSpPr/>
          <p:nvPr/>
        </p:nvSpPr>
        <p:spPr>
          <a:xfrm>
            <a:off x="32028765" y="5105400"/>
            <a:ext cx="11828780" cy="15998190"/>
          </a:xfrm>
          <a:prstGeom prst="rect">
            <a:avLst/>
          </a:prstGeom>
          <a:solidFill>
            <a:srgbClr val="FFFFFF"/>
          </a:solidFill>
          <a:ln>
            <a:noFill/>
          </a:ln>
        </p:spPr>
      </p:sp>
      <p:sp>
        <p:nvSpPr>
          <p:cNvPr id="710" name="CustomShape 3"/>
          <p:cNvSpPr/>
          <p:nvPr/>
        </p:nvSpPr>
        <p:spPr>
          <a:xfrm>
            <a:off x="12268080" y="5105520"/>
            <a:ext cx="19582560" cy="27808920"/>
          </a:xfrm>
          <a:prstGeom prst="rect">
            <a:avLst/>
          </a:prstGeom>
          <a:noFill/>
          <a:ln>
            <a:noFill/>
          </a:ln>
        </p:spPr>
      </p:sp>
      <p:sp>
        <p:nvSpPr>
          <p:cNvPr id="711" name="CustomShape 4"/>
          <p:cNvSpPr/>
          <p:nvPr/>
        </p:nvSpPr>
        <p:spPr>
          <a:xfrm>
            <a:off x="0" y="5109480"/>
            <a:ext cx="12074760" cy="27808920"/>
          </a:xfrm>
          <a:prstGeom prst="rect">
            <a:avLst/>
          </a:prstGeom>
          <a:solidFill>
            <a:srgbClr val="FFFFFF"/>
          </a:solidFill>
          <a:ln>
            <a:noFill/>
          </a:ln>
        </p:spPr>
      </p:sp>
      <p:sp>
        <p:nvSpPr>
          <p:cNvPr id="712" name="CustomShape 5"/>
          <p:cNvSpPr/>
          <p:nvPr/>
        </p:nvSpPr>
        <p:spPr>
          <a:xfrm>
            <a:off x="0" y="0"/>
            <a:ext cx="43876080" cy="3155040"/>
          </a:xfrm>
          <a:prstGeom prst="rect">
            <a:avLst/>
          </a:prstGeom>
          <a:noFill/>
          <a:ln w="9360">
            <a:noFill/>
          </a:ln>
        </p:spPr>
        <p:txBody>
          <a:bodyPr lIns="90000" tIns="91440" rIns="90000" bIns="91440" anchor="ctr"/>
          <a:lstStyle/>
          <a:p>
            <a:pPr algn="ctr">
              <a:lnSpc>
                <a:spcPct val="100000"/>
              </a:lnSpc>
            </a:pPr>
            <a:r>
              <a:rPr lang="en-US" sz="8800" b="1" dirty="0">
                <a:solidFill>
                  <a:srgbClr val="FFFFFF"/>
                </a:solidFill>
                <a:ea typeface="Arial" panose="020B0604020202020204"/>
              </a:rPr>
              <a:t>SSD-Aware Virtual </a:t>
            </a:r>
            <a:r>
              <a:rPr lang="en-US" sz="8800" b="1">
                <a:solidFill>
                  <a:srgbClr val="FFFFFF"/>
                </a:solidFill>
                <a:ea typeface="Arial" panose="020B0604020202020204"/>
              </a:rPr>
              <a:t>Memory Management</a:t>
            </a:r>
            <a:endParaRPr lang="en-US" sz="8800" b="1" dirty="0">
              <a:solidFill>
                <a:srgbClr val="FF0000"/>
              </a:solidFill>
              <a:ea typeface="Arial" panose="020B0604020202020204"/>
            </a:endParaRPr>
          </a:p>
        </p:txBody>
      </p:sp>
      <p:sp>
        <p:nvSpPr>
          <p:cNvPr id="713" name="CustomShape 6"/>
          <p:cNvSpPr/>
          <p:nvPr/>
        </p:nvSpPr>
        <p:spPr>
          <a:xfrm>
            <a:off x="0" y="5105520"/>
            <a:ext cx="12074760" cy="1001880"/>
          </a:xfrm>
          <a:prstGeom prst="rect">
            <a:avLst/>
          </a:prstGeom>
          <a:solidFill>
            <a:srgbClr val="C6D9F1"/>
          </a:solidFill>
          <a:ln>
            <a:noFill/>
          </a:ln>
        </p:spPr>
        <p:txBody>
          <a:bodyPr lIns="90000" tIns="45000" rIns="90000" bIns="45000" anchor="ctr"/>
          <a:lstStyle/>
          <a:p>
            <a:pPr algn="ctr">
              <a:lnSpc>
                <a:spcPct val="100000"/>
              </a:lnSpc>
            </a:pPr>
            <a:r>
              <a:rPr lang="en-US" sz="4000" b="1" dirty="0">
                <a:solidFill>
                  <a:srgbClr val="000000"/>
                </a:solidFill>
                <a:ea typeface="Arial" panose="020B0604020202020204"/>
              </a:rPr>
              <a:t>Why is Virtual Memory Management Needed?</a:t>
            </a:r>
            <a:endParaRPr lang="en-US" sz="4000" b="1" dirty="0">
              <a:solidFill>
                <a:schemeClr val="tx2">
                  <a:lumMod val="60000"/>
                  <a:lumOff val="40000"/>
                </a:schemeClr>
              </a:solidFill>
              <a:ea typeface="Arial" panose="020B0604020202020204"/>
            </a:endParaRPr>
          </a:p>
        </p:txBody>
      </p:sp>
      <p:sp>
        <p:nvSpPr>
          <p:cNvPr id="714" name="CustomShape 7"/>
          <p:cNvSpPr/>
          <p:nvPr/>
        </p:nvSpPr>
        <p:spPr>
          <a:xfrm>
            <a:off x="32028765" y="24026769"/>
            <a:ext cx="11828520" cy="1174758"/>
          </a:xfrm>
          <a:prstGeom prst="rect">
            <a:avLst/>
          </a:prstGeom>
          <a:solidFill>
            <a:srgbClr val="C6D9F1"/>
          </a:solidFill>
          <a:ln>
            <a:noFill/>
          </a:ln>
        </p:spPr>
        <p:txBody>
          <a:bodyPr lIns="90000" tIns="45000" rIns="90000" bIns="45000" anchor="ctr"/>
          <a:lstStyle/>
          <a:p>
            <a:pPr algn="ctr">
              <a:lnSpc>
                <a:spcPct val="100000"/>
              </a:lnSpc>
            </a:pPr>
            <a:r>
              <a:rPr lang="en-US" sz="4000" b="1" dirty="0">
                <a:solidFill>
                  <a:srgbClr val="000000"/>
                </a:solidFill>
                <a:ea typeface="Arial" panose="020B0604020202020204"/>
              </a:rPr>
              <a:t>Conclusion and Future Work</a:t>
            </a:r>
            <a:endParaRPr lang="en-US" sz="4000" b="1" dirty="0">
              <a:solidFill>
                <a:srgbClr val="FF0000"/>
              </a:solidFill>
              <a:ea typeface="Arial" panose="020B0604020202020204"/>
            </a:endParaRPr>
          </a:p>
        </p:txBody>
      </p:sp>
      <p:sp>
        <p:nvSpPr>
          <p:cNvPr id="715" name="CustomShape 8"/>
          <p:cNvSpPr/>
          <p:nvPr/>
        </p:nvSpPr>
        <p:spPr>
          <a:xfrm>
            <a:off x="11160" y="3124080"/>
            <a:ext cx="43876080" cy="1789920"/>
          </a:xfrm>
          <a:prstGeom prst="rect">
            <a:avLst/>
          </a:prstGeom>
          <a:solidFill>
            <a:srgbClr val="FFFFFF"/>
          </a:solidFill>
          <a:ln w="9360">
            <a:noFill/>
          </a:ln>
        </p:spPr>
        <p:txBody>
          <a:bodyPr lIns="90000" tIns="91440" rIns="90000" bIns="91440"/>
          <a:lstStyle/>
          <a:p>
            <a:pPr algn="ctr">
              <a:lnSpc>
                <a:spcPct val="100000"/>
              </a:lnSpc>
            </a:pPr>
            <a:r>
              <a:rPr lang="en-US" sz="4400" b="1" dirty="0">
                <a:solidFill>
                  <a:srgbClr val="000000"/>
                </a:solidFill>
                <a:ea typeface="Arial" panose="020B0604020202020204"/>
              </a:rPr>
              <a:t>         Christopher </a:t>
            </a:r>
            <a:r>
              <a:rPr lang="en-US" sz="4400" b="1" dirty="0" err="1">
                <a:solidFill>
                  <a:srgbClr val="000000"/>
                </a:solidFill>
                <a:ea typeface="Arial" panose="020B0604020202020204"/>
              </a:rPr>
              <a:t>Feener</a:t>
            </a:r>
            <a:r>
              <a:rPr lang="en-US" sz="4400" b="1" dirty="0">
                <a:solidFill>
                  <a:srgbClr val="000000"/>
                </a:solidFill>
                <a:ea typeface="Arial" panose="020B0604020202020204"/>
              </a:rPr>
              <a:t>					</a:t>
            </a:r>
            <a:r>
              <a:rPr lang="en-US" sz="4400" b="1" dirty="0" err="1">
                <a:solidFill>
                  <a:srgbClr val="000000"/>
                </a:solidFill>
                <a:ea typeface="Arial" panose="020B0604020202020204"/>
              </a:rPr>
              <a:t>Xuechen</a:t>
            </a:r>
            <a:r>
              <a:rPr lang="en-US" sz="4400" b="1" dirty="0">
                <a:solidFill>
                  <a:srgbClr val="000000"/>
                </a:solidFill>
                <a:ea typeface="Arial" panose="020B0604020202020204"/>
              </a:rPr>
              <a:t> Zhang</a:t>
            </a:r>
          </a:p>
          <a:p>
            <a:pPr algn="ctr">
              <a:lnSpc>
                <a:spcPct val="100000"/>
              </a:lnSpc>
            </a:pPr>
            <a:r>
              <a:rPr lang="en-US" sz="4400" b="1" dirty="0">
                <a:solidFill>
                  <a:srgbClr val="000000"/>
                </a:solidFill>
                <a:ea typeface="Arial" panose="020B0604020202020204"/>
              </a:rPr>
              <a:t>			Washington State University Vancouver</a:t>
            </a:r>
          </a:p>
          <a:p>
            <a:pPr algn="just">
              <a:lnSpc>
                <a:spcPct val="100000"/>
              </a:lnSpc>
            </a:pPr>
            <a:endParaRPr lang="en-US" sz="4400" b="1" dirty="0">
              <a:solidFill>
                <a:srgbClr val="000000"/>
              </a:solidFill>
              <a:ea typeface="Arial" panose="020B0604020202020204"/>
            </a:endParaRPr>
          </a:p>
        </p:txBody>
      </p:sp>
      <p:sp>
        <p:nvSpPr>
          <p:cNvPr id="716" name="CustomShape 9"/>
          <p:cNvSpPr/>
          <p:nvPr/>
        </p:nvSpPr>
        <p:spPr>
          <a:xfrm>
            <a:off x="0" y="20909337"/>
            <a:ext cx="12074760" cy="1001880"/>
          </a:xfrm>
          <a:prstGeom prst="rect">
            <a:avLst/>
          </a:prstGeom>
          <a:solidFill>
            <a:srgbClr val="C6D9F1"/>
          </a:solidFill>
          <a:ln>
            <a:noFill/>
          </a:ln>
        </p:spPr>
        <p:txBody>
          <a:bodyPr lIns="90000" tIns="45000" rIns="90000" bIns="45000" anchor="ctr"/>
          <a:lstStyle/>
          <a:p>
            <a:pPr algn="ctr">
              <a:lnSpc>
                <a:spcPct val="100000"/>
              </a:lnSpc>
            </a:pPr>
            <a:r>
              <a:rPr lang="en-US" sz="4000" b="1" dirty="0">
                <a:solidFill>
                  <a:srgbClr val="000000"/>
                </a:solidFill>
                <a:ea typeface="Arial" panose="020B0604020202020204"/>
              </a:rPr>
              <a:t>Challenges of VMM using SSDs</a:t>
            </a:r>
          </a:p>
        </p:txBody>
      </p:sp>
      <p:sp>
        <p:nvSpPr>
          <p:cNvPr id="717" name="CustomShape 10"/>
          <p:cNvSpPr/>
          <p:nvPr/>
        </p:nvSpPr>
        <p:spPr>
          <a:xfrm>
            <a:off x="5092200" y="10103040"/>
            <a:ext cx="181080" cy="309960"/>
          </a:xfrm>
          <a:prstGeom prst="rect">
            <a:avLst/>
          </a:prstGeom>
          <a:noFill/>
          <a:ln>
            <a:noFill/>
          </a:ln>
        </p:spPr>
      </p:sp>
      <p:sp>
        <p:nvSpPr>
          <p:cNvPr id="718" name="CustomShape 11"/>
          <p:cNvSpPr/>
          <p:nvPr/>
        </p:nvSpPr>
        <p:spPr>
          <a:xfrm>
            <a:off x="5290200" y="10023120"/>
            <a:ext cx="178920" cy="309960"/>
          </a:xfrm>
          <a:prstGeom prst="rect">
            <a:avLst/>
          </a:prstGeom>
          <a:noFill/>
          <a:ln>
            <a:noFill/>
          </a:ln>
        </p:spPr>
      </p:sp>
      <p:sp>
        <p:nvSpPr>
          <p:cNvPr id="719" name="CustomShape 12"/>
          <p:cNvSpPr/>
          <p:nvPr/>
        </p:nvSpPr>
        <p:spPr>
          <a:xfrm>
            <a:off x="77040" y="13716000"/>
            <a:ext cx="11140560" cy="2068920"/>
          </a:xfrm>
          <a:prstGeom prst="rect">
            <a:avLst/>
          </a:prstGeom>
          <a:noFill/>
          <a:ln>
            <a:noFill/>
          </a:ln>
        </p:spPr>
      </p:sp>
      <p:sp>
        <p:nvSpPr>
          <p:cNvPr id="720" name="CustomShape 13"/>
          <p:cNvSpPr/>
          <p:nvPr/>
        </p:nvSpPr>
        <p:spPr>
          <a:xfrm>
            <a:off x="12192120" y="6190560"/>
            <a:ext cx="19647720" cy="14379480"/>
          </a:xfrm>
          <a:prstGeom prst="rect">
            <a:avLst/>
          </a:prstGeom>
          <a:noFill/>
          <a:ln>
            <a:noFill/>
          </a:ln>
        </p:spPr>
      </p:sp>
      <p:sp>
        <p:nvSpPr>
          <p:cNvPr id="721" name="CustomShape 14"/>
          <p:cNvSpPr/>
          <p:nvPr/>
        </p:nvSpPr>
        <p:spPr>
          <a:xfrm>
            <a:off x="12482280" y="27419400"/>
            <a:ext cx="19655640" cy="1001880"/>
          </a:xfrm>
          <a:prstGeom prst="rect">
            <a:avLst/>
          </a:prstGeom>
          <a:noFill/>
          <a:ln>
            <a:noFill/>
          </a:ln>
        </p:spPr>
        <p:txBody>
          <a:bodyPr lIns="90000" tIns="45000" rIns="90000" bIns="45000" anchor="ctr"/>
          <a:lstStyle/>
          <a:p>
            <a:pPr>
              <a:lnSpc>
                <a:spcPct val="100000"/>
              </a:lnSpc>
            </a:pPr>
            <a:r>
              <a:rPr lang="en-US" sz="2800" i="1">
                <a:solidFill>
                  <a:srgbClr val="000000"/>
                </a:solidFill>
                <a:latin typeface="Century Gothic"/>
                <a:ea typeface="Times New Roman" panose="02020603050405020304"/>
              </a:rPr>
              <a:t>		</a:t>
            </a:r>
          </a:p>
        </p:txBody>
      </p:sp>
      <p:sp>
        <p:nvSpPr>
          <p:cNvPr id="723" name="CustomShape 16"/>
          <p:cNvSpPr/>
          <p:nvPr/>
        </p:nvSpPr>
        <p:spPr>
          <a:xfrm>
            <a:off x="32028765" y="5106732"/>
            <a:ext cx="11828520" cy="1001880"/>
          </a:xfrm>
          <a:prstGeom prst="rect">
            <a:avLst/>
          </a:prstGeom>
          <a:solidFill>
            <a:srgbClr val="C6D9F1"/>
          </a:solidFill>
          <a:ln>
            <a:noFill/>
          </a:ln>
        </p:spPr>
        <p:txBody>
          <a:bodyPr lIns="90000" tIns="45000" rIns="90000" bIns="45000" anchor="ctr"/>
          <a:lstStyle/>
          <a:p>
            <a:pPr algn="ctr">
              <a:lnSpc>
                <a:spcPct val="100000"/>
              </a:lnSpc>
            </a:pPr>
            <a:r>
              <a:rPr lang="en-US" sz="4000" b="1" dirty="0">
                <a:solidFill>
                  <a:srgbClr val="000000"/>
                </a:solidFill>
                <a:ea typeface="Arial" panose="020B0604020202020204"/>
              </a:rPr>
              <a:t>Experimental Results</a:t>
            </a:r>
          </a:p>
        </p:txBody>
      </p:sp>
      <p:sp>
        <p:nvSpPr>
          <p:cNvPr id="724" name="CustomShape 17"/>
          <p:cNvSpPr/>
          <p:nvPr/>
        </p:nvSpPr>
        <p:spPr>
          <a:xfrm>
            <a:off x="33053" y="27076951"/>
            <a:ext cx="12074760" cy="1001880"/>
          </a:xfrm>
          <a:prstGeom prst="rect">
            <a:avLst/>
          </a:prstGeom>
          <a:solidFill>
            <a:srgbClr val="C6D9F1"/>
          </a:solidFill>
          <a:ln>
            <a:noFill/>
          </a:ln>
        </p:spPr>
        <p:txBody>
          <a:bodyPr lIns="90000" tIns="45000" rIns="90000" bIns="45000" anchor="ctr"/>
          <a:lstStyle/>
          <a:p>
            <a:pPr algn="ctr">
              <a:lnSpc>
                <a:spcPct val="100000"/>
              </a:lnSpc>
            </a:pPr>
            <a:r>
              <a:rPr lang="en-US" sz="4000" b="1" dirty="0">
                <a:solidFill>
                  <a:srgbClr val="000000"/>
                </a:solidFill>
                <a:ea typeface="Arial" panose="020B0604020202020204"/>
              </a:rPr>
              <a:t>Existing Solutions</a:t>
            </a:r>
          </a:p>
        </p:txBody>
      </p:sp>
      <p:pic>
        <p:nvPicPr>
          <p:cNvPr id="726" name="Picture 726"/>
          <p:cNvPicPr/>
          <p:nvPr/>
        </p:nvPicPr>
        <p:blipFill>
          <a:blip r:embed="rId3"/>
          <a:stretch>
            <a:fillRect/>
          </a:stretch>
        </p:blipFill>
        <p:spPr>
          <a:xfrm>
            <a:off x="36717120" y="3218040"/>
            <a:ext cx="6408000" cy="1654920"/>
          </a:xfrm>
          <a:prstGeom prst="rect">
            <a:avLst/>
          </a:prstGeom>
          <a:ln>
            <a:noFill/>
          </a:ln>
        </p:spPr>
      </p:pic>
      <p:sp>
        <p:nvSpPr>
          <p:cNvPr id="727" name="CustomShape 19"/>
          <p:cNvSpPr/>
          <p:nvPr/>
        </p:nvSpPr>
        <p:spPr>
          <a:xfrm>
            <a:off x="502920" y="22111232"/>
            <a:ext cx="11152440" cy="4419361"/>
          </a:xfrm>
          <a:prstGeom prst="rect">
            <a:avLst/>
          </a:prstGeom>
          <a:noFill/>
          <a:ln>
            <a:noFill/>
          </a:ln>
        </p:spPr>
        <p:txBody>
          <a:bodyPr lIns="90000" tIns="45000" rIns="90000" bIns="45000"/>
          <a:lstStyle/>
          <a:p>
            <a:pPr indent="0">
              <a:lnSpc>
                <a:spcPct val="100000"/>
              </a:lnSpc>
              <a:buSzPct val="45000"/>
              <a:buFont typeface="StarSymbol"/>
              <a:buNone/>
            </a:pPr>
            <a:r>
              <a:rPr lang="en-US" sz="3600" b="1" dirty="0">
                <a:solidFill>
                  <a:srgbClr val="000000"/>
                </a:solidFill>
                <a:ea typeface="Arial" panose="020B0604020202020204"/>
              </a:rPr>
              <a:t>Why are we using SSDs for VMM?</a:t>
            </a:r>
          </a:p>
          <a:p>
            <a:pPr indent="0">
              <a:lnSpc>
                <a:spcPct val="100000"/>
              </a:lnSpc>
              <a:buSzPct val="45000"/>
              <a:buFont typeface="StarSymbol"/>
              <a:buNone/>
            </a:pPr>
            <a:r>
              <a:rPr lang="en-US" sz="3600" dirty="0">
                <a:solidFill>
                  <a:srgbClr val="000000"/>
                </a:solidFill>
                <a:ea typeface="Arial" panose="020B0604020202020204"/>
              </a:rPr>
              <a:t>Incorporating </a:t>
            </a:r>
            <a:r>
              <a:rPr lang="en-US" sz="3600" dirty="0" smtClean="0">
                <a:solidFill>
                  <a:srgbClr val="000000"/>
                </a:solidFill>
                <a:ea typeface="Arial" panose="020B0604020202020204"/>
              </a:rPr>
              <a:t>SSDs </a:t>
            </a:r>
            <a:r>
              <a:rPr lang="en-US" sz="3600" dirty="0">
                <a:solidFill>
                  <a:srgbClr val="000000"/>
                </a:solidFill>
                <a:ea typeface="Arial" panose="020B0604020202020204"/>
              </a:rPr>
              <a:t>into Virtual Memory Management can </a:t>
            </a:r>
            <a:r>
              <a:rPr lang="en-US" sz="3600" dirty="0">
                <a:solidFill>
                  <a:srgbClr val="0070C0"/>
                </a:solidFill>
                <a:ea typeface="Arial" panose="020B0604020202020204"/>
              </a:rPr>
              <a:t>increase the bandwidth</a:t>
            </a:r>
            <a:r>
              <a:rPr lang="en-US" sz="3600" dirty="0">
                <a:solidFill>
                  <a:srgbClr val="000000"/>
                </a:solidFill>
                <a:ea typeface="Arial" panose="020B0604020202020204"/>
              </a:rPr>
              <a:t> of the swapping system, and </a:t>
            </a:r>
            <a:r>
              <a:rPr lang="en-US" sz="3600" dirty="0">
                <a:solidFill>
                  <a:srgbClr val="0070C0"/>
                </a:solidFill>
                <a:ea typeface="Arial" panose="020B0604020202020204"/>
              </a:rPr>
              <a:t>reduce access latency </a:t>
            </a:r>
            <a:r>
              <a:rPr lang="en-US" sz="3600" dirty="0">
                <a:solidFill>
                  <a:srgbClr val="000000"/>
                </a:solidFill>
                <a:ea typeface="Arial" panose="020B0604020202020204"/>
              </a:rPr>
              <a:t>compared to disk.</a:t>
            </a:r>
          </a:p>
          <a:p>
            <a:pPr>
              <a:lnSpc>
                <a:spcPct val="100000"/>
              </a:lnSpc>
              <a:buSzPct val="45000"/>
              <a:buFont typeface="StarSymbol"/>
              <a:buChar char=""/>
            </a:pPr>
            <a:endParaRPr lang="en-US" sz="3600" dirty="0">
              <a:solidFill>
                <a:srgbClr val="000000"/>
              </a:solidFill>
              <a:ea typeface="Arial" panose="020B0604020202020204"/>
            </a:endParaRPr>
          </a:p>
          <a:p>
            <a:pPr indent="0">
              <a:lnSpc>
                <a:spcPct val="100000"/>
              </a:lnSpc>
              <a:buSzPct val="45000"/>
              <a:buFont typeface="StarSymbol"/>
              <a:buNone/>
            </a:pPr>
            <a:r>
              <a:rPr lang="en-US" sz="3600" b="1" dirty="0">
                <a:solidFill>
                  <a:srgbClr val="000000"/>
                </a:solidFill>
                <a:ea typeface="Arial" panose="020B0604020202020204"/>
              </a:rPr>
              <a:t>Challenges:</a:t>
            </a:r>
          </a:p>
          <a:p>
            <a:pPr indent="0">
              <a:lnSpc>
                <a:spcPct val="100000"/>
              </a:lnSpc>
              <a:buSzPct val="45000"/>
              <a:buFont typeface="StarSymbol"/>
              <a:buNone/>
            </a:pPr>
            <a:r>
              <a:rPr lang="en-US" sz="3600" dirty="0">
                <a:solidFill>
                  <a:srgbClr val="000000"/>
                </a:solidFill>
                <a:ea typeface="Arial" panose="020B0604020202020204"/>
              </a:rPr>
              <a:t>Unfortunately, frequent writes to </a:t>
            </a:r>
            <a:r>
              <a:rPr lang="en-US" sz="3600" dirty="0" smtClean="0">
                <a:solidFill>
                  <a:srgbClr val="000000"/>
                </a:solidFill>
                <a:ea typeface="Arial" panose="020B0604020202020204"/>
              </a:rPr>
              <a:t>SSDs </a:t>
            </a:r>
            <a:r>
              <a:rPr lang="en-US" sz="3600" dirty="0">
                <a:solidFill>
                  <a:srgbClr val="FF0000"/>
                </a:solidFill>
                <a:ea typeface="Arial" panose="020B0604020202020204"/>
              </a:rPr>
              <a:t>could shorten the lifetime </a:t>
            </a:r>
            <a:r>
              <a:rPr lang="en-US" sz="3600" dirty="0">
                <a:solidFill>
                  <a:srgbClr val="000000"/>
                </a:solidFill>
                <a:ea typeface="Arial" panose="020B0604020202020204"/>
              </a:rPr>
              <a:t>of </a:t>
            </a:r>
            <a:r>
              <a:rPr lang="en-US" sz="3600" dirty="0" smtClean="0">
                <a:solidFill>
                  <a:srgbClr val="000000"/>
                </a:solidFill>
                <a:ea typeface="Arial" panose="020B0604020202020204"/>
              </a:rPr>
              <a:t>SSDs </a:t>
            </a:r>
            <a:r>
              <a:rPr lang="en-US" sz="3600" dirty="0">
                <a:solidFill>
                  <a:srgbClr val="000000"/>
                </a:solidFill>
                <a:ea typeface="Arial" panose="020B0604020202020204"/>
              </a:rPr>
              <a:t>to a thousandth of normal.</a:t>
            </a:r>
          </a:p>
        </p:txBody>
      </p:sp>
      <p:sp>
        <p:nvSpPr>
          <p:cNvPr id="728" name="CustomShape 20"/>
          <p:cNvSpPr/>
          <p:nvPr/>
        </p:nvSpPr>
        <p:spPr>
          <a:xfrm>
            <a:off x="32461560" y="11672728"/>
            <a:ext cx="9893935" cy="5005813"/>
          </a:xfrm>
          <a:prstGeom prst="rect">
            <a:avLst/>
          </a:prstGeom>
          <a:noFill/>
          <a:ln>
            <a:noFill/>
          </a:ln>
        </p:spPr>
        <p:txBody>
          <a:bodyPr lIns="90000" tIns="45000" rIns="90000" bIns="45000"/>
          <a:lstStyle/>
          <a:p>
            <a:pPr>
              <a:lnSpc>
                <a:spcPct val="100000"/>
              </a:lnSpc>
            </a:pPr>
            <a:r>
              <a:rPr lang="en-US" sz="3600" b="1" dirty="0">
                <a:solidFill>
                  <a:srgbClr val="000000"/>
                </a:solidFill>
                <a:ea typeface="Arial" panose="020B0604020202020204"/>
              </a:rPr>
              <a:t>Data</a:t>
            </a:r>
            <a:r>
              <a:rPr lang="en-US" sz="3600" dirty="0">
                <a:solidFill>
                  <a:srgbClr val="000000"/>
                </a:solidFill>
                <a:ea typeface="Arial" panose="020B0604020202020204"/>
              </a:rPr>
              <a:t>: </a:t>
            </a:r>
          </a:p>
          <a:p>
            <a:pPr>
              <a:lnSpc>
                <a:spcPct val="100000"/>
              </a:lnSpc>
            </a:pPr>
            <a:r>
              <a:rPr lang="en-US" sz="3600" dirty="0">
                <a:solidFill>
                  <a:srgbClr val="000000"/>
                </a:solidFill>
                <a:ea typeface="Arial" panose="020B0604020202020204"/>
              </a:rPr>
              <a:t>This data is from a single call of </a:t>
            </a:r>
            <a:r>
              <a:rPr lang="en-US" sz="3600" dirty="0" err="1">
                <a:solidFill>
                  <a:srgbClr val="000000"/>
                </a:solidFill>
                <a:ea typeface="Arial" panose="020B0604020202020204"/>
              </a:rPr>
              <a:t>shrink_page_list</a:t>
            </a:r>
            <a:r>
              <a:rPr lang="en-US" sz="3600" dirty="0">
                <a:solidFill>
                  <a:srgbClr val="000000"/>
                </a:solidFill>
                <a:ea typeface="Arial" panose="020B0604020202020204"/>
              </a:rPr>
              <a:t> (SPL).</a:t>
            </a:r>
          </a:p>
          <a:p>
            <a:pPr>
              <a:lnSpc>
                <a:spcPct val="100000"/>
              </a:lnSpc>
            </a:pPr>
            <a:endParaRPr lang="en-US" sz="3600" dirty="0">
              <a:solidFill>
                <a:srgbClr val="000000"/>
              </a:solidFill>
              <a:ea typeface="Arial" panose="020B0604020202020204"/>
            </a:endParaRPr>
          </a:p>
          <a:p>
            <a:pPr>
              <a:lnSpc>
                <a:spcPct val="100000"/>
              </a:lnSpc>
            </a:pPr>
            <a:r>
              <a:rPr lang="en-US" sz="3600" b="1" dirty="0">
                <a:solidFill>
                  <a:srgbClr val="000000"/>
                </a:solidFill>
                <a:ea typeface="Arial" panose="020B0604020202020204"/>
              </a:rPr>
              <a:t>Observations</a:t>
            </a:r>
            <a:r>
              <a:rPr lang="en-US" sz="3600" dirty="0">
                <a:solidFill>
                  <a:srgbClr val="000000"/>
                </a:solidFill>
                <a:ea typeface="Arial" panose="020B0604020202020204"/>
              </a:rPr>
              <a:t>:</a:t>
            </a:r>
          </a:p>
          <a:p>
            <a:pPr>
              <a:lnSpc>
                <a:spcPct val="100000"/>
              </a:lnSpc>
            </a:pPr>
            <a:r>
              <a:rPr lang="en-US" sz="3600" dirty="0">
                <a:solidFill>
                  <a:srgbClr val="000000"/>
                </a:solidFill>
                <a:ea typeface="Arial" panose="020B0604020202020204"/>
              </a:rPr>
              <a:t>The vast majority of VMA's had zero pages from SPL, The rest hovered around 1 or 2, sometimes peaking at 9 or 10, usually at the beginning of the graph.</a:t>
            </a:r>
          </a:p>
        </p:txBody>
      </p:sp>
      <p:sp>
        <p:nvSpPr>
          <p:cNvPr id="729" name="CustomShape 21"/>
          <p:cNvSpPr/>
          <p:nvPr/>
        </p:nvSpPr>
        <p:spPr>
          <a:xfrm>
            <a:off x="457200" y="6213720"/>
            <a:ext cx="11243880" cy="5871394"/>
          </a:xfrm>
          <a:prstGeom prst="rect">
            <a:avLst/>
          </a:prstGeom>
          <a:noFill/>
          <a:ln w="19080">
            <a:noFill/>
          </a:ln>
        </p:spPr>
        <p:txBody>
          <a:bodyPr lIns="90000" tIns="45000" rIns="90000" bIns="45000"/>
          <a:lstStyle/>
          <a:p>
            <a:pPr marL="571500" indent="-571500">
              <a:lnSpc>
                <a:spcPct val="100000"/>
              </a:lnSpc>
              <a:buFont typeface="Arial" panose="020B0604020202020204" pitchFamily="34" charset="0"/>
              <a:buChar char="•"/>
            </a:pPr>
            <a:r>
              <a:rPr lang="en-US" sz="3600" dirty="0">
                <a:solidFill>
                  <a:srgbClr val="000000"/>
                </a:solidFill>
                <a:ea typeface="Arial" panose="020B0604020202020204"/>
              </a:rPr>
              <a:t>V</a:t>
            </a:r>
            <a:r>
              <a:rPr lang="en-US" sz="3600" dirty="0" smtClean="0">
                <a:solidFill>
                  <a:srgbClr val="000000"/>
                </a:solidFill>
                <a:ea typeface="Arial" panose="020B0604020202020204"/>
              </a:rPr>
              <a:t>irtual </a:t>
            </a:r>
            <a:r>
              <a:rPr lang="en-US" sz="3600" dirty="0">
                <a:solidFill>
                  <a:srgbClr val="000000"/>
                </a:solidFill>
                <a:ea typeface="Arial" panose="020B0604020202020204"/>
              </a:rPr>
              <a:t>memory </a:t>
            </a:r>
            <a:r>
              <a:rPr lang="en-US" sz="3600" dirty="0" smtClean="0">
                <a:solidFill>
                  <a:srgbClr val="000000"/>
                </a:solidFill>
                <a:ea typeface="Arial" panose="020B0604020202020204"/>
              </a:rPr>
              <a:t>can </a:t>
            </a:r>
            <a:r>
              <a:rPr lang="en-US" sz="3600" dirty="0" smtClean="0">
                <a:solidFill>
                  <a:srgbClr val="000000"/>
                </a:solidFill>
                <a:ea typeface="Arial" panose="020B0604020202020204"/>
              </a:rPr>
              <a:t>represent the memory </a:t>
            </a:r>
            <a:r>
              <a:rPr lang="en-US" sz="3600" dirty="0">
                <a:solidFill>
                  <a:srgbClr val="000000"/>
                </a:solidFill>
                <a:ea typeface="Arial" panose="020B0604020202020204"/>
              </a:rPr>
              <a:t>that cannot be held in pure physical memory </a:t>
            </a:r>
            <a:r>
              <a:rPr lang="en-US" sz="3600" dirty="0" smtClean="0">
                <a:solidFill>
                  <a:srgbClr val="000000"/>
                </a:solidFill>
                <a:ea typeface="Arial" panose="020B0604020202020204"/>
              </a:rPr>
              <a:t>(DRAM</a:t>
            </a:r>
            <a:r>
              <a:rPr lang="en-US" sz="3600" dirty="0">
                <a:solidFill>
                  <a:srgbClr val="000000"/>
                </a:solidFill>
                <a:ea typeface="Arial" panose="020B0604020202020204"/>
              </a:rPr>
              <a:t>). However, this memory must be mapped to and from physical memory, and that is why virtual memory management (VMM) is needed.</a:t>
            </a:r>
          </a:p>
          <a:p>
            <a:pPr marL="571500" indent="-571500">
              <a:lnSpc>
                <a:spcPct val="100000"/>
              </a:lnSpc>
              <a:buFont typeface="Arial" panose="020B0604020202020204" pitchFamily="34" charset="0"/>
              <a:buChar char="•"/>
            </a:pPr>
            <a:r>
              <a:rPr lang="en-US" sz="3600" dirty="0">
                <a:solidFill>
                  <a:srgbClr val="000000"/>
                </a:solidFill>
                <a:ea typeface="Arial" panose="020B0604020202020204"/>
              </a:rPr>
              <a:t>Specifically for the purposes of this research, VMM is needed for deciding which physical </a:t>
            </a:r>
            <a:r>
              <a:rPr lang="en-US" sz="3600" dirty="0" smtClean="0">
                <a:solidFill>
                  <a:srgbClr val="000000"/>
                </a:solidFill>
                <a:ea typeface="Arial" panose="020B0604020202020204"/>
              </a:rPr>
              <a:t>swapping device</a:t>
            </a:r>
            <a:r>
              <a:rPr lang="en-US" sz="3600" dirty="0" smtClean="0">
                <a:solidFill>
                  <a:srgbClr val="000000"/>
                </a:solidFill>
                <a:ea typeface="Arial" panose="020B0604020202020204"/>
              </a:rPr>
              <a:t> </a:t>
            </a:r>
            <a:r>
              <a:rPr lang="en-US" sz="3600" dirty="0">
                <a:solidFill>
                  <a:srgbClr val="000000"/>
                </a:solidFill>
                <a:ea typeface="Arial" panose="020B0604020202020204"/>
              </a:rPr>
              <a:t>(SSD vs disk) </a:t>
            </a:r>
            <a:r>
              <a:rPr lang="en-US" sz="3600" dirty="0">
                <a:solidFill>
                  <a:srgbClr val="000000"/>
                </a:solidFill>
                <a:ea typeface="Arial" panose="020B0604020202020204"/>
              </a:rPr>
              <a:t>a</a:t>
            </a:r>
            <a:r>
              <a:rPr lang="en-US" sz="3600" dirty="0" smtClean="0">
                <a:solidFill>
                  <a:srgbClr val="000000"/>
                </a:solidFill>
                <a:ea typeface="Arial" panose="020B0604020202020204"/>
              </a:rPr>
              <a:t> virtual-memory page is </a:t>
            </a:r>
            <a:r>
              <a:rPr lang="en-US" sz="3600" dirty="0">
                <a:solidFill>
                  <a:srgbClr val="000000"/>
                </a:solidFill>
                <a:ea typeface="Arial" panose="020B0604020202020204"/>
              </a:rPr>
              <a:t>mapped to.</a:t>
            </a:r>
          </a:p>
          <a:p>
            <a:pPr marL="571500" indent="-571500">
              <a:lnSpc>
                <a:spcPct val="100000"/>
              </a:lnSpc>
              <a:buFont typeface="Arial" panose="020B0604020202020204" pitchFamily="34" charset="0"/>
              <a:buChar char="•"/>
            </a:pPr>
            <a:r>
              <a:rPr lang="en-US" sz="3600" b="1" dirty="0">
                <a:solidFill>
                  <a:schemeClr val="bg1"/>
                </a:solidFill>
                <a:ea typeface="Arial" panose="020B0604020202020204"/>
              </a:rPr>
              <a:t>http://chortle.ccsu.edu/assemblytutorial/chapter-04/virtualMem.gif</a:t>
            </a:r>
          </a:p>
        </p:txBody>
      </p:sp>
      <p:sp>
        <p:nvSpPr>
          <p:cNvPr id="730" name="CustomShape 22"/>
          <p:cNvSpPr/>
          <p:nvPr/>
        </p:nvSpPr>
        <p:spPr>
          <a:xfrm>
            <a:off x="271446" y="28353981"/>
            <a:ext cx="11182680" cy="3524401"/>
          </a:xfrm>
          <a:prstGeom prst="rect">
            <a:avLst/>
          </a:prstGeom>
          <a:noFill/>
          <a:ln w="19080">
            <a:noFill/>
          </a:ln>
        </p:spPr>
        <p:txBody>
          <a:bodyPr lIns="90000" tIns="45000" rIns="90000" bIns="45000"/>
          <a:lstStyle/>
          <a:p>
            <a:pPr marL="457200" indent="-457200">
              <a:lnSpc>
                <a:spcPct val="100000"/>
              </a:lnSpc>
              <a:buFont typeface="Arial" panose="020B0604020202020204" pitchFamily="34" charset="0"/>
              <a:buChar char="•"/>
            </a:pPr>
            <a:r>
              <a:rPr lang="en-US" sz="3600" dirty="0" smtClean="0">
                <a:solidFill>
                  <a:srgbClr val="000000"/>
                </a:solidFill>
                <a:ea typeface="Arial" panose="020B0604020202020204"/>
              </a:rPr>
              <a:t>SSDs have </a:t>
            </a:r>
            <a:r>
              <a:rPr lang="en-US" sz="3600" dirty="0">
                <a:solidFill>
                  <a:srgbClr val="000000"/>
                </a:solidFill>
                <a:ea typeface="Arial" panose="020B0604020202020204"/>
              </a:rPr>
              <a:t>been used for enhancing the speed of hard </a:t>
            </a:r>
            <a:r>
              <a:rPr lang="en-US" sz="3600" dirty="0" smtClean="0">
                <a:solidFill>
                  <a:srgbClr val="000000"/>
                </a:solidFill>
                <a:ea typeface="Arial" panose="020B0604020202020204"/>
              </a:rPr>
              <a:t>disks </a:t>
            </a:r>
            <a:r>
              <a:rPr lang="en-US" sz="3600" dirty="0">
                <a:solidFill>
                  <a:srgbClr val="000000"/>
                </a:solidFill>
                <a:ea typeface="Arial" panose="020B0604020202020204"/>
              </a:rPr>
              <a:t>either by being a buffer cache between DRAM and hard disk, or by being used in parallel with hard </a:t>
            </a:r>
            <a:r>
              <a:rPr lang="en-US" sz="3600" dirty="0" smtClean="0">
                <a:solidFill>
                  <a:srgbClr val="000000"/>
                </a:solidFill>
                <a:ea typeface="Arial" panose="020B0604020202020204"/>
              </a:rPr>
              <a:t>disks. </a:t>
            </a:r>
            <a:r>
              <a:rPr lang="en-US" sz="2000" dirty="0">
                <a:solidFill>
                  <a:schemeClr val="bg1"/>
                </a:solidFill>
                <a:ea typeface="Arial" panose="020B0604020202020204"/>
              </a:rPr>
              <a:t>[4], [5], [6]</a:t>
            </a:r>
            <a:r>
              <a:rPr lang="en-US" sz="3600" dirty="0">
                <a:solidFill>
                  <a:schemeClr val="bg1"/>
                </a:solidFill>
                <a:ea typeface="Arial" panose="020B0604020202020204"/>
              </a:rPr>
              <a:t>.</a:t>
            </a:r>
            <a:endParaRPr lang="en-US" sz="3600" dirty="0">
              <a:solidFill>
                <a:srgbClr val="000000"/>
              </a:solidFill>
              <a:ea typeface="Arial" panose="020B0604020202020204"/>
            </a:endParaRPr>
          </a:p>
          <a:p>
            <a:pPr marL="457200" indent="-457200">
              <a:lnSpc>
                <a:spcPct val="100000"/>
              </a:lnSpc>
              <a:buFont typeface="Arial" panose="020B0604020202020204" pitchFamily="34" charset="0"/>
              <a:buChar char="•"/>
            </a:pPr>
            <a:r>
              <a:rPr lang="en-US" sz="3600" dirty="0">
                <a:solidFill>
                  <a:srgbClr val="000000"/>
                </a:solidFill>
                <a:ea typeface="Arial" panose="020B0604020202020204"/>
              </a:rPr>
              <a:t>Hard </a:t>
            </a:r>
            <a:r>
              <a:rPr lang="en-US" sz="3600" dirty="0" smtClean="0">
                <a:solidFill>
                  <a:srgbClr val="000000"/>
                </a:solidFill>
                <a:ea typeface="Arial" panose="020B0604020202020204"/>
              </a:rPr>
              <a:t>disks have </a:t>
            </a:r>
            <a:r>
              <a:rPr lang="en-US" sz="3600" dirty="0">
                <a:solidFill>
                  <a:srgbClr val="000000"/>
                </a:solidFill>
                <a:ea typeface="Arial" panose="020B0604020202020204"/>
              </a:rPr>
              <a:t>also been used intentionally for reducing SSD writes.</a:t>
            </a:r>
            <a:endParaRPr lang="en-US" sz="3600" dirty="0">
              <a:solidFill>
                <a:schemeClr val="bg1"/>
              </a:solidFill>
              <a:ea typeface="Arial" panose="020B0604020202020204"/>
            </a:endParaRPr>
          </a:p>
        </p:txBody>
      </p:sp>
      <p:sp>
        <p:nvSpPr>
          <p:cNvPr id="732" name="CustomShape 24"/>
          <p:cNvSpPr/>
          <p:nvPr/>
        </p:nvSpPr>
        <p:spPr>
          <a:xfrm>
            <a:off x="12231545" y="5105520"/>
            <a:ext cx="19473840" cy="27808920"/>
          </a:xfrm>
          <a:prstGeom prst="rect">
            <a:avLst/>
          </a:prstGeom>
          <a:solidFill>
            <a:srgbClr val="FFFFFF"/>
          </a:solidFill>
          <a:ln>
            <a:noFill/>
          </a:ln>
        </p:spPr>
      </p:sp>
      <p:sp>
        <p:nvSpPr>
          <p:cNvPr id="733" name="CustomShape 25"/>
          <p:cNvSpPr/>
          <p:nvPr/>
        </p:nvSpPr>
        <p:spPr>
          <a:xfrm>
            <a:off x="12682080" y="11934165"/>
            <a:ext cx="18102240" cy="3249360"/>
          </a:xfrm>
          <a:prstGeom prst="rect">
            <a:avLst/>
          </a:prstGeom>
          <a:noFill/>
          <a:ln w="19080">
            <a:noFill/>
          </a:ln>
        </p:spPr>
        <p:txBody>
          <a:bodyPr lIns="90000" tIns="45000" rIns="90000" bIns="45000"/>
          <a:lstStyle/>
          <a:p>
            <a:pPr marL="457200" indent="-457200">
              <a:lnSpc>
                <a:spcPct val="100000"/>
              </a:lnSpc>
              <a:buFont typeface="Arial" panose="020B0604020202020204" pitchFamily="34" charset="0"/>
              <a:buChar char="•"/>
            </a:pPr>
            <a:r>
              <a:rPr lang="en-US" sz="3600" dirty="0">
                <a:solidFill>
                  <a:srgbClr val="000000"/>
                </a:solidFill>
                <a:ea typeface="Arial" panose="020B0604020202020204"/>
              </a:rPr>
              <a:t>Pages with the least temporal locality are the most likely to be swapped out.</a:t>
            </a:r>
          </a:p>
          <a:p>
            <a:pPr marL="457200" indent="-457200">
              <a:lnSpc>
                <a:spcPct val="100000"/>
              </a:lnSpc>
              <a:buFont typeface="Arial" panose="020B0604020202020204" pitchFamily="34" charset="0"/>
              <a:buChar char="•"/>
            </a:pPr>
            <a:r>
              <a:rPr lang="en-US" sz="3600" dirty="0">
                <a:solidFill>
                  <a:srgbClr val="000000"/>
                </a:solidFill>
                <a:ea typeface="Arial" panose="020B0604020202020204"/>
              </a:rPr>
              <a:t>Spatial locality must also be used to make certain that swap-in latency and page-fault latency are not increased. </a:t>
            </a:r>
          </a:p>
          <a:p>
            <a:pPr marL="457200" indent="-457200">
              <a:lnSpc>
                <a:spcPct val="100000"/>
              </a:lnSpc>
              <a:buFont typeface="Arial" panose="020B0604020202020204" pitchFamily="34" charset="0"/>
              <a:buChar char="•"/>
            </a:pPr>
            <a:r>
              <a:rPr lang="en-US" sz="3600" dirty="0">
                <a:solidFill>
                  <a:srgbClr val="000000"/>
                </a:solidFill>
                <a:ea typeface="Arial" panose="020B0604020202020204"/>
              </a:rPr>
              <a:t>Disk swap manages sequences with strong spatial locality and weak temporal locality, while SSD swap manages page sequences with weak spatial locality.</a:t>
            </a:r>
          </a:p>
          <a:p>
            <a:pPr marL="457200" indent="-457200">
              <a:lnSpc>
                <a:spcPct val="100000"/>
              </a:lnSpc>
              <a:buFont typeface="Arial" panose="020B0604020202020204" pitchFamily="34" charset="0"/>
              <a:buChar char="•"/>
            </a:pPr>
            <a:r>
              <a:rPr lang="en-US" sz="3600" dirty="0">
                <a:solidFill>
                  <a:srgbClr val="000000"/>
                </a:solidFill>
                <a:ea typeface="Arial" panose="020B0604020202020204"/>
              </a:rPr>
              <a:t>A variant of the LRU replacement algorithm is used, similar to the 2Q replacement.</a:t>
            </a:r>
          </a:p>
        </p:txBody>
      </p:sp>
      <p:sp>
        <p:nvSpPr>
          <p:cNvPr id="734" name="CustomShape 26"/>
          <p:cNvSpPr/>
          <p:nvPr/>
        </p:nvSpPr>
        <p:spPr>
          <a:xfrm>
            <a:off x="12213009" y="10740765"/>
            <a:ext cx="19509520" cy="1001880"/>
          </a:xfrm>
          <a:prstGeom prst="rect">
            <a:avLst/>
          </a:prstGeom>
          <a:solidFill>
            <a:srgbClr val="C6D9F1"/>
          </a:solidFill>
          <a:ln>
            <a:noFill/>
          </a:ln>
        </p:spPr>
        <p:txBody>
          <a:bodyPr lIns="90000" tIns="45000" rIns="90000" bIns="45000" anchor="ctr"/>
          <a:lstStyle/>
          <a:p>
            <a:pPr algn="ctr">
              <a:lnSpc>
                <a:spcPct val="100000"/>
              </a:lnSpc>
            </a:pPr>
            <a:r>
              <a:rPr lang="en-US" sz="4000" b="1">
                <a:solidFill>
                  <a:srgbClr val="000000"/>
                </a:solidFill>
                <a:ea typeface="Arial" panose="020B0604020202020204"/>
              </a:rPr>
              <a:t>Integration of Temporal Locality and Spatial Locality</a:t>
            </a:r>
          </a:p>
        </p:txBody>
      </p:sp>
      <p:sp>
        <p:nvSpPr>
          <p:cNvPr id="735" name="CustomShape 27"/>
          <p:cNvSpPr/>
          <p:nvPr/>
        </p:nvSpPr>
        <p:spPr>
          <a:xfrm>
            <a:off x="12213009" y="15625630"/>
            <a:ext cx="19498845" cy="1001880"/>
          </a:xfrm>
          <a:prstGeom prst="rect">
            <a:avLst/>
          </a:prstGeom>
          <a:solidFill>
            <a:srgbClr val="C6D9F1"/>
          </a:solidFill>
          <a:ln>
            <a:noFill/>
          </a:ln>
        </p:spPr>
        <p:txBody>
          <a:bodyPr lIns="90000" tIns="45000" rIns="90000" bIns="45000" anchor="ctr"/>
          <a:lstStyle/>
          <a:p>
            <a:pPr algn="ctr">
              <a:lnSpc>
                <a:spcPct val="100000"/>
              </a:lnSpc>
            </a:pPr>
            <a:r>
              <a:rPr lang="en-US" sz="4000" b="1" dirty="0">
                <a:solidFill>
                  <a:srgbClr val="000000"/>
                </a:solidFill>
                <a:ea typeface="Arial" panose="020B0604020202020204"/>
              </a:rPr>
              <a:t>Evaluation of Spatial Locality of Page Sequences</a:t>
            </a:r>
          </a:p>
        </p:txBody>
      </p:sp>
      <p:sp>
        <p:nvSpPr>
          <p:cNvPr id="736" name="CustomShape 28"/>
          <p:cNvSpPr/>
          <p:nvPr/>
        </p:nvSpPr>
        <p:spPr>
          <a:xfrm>
            <a:off x="12226406" y="21092888"/>
            <a:ext cx="19485449" cy="1001880"/>
          </a:xfrm>
          <a:prstGeom prst="rect">
            <a:avLst/>
          </a:prstGeom>
          <a:solidFill>
            <a:srgbClr val="C6D9F1"/>
          </a:solidFill>
          <a:ln>
            <a:noFill/>
          </a:ln>
        </p:spPr>
        <p:txBody>
          <a:bodyPr lIns="90000" tIns="45000" rIns="90000" bIns="45000" anchor="ctr"/>
          <a:lstStyle/>
          <a:p>
            <a:pPr algn="ctr">
              <a:lnSpc>
                <a:spcPct val="100000"/>
              </a:lnSpc>
            </a:pPr>
            <a:r>
              <a:rPr lang="en-US" sz="4000" b="1" dirty="0">
                <a:solidFill>
                  <a:srgbClr val="000000"/>
                </a:solidFill>
                <a:ea typeface="Arial" panose="020B0604020202020204"/>
              </a:rPr>
              <a:t>Scheduling Page Swapping</a:t>
            </a:r>
          </a:p>
        </p:txBody>
      </p:sp>
      <p:sp>
        <p:nvSpPr>
          <p:cNvPr id="737" name="CustomShape 29"/>
          <p:cNvSpPr/>
          <p:nvPr/>
        </p:nvSpPr>
        <p:spPr>
          <a:xfrm>
            <a:off x="12682080" y="16817997"/>
            <a:ext cx="18498185" cy="3827145"/>
          </a:xfrm>
          <a:prstGeom prst="rect">
            <a:avLst/>
          </a:prstGeom>
          <a:noFill/>
          <a:ln w="19080">
            <a:noFill/>
          </a:ln>
        </p:spPr>
        <p:txBody>
          <a:bodyPr lIns="90000" tIns="45000" rIns="90000" bIns="45000"/>
          <a:lstStyle/>
          <a:p>
            <a:pPr marL="457200" indent="-457200">
              <a:lnSpc>
                <a:spcPct val="100000"/>
              </a:lnSpc>
              <a:buFont typeface="Arial" panose="020B0604020202020204" pitchFamily="34" charset="0"/>
              <a:buChar char="•"/>
            </a:pPr>
            <a:r>
              <a:rPr lang="en-US" sz="3600" dirty="0">
                <a:solidFill>
                  <a:srgbClr val="000000"/>
                </a:solidFill>
                <a:ea typeface="Arial" panose="020B0604020202020204"/>
              </a:rPr>
              <a:t>In order to reduce overhead and minimize time to detect page accesses, </a:t>
            </a:r>
            <a:r>
              <a:rPr lang="en-US" sz="3600" dirty="0" err="1">
                <a:solidFill>
                  <a:srgbClr val="000000"/>
                </a:solidFill>
                <a:ea typeface="Arial" panose="020B0604020202020204"/>
              </a:rPr>
              <a:t>HybridSwap</a:t>
            </a:r>
            <a:r>
              <a:rPr lang="en-US" sz="3600" dirty="0">
                <a:solidFill>
                  <a:srgbClr val="000000"/>
                </a:solidFill>
                <a:ea typeface="Arial" panose="020B0604020202020204"/>
              </a:rPr>
              <a:t> only records page accesses when there is a page fault.</a:t>
            </a:r>
          </a:p>
          <a:p>
            <a:pPr marL="457200" indent="-457200">
              <a:lnSpc>
                <a:spcPct val="100000"/>
              </a:lnSpc>
              <a:buFont typeface="Arial" panose="020B0604020202020204" pitchFamily="34" charset="0"/>
              <a:buChar char="•"/>
            </a:pPr>
            <a:r>
              <a:rPr lang="en-US" sz="3600" dirty="0">
                <a:solidFill>
                  <a:srgbClr val="000000"/>
                </a:solidFill>
                <a:ea typeface="Arial" panose="020B0604020202020204"/>
              </a:rPr>
              <a:t>The lifetime of a page at swap-out is considered to be the most recent time between page accesses (swap-in and current time).</a:t>
            </a:r>
          </a:p>
          <a:p>
            <a:pPr marL="457200" indent="-457200">
              <a:lnSpc>
                <a:spcPct val="100000"/>
              </a:lnSpc>
              <a:buFont typeface="Arial" panose="020B0604020202020204" pitchFamily="34" charset="0"/>
              <a:buChar char="•"/>
            </a:pPr>
            <a:r>
              <a:rPr lang="en-US" sz="3600" dirty="0">
                <a:solidFill>
                  <a:srgbClr val="000000"/>
                </a:solidFill>
                <a:ea typeface="Arial" panose="020B0604020202020204"/>
              </a:rPr>
              <a:t>A sequence of pages is swapped to disk only when both the difference between any two pages' access times is less than the system's current average lifetime, and if some anonymous pages in the sequence have access times.</a:t>
            </a:r>
          </a:p>
        </p:txBody>
      </p:sp>
      <p:sp>
        <p:nvSpPr>
          <p:cNvPr id="738" name="CustomShape 30"/>
          <p:cNvSpPr/>
          <p:nvPr/>
        </p:nvSpPr>
        <p:spPr>
          <a:xfrm>
            <a:off x="12682080" y="22259833"/>
            <a:ext cx="18497880" cy="2389521"/>
          </a:xfrm>
          <a:prstGeom prst="rect">
            <a:avLst/>
          </a:prstGeom>
          <a:noFill/>
          <a:ln w="19080">
            <a:noFill/>
          </a:ln>
        </p:spPr>
        <p:txBody>
          <a:bodyPr lIns="90000" tIns="45000" rIns="90000" bIns="45000"/>
          <a:lstStyle/>
          <a:p>
            <a:pPr marL="457200" indent="-457200">
              <a:lnSpc>
                <a:spcPct val="100000"/>
              </a:lnSpc>
              <a:buFont typeface="Arial" panose="020B0604020202020204" pitchFamily="34" charset="0"/>
              <a:buChar char="•"/>
            </a:pPr>
            <a:r>
              <a:rPr lang="en-US" sz="3600" dirty="0">
                <a:solidFill>
                  <a:srgbClr val="000000"/>
                </a:solidFill>
                <a:ea typeface="Arial" panose="020B0604020202020204"/>
              </a:rPr>
              <a:t>In the range of the last N pages in the inactive list of pages, a process's pages are replaced in each swap.</a:t>
            </a:r>
          </a:p>
          <a:p>
            <a:pPr marL="457200" indent="-457200">
              <a:lnSpc>
                <a:spcPct val="100000"/>
              </a:lnSpc>
              <a:buFont typeface="Arial" panose="020B0604020202020204" pitchFamily="34" charset="0"/>
              <a:buChar char="•"/>
            </a:pPr>
            <a:r>
              <a:rPr lang="en-US" sz="3600" dirty="0">
                <a:solidFill>
                  <a:srgbClr val="000000"/>
                </a:solidFill>
                <a:ea typeface="Arial" panose="020B0604020202020204"/>
              </a:rPr>
              <a:t>N must be small enough to avoid swapping too many recently used pages, but large enough to add disk efficiency.</a:t>
            </a:r>
          </a:p>
        </p:txBody>
      </p:sp>
      <p:pic>
        <p:nvPicPr>
          <p:cNvPr id="739" name="Picture 738"/>
          <p:cNvPicPr/>
          <p:nvPr/>
        </p:nvPicPr>
        <p:blipFill>
          <a:blip r:embed="rId4"/>
          <a:stretch>
            <a:fillRect/>
          </a:stretch>
        </p:blipFill>
        <p:spPr>
          <a:xfrm>
            <a:off x="32055159" y="6107400"/>
            <a:ext cx="11692255" cy="5669915"/>
          </a:xfrm>
          <a:prstGeom prst="rect">
            <a:avLst/>
          </a:prstGeom>
          <a:ln>
            <a:noFill/>
          </a:ln>
        </p:spPr>
      </p:pic>
      <p:sp>
        <p:nvSpPr>
          <p:cNvPr id="740" name="CustomShape 31"/>
          <p:cNvSpPr/>
          <p:nvPr/>
        </p:nvSpPr>
        <p:spPr>
          <a:xfrm>
            <a:off x="12235027" y="5106732"/>
            <a:ext cx="19473840" cy="1001880"/>
          </a:xfrm>
          <a:prstGeom prst="rect">
            <a:avLst/>
          </a:prstGeom>
          <a:solidFill>
            <a:srgbClr val="C6D9F1"/>
          </a:solidFill>
          <a:ln>
            <a:noFill/>
          </a:ln>
        </p:spPr>
        <p:txBody>
          <a:bodyPr lIns="90000" tIns="45000" rIns="90000" bIns="45000" anchor="ctr"/>
          <a:lstStyle/>
          <a:p>
            <a:pPr algn="ctr">
              <a:lnSpc>
                <a:spcPct val="100000"/>
              </a:lnSpc>
            </a:pPr>
            <a:r>
              <a:rPr lang="en-US" sz="4000" b="1">
                <a:solidFill>
                  <a:srgbClr val="000000"/>
                </a:solidFill>
                <a:ea typeface="Arial" panose="020B0604020202020204"/>
              </a:rPr>
              <a:t>Our Solution: HybridSwap</a:t>
            </a:r>
          </a:p>
        </p:txBody>
      </p:sp>
      <p:sp>
        <p:nvSpPr>
          <p:cNvPr id="741" name="CustomShape 32"/>
          <p:cNvSpPr/>
          <p:nvPr/>
        </p:nvSpPr>
        <p:spPr>
          <a:xfrm>
            <a:off x="12743916" y="6933583"/>
            <a:ext cx="10908360" cy="3168257"/>
          </a:xfrm>
          <a:prstGeom prst="rect">
            <a:avLst/>
          </a:prstGeom>
          <a:noFill/>
          <a:ln w="19080">
            <a:noFill/>
          </a:ln>
        </p:spPr>
        <p:txBody>
          <a:bodyPr lIns="90000" tIns="45000" rIns="90000" bIns="45000"/>
          <a:lstStyle/>
          <a:p>
            <a:pPr marL="457200" indent="-457200">
              <a:lnSpc>
                <a:spcPct val="100000"/>
              </a:lnSpc>
              <a:buFont typeface="Arial" panose="020B0604020202020204" pitchFamily="34" charset="0"/>
              <a:buChar char="•"/>
            </a:pPr>
            <a:r>
              <a:rPr lang="en-US" sz="3600" dirty="0">
                <a:solidFill>
                  <a:srgbClr val="000000"/>
                </a:solidFill>
                <a:ea typeface="Arial" panose="020B0604020202020204"/>
              </a:rPr>
              <a:t>Disk manages sequential reads and SSD manages random reads.</a:t>
            </a:r>
          </a:p>
          <a:p>
            <a:pPr marL="457200" indent="-457200">
              <a:lnSpc>
                <a:spcPct val="100000"/>
              </a:lnSpc>
              <a:buFont typeface="Arial" panose="020B0604020202020204" pitchFamily="34" charset="0"/>
              <a:buChar char="•"/>
            </a:pPr>
            <a:r>
              <a:rPr lang="en-US" sz="3600" dirty="0">
                <a:solidFill>
                  <a:srgbClr val="000000"/>
                </a:solidFill>
                <a:ea typeface="Arial" panose="020B0604020202020204"/>
              </a:rPr>
              <a:t>SSD provides enhanced performance, while disk allows a longer lifetime for SSD, thus combining the advantages of both.</a:t>
            </a:r>
          </a:p>
        </p:txBody>
      </p:sp>
      <p:sp>
        <p:nvSpPr>
          <p:cNvPr id="744" name="CustomShape 34"/>
          <p:cNvSpPr/>
          <p:nvPr/>
        </p:nvSpPr>
        <p:spPr>
          <a:xfrm>
            <a:off x="32258360" y="25210676"/>
            <a:ext cx="11429642" cy="7479124"/>
          </a:xfrm>
          <a:prstGeom prst="rect">
            <a:avLst/>
          </a:prstGeom>
          <a:noFill/>
          <a:ln w="19080">
            <a:noFill/>
          </a:ln>
        </p:spPr>
        <p:txBody>
          <a:bodyPr lIns="90000" tIns="45000" rIns="90000" bIns="45000"/>
          <a:lstStyle/>
          <a:p>
            <a:pPr marL="457200" indent="-457200">
              <a:lnSpc>
                <a:spcPct val="100000"/>
              </a:lnSpc>
              <a:buFont typeface="Arial" panose="020B0604020202020204" pitchFamily="34" charset="0"/>
              <a:buChar char="•"/>
            </a:pPr>
            <a:r>
              <a:rPr lang="en-US" sz="3200" dirty="0" err="1">
                <a:solidFill>
                  <a:srgbClr val="000000"/>
                </a:solidFill>
                <a:ea typeface="Arial" panose="020B0604020202020204"/>
              </a:rPr>
              <a:t>HybridSwap</a:t>
            </a:r>
            <a:r>
              <a:rPr lang="en-US" sz="3200" dirty="0">
                <a:solidFill>
                  <a:srgbClr val="000000"/>
                </a:solidFill>
                <a:ea typeface="Arial" panose="020B0604020202020204"/>
              </a:rPr>
              <a:t> benefits from the disk’s high throughput while doing sequential access, and from SSD’s low latency while doing non-sequential access. </a:t>
            </a:r>
            <a:endParaRPr lang="en-US" sz="3200" dirty="0" smtClean="0">
              <a:solidFill>
                <a:srgbClr val="000000"/>
              </a:solidFill>
              <a:ea typeface="Arial" panose="020B0604020202020204"/>
            </a:endParaRPr>
          </a:p>
          <a:p>
            <a:pPr marL="457200" indent="-457200">
              <a:lnSpc>
                <a:spcPct val="100000"/>
              </a:lnSpc>
              <a:buFont typeface="Arial" panose="020B0604020202020204" pitchFamily="34" charset="0"/>
              <a:buChar char="•"/>
            </a:pPr>
            <a:endParaRPr lang="en-US" sz="3200" dirty="0">
              <a:solidFill>
                <a:srgbClr val="000000"/>
              </a:solidFill>
              <a:ea typeface="Arial" panose="020B0604020202020204"/>
            </a:endParaRPr>
          </a:p>
          <a:p>
            <a:pPr marL="457200" indent="-457200">
              <a:lnSpc>
                <a:spcPct val="100000"/>
              </a:lnSpc>
              <a:buFont typeface="Arial" panose="020B0604020202020204" pitchFamily="34" charset="0"/>
              <a:buChar char="•"/>
            </a:pPr>
            <a:r>
              <a:rPr lang="en-US" sz="3200" dirty="0">
                <a:solidFill>
                  <a:srgbClr val="000000"/>
                </a:solidFill>
                <a:ea typeface="Arial" panose="020B0604020202020204"/>
              </a:rPr>
              <a:t>Writes to </a:t>
            </a:r>
            <a:r>
              <a:rPr lang="en-US" sz="3200" dirty="0" smtClean="0">
                <a:solidFill>
                  <a:srgbClr val="000000"/>
                </a:solidFill>
                <a:ea typeface="Arial" panose="020B0604020202020204"/>
              </a:rPr>
              <a:t>SSDs </a:t>
            </a:r>
            <a:r>
              <a:rPr lang="en-US" sz="3200" dirty="0">
                <a:solidFill>
                  <a:srgbClr val="000000"/>
                </a:solidFill>
                <a:ea typeface="Arial" panose="020B0604020202020204"/>
              </a:rPr>
              <a:t>are significantly reduced while keeping similar performance to fully-SSD swap, resulting in a lengthened lifetime for the </a:t>
            </a:r>
            <a:r>
              <a:rPr lang="en-US" sz="3200" dirty="0" smtClean="0">
                <a:solidFill>
                  <a:srgbClr val="000000"/>
                </a:solidFill>
                <a:ea typeface="Arial" panose="020B0604020202020204"/>
              </a:rPr>
              <a:t>SSDs.</a:t>
            </a:r>
          </a:p>
          <a:p>
            <a:pPr marL="457200" indent="-457200">
              <a:lnSpc>
                <a:spcPct val="100000"/>
              </a:lnSpc>
              <a:buFont typeface="Arial" panose="020B0604020202020204" pitchFamily="34" charset="0"/>
              <a:buChar char="•"/>
            </a:pPr>
            <a:endParaRPr lang="en-US" sz="3200" dirty="0">
              <a:solidFill>
                <a:srgbClr val="000000"/>
              </a:solidFill>
              <a:ea typeface="Arial" panose="020B0604020202020204"/>
            </a:endParaRPr>
          </a:p>
          <a:p>
            <a:pPr marL="457200" indent="-457200">
              <a:buFont typeface="Arial" panose="020B0604020202020204" pitchFamily="34" charset="0"/>
              <a:buChar char="•"/>
            </a:pPr>
            <a:r>
              <a:rPr lang="en-US" sz="3200" b="1" dirty="0">
                <a:solidFill>
                  <a:srgbClr val="000000"/>
                </a:solidFill>
                <a:ea typeface="Arial" panose="020B0604020202020204"/>
              </a:rPr>
              <a:t>Spatial locality </a:t>
            </a:r>
            <a:r>
              <a:rPr lang="en-US" sz="3200" dirty="0">
                <a:solidFill>
                  <a:srgbClr val="000000"/>
                </a:solidFill>
                <a:ea typeface="Arial" panose="020B0604020202020204"/>
              </a:rPr>
              <a:t>can be used in conjunction with temporal locality to determine the optimal means of swapping pages between </a:t>
            </a:r>
            <a:r>
              <a:rPr lang="en-US" sz="3200" dirty="0" smtClean="0">
                <a:solidFill>
                  <a:srgbClr val="000000"/>
                </a:solidFill>
                <a:ea typeface="Arial" panose="020B0604020202020204"/>
              </a:rPr>
              <a:t>SSDs </a:t>
            </a:r>
            <a:r>
              <a:rPr lang="en-US" sz="3200" dirty="0">
                <a:solidFill>
                  <a:srgbClr val="000000"/>
                </a:solidFill>
                <a:ea typeface="Arial" panose="020B0604020202020204"/>
              </a:rPr>
              <a:t>and </a:t>
            </a:r>
            <a:r>
              <a:rPr lang="en-US" sz="3200" dirty="0" smtClean="0">
                <a:solidFill>
                  <a:srgbClr val="000000"/>
                </a:solidFill>
                <a:ea typeface="Arial" panose="020B0604020202020204"/>
              </a:rPr>
              <a:t>disks.</a:t>
            </a:r>
          </a:p>
          <a:p>
            <a:pPr marL="457200" indent="-457200">
              <a:buFont typeface="Arial" panose="020B0604020202020204" pitchFamily="34" charset="0"/>
              <a:buChar char="•"/>
            </a:pPr>
            <a:endParaRPr lang="en-US" sz="3200" dirty="0">
              <a:solidFill>
                <a:srgbClr val="000000"/>
              </a:solidFill>
              <a:ea typeface="Arial" panose="020B0604020202020204"/>
            </a:endParaRPr>
          </a:p>
          <a:p>
            <a:pPr marL="457200" indent="-457200">
              <a:buFont typeface="Arial" panose="020B0604020202020204" pitchFamily="34" charset="0"/>
              <a:buChar char="•"/>
            </a:pPr>
            <a:r>
              <a:rPr lang="en-US" sz="3200" b="1" dirty="0">
                <a:solidFill>
                  <a:srgbClr val="000000"/>
                </a:solidFill>
                <a:ea typeface="Arial" panose="020B0604020202020204"/>
              </a:rPr>
              <a:t>In future work</a:t>
            </a:r>
            <a:r>
              <a:rPr lang="en-US" sz="3200" dirty="0">
                <a:solidFill>
                  <a:srgbClr val="000000"/>
                </a:solidFill>
                <a:ea typeface="Arial" panose="020B0604020202020204"/>
              </a:rPr>
              <a:t>, access times may be sorted from least to greatest, and then split into two sections: The first section going to </a:t>
            </a:r>
            <a:r>
              <a:rPr lang="en-US" sz="3200" dirty="0" smtClean="0">
                <a:solidFill>
                  <a:srgbClr val="000000"/>
                </a:solidFill>
                <a:ea typeface="Arial" panose="020B0604020202020204"/>
              </a:rPr>
              <a:t>SSDs, </a:t>
            </a:r>
            <a:r>
              <a:rPr lang="en-US" sz="3200" dirty="0">
                <a:solidFill>
                  <a:srgbClr val="000000"/>
                </a:solidFill>
                <a:ea typeface="Arial" panose="020B0604020202020204"/>
              </a:rPr>
              <a:t>and the second to hard </a:t>
            </a:r>
            <a:r>
              <a:rPr lang="en-US" sz="3200" dirty="0" smtClean="0">
                <a:solidFill>
                  <a:srgbClr val="000000"/>
                </a:solidFill>
                <a:ea typeface="Arial" panose="020B0604020202020204"/>
              </a:rPr>
              <a:t>disks.</a:t>
            </a:r>
            <a:endParaRPr lang="en-US" sz="3200" dirty="0">
              <a:solidFill>
                <a:srgbClr val="000000"/>
              </a:solidFill>
              <a:ea typeface="Arial" panose="020B0604020202020204"/>
            </a:endParaRPr>
          </a:p>
        </p:txBody>
      </p:sp>
      <p:sp>
        <p:nvSpPr>
          <p:cNvPr id="39" name="CustomShape 18">
            <a:extLst>
              <a:ext uri="{FF2B5EF4-FFF2-40B4-BE49-F238E27FC236}">
                <a16:creationId xmlns:a16="http://schemas.microsoft.com/office/drawing/2014/main" xmlns="" id="{DD5B2DAE-6E66-465A-9A84-6A400CADC393}"/>
              </a:ext>
            </a:extLst>
          </p:cNvPr>
          <p:cNvSpPr/>
          <p:nvPr/>
        </p:nvSpPr>
        <p:spPr>
          <a:xfrm>
            <a:off x="12235027" y="28898584"/>
            <a:ext cx="19476827" cy="1001880"/>
          </a:xfrm>
          <a:prstGeom prst="rect">
            <a:avLst/>
          </a:prstGeom>
          <a:solidFill>
            <a:srgbClr val="C6D9F1"/>
          </a:solidFill>
          <a:ln>
            <a:noFill/>
          </a:ln>
        </p:spPr>
        <p:txBody>
          <a:bodyPr lIns="90000" tIns="45000" rIns="90000" bIns="45000" anchor="ctr"/>
          <a:lstStyle/>
          <a:p>
            <a:pPr algn="ctr">
              <a:lnSpc>
                <a:spcPct val="100000"/>
              </a:lnSpc>
            </a:pPr>
            <a:r>
              <a:rPr lang="en-US" sz="4000" b="1" dirty="0">
                <a:solidFill>
                  <a:srgbClr val="000000"/>
                </a:solidFill>
                <a:ea typeface="Arial" panose="020B0604020202020204"/>
              </a:rPr>
              <a:t>Evaluation</a:t>
            </a:r>
            <a:endParaRPr lang="en-US" sz="4000" b="1" dirty="0">
              <a:solidFill>
                <a:srgbClr val="FF0000"/>
              </a:solidFill>
              <a:ea typeface="Arial" panose="020B0604020202020204"/>
            </a:endParaRPr>
          </a:p>
        </p:txBody>
      </p:sp>
      <p:sp>
        <p:nvSpPr>
          <p:cNvPr id="38" name="CustomShape 7">
            <a:extLst>
              <a:ext uri="{FF2B5EF4-FFF2-40B4-BE49-F238E27FC236}">
                <a16:creationId xmlns:a16="http://schemas.microsoft.com/office/drawing/2014/main" xmlns="" id="{B1DBA450-287E-4F80-BB03-9C81F9B2762C}"/>
              </a:ext>
            </a:extLst>
          </p:cNvPr>
          <p:cNvSpPr/>
          <p:nvPr/>
        </p:nvSpPr>
        <p:spPr>
          <a:xfrm>
            <a:off x="32025283" y="17148992"/>
            <a:ext cx="11802126" cy="899174"/>
          </a:xfrm>
          <a:prstGeom prst="rect">
            <a:avLst/>
          </a:prstGeom>
          <a:solidFill>
            <a:srgbClr val="C6D9F1"/>
          </a:solidFill>
          <a:ln>
            <a:noFill/>
          </a:ln>
        </p:spPr>
        <p:txBody>
          <a:bodyPr lIns="90000" tIns="45000" rIns="90000" bIns="45000" anchor="ctr"/>
          <a:lstStyle/>
          <a:p>
            <a:pPr algn="ctr">
              <a:lnSpc>
                <a:spcPct val="100000"/>
              </a:lnSpc>
            </a:pPr>
            <a:r>
              <a:rPr lang="en-US" sz="4000" b="1" dirty="0">
                <a:ea typeface="Arial" panose="020B0604020202020204"/>
              </a:rPr>
              <a:t>Implementation</a:t>
            </a:r>
            <a:endParaRPr lang="en-US" sz="4000" b="1" dirty="0">
              <a:solidFill>
                <a:srgbClr val="FF0000"/>
              </a:solidFill>
              <a:ea typeface="Arial" panose="020B0604020202020204"/>
            </a:endParaRPr>
          </a:p>
        </p:txBody>
      </p:sp>
      <p:sp>
        <p:nvSpPr>
          <p:cNvPr id="42" name="CustomShape 20">
            <a:extLst>
              <a:ext uri="{FF2B5EF4-FFF2-40B4-BE49-F238E27FC236}">
                <a16:creationId xmlns:a16="http://schemas.microsoft.com/office/drawing/2014/main" xmlns="" id="{445C5E37-6C67-4346-99D9-95405F65CD78}"/>
              </a:ext>
            </a:extLst>
          </p:cNvPr>
          <p:cNvSpPr/>
          <p:nvPr/>
        </p:nvSpPr>
        <p:spPr>
          <a:xfrm>
            <a:off x="12682081" y="30116182"/>
            <a:ext cx="18497879" cy="2139844"/>
          </a:xfrm>
          <a:prstGeom prst="rect">
            <a:avLst/>
          </a:prstGeom>
          <a:noFill/>
          <a:ln>
            <a:noFill/>
          </a:ln>
        </p:spPr>
        <p:txBody>
          <a:bodyPr lIns="90000" tIns="45000" rIns="90000" bIns="45000"/>
          <a:lstStyle/>
          <a:p>
            <a:pPr marL="457200" indent="-457200">
              <a:lnSpc>
                <a:spcPct val="100000"/>
              </a:lnSpc>
              <a:buFont typeface="Arial" panose="020B0604020202020204" pitchFamily="34" charset="0"/>
              <a:buChar char="•"/>
            </a:pPr>
            <a:r>
              <a:rPr lang="en-US" sz="3600" dirty="0">
                <a:ea typeface="Arial" panose="020B0604020202020204"/>
              </a:rPr>
              <a:t>Host computer specifications: 64-bit </a:t>
            </a:r>
            <a:r>
              <a:rPr lang="en-US" sz="3600" dirty="0" err="1">
                <a:ea typeface="Arial" panose="020B0604020202020204"/>
              </a:rPr>
              <a:t>linux</a:t>
            </a:r>
            <a:r>
              <a:rPr lang="en-US" sz="3600" dirty="0">
                <a:ea typeface="Arial" panose="020B0604020202020204"/>
              </a:rPr>
              <a:t>, 8 GB RAM</a:t>
            </a:r>
          </a:p>
          <a:p>
            <a:pPr marL="457200" indent="-457200">
              <a:lnSpc>
                <a:spcPct val="100000"/>
              </a:lnSpc>
              <a:buFont typeface="Arial" panose="020B0604020202020204" pitchFamily="34" charset="0"/>
              <a:buChar char="•"/>
            </a:pPr>
            <a:r>
              <a:rPr lang="en-US" sz="3600" dirty="0" err="1">
                <a:ea typeface="Arial" panose="020B0604020202020204"/>
              </a:rPr>
              <a:t>Qemu</a:t>
            </a:r>
            <a:r>
              <a:rPr lang="en-US" sz="3600" dirty="0">
                <a:ea typeface="Arial" panose="020B0604020202020204"/>
              </a:rPr>
              <a:t> VM image size: 20 GB, 1 GB RAM, Linux kernel 4.11</a:t>
            </a:r>
          </a:p>
          <a:p>
            <a:pPr marL="457200" indent="-457200">
              <a:lnSpc>
                <a:spcPct val="100000"/>
              </a:lnSpc>
              <a:buFont typeface="Arial" panose="020B0604020202020204" pitchFamily="34" charset="0"/>
              <a:buChar char="•"/>
            </a:pPr>
            <a:r>
              <a:rPr lang="en-US" sz="3600" dirty="0">
                <a:ea typeface="Arial" panose="020B0604020202020204"/>
              </a:rPr>
              <a:t>Type of file converted by </a:t>
            </a:r>
            <a:r>
              <a:rPr lang="en-US" sz="3600" dirty="0" err="1">
                <a:ea typeface="Arial" panose="020B0604020202020204"/>
              </a:rPr>
              <a:t>ImageMagick</a:t>
            </a:r>
            <a:r>
              <a:rPr lang="en-US" sz="3600" dirty="0">
                <a:ea typeface="Arial" panose="020B0604020202020204"/>
              </a:rPr>
              <a:t>: 4.3 GB PSB to JPEG, resized to 1% of original.</a:t>
            </a:r>
          </a:p>
        </p:txBody>
      </p:sp>
      <p:sp>
        <p:nvSpPr>
          <p:cNvPr id="4" name="TextBox 3">
            <a:extLst>
              <a:ext uri="{FF2B5EF4-FFF2-40B4-BE49-F238E27FC236}">
                <a16:creationId xmlns:a16="http://schemas.microsoft.com/office/drawing/2014/main" xmlns="" id="{7EC4F35B-8611-4512-A7F8-C64F4EA683A0}"/>
              </a:ext>
            </a:extLst>
          </p:cNvPr>
          <p:cNvSpPr txBox="1"/>
          <p:nvPr/>
        </p:nvSpPr>
        <p:spPr>
          <a:xfrm>
            <a:off x="38140106" y="18204838"/>
            <a:ext cx="5607308" cy="5632311"/>
          </a:xfrm>
          <a:prstGeom prst="rect">
            <a:avLst/>
          </a:prstGeom>
          <a:noFill/>
        </p:spPr>
        <p:txBody>
          <a:bodyPr wrap="square" rtlCol="0">
            <a:spAutoFit/>
          </a:bodyPr>
          <a:lstStyle/>
          <a:p>
            <a:r>
              <a:rPr lang="en-US" sz="3600" i="1" dirty="0">
                <a:ea typeface="Arial" panose="020B0604020202020204"/>
              </a:rPr>
              <a:t>(Green denotes revisions)</a:t>
            </a:r>
          </a:p>
          <a:p>
            <a:r>
              <a:rPr lang="en-US" sz="3600" b="1" dirty="0">
                <a:ea typeface="Arial" panose="020B0604020202020204"/>
              </a:rPr>
              <a:t>Using page information:</a:t>
            </a:r>
          </a:p>
          <a:p>
            <a:pPr marL="571500" indent="-571500">
              <a:buFont typeface="Arial" panose="020B0604020202020204" pitchFamily="34" charset="0"/>
              <a:buChar char="•"/>
            </a:pPr>
            <a:r>
              <a:rPr lang="en-US" sz="3600" dirty="0">
                <a:ea typeface="Arial" panose="020B0604020202020204"/>
              </a:rPr>
              <a:t>Different pages accessed at nearly the same time and place could be further tested. </a:t>
            </a:r>
          </a:p>
          <a:p>
            <a:pPr marL="571500" indent="-571500">
              <a:buFont typeface="Arial" panose="020B0604020202020204" pitchFamily="34" charset="0"/>
              <a:buChar char="•"/>
            </a:pPr>
            <a:r>
              <a:rPr lang="en-US" sz="3600" dirty="0">
                <a:ea typeface="Arial" panose="020B0604020202020204"/>
              </a:rPr>
              <a:t>Then, if a page is accessed often, it is swapped to disk.</a:t>
            </a:r>
          </a:p>
          <a:p>
            <a:pPr marL="571500" indent="-571500">
              <a:buFont typeface="Arial" panose="020B0604020202020204" pitchFamily="34" charset="0"/>
              <a:buChar char="•"/>
            </a:pPr>
            <a:r>
              <a:rPr lang="en-US" sz="3600" dirty="0">
                <a:ea typeface="Arial" panose="020B0604020202020204"/>
              </a:rPr>
              <a:t>If not, it is sent to SSD.</a:t>
            </a:r>
          </a:p>
        </p:txBody>
      </p:sp>
      <p:sp>
        <p:nvSpPr>
          <p:cNvPr id="3" name="Rectangle 2">
            <a:extLst>
              <a:ext uri="{FF2B5EF4-FFF2-40B4-BE49-F238E27FC236}">
                <a16:creationId xmlns:a16="http://schemas.microsoft.com/office/drawing/2014/main" xmlns="" id="{027CCA5B-E231-4810-82DE-5D5113672184}"/>
              </a:ext>
            </a:extLst>
          </p:cNvPr>
          <p:cNvSpPr/>
          <p:nvPr/>
        </p:nvSpPr>
        <p:spPr>
          <a:xfrm>
            <a:off x="23607584" y="6213720"/>
            <a:ext cx="5849159" cy="100473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solidFill>
                  <a:schemeClr val="bg1">
                    <a:lumMod val="95000"/>
                  </a:schemeClr>
                </a:solidFill>
              </a:rPr>
              <a:t>HybridSwap</a:t>
            </a:r>
            <a:r>
              <a:rPr lang="en-US" sz="3600" dirty="0">
                <a:solidFill>
                  <a:schemeClr val="bg1">
                    <a:lumMod val="95000"/>
                  </a:schemeClr>
                </a:solidFill>
              </a:rPr>
              <a:t> chooses a sequence of pages</a:t>
            </a:r>
          </a:p>
        </p:txBody>
      </p:sp>
      <p:sp>
        <p:nvSpPr>
          <p:cNvPr id="43" name="Rectangle 42">
            <a:extLst>
              <a:ext uri="{FF2B5EF4-FFF2-40B4-BE49-F238E27FC236}">
                <a16:creationId xmlns:a16="http://schemas.microsoft.com/office/drawing/2014/main" xmlns="" id="{2C366613-72E0-4C11-9C67-9DB0D05CDE3D}"/>
              </a:ext>
            </a:extLst>
          </p:cNvPr>
          <p:cNvSpPr/>
          <p:nvPr/>
        </p:nvSpPr>
        <p:spPr>
          <a:xfrm>
            <a:off x="23562583" y="7700717"/>
            <a:ext cx="5849159" cy="100473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lumMod val="95000"/>
                  </a:schemeClr>
                </a:solidFill>
              </a:rPr>
              <a:t>Calculates spatial locality of sequence</a:t>
            </a:r>
          </a:p>
        </p:txBody>
      </p:sp>
      <p:sp>
        <p:nvSpPr>
          <p:cNvPr id="44" name="Rectangle 43">
            <a:extLst>
              <a:ext uri="{FF2B5EF4-FFF2-40B4-BE49-F238E27FC236}">
                <a16:creationId xmlns:a16="http://schemas.microsoft.com/office/drawing/2014/main" xmlns="" id="{5519DE71-F892-4BC2-9496-7A9D3B932DC5}"/>
              </a:ext>
            </a:extLst>
          </p:cNvPr>
          <p:cNvSpPr/>
          <p:nvPr/>
        </p:nvSpPr>
        <p:spPr>
          <a:xfrm>
            <a:off x="23592712" y="9277450"/>
            <a:ext cx="5849159" cy="100473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lumMod val="95000"/>
                  </a:schemeClr>
                </a:solidFill>
              </a:rPr>
              <a:t>Gives swap destinations</a:t>
            </a:r>
          </a:p>
        </p:txBody>
      </p:sp>
      <p:sp>
        <p:nvSpPr>
          <p:cNvPr id="10" name="Arrow: Down 9">
            <a:extLst>
              <a:ext uri="{FF2B5EF4-FFF2-40B4-BE49-F238E27FC236}">
                <a16:creationId xmlns:a16="http://schemas.microsoft.com/office/drawing/2014/main" xmlns="" id="{ED955C4E-99C5-4B95-8BE9-F5AFC26F4D09}"/>
              </a:ext>
            </a:extLst>
          </p:cNvPr>
          <p:cNvSpPr/>
          <p:nvPr/>
        </p:nvSpPr>
        <p:spPr>
          <a:xfrm>
            <a:off x="25931989" y="7211053"/>
            <a:ext cx="1110343" cy="5352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Down 50">
            <a:extLst>
              <a:ext uri="{FF2B5EF4-FFF2-40B4-BE49-F238E27FC236}">
                <a16:creationId xmlns:a16="http://schemas.microsoft.com/office/drawing/2014/main" xmlns="" id="{2D0AD667-519E-4388-8F2B-9090871CBDBD}"/>
              </a:ext>
            </a:extLst>
          </p:cNvPr>
          <p:cNvSpPr/>
          <p:nvPr/>
        </p:nvSpPr>
        <p:spPr>
          <a:xfrm>
            <a:off x="25945919" y="8734890"/>
            <a:ext cx="1110343" cy="5352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ustomShape 28">
            <a:extLst>
              <a:ext uri="{FF2B5EF4-FFF2-40B4-BE49-F238E27FC236}">
                <a16:creationId xmlns:a16="http://schemas.microsoft.com/office/drawing/2014/main" xmlns="" id="{3F5B70BA-865D-4EB2-B12E-6E5ABEFDF3AF}"/>
              </a:ext>
            </a:extLst>
          </p:cNvPr>
          <p:cNvSpPr/>
          <p:nvPr/>
        </p:nvSpPr>
        <p:spPr>
          <a:xfrm>
            <a:off x="12249720" y="24938336"/>
            <a:ext cx="19486090" cy="1001880"/>
          </a:xfrm>
          <a:prstGeom prst="rect">
            <a:avLst/>
          </a:prstGeom>
          <a:solidFill>
            <a:srgbClr val="C6D9F1"/>
          </a:solidFill>
          <a:ln>
            <a:noFill/>
          </a:ln>
        </p:spPr>
        <p:txBody>
          <a:bodyPr lIns="90000" tIns="45000" rIns="90000" bIns="45000" anchor="ctr"/>
          <a:lstStyle/>
          <a:p>
            <a:pPr algn="ctr">
              <a:lnSpc>
                <a:spcPct val="100000"/>
              </a:lnSpc>
            </a:pPr>
            <a:r>
              <a:rPr lang="en-US" sz="4000" b="1" dirty="0" smtClean="0">
                <a:solidFill>
                  <a:srgbClr val="000000"/>
                </a:solidFill>
                <a:ea typeface="Arial" panose="020B0604020202020204"/>
              </a:rPr>
              <a:t>Performance </a:t>
            </a:r>
            <a:r>
              <a:rPr lang="en-US" sz="4000" b="1" dirty="0">
                <a:solidFill>
                  <a:srgbClr val="000000"/>
                </a:solidFill>
                <a:ea typeface="Arial" panose="020B0604020202020204"/>
              </a:rPr>
              <a:t>of </a:t>
            </a:r>
            <a:r>
              <a:rPr lang="en-US" sz="4000" b="1" dirty="0" err="1">
                <a:solidFill>
                  <a:srgbClr val="000000"/>
                </a:solidFill>
                <a:ea typeface="Arial" panose="020B0604020202020204"/>
              </a:rPr>
              <a:t>HybridSwap</a:t>
            </a:r>
            <a:r>
              <a:rPr lang="en-US" sz="4000" b="1" dirty="0">
                <a:solidFill>
                  <a:srgbClr val="000000"/>
                </a:solidFill>
                <a:ea typeface="Arial" panose="020B0604020202020204"/>
              </a:rPr>
              <a:t> over SSD-Swap</a:t>
            </a:r>
            <a:endParaRPr lang="en-US" sz="4000" b="1" dirty="0">
              <a:solidFill>
                <a:srgbClr val="FF0000"/>
              </a:solidFill>
              <a:ea typeface="Arial" panose="020B0604020202020204"/>
            </a:endParaRPr>
          </a:p>
        </p:txBody>
      </p:sp>
      <p:pic>
        <p:nvPicPr>
          <p:cNvPr id="2" name="Picture 1">
            <a:extLst>
              <a:ext uri="{FF2B5EF4-FFF2-40B4-BE49-F238E27FC236}">
                <a16:creationId xmlns:a16="http://schemas.microsoft.com/office/drawing/2014/main" xmlns="" id="{1378FBDF-FB19-4213-B644-A7349A94D8BE}"/>
              </a:ext>
            </a:extLst>
          </p:cNvPr>
          <p:cNvPicPr>
            <a:picLocks noChangeAspect="1"/>
          </p:cNvPicPr>
          <p:nvPr/>
        </p:nvPicPr>
        <p:blipFill>
          <a:blip r:embed="rId5"/>
          <a:stretch>
            <a:fillRect/>
          </a:stretch>
        </p:blipFill>
        <p:spPr>
          <a:xfrm>
            <a:off x="424147" y="11523099"/>
            <a:ext cx="11193195" cy="9139153"/>
          </a:xfrm>
          <a:prstGeom prst="rect">
            <a:avLst/>
          </a:prstGeom>
        </p:spPr>
      </p:pic>
      <p:sp>
        <p:nvSpPr>
          <p:cNvPr id="5" name="Rectangle 4">
            <a:extLst>
              <a:ext uri="{FF2B5EF4-FFF2-40B4-BE49-F238E27FC236}">
                <a16:creationId xmlns:a16="http://schemas.microsoft.com/office/drawing/2014/main" xmlns="" id="{6D31794D-6DE5-4A2E-AF25-F7CA1D1B3ADC}"/>
              </a:ext>
            </a:extLst>
          </p:cNvPr>
          <p:cNvSpPr/>
          <p:nvPr/>
        </p:nvSpPr>
        <p:spPr>
          <a:xfrm>
            <a:off x="14836398" y="26270346"/>
            <a:ext cx="4957011" cy="74349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Writes to SSD</a:t>
            </a:r>
          </a:p>
        </p:txBody>
      </p:sp>
      <p:sp>
        <p:nvSpPr>
          <p:cNvPr id="6" name="Rectangle 5">
            <a:extLst>
              <a:ext uri="{FF2B5EF4-FFF2-40B4-BE49-F238E27FC236}">
                <a16:creationId xmlns:a16="http://schemas.microsoft.com/office/drawing/2014/main" xmlns="" id="{91C76FD0-C5DF-4482-A5CA-06D3BF336D9E}"/>
              </a:ext>
            </a:extLst>
          </p:cNvPr>
          <p:cNvSpPr/>
          <p:nvPr/>
        </p:nvSpPr>
        <p:spPr>
          <a:xfrm>
            <a:off x="19738593" y="26265132"/>
            <a:ext cx="8518358" cy="7539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16 - 40% fewer in </a:t>
            </a:r>
            <a:r>
              <a:rPr lang="en-US" sz="3600" dirty="0" err="1">
                <a:solidFill>
                  <a:schemeClr val="tx1"/>
                </a:solidFill>
              </a:rPr>
              <a:t>HybridSwap</a:t>
            </a:r>
            <a:endParaRPr lang="en-US" sz="3600" dirty="0">
              <a:solidFill>
                <a:schemeClr val="tx1"/>
              </a:solidFill>
            </a:endParaRPr>
          </a:p>
        </p:txBody>
      </p:sp>
      <p:sp>
        <p:nvSpPr>
          <p:cNvPr id="50" name="Rectangle 49">
            <a:extLst>
              <a:ext uri="{FF2B5EF4-FFF2-40B4-BE49-F238E27FC236}">
                <a16:creationId xmlns:a16="http://schemas.microsoft.com/office/drawing/2014/main" xmlns="" id="{591A9544-DAA5-4CC7-ADFE-1244B813C19D}"/>
              </a:ext>
            </a:extLst>
          </p:cNvPr>
          <p:cNvSpPr/>
          <p:nvPr/>
        </p:nvSpPr>
        <p:spPr>
          <a:xfrm>
            <a:off x="14813881" y="27343965"/>
            <a:ext cx="4979528" cy="71480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Speed</a:t>
            </a:r>
          </a:p>
        </p:txBody>
      </p:sp>
      <p:sp>
        <p:nvSpPr>
          <p:cNvPr id="52" name="Rectangle 51">
            <a:extLst>
              <a:ext uri="{FF2B5EF4-FFF2-40B4-BE49-F238E27FC236}">
                <a16:creationId xmlns:a16="http://schemas.microsoft.com/office/drawing/2014/main" xmlns="" id="{E957989D-3F97-4B91-AF85-B4C08D3A584B}"/>
              </a:ext>
            </a:extLst>
          </p:cNvPr>
          <p:cNvSpPr/>
          <p:nvPr/>
        </p:nvSpPr>
        <p:spPr>
          <a:xfrm>
            <a:off x="19738593" y="27332497"/>
            <a:ext cx="8518358" cy="7262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-0.8 – 7.1% faster in </a:t>
            </a:r>
            <a:r>
              <a:rPr lang="en-US" sz="3600" dirty="0" err="1">
                <a:solidFill>
                  <a:schemeClr val="tx1"/>
                </a:solidFill>
              </a:rPr>
              <a:t>HybridSwap</a:t>
            </a:r>
            <a:endParaRPr lang="en-US" sz="3600" dirty="0">
              <a:solidFill>
                <a:schemeClr val="tx1"/>
              </a:solidFill>
            </a:endParaRPr>
          </a:p>
        </p:txBody>
      </p:sp>
      <p:pic>
        <p:nvPicPr>
          <p:cNvPr id="9" name="Picture 8">
            <a:extLst>
              <a:ext uri="{FF2B5EF4-FFF2-40B4-BE49-F238E27FC236}">
                <a16:creationId xmlns:a16="http://schemas.microsoft.com/office/drawing/2014/main" xmlns="" id="{BBFA9478-A2A6-458E-BFC0-1C4BF07035F0}"/>
              </a:ext>
            </a:extLst>
          </p:cNvPr>
          <p:cNvPicPr>
            <a:picLocks noChangeAspect="1"/>
          </p:cNvPicPr>
          <p:nvPr/>
        </p:nvPicPr>
        <p:blipFill>
          <a:blip r:embed="rId6"/>
          <a:stretch>
            <a:fillRect/>
          </a:stretch>
        </p:blipFill>
        <p:spPr>
          <a:xfrm>
            <a:off x="32264640" y="18276613"/>
            <a:ext cx="5875206" cy="55678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TotalTime>
  <Words>756</Words>
  <Application>Microsoft Macintosh PowerPoint</Application>
  <PresentationFormat>Custom</PresentationFormat>
  <Paragraphs>65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Century Gothic</vt:lpstr>
      <vt:lpstr>DejaVu Sans</vt:lpstr>
      <vt:lpstr>StarSymbol</vt:lpstr>
      <vt:lpstr>Times New Roman</vt:lpstr>
      <vt:lpstr>Arial</vt:lpstr>
      <vt:lpstr>Office Theme</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Office User</cp:lastModifiedBy>
  <cp:revision>86</cp:revision>
  <dcterms:created xsi:type="dcterms:W3CDTF">2017-08-08T21:42:00Z</dcterms:created>
  <dcterms:modified xsi:type="dcterms:W3CDTF">2017-08-11T18:00:40Z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1033-10.2.0.5908</vt:lpwstr>
  </property>
</Properties>
</file>