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330" r:id="rId4"/>
    <p:sldId id="361" r:id="rId5"/>
    <p:sldId id="331" r:id="rId6"/>
    <p:sldId id="379" r:id="rId7"/>
    <p:sldId id="381" r:id="rId8"/>
    <p:sldId id="382" r:id="rId9"/>
    <p:sldId id="383" r:id="rId10"/>
    <p:sldId id="384" r:id="rId11"/>
    <p:sldId id="385" r:id="rId12"/>
    <p:sldId id="386" r:id="rId13"/>
    <p:sldId id="329" r:id="rId14"/>
    <p:sldId id="353" r:id="rId15"/>
    <p:sldId id="354" r:id="rId16"/>
    <p:sldId id="356" r:id="rId17"/>
    <p:sldId id="374" r:id="rId18"/>
    <p:sldId id="357" r:id="rId19"/>
    <p:sldId id="365" r:id="rId20"/>
    <p:sldId id="369" r:id="rId21"/>
    <p:sldId id="358" r:id="rId22"/>
    <p:sldId id="359" r:id="rId23"/>
    <p:sldId id="360" r:id="rId24"/>
    <p:sldId id="371" r:id="rId25"/>
    <p:sldId id="363" r:id="rId26"/>
    <p:sldId id="364" r:id="rId27"/>
    <p:sldId id="366" r:id="rId28"/>
    <p:sldId id="367" r:id="rId29"/>
    <p:sldId id="373" r:id="rId30"/>
    <p:sldId id="372" r:id="rId31"/>
    <p:sldId id="387" r:id="rId32"/>
    <p:sldId id="376" r:id="rId33"/>
    <p:sldId id="377" r:id="rId34"/>
    <p:sldId id="378" r:id="rId35"/>
    <p:sldId id="388" r:id="rId36"/>
    <p:sldId id="389" r:id="rId37"/>
    <p:sldId id="368" r:id="rId3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94" autoAdjust="0"/>
  </p:normalViewPr>
  <p:slideViewPr>
    <p:cSldViewPr>
      <p:cViewPr varScale="1">
        <p:scale>
          <a:sx n="65" d="100"/>
          <a:sy n="65" d="100"/>
        </p:scale>
        <p:origin x="1954" y="43"/>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3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66E826-C0C8-4EEF-AE86-32D10C843C0C}" type="datetimeFigureOut">
              <a:rPr lang="fr-FR" smtClean="0"/>
              <a:pPr/>
              <a:t>14/09/2021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CC46F0-D5A3-463B-8EA2-1D793FD4D596}" type="slidenum">
              <a:rPr lang="fr-FR" smtClean="0"/>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fr-F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fr-FR"/>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fr-F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9E3B499-11FC-426D-BE7A-C92846D77921}"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Programmeur de l’intelligence artificielle</a:t>
            </a:r>
            <a:r>
              <a:rPr lang="fr-FR" baseline="0" smtClean="0"/>
              <a:t> : permet la gestion des ennemis et des éléments</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Programmeur de l’intelligence artificielle</a:t>
            </a:r>
            <a:r>
              <a:rPr lang="fr-FR" baseline="0" smtClean="0"/>
              <a:t> : permet la gestion des ennemis et des éléments</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Programmeur de l’intelligence artificielle</a:t>
            </a:r>
            <a:r>
              <a:rPr lang="fr-FR" baseline="0" dirty="0" smtClean="0"/>
              <a:t> : permet la gestion des ennemis et des éléments</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Selon l'Entertainment Software Association, les Américains ont dépensé 11,7 milliards de dollars en logiciels d'ordinateurs et de jeux vidéo</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26</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27</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28</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29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a:r>
              <a:rPr lang="fr-FR" dirty="0" smtClean="0"/>
              <a:t>Un jeu informatique est un programme logiciel</a:t>
            </a:r>
            <a:br>
              <a:rPr lang="fr-FR" dirty="0" smtClean="0"/>
            </a:br>
            <a:r>
              <a:rPr lang="fr-FR" dirty="0" smtClean="0"/>
              <a:t>	Pas un jeu de société ou de sport</a:t>
            </a:r>
            <a:br>
              <a:rPr lang="fr-FR" dirty="0" smtClean="0"/>
            </a:br>
            <a:r>
              <a:rPr lang="fr-FR" dirty="0" smtClean="0"/>
              <a:t>	Considérez: échecs vs soccer vs Warcraft</a:t>
            </a:r>
            <a:br>
              <a:rPr lang="fr-FR" dirty="0" smtClean="0"/>
            </a:br>
            <a:r>
              <a:rPr lang="fr-FR" dirty="0" smtClean="0"/>
              <a:t>		Demandez: Qu'est-ce que vous perdez? Qu'est-ce que vous gagnez?</a:t>
            </a:r>
            <a:br>
              <a:rPr lang="fr-FR" dirty="0" smtClean="0"/>
            </a:br>
            <a:r>
              <a:rPr lang="fr-FR" dirty="0" smtClean="0"/>
              <a:t>	Perdre: 1) morceaux physiques, 2) interaction sociale</a:t>
            </a:r>
            <a:br>
              <a:rPr lang="fr-FR" dirty="0" smtClean="0"/>
            </a:br>
            <a:r>
              <a:rPr lang="fr-FR" dirty="0" smtClean="0"/>
              <a:t>	Gain: 1) temps réel, 2) plus immersif, 3) plus de complexité</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30</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31</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32</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33</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34</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35</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36</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37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a:r>
              <a:rPr lang="fr-FR" dirty="0" smtClean="0"/>
              <a:t>Un jeu informatique est un programme logiciel</a:t>
            </a:r>
            <a:br>
              <a:rPr lang="fr-FR" dirty="0" smtClean="0"/>
            </a:br>
            <a:r>
              <a:rPr lang="fr-FR" dirty="0" smtClean="0"/>
              <a:t>	Pas un jeu de société ou de sport</a:t>
            </a:r>
            <a:br>
              <a:rPr lang="fr-FR" dirty="0" smtClean="0"/>
            </a:br>
            <a:r>
              <a:rPr lang="fr-FR" dirty="0" smtClean="0"/>
              <a:t>	Considérez: échecs vs soccer vs Warcraft</a:t>
            </a:r>
            <a:br>
              <a:rPr lang="fr-FR" dirty="0" smtClean="0"/>
            </a:br>
            <a:r>
              <a:rPr lang="fr-FR" dirty="0" smtClean="0"/>
              <a:t>		Demandez: Qu'est-ce que vous perdez? Qu'est-ce que vous gagnez?</a:t>
            </a:r>
            <a:br>
              <a:rPr lang="fr-FR" dirty="0" smtClean="0"/>
            </a:br>
            <a:r>
              <a:rPr lang="fr-FR" dirty="0" smtClean="0"/>
              <a:t>	Perdre: 1) morceaux physiques, 2) interaction sociale</a:t>
            </a:r>
            <a:br>
              <a:rPr lang="fr-FR" dirty="0" smtClean="0"/>
            </a:br>
            <a:r>
              <a:rPr lang="fr-FR" dirty="0" smtClean="0"/>
              <a:t>	Gain: 1) temps réel, 2) plus immersif, 3) plus de complexité</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Par exemple,</a:t>
            </a:r>
            <a:r>
              <a:rPr lang="fr-FR" baseline="0" dirty="0" smtClean="0"/>
              <a:t> le programmeur est fragmenté en : intelligence artificiel (qui consiste à la gestion des ennemis....). Un moteur, c’est un bloc qui permet l’arrongement...</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Programmeur de l’intelligence artificielle</a:t>
            </a:r>
            <a:r>
              <a:rPr lang="fr-FR" baseline="0" smtClean="0"/>
              <a:t> : permet la gestion des ennemis et des éléments</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Programmeur de l’intelligence artificielle</a:t>
            </a:r>
            <a:r>
              <a:rPr lang="fr-FR" baseline="0" smtClean="0"/>
              <a:t> : permet la gestion des ennemis et des éléments</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Programmeur de l’intelligence artificielle</a:t>
            </a:r>
            <a:r>
              <a:rPr lang="fr-FR" baseline="0" smtClean="0"/>
              <a:t> : permet la gestion des ennemis et des éléments</a:t>
            </a:r>
            <a:endParaRPr lang="fr-FR" dirty="0"/>
          </a:p>
        </p:txBody>
      </p:sp>
      <p:sp>
        <p:nvSpPr>
          <p:cNvPr id="4" name="Espace réservé du numéro de diapositive 3"/>
          <p:cNvSpPr>
            <a:spLocks noGrp="1"/>
          </p:cNvSpPr>
          <p:nvPr>
            <p:ph type="sldNum" sz="quarter" idx="10"/>
          </p:nvPr>
        </p:nvSpPr>
        <p:spPr/>
        <p:txBody>
          <a:bodyPr/>
          <a:lstStyle/>
          <a:p>
            <a:pPr>
              <a:defRPr/>
            </a:pPr>
            <a:fld id="{C9E3B499-11FC-426D-BE7A-C92846D77921}" type="slidenum">
              <a:rPr lang="fr-FR" smtClean="0"/>
              <a:pPr>
                <a:defRPr/>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dirty="0" smtClean="0"/>
              <a:t>Cliquez pour modifier le style du titre</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1" name="Rectangle 7"/>
          <p:cNvSpPr>
            <a:spLocks noChangeArrowheads="1"/>
          </p:cNvSpPr>
          <p:nvPr/>
        </p:nvSpPr>
        <p:spPr bwMode="auto">
          <a:xfrm>
            <a:off x="179388" y="114300"/>
            <a:ext cx="8736012" cy="1219200"/>
          </a:xfrm>
          <a:prstGeom prst="rect">
            <a:avLst/>
          </a:prstGeom>
          <a:gradFill rotWithShape="0">
            <a:gsLst>
              <a:gs pos="0">
                <a:srgbClr val="8AA2FA">
                  <a:gamma/>
                  <a:tint val="41176"/>
                  <a:invGamma/>
                </a:srgbClr>
              </a:gs>
              <a:gs pos="100000">
                <a:srgbClr val="8AA2FA"/>
              </a:gs>
            </a:gsLst>
            <a:lin ang="0" scaled="1"/>
          </a:gradFill>
          <a:ln w="9525" algn="ctr">
            <a:noFill/>
            <a:miter lim="800000"/>
            <a:headEnd/>
            <a:tailEnd/>
          </a:ln>
          <a:effectLst>
            <a:outerShdw dist="35921" dir="2700000" algn="ctr" rotWithShape="0">
              <a:schemeClr val="bg2"/>
            </a:outerShdw>
          </a:effectLst>
        </p:spPr>
        <p:txBody>
          <a:bodyPr wrap="none" anchor="ctr"/>
          <a:lstStyle/>
          <a:p>
            <a:pPr>
              <a:defRPr/>
            </a:pPr>
            <a:endParaRPr lang="fr-FR"/>
          </a:p>
        </p:txBody>
      </p:sp>
      <p:sp>
        <p:nvSpPr>
          <p:cNvPr id="1032" name="Rectangle 8"/>
          <p:cNvSpPr>
            <a:spLocks noChangeArrowheads="1"/>
          </p:cNvSpPr>
          <p:nvPr/>
        </p:nvSpPr>
        <p:spPr bwMode="auto">
          <a:xfrm>
            <a:off x="179388" y="1331913"/>
            <a:ext cx="1439862" cy="5337175"/>
          </a:xfrm>
          <a:prstGeom prst="rect">
            <a:avLst/>
          </a:prstGeom>
          <a:gradFill rotWithShape="0">
            <a:gsLst>
              <a:gs pos="0">
                <a:srgbClr val="8AA2FA">
                  <a:gamma/>
                  <a:tint val="41176"/>
                  <a:invGamma/>
                </a:srgbClr>
              </a:gs>
              <a:gs pos="100000">
                <a:srgbClr val="8AA2FA"/>
              </a:gs>
            </a:gsLst>
            <a:lin ang="5400000" scaled="1"/>
          </a:gradFill>
          <a:ln w="9525" algn="ctr">
            <a:noFill/>
            <a:miter lim="800000"/>
            <a:headEnd/>
            <a:tailEnd/>
          </a:ln>
          <a:effectLst>
            <a:outerShdw dist="35921" dir="2700000" algn="ctr" rotWithShape="0">
              <a:schemeClr val="bg2"/>
            </a:outerShdw>
          </a:effectLst>
        </p:spPr>
        <p:txBody>
          <a:bodyPr wrap="none" anchor="ctr"/>
          <a:lstStyle/>
          <a:p>
            <a:pPr>
              <a:defRPr/>
            </a:pPr>
            <a:endParaRPr lang="fr-FR"/>
          </a:p>
        </p:txBody>
      </p:sp>
      <p:sp>
        <p:nvSpPr>
          <p:cNvPr id="1036" name="Text Box 12"/>
          <p:cNvSpPr txBox="1">
            <a:spLocks noChangeArrowheads="1"/>
          </p:cNvSpPr>
          <p:nvPr/>
        </p:nvSpPr>
        <p:spPr bwMode="auto">
          <a:xfrm>
            <a:off x="8494746" y="6481763"/>
            <a:ext cx="863600" cy="304800"/>
          </a:xfrm>
          <a:prstGeom prst="rect">
            <a:avLst/>
          </a:prstGeom>
          <a:noFill/>
          <a:ln w="9525">
            <a:noFill/>
            <a:miter lim="800000"/>
            <a:headEnd/>
            <a:tailEnd/>
          </a:ln>
          <a:effectLst/>
        </p:spPr>
        <p:txBody>
          <a:bodyPr lIns="90000" tIns="46800" rIns="90000" bIns="46800">
            <a:spAutoFit/>
          </a:bodyPr>
          <a:lstStyle/>
          <a:p>
            <a:pPr algn="ctr" eaLnBrk="0" hangingPunct="0">
              <a:spcBef>
                <a:spcPct val="50000"/>
              </a:spcBef>
              <a:defRPr/>
            </a:pPr>
            <a:fld id="{098915C4-8889-4AC5-B107-D59AC27D7CE6}" type="slidenum">
              <a:rPr lang="fr-FR" sz="1400" b="1">
                <a:effectLst>
                  <a:outerShdw blurRad="38100" dist="38100" dir="2700000" algn="tl">
                    <a:srgbClr val="C0C0C0"/>
                  </a:outerShdw>
                </a:effectLst>
              </a:rPr>
              <a:pPr algn="ctr" eaLnBrk="0" hangingPunct="0">
                <a:spcBef>
                  <a:spcPct val="50000"/>
                </a:spcBef>
                <a:defRPr/>
              </a:pPr>
              <a:t>‹N°›</a:t>
            </a:fld>
            <a:endParaRPr lang="fr-FR" sz="1400" b="1">
              <a:effectLst>
                <a:outerShdw blurRad="38100" dist="38100" dir="2700000" algn="tl">
                  <a:srgbClr val="C0C0C0"/>
                </a:outerShdw>
              </a:effectLst>
            </a:endParaRPr>
          </a:p>
        </p:txBody>
      </p:sp>
      <p:sp>
        <p:nvSpPr>
          <p:cNvPr id="10" name="Rectangle 8"/>
          <p:cNvSpPr>
            <a:spLocks noChangeArrowheads="1"/>
          </p:cNvSpPr>
          <p:nvPr userDrawn="1"/>
        </p:nvSpPr>
        <p:spPr bwMode="auto">
          <a:xfrm>
            <a:off x="179388" y="1331913"/>
            <a:ext cx="1439862" cy="5337175"/>
          </a:xfrm>
          <a:prstGeom prst="rect">
            <a:avLst/>
          </a:prstGeom>
          <a:gradFill rotWithShape="0">
            <a:gsLst>
              <a:gs pos="0">
                <a:srgbClr val="8AA2FA">
                  <a:gamma/>
                  <a:tint val="41176"/>
                  <a:invGamma/>
                </a:srgbClr>
              </a:gs>
              <a:gs pos="100000">
                <a:srgbClr val="8AA2FA"/>
              </a:gs>
            </a:gsLst>
            <a:lin ang="5400000" scaled="1"/>
          </a:gradFill>
          <a:ln w="9525" algn="ctr">
            <a:noFill/>
            <a:miter lim="800000"/>
            <a:headEnd/>
            <a:tailEnd/>
          </a:ln>
          <a:effectLst>
            <a:outerShdw dist="35921" dir="2700000" algn="ctr" rotWithShape="0">
              <a:schemeClr val="bg2"/>
            </a:outerShdw>
          </a:effectLst>
        </p:spPr>
        <p:txBody>
          <a:bodyPr wrap="none" anchor="ctr"/>
          <a:lstStyle/>
          <a:p>
            <a:pPr>
              <a:defRPr/>
            </a:pPr>
            <a:endParaRPr lang="fr-FR"/>
          </a:p>
        </p:txBody>
      </p:sp>
      <p:sp>
        <p:nvSpPr>
          <p:cNvPr id="12" name="Text Box 9"/>
          <p:cNvSpPr txBox="1">
            <a:spLocks noChangeArrowheads="1"/>
          </p:cNvSpPr>
          <p:nvPr userDrawn="1"/>
        </p:nvSpPr>
        <p:spPr bwMode="auto">
          <a:xfrm rot="16200000">
            <a:off x="-1712119" y="3681327"/>
            <a:ext cx="5040313" cy="503408"/>
          </a:xfrm>
          <a:prstGeom prst="rect">
            <a:avLst/>
          </a:prstGeom>
          <a:noFill/>
          <a:ln w="9525">
            <a:noFill/>
            <a:miter lim="800000"/>
            <a:headEnd/>
            <a:tailEnd/>
          </a:ln>
          <a:effectLst>
            <a:outerShdw dist="35921" dir="2700000" algn="ctr" rotWithShape="0">
              <a:schemeClr val="tx2"/>
            </a:outerShdw>
          </a:effectLst>
        </p:spPr>
        <p:txBody>
          <a:bodyPr>
            <a:spAutoFit/>
          </a:bodyPr>
          <a:lstStyle/>
          <a:p>
            <a:pPr algn="ctr" eaLnBrk="0" hangingPunct="0">
              <a:lnSpc>
                <a:spcPct val="120000"/>
              </a:lnSpc>
              <a:spcBef>
                <a:spcPct val="50000"/>
              </a:spcBef>
              <a:defRPr/>
            </a:pPr>
            <a:r>
              <a:rPr lang="fr-FR" sz="2400" b="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Black" pitchFamily="34" charset="0"/>
              </a:rPr>
              <a:t>Développement de Jeu</a:t>
            </a:r>
            <a:endParaRPr lang="fr-FR" sz="2000" b="1" dirty="0">
              <a:effectLst>
                <a:outerShdw blurRad="38100" dist="38100" dir="2700000" algn="tl">
                  <a:srgbClr val="C0C0C0"/>
                </a:outerShdw>
              </a:effectLst>
              <a:latin typeface="News Gothic MT" pitchFamily="34" charset="0"/>
            </a:endParaRPr>
          </a:p>
        </p:txBody>
      </p:sp>
      <p:pic>
        <p:nvPicPr>
          <p:cNvPr id="11" name="Image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16684" y="162513"/>
            <a:ext cx="137318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jeux.developpez.com/telecharger/detail/id/2324/RPG-Maker-V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jeux.developpez.com/telecharger/detail/id/2325/Adventure-Game-Studio" TargetMode="External"/><Relationship Id="rId4" Type="http://schemas.openxmlformats.org/officeDocument/2006/relationships/hyperlink" Target="http://fr.wikipedia.org/wiki/MUGE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unrealengin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scirra.com/" TargetMode="External"/><Relationship Id="rId5" Type="http://schemas.openxmlformats.org/officeDocument/2006/relationships/hyperlink" Target="http://jeux.developpez.com/telecharger/detail/id/2736/CryEngine-3-SDK" TargetMode="External"/><Relationship Id="rId4" Type="http://schemas.openxmlformats.org/officeDocument/2006/relationships/hyperlink" Target="http://jeux.developpez.com/telecharger/detail/id/2670/Unit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hyperlink" Target="http://www.mytek.tn/nintendo-2ds/6245-nintendo-2ds-2-jeux-offerts-tunsie.html" TargetMode="External"/><Relationship Id="rId9" Type="http://schemas.openxmlformats.org/officeDocument/2006/relationships/image" Target="../media/image12.png"/><Relationship Id="rId1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ogle.fr/search?biw=1366&amp;bih=657&amp;q=gta+iii+plates-formes&amp;stick=H4sIAAAAAAAAAOPgE-LUz9U3MIzPNbHQUs5OttJPLkvXT87PLSgtSS2KL8tMSc1PT8xNtSrISSxJyy_KBQCO6YKiMgAAAA&amp;sa=X&amp;ved=0ahUKEwiXypOUzcfRAhUHuBQKHW21AIYQ6BMIrAEoADAX"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Color%20Switch.mp4"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digitalmaniastudio.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bbc.com/news/business-2883700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mditunis.or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1619672" y="72008"/>
            <a:ext cx="7346950" cy="6669360"/>
          </a:xfrm>
          <a:prstGeom prst="rect">
            <a:avLst/>
          </a:prstGeom>
          <a:gradFill rotWithShape="0">
            <a:gsLst>
              <a:gs pos="0">
                <a:srgbClr val="8AA2FA">
                  <a:gamma/>
                  <a:tint val="41176"/>
                  <a:invGamma/>
                </a:srgbClr>
              </a:gs>
              <a:gs pos="100000">
                <a:srgbClr val="8AA2FA"/>
              </a:gs>
            </a:gsLst>
            <a:lin ang="0" scaled="1"/>
          </a:gradFill>
          <a:ln w="9525" algn="ctr">
            <a:noFill/>
            <a:miter lim="800000"/>
            <a:headEnd/>
            <a:tailEnd/>
          </a:ln>
          <a:effectLst>
            <a:outerShdw dist="35921" dir="2700000" algn="ctr" rotWithShape="0">
              <a:schemeClr val="bg2"/>
            </a:outerShdw>
          </a:effectLst>
        </p:spPr>
        <p:txBody>
          <a:bodyPr wrap="none" anchor="ctr"/>
          <a:lstStyle/>
          <a:p>
            <a:pPr algn="ctr" eaLnBrk="0" hangingPunct="0">
              <a:defRPr/>
            </a:pPr>
            <a:r>
              <a:rPr lang="fr-FR" sz="8000" b="1" dirty="0" smtClean="0">
                <a:latin typeface="+mj-lt"/>
                <a:ea typeface="+mj-ea"/>
                <a:cs typeface="Myriad Pro"/>
              </a:rPr>
              <a:t>Introduction</a:t>
            </a:r>
            <a:endParaRPr lang="fr-FR" sz="8000" b="1" dirty="0" smtClean="0">
              <a:solidFill>
                <a:srgbClr val="0033CC"/>
              </a:solidFill>
              <a:latin typeface="+mj-lt"/>
              <a:ea typeface="+mj-ea"/>
              <a:cs typeface="Myriad Pro"/>
            </a:endParaRPr>
          </a:p>
          <a:p>
            <a:pPr algn="ctr" eaLnBrk="0" hangingPunct="0">
              <a:defRPr/>
            </a:pPr>
            <a:r>
              <a:rPr lang="fr-FR" sz="3200" b="1" dirty="0" smtClean="0">
                <a:latin typeface="+mj-lt"/>
                <a:ea typeface="+mj-ea"/>
                <a:cs typeface="Myriad Pro"/>
              </a:rPr>
              <a:t>au développement des jeux vidéos</a:t>
            </a:r>
            <a:endParaRPr lang="fr-FR" sz="3200" b="1" dirty="0">
              <a:latin typeface="+mj-lt"/>
              <a:ea typeface="+mj-ea"/>
              <a:cs typeface="Myriad Pr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714480" y="390710"/>
            <a:ext cx="7143800" cy="609398"/>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smtClean="0"/>
              <a:t>Quelle voie choisir pour créer un jeu ?</a:t>
            </a:r>
            <a:endParaRPr lang="fr-FR" sz="2800" b="1" dirty="0">
              <a:effectLst>
                <a:outerShdw blurRad="38100" dist="38100" dir="2700000" algn="tl">
                  <a:srgbClr val="C0C0C0"/>
                </a:outerShdw>
              </a:effectLst>
              <a:latin typeface="Arial Black" pitchFamily="34" charset="0"/>
            </a:endParaRPr>
          </a:p>
        </p:txBody>
      </p:sp>
      <p:sp>
        <p:nvSpPr>
          <p:cNvPr id="18" name="Rectangle 36"/>
          <p:cNvSpPr>
            <a:spLocks noChangeArrowheads="1"/>
          </p:cNvSpPr>
          <p:nvPr/>
        </p:nvSpPr>
        <p:spPr bwMode="auto">
          <a:xfrm>
            <a:off x="1285852" y="1388894"/>
            <a:ext cx="7072362"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b="1" u="sng" dirty="0" smtClean="0"/>
              <a:t>Les games makers</a:t>
            </a:r>
            <a:endParaRPr lang="fr-FR" b="1" u="sng" dirty="0"/>
          </a:p>
        </p:txBody>
      </p:sp>
      <p:sp>
        <p:nvSpPr>
          <p:cNvPr id="4" name="Rectangle 3"/>
          <p:cNvSpPr/>
          <p:nvPr/>
        </p:nvSpPr>
        <p:spPr>
          <a:xfrm>
            <a:off x="2000232" y="1925413"/>
            <a:ext cx="6858048" cy="923330"/>
          </a:xfrm>
          <a:prstGeom prst="rect">
            <a:avLst/>
          </a:prstGeom>
        </p:spPr>
        <p:txBody>
          <a:bodyPr wrap="square">
            <a:spAutoFit/>
          </a:bodyPr>
          <a:lstStyle/>
          <a:p>
            <a:pPr algn="just">
              <a:lnSpc>
                <a:spcPct val="150000"/>
              </a:lnSpc>
              <a:buClr>
                <a:srgbClr val="0000FF"/>
              </a:buClr>
              <a:buFont typeface="Wingdings" pitchFamily="2" charset="2"/>
              <a:buChar char="q"/>
            </a:pPr>
            <a:r>
              <a:rPr lang="fr-FR" dirty="0" smtClean="0"/>
              <a:t> Les games makers sont des logiciels aidant à la création d'un jeu d'un type précis.</a:t>
            </a:r>
            <a:endParaRPr lang="fr-FR" dirty="0"/>
          </a:p>
        </p:txBody>
      </p:sp>
      <p:sp>
        <p:nvSpPr>
          <p:cNvPr id="5" name="Rectangle 4"/>
          <p:cNvSpPr/>
          <p:nvPr/>
        </p:nvSpPr>
        <p:spPr>
          <a:xfrm>
            <a:off x="2428860" y="4804251"/>
            <a:ext cx="6357982" cy="456535"/>
          </a:xfrm>
          <a:prstGeom prst="rect">
            <a:avLst/>
          </a:prstGeom>
        </p:spPr>
        <p:txBody>
          <a:bodyPr wrap="square">
            <a:spAutoFit/>
          </a:bodyPr>
          <a:lstStyle/>
          <a:p>
            <a:pPr>
              <a:lnSpc>
                <a:spcPct val="150000"/>
              </a:lnSpc>
              <a:buFont typeface="Wingdings" pitchFamily="2" charset="2"/>
              <a:buChar char="§"/>
            </a:pPr>
            <a:r>
              <a:rPr lang="fr-FR" dirty="0" smtClean="0"/>
              <a:t> </a:t>
            </a:r>
            <a:r>
              <a:rPr lang="fr-FR" dirty="0" smtClean="0">
                <a:hlinkClick r:id="rId3"/>
              </a:rPr>
              <a:t>RPG Maker</a:t>
            </a:r>
            <a:r>
              <a:rPr lang="fr-FR" dirty="0" smtClean="0"/>
              <a:t> pour créer ses propres RPG ;</a:t>
            </a:r>
            <a:endParaRPr lang="fr-FR" dirty="0"/>
          </a:p>
        </p:txBody>
      </p:sp>
      <p:sp>
        <p:nvSpPr>
          <p:cNvPr id="6" name="Rectangle 5"/>
          <p:cNvSpPr/>
          <p:nvPr/>
        </p:nvSpPr>
        <p:spPr>
          <a:xfrm>
            <a:off x="2000232" y="2826200"/>
            <a:ext cx="6858048" cy="872034"/>
          </a:xfrm>
          <a:prstGeom prst="rect">
            <a:avLst/>
          </a:prstGeom>
        </p:spPr>
        <p:txBody>
          <a:bodyPr wrap="square">
            <a:spAutoFit/>
          </a:bodyPr>
          <a:lstStyle/>
          <a:p>
            <a:pPr algn="just">
              <a:lnSpc>
                <a:spcPct val="150000"/>
              </a:lnSpc>
              <a:buClr>
                <a:srgbClr val="0000FF"/>
              </a:buClr>
              <a:buFont typeface="Wingdings" pitchFamily="2" charset="2"/>
              <a:buChar char="q"/>
            </a:pPr>
            <a:r>
              <a:rPr lang="fr-FR" dirty="0" smtClean="0"/>
              <a:t> Heureusement, il existe un maker pour chaque type de jeu. Parmi ceux-ci, nous pouvons citer.</a:t>
            </a:r>
            <a:endParaRPr lang="fr-FR" dirty="0"/>
          </a:p>
        </p:txBody>
      </p:sp>
      <p:sp>
        <p:nvSpPr>
          <p:cNvPr id="7" name="Rectangle 6"/>
          <p:cNvSpPr/>
          <p:nvPr/>
        </p:nvSpPr>
        <p:spPr>
          <a:xfrm>
            <a:off x="2428860" y="3732681"/>
            <a:ext cx="6357982" cy="456535"/>
          </a:xfrm>
          <a:prstGeom prst="rect">
            <a:avLst/>
          </a:prstGeom>
        </p:spPr>
        <p:txBody>
          <a:bodyPr wrap="square">
            <a:spAutoFit/>
          </a:bodyPr>
          <a:lstStyle/>
          <a:p>
            <a:pPr>
              <a:lnSpc>
                <a:spcPct val="150000"/>
              </a:lnSpc>
              <a:buFont typeface="Wingdings" pitchFamily="2" charset="2"/>
              <a:buChar char="§"/>
            </a:pPr>
            <a:r>
              <a:rPr lang="fr-FR" dirty="0" smtClean="0"/>
              <a:t> la gamme </a:t>
            </a:r>
            <a:r>
              <a:rPr lang="fr-FR" dirty="0" smtClean="0">
                <a:hlinkClick r:id="rId4"/>
              </a:rPr>
              <a:t>MUGEN</a:t>
            </a:r>
            <a:r>
              <a:rPr lang="fr-FR" dirty="0" smtClean="0"/>
              <a:t>, un moteur de jeux de combat ;</a:t>
            </a:r>
            <a:endParaRPr lang="fr-FR" dirty="0"/>
          </a:p>
        </p:txBody>
      </p:sp>
      <p:sp>
        <p:nvSpPr>
          <p:cNvPr id="8" name="Rectangle 7"/>
          <p:cNvSpPr/>
          <p:nvPr/>
        </p:nvSpPr>
        <p:spPr>
          <a:xfrm>
            <a:off x="2428860" y="4272993"/>
            <a:ext cx="6357982" cy="456535"/>
          </a:xfrm>
          <a:prstGeom prst="rect">
            <a:avLst/>
          </a:prstGeom>
        </p:spPr>
        <p:txBody>
          <a:bodyPr wrap="square">
            <a:spAutoFit/>
          </a:bodyPr>
          <a:lstStyle/>
          <a:p>
            <a:pPr>
              <a:lnSpc>
                <a:spcPct val="150000"/>
              </a:lnSpc>
              <a:buFont typeface="Wingdings" pitchFamily="2" charset="2"/>
              <a:buChar char="§"/>
            </a:pPr>
            <a:r>
              <a:rPr lang="fr-FR" dirty="0" smtClean="0">
                <a:hlinkClick r:id="rId5"/>
              </a:rPr>
              <a:t> Adventure Game Studio</a:t>
            </a:r>
            <a:r>
              <a:rPr lang="fr-FR" dirty="0" smtClean="0"/>
              <a:t>, un créateur de jeux d'aventure ;</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714480" y="390710"/>
            <a:ext cx="7143800" cy="609398"/>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smtClean="0"/>
              <a:t>Quelle voie choisir pour créer un jeu ?</a:t>
            </a:r>
            <a:endParaRPr lang="fr-FR" sz="2800" b="1" dirty="0">
              <a:effectLst>
                <a:outerShdw blurRad="38100" dist="38100" dir="2700000" algn="tl">
                  <a:srgbClr val="C0C0C0"/>
                </a:outerShdw>
              </a:effectLst>
              <a:latin typeface="Arial Black" pitchFamily="34" charset="0"/>
            </a:endParaRPr>
          </a:p>
        </p:txBody>
      </p:sp>
      <p:sp>
        <p:nvSpPr>
          <p:cNvPr id="18" name="Rectangle 36"/>
          <p:cNvSpPr>
            <a:spLocks noChangeArrowheads="1"/>
          </p:cNvSpPr>
          <p:nvPr/>
        </p:nvSpPr>
        <p:spPr bwMode="auto">
          <a:xfrm>
            <a:off x="1285852" y="1388894"/>
            <a:ext cx="7072362"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b="1" u="sng" dirty="0" smtClean="0"/>
              <a:t>Les moteurs de jeux </a:t>
            </a:r>
            <a:endParaRPr lang="fr-FR" b="1" u="sng" dirty="0"/>
          </a:p>
        </p:txBody>
      </p:sp>
      <p:sp>
        <p:nvSpPr>
          <p:cNvPr id="4" name="Rectangle 3"/>
          <p:cNvSpPr/>
          <p:nvPr/>
        </p:nvSpPr>
        <p:spPr>
          <a:xfrm>
            <a:off x="2000232" y="1785926"/>
            <a:ext cx="6929486" cy="1287532"/>
          </a:xfrm>
          <a:prstGeom prst="rect">
            <a:avLst/>
          </a:prstGeom>
        </p:spPr>
        <p:txBody>
          <a:bodyPr wrap="square">
            <a:spAutoFit/>
          </a:bodyPr>
          <a:lstStyle/>
          <a:p>
            <a:pPr algn="just">
              <a:lnSpc>
                <a:spcPct val="150000"/>
              </a:lnSpc>
              <a:buClr>
                <a:srgbClr val="0000FF"/>
              </a:buClr>
              <a:buFont typeface="Wingdings" pitchFamily="2" charset="2"/>
              <a:buChar char="q"/>
            </a:pPr>
            <a:r>
              <a:rPr lang="fr-FR" dirty="0" smtClean="0"/>
              <a:t> Plusieurs sociétés ont distribué des moteurs de jeux complets incluant des outils avancés pour la création et la mise en production d'un jeu vidéo :</a:t>
            </a:r>
            <a:endParaRPr lang="fr-FR" dirty="0"/>
          </a:p>
        </p:txBody>
      </p:sp>
      <p:sp>
        <p:nvSpPr>
          <p:cNvPr id="5" name="Rectangle 4"/>
          <p:cNvSpPr/>
          <p:nvPr/>
        </p:nvSpPr>
        <p:spPr>
          <a:xfrm>
            <a:off x="2428860" y="3143526"/>
            <a:ext cx="4143404" cy="369332"/>
          </a:xfrm>
          <a:prstGeom prst="rect">
            <a:avLst/>
          </a:prstGeom>
        </p:spPr>
        <p:txBody>
          <a:bodyPr wrap="square">
            <a:spAutoFit/>
          </a:bodyPr>
          <a:lstStyle/>
          <a:p>
            <a:pPr>
              <a:buFont typeface="Wingdings" pitchFamily="2" charset="2"/>
              <a:buChar char="§"/>
            </a:pPr>
            <a:r>
              <a:rPr lang="fr-FR" dirty="0" smtClean="0"/>
              <a:t> </a:t>
            </a:r>
            <a:r>
              <a:rPr lang="fr-FR" dirty="0" smtClean="0">
                <a:hlinkClick r:id="rId3"/>
              </a:rPr>
              <a:t>Unreal Engine 4</a:t>
            </a:r>
            <a:r>
              <a:rPr lang="fr-FR" dirty="0" smtClean="0"/>
              <a:t> par Epic Games ;</a:t>
            </a:r>
            <a:endParaRPr lang="fr-FR" dirty="0"/>
          </a:p>
        </p:txBody>
      </p:sp>
      <p:sp>
        <p:nvSpPr>
          <p:cNvPr id="6" name="Rectangle 5"/>
          <p:cNvSpPr/>
          <p:nvPr/>
        </p:nvSpPr>
        <p:spPr>
          <a:xfrm>
            <a:off x="2428860" y="4500570"/>
            <a:ext cx="4143404" cy="369332"/>
          </a:xfrm>
          <a:prstGeom prst="rect">
            <a:avLst/>
          </a:prstGeom>
        </p:spPr>
        <p:txBody>
          <a:bodyPr wrap="square">
            <a:spAutoFit/>
          </a:bodyPr>
          <a:lstStyle/>
          <a:p>
            <a:pPr>
              <a:buFont typeface="Wingdings" pitchFamily="2" charset="2"/>
              <a:buChar char="§"/>
            </a:pPr>
            <a:r>
              <a:rPr lang="fr-FR" dirty="0" smtClean="0"/>
              <a:t> </a:t>
            </a:r>
            <a:r>
              <a:rPr lang="fr-FR" dirty="0" smtClean="0">
                <a:hlinkClick r:id="rId4"/>
              </a:rPr>
              <a:t>Unity 3D</a:t>
            </a:r>
            <a:r>
              <a:rPr lang="fr-FR" dirty="0" smtClean="0"/>
              <a:t> par Unity Technologies ;</a:t>
            </a:r>
            <a:endParaRPr lang="fr-FR" dirty="0"/>
          </a:p>
        </p:txBody>
      </p:sp>
      <p:sp>
        <p:nvSpPr>
          <p:cNvPr id="7" name="Rectangle 6"/>
          <p:cNvSpPr/>
          <p:nvPr/>
        </p:nvSpPr>
        <p:spPr>
          <a:xfrm>
            <a:off x="2428860" y="3595870"/>
            <a:ext cx="4143404" cy="369332"/>
          </a:xfrm>
          <a:prstGeom prst="rect">
            <a:avLst/>
          </a:prstGeom>
        </p:spPr>
        <p:txBody>
          <a:bodyPr wrap="square">
            <a:spAutoFit/>
          </a:bodyPr>
          <a:lstStyle/>
          <a:p>
            <a:pPr>
              <a:buFont typeface="Wingdings" pitchFamily="2" charset="2"/>
              <a:buChar char="§"/>
            </a:pPr>
            <a:r>
              <a:rPr lang="fr-FR" dirty="0" smtClean="0"/>
              <a:t> </a:t>
            </a:r>
            <a:r>
              <a:rPr lang="fr-FR" dirty="0" smtClean="0">
                <a:hlinkClick r:id="rId5"/>
              </a:rPr>
              <a:t>CryENGINE SDK</a:t>
            </a:r>
            <a:r>
              <a:rPr lang="fr-FR" dirty="0" smtClean="0"/>
              <a:t> par Crytek ; </a:t>
            </a:r>
            <a:endParaRPr lang="fr-FR" dirty="0"/>
          </a:p>
        </p:txBody>
      </p:sp>
      <p:sp>
        <p:nvSpPr>
          <p:cNvPr id="8" name="Rectangle 7"/>
          <p:cNvSpPr/>
          <p:nvPr/>
        </p:nvSpPr>
        <p:spPr>
          <a:xfrm>
            <a:off x="2428860" y="4060356"/>
            <a:ext cx="3714776" cy="369332"/>
          </a:xfrm>
          <a:prstGeom prst="rect">
            <a:avLst/>
          </a:prstGeom>
        </p:spPr>
        <p:txBody>
          <a:bodyPr wrap="square">
            <a:spAutoFit/>
          </a:bodyPr>
          <a:lstStyle/>
          <a:p>
            <a:pPr>
              <a:buFont typeface="Wingdings" pitchFamily="2" charset="2"/>
              <a:buChar char="§"/>
            </a:pPr>
            <a:r>
              <a:rPr lang="fr-FR" dirty="0" smtClean="0"/>
              <a:t> </a:t>
            </a:r>
            <a:r>
              <a:rPr lang="fr-FR" dirty="0" smtClean="0">
                <a:hlinkClick r:id="rId6"/>
              </a:rPr>
              <a:t>Construct 2</a:t>
            </a:r>
            <a:r>
              <a:rPr lang="fr-FR" dirty="0" smtClean="0"/>
              <a:t> par Scirra ;</a:t>
            </a:r>
            <a:endParaRPr lang="fr-FR" dirty="0"/>
          </a:p>
        </p:txBody>
      </p:sp>
      <p:sp>
        <p:nvSpPr>
          <p:cNvPr id="9" name="Rectangle 8"/>
          <p:cNvSpPr/>
          <p:nvPr/>
        </p:nvSpPr>
        <p:spPr>
          <a:xfrm>
            <a:off x="2428860" y="4917056"/>
            <a:ext cx="4143404" cy="369332"/>
          </a:xfrm>
          <a:prstGeom prst="rect">
            <a:avLst/>
          </a:prstGeom>
        </p:spPr>
        <p:txBody>
          <a:bodyPr wrap="square">
            <a:spAutoFit/>
          </a:bodyPr>
          <a:lstStyle/>
          <a:p>
            <a:pPr>
              <a:buFont typeface="Wingdings" pitchFamily="2" charset="2"/>
              <a:buChar char="§"/>
            </a:pPr>
            <a:r>
              <a:rPr lang="fr-FR" dirty="0" smtClean="0"/>
              <a:t> ...</a:t>
            </a:r>
            <a:endParaRPr lang="fr-FR" dirty="0"/>
          </a:p>
        </p:txBody>
      </p:sp>
      <p:sp>
        <p:nvSpPr>
          <p:cNvPr id="10" name="Rectangle 9"/>
          <p:cNvSpPr/>
          <p:nvPr/>
        </p:nvSpPr>
        <p:spPr>
          <a:xfrm>
            <a:off x="2000232" y="5233444"/>
            <a:ext cx="6929486" cy="1338828"/>
          </a:xfrm>
          <a:prstGeom prst="rect">
            <a:avLst/>
          </a:prstGeom>
        </p:spPr>
        <p:txBody>
          <a:bodyPr wrap="square">
            <a:spAutoFit/>
          </a:bodyPr>
          <a:lstStyle/>
          <a:p>
            <a:pPr algn="just">
              <a:lnSpc>
                <a:spcPct val="150000"/>
              </a:lnSpc>
              <a:buClr>
                <a:srgbClr val="0000FF"/>
              </a:buClr>
              <a:buFont typeface="Wingdings" pitchFamily="2" charset="2"/>
              <a:buChar char="q"/>
            </a:pPr>
            <a:r>
              <a:rPr lang="fr-FR" dirty="0" smtClean="0"/>
              <a:t> Les avantages de ces moteurs sont multiples. En effet, vous n'avez pas besoin de recréer la base du jeu, ils vous proposent un moteur graphique, un moteur physique...</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714480" y="390710"/>
            <a:ext cx="7143800" cy="609398"/>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smtClean="0"/>
              <a:t>Quelle voie choisir pour créer un jeu ?</a:t>
            </a:r>
            <a:endParaRPr lang="fr-FR" sz="2800" b="1" dirty="0">
              <a:effectLst>
                <a:outerShdw blurRad="38100" dist="38100" dir="2700000" algn="tl">
                  <a:srgbClr val="C0C0C0"/>
                </a:outerShdw>
              </a:effectLst>
              <a:latin typeface="Arial Black" pitchFamily="34" charset="0"/>
            </a:endParaRPr>
          </a:p>
        </p:txBody>
      </p:sp>
      <p:sp>
        <p:nvSpPr>
          <p:cNvPr id="18" name="Rectangle 36"/>
          <p:cNvSpPr>
            <a:spLocks noChangeArrowheads="1"/>
          </p:cNvSpPr>
          <p:nvPr/>
        </p:nvSpPr>
        <p:spPr bwMode="auto">
          <a:xfrm>
            <a:off x="1285852" y="1388894"/>
            <a:ext cx="7072362"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b="1" u="sng" dirty="0" smtClean="0"/>
              <a:t>La programmation pure et dure.</a:t>
            </a:r>
            <a:endParaRPr lang="fr-FR" b="1" u="sng" dirty="0"/>
          </a:p>
        </p:txBody>
      </p:sp>
      <p:pic>
        <p:nvPicPr>
          <p:cNvPr id="48130" name="Picture 2" descr="Image non disponible"/>
          <p:cNvPicPr>
            <a:picLocks noChangeAspect="1" noChangeArrowheads="1"/>
          </p:cNvPicPr>
          <p:nvPr/>
        </p:nvPicPr>
        <p:blipFill>
          <a:blip r:embed="rId3"/>
          <a:srcRect/>
          <a:stretch>
            <a:fillRect/>
          </a:stretch>
        </p:blipFill>
        <p:spPr bwMode="auto">
          <a:xfrm>
            <a:off x="1928794" y="1831689"/>
            <a:ext cx="6500858" cy="477407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Rectangle 36"/>
          <p:cNvSpPr>
            <a:spLocks noChangeArrowheads="1"/>
          </p:cNvSpPr>
          <p:nvPr/>
        </p:nvSpPr>
        <p:spPr bwMode="auto">
          <a:xfrm>
            <a:off x="1500166" y="1500174"/>
            <a:ext cx="7358114" cy="1311128"/>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a:t>
            </a:r>
            <a:r>
              <a:rPr lang="fr-FR" b="1" i="1" dirty="0" smtClean="0"/>
              <a:t>Shoot them up : </a:t>
            </a:r>
            <a:r>
              <a:rPr lang="fr-FR" dirty="0" smtClean="0"/>
              <a:t>Dans ces jeux de la première génération, un seul but : tirer sur tout ce qui bouge, que cela soit sur un tracé (</a:t>
            </a:r>
            <a:r>
              <a:rPr lang="fr-FR" i="1" dirty="0" smtClean="0"/>
              <a:t>Scramble</a:t>
            </a:r>
            <a:r>
              <a:rPr lang="fr-FR" dirty="0" smtClean="0"/>
              <a:t>, </a:t>
            </a:r>
            <a:r>
              <a:rPr lang="fr-FR" i="1" dirty="0" smtClean="0"/>
              <a:t>Moon Patrol</a:t>
            </a:r>
            <a:r>
              <a:rPr lang="fr-FR" dirty="0" smtClean="0"/>
              <a:t>…) ou non (</a:t>
            </a:r>
            <a:r>
              <a:rPr lang="fr-FR" i="1" dirty="0" smtClean="0"/>
              <a:t>Space Invaders</a:t>
            </a:r>
            <a:r>
              <a:rPr lang="fr-FR" dirty="0" smtClean="0"/>
              <a:t>, </a:t>
            </a:r>
            <a:r>
              <a:rPr lang="fr-FR" i="1" dirty="0" smtClean="0"/>
              <a:t>Asteroïd</a:t>
            </a:r>
            <a:r>
              <a:rPr lang="fr-FR" dirty="0" smtClean="0"/>
              <a:t>, </a:t>
            </a:r>
            <a:r>
              <a:rPr lang="fr-FR" i="1" dirty="0" smtClean="0"/>
              <a:t>Galaxian</a:t>
            </a:r>
            <a:r>
              <a:rPr lang="fr-FR" dirty="0" smtClean="0"/>
              <a:t>…).</a:t>
            </a:r>
          </a:p>
        </p:txBody>
      </p:sp>
      <p:sp>
        <p:nvSpPr>
          <p:cNvPr id="17" name="Rectangle 36"/>
          <p:cNvSpPr>
            <a:spLocks noChangeArrowheads="1"/>
          </p:cNvSpPr>
          <p:nvPr/>
        </p:nvSpPr>
        <p:spPr bwMode="auto">
          <a:xfrm>
            <a:off x="1500166" y="2998724"/>
            <a:ext cx="7358114" cy="12875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a:t>
            </a:r>
            <a:r>
              <a:rPr lang="fr-FR" b="1" i="1" dirty="0" smtClean="0"/>
              <a:t>Plate-forme : </a:t>
            </a:r>
            <a:r>
              <a:rPr lang="fr-FR" dirty="0" smtClean="0"/>
              <a:t>Dans ce type de jeux, on conduit un petit personnage à travers les méandres de pièges et de décors qui ont autant d‘obstacles. Les exemples les plus significatifs en sont </a:t>
            </a:r>
            <a:r>
              <a:rPr lang="fr-FR" i="1" dirty="0" smtClean="0"/>
              <a:t>Mario</a:t>
            </a:r>
            <a:r>
              <a:rPr lang="fr-FR" dirty="0" smtClean="0"/>
              <a:t>, </a:t>
            </a:r>
            <a:r>
              <a:rPr lang="fr-FR" i="1" dirty="0" smtClean="0"/>
              <a:t>Sonic</a:t>
            </a:r>
            <a:r>
              <a:rPr lang="fr-FR" dirty="0" smtClean="0"/>
              <a:t>, </a:t>
            </a:r>
            <a:r>
              <a:rPr lang="fr-FR" i="1" dirty="0" smtClean="0"/>
              <a:t>Rayman</a:t>
            </a:r>
            <a:r>
              <a:rPr lang="fr-FR" dirty="0" smtClean="0"/>
              <a:t> ou </a:t>
            </a:r>
            <a:r>
              <a:rPr lang="fr-FR" i="1" dirty="0" smtClean="0"/>
              <a:t>Odd World</a:t>
            </a:r>
            <a:r>
              <a:rPr lang="fr-FR" dirty="0" smtClean="0"/>
              <a:t>.</a:t>
            </a:r>
            <a:endParaRPr lang="fr-FR" dirty="0"/>
          </a:p>
        </p:txBody>
      </p:sp>
      <p:sp>
        <p:nvSpPr>
          <p:cNvPr id="6" name="Rectangle 36"/>
          <p:cNvSpPr>
            <a:spLocks noChangeArrowheads="1"/>
          </p:cNvSpPr>
          <p:nvPr/>
        </p:nvSpPr>
        <p:spPr bwMode="auto">
          <a:xfrm>
            <a:off x="1500166" y="4500570"/>
            <a:ext cx="7358114" cy="1615827"/>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a:t>
            </a:r>
            <a:r>
              <a:rPr lang="fr-FR" b="1" i="1" dirty="0" smtClean="0"/>
              <a:t>Combat : </a:t>
            </a:r>
            <a:r>
              <a:rPr lang="fr-FR" dirty="0" smtClean="0"/>
              <a:t>Sur l'écran, deux personnages s'affrontent, chacun ayant des coups caractéristiques et des combinaisons « cachées » que seuls les joueurs expérimentés maîtrisent… C'est le jeu d'arcade par excellence, comme S</a:t>
            </a:r>
            <a:r>
              <a:rPr lang="fr-FR" i="1" dirty="0" smtClean="0"/>
              <a:t>treet Fighter (Combat de rue)</a:t>
            </a:r>
            <a:r>
              <a:rPr lang="fr-FR" dirty="0" smtClean="0"/>
              <a:t>.</a:t>
            </a:r>
            <a:endParaRPr lang="fr-FR" dirty="0"/>
          </a:p>
        </p:txBody>
      </p:sp>
      <p:sp>
        <p:nvSpPr>
          <p:cNvPr id="7" name="Text Box 4"/>
          <p:cNvSpPr txBox="1">
            <a:spLocks noChangeArrowheads="1"/>
          </p:cNvSpPr>
          <p:nvPr/>
        </p:nvSpPr>
        <p:spPr bwMode="auto">
          <a:xfrm>
            <a:off x="3943360" y="405450"/>
            <a:ext cx="4914920" cy="523220"/>
          </a:xfrm>
          <a:prstGeom prst="rect">
            <a:avLst/>
          </a:prstGeom>
          <a:noFill/>
          <a:ln w="9525">
            <a:noFill/>
            <a:miter lim="800000"/>
            <a:headEnd/>
            <a:tailEnd/>
          </a:ln>
          <a:effectLst/>
        </p:spPr>
        <p:txBody>
          <a:bodyPr wrap="square">
            <a:spAutoFit/>
          </a:bodyPr>
          <a:lstStyle/>
          <a:p>
            <a:r>
              <a:rPr lang="fr-FR" sz="2800" b="1" dirty="0" smtClean="0"/>
              <a:t>Les différents types de jeux</a:t>
            </a:r>
            <a:endParaRPr lang="fr-FR" sz="2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Rectangle 36"/>
          <p:cNvSpPr>
            <a:spLocks noChangeArrowheads="1"/>
          </p:cNvSpPr>
          <p:nvPr/>
        </p:nvSpPr>
        <p:spPr bwMode="auto">
          <a:xfrm>
            <a:off x="1500166" y="1571612"/>
            <a:ext cx="7358114" cy="1006429"/>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a:t>
            </a:r>
            <a:r>
              <a:rPr lang="fr-FR" b="1" i="1" dirty="0" smtClean="0"/>
              <a:t>Course : </a:t>
            </a:r>
            <a:r>
              <a:rPr lang="fr-FR" dirty="0" smtClean="0"/>
              <a:t>Voitures, rallye, ski, jet-ski, moto, vaisseaux spatiaux, c'est un grand classique du jeu d'arcade, mais aussi du jeu sur console et sur PC. Les exemples sont légion.</a:t>
            </a:r>
          </a:p>
        </p:txBody>
      </p:sp>
      <p:sp>
        <p:nvSpPr>
          <p:cNvPr id="17" name="Rectangle 36"/>
          <p:cNvSpPr>
            <a:spLocks noChangeArrowheads="1"/>
          </p:cNvSpPr>
          <p:nvPr/>
        </p:nvSpPr>
        <p:spPr bwMode="auto">
          <a:xfrm>
            <a:off x="1500166" y="2786058"/>
            <a:ext cx="7358114" cy="192052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a:t>
            </a:r>
            <a:r>
              <a:rPr lang="fr-FR" b="1" i="1" dirty="0" smtClean="0"/>
              <a:t>Shooters : </a:t>
            </a:r>
            <a:r>
              <a:rPr lang="fr-FR" dirty="0" smtClean="0"/>
              <a:t>Le joueur se déplace dans un univers rempli de pièges et d'ennemis. Tout ce qu'il voit de lui-même, se sont les armes qu'il tient dans ses mains, et dont il se sert pour détruire ses adversaires. Le premier du genre, </a:t>
            </a:r>
            <a:r>
              <a:rPr lang="fr-FR" i="1" dirty="0" smtClean="0"/>
              <a:t>Doom (</a:t>
            </a:r>
            <a:r>
              <a:rPr lang="ar-SA" i="1" dirty="0" smtClean="0"/>
              <a:t>الموت</a:t>
            </a:r>
            <a:r>
              <a:rPr lang="fr-FR" i="1" dirty="0" smtClean="0"/>
              <a:t>)</a:t>
            </a:r>
            <a:r>
              <a:rPr lang="fr-FR" dirty="0" smtClean="0"/>
              <a:t>, a connu un succès phénoménal. Les titres se multiplient, depuis </a:t>
            </a:r>
            <a:r>
              <a:rPr lang="fr-FR" i="1" dirty="0" smtClean="0"/>
              <a:t>Dark Forces</a:t>
            </a:r>
            <a:r>
              <a:rPr lang="ar-SA" i="1" dirty="0" smtClean="0"/>
              <a:t> </a:t>
            </a:r>
            <a:r>
              <a:rPr lang="fr-FR" i="1" dirty="0" smtClean="0"/>
              <a:t>(</a:t>
            </a:r>
            <a:r>
              <a:rPr lang="ar-SA" i="1" dirty="0" smtClean="0"/>
              <a:t>قوى الظلام</a:t>
            </a:r>
            <a:r>
              <a:rPr lang="fr-FR" i="1" dirty="0" smtClean="0"/>
              <a:t>)...</a:t>
            </a:r>
            <a:endParaRPr lang="fr-FR" dirty="0" smtClean="0"/>
          </a:p>
        </p:txBody>
      </p:sp>
      <p:sp>
        <p:nvSpPr>
          <p:cNvPr id="8" name="Rectangle 36"/>
          <p:cNvSpPr>
            <a:spLocks noChangeArrowheads="1"/>
          </p:cNvSpPr>
          <p:nvPr/>
        </p:nvSpPr>
        <p:spPr bwMode="auto">
          <a:xfrm>
            <a:off x="1500166" y="4929198"/>
            <a:ext cx="7358114" cy="1311128"/>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a:t>
            </a:r>
            <a:r>
              <a:rPr lang="fr-FR" b="1" i="1" dirty="0" smtClean="0"/>
              <a:t>Action : </a:t>
            </a:r>
            <a:r>
              <a:rPr lang="fr-FR" dirty="0" smtClean="0"/>
              <a:t>Le joueur est jeté dans un monde hostile, dans lequel il court d'un point A à un point B, en affrontant des ennemis. On y retrouve des éléments de jeu d'aventure, des éléments de jeu de combat, et des éléments de shooter.</a:t>
            </a:r>
          </a:p>
        </p:txBody>
      </p:sp>
      <p:sp>
        <p:nvSpPr>
          <p:cNvPr id="9" name="Text Box 4"/>
          <p:cNvSpPr txBox="1">
            <a:spLocks noChangeArrowheads="1"/>
          </p:cNvSpPr>
          <p:nvPr/>
        </p:nvSpPr>
        <p:spPr bwMode="auto">
          <a:xfrm>
            <a:off x="3943360" y="405450"/>
            <a:ext cx="4914920" cy="523220"/>
          </a:xfrm>
          <a:prstGeom prst="rect">
            <a:avLst/>
          </a:prstGeom>
          <a:noFill/>
          <a:ln w="9525">
            <a:noFill/>
            <a:miter lim="800000"/>
            <a:headEnd/>
            <a:tailEnd/>
          </a:ln>
          <a:effectLst/>
        </p:spPr>
        <p:txBody>
          <a:bodyPr wrap="square">
            <a:spAutoFit/>
          </a:bodyPr>
          <a:lstStyle/>
          <a:p>
            <a:r>
              <a:rPr lang="fr-FR" sz="2800" b="1" dirty="0" smtClean="0"/>
              <a:t>Les différents types de jeux</a:t>
            </a:r>
            <a:endParaRPr lang="fr-FR"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6"/>
          <p:cNvSpPr>
            <a:spLocks noChangeArrowheads="1"/>
          </p:cNvSpPr>
          <p:nvPr/>
        </p:nvSpPr>
        <p:spPr bwMode="auto">
          <a:xfrm>
            <a:off x="1500166" y="1500174"/>
            <a:ext cx="7358114" cy="1615827"/>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a:t>
            </a:r>
            <a:r>
              <a:rPr lang="fr-FR" b="1" i="1" dirty="0" smtClean="0"/>
              <a:t>Culture : </a:t>
            </a:r>
            <a:r>
              <a:rPr lang="fr-FR" dirty="0" smtClean="0"/>
              <a:t>Certains jeux tentent d'intégrer dans l'univers du jeu des éléments de culture. Les succès dans ce genre sont assez peu nombreux. Ils se situent le plus souvent dans un cadre historique, ou bien ils cherchent à faire revivre une époque ou un personnage célèbres. </a:t>
            </a:r>
          </a:p>
        </p:txBody>
      </p:sp>
      <p:sp>
        <p:nvSpPr>
          <p:cNvPr id="7" name="Text Box 4"/>
          <p:cNvSpPr txBox="1">
            <a:spLocks noChangeArrowheads="1"/>
          </p:cNvSpPr>
          <p:nvPr/>
        </p:nvSpPr>
        <p:spPr bwMode="auto">
          <a:xfrm>
            <a:off x="3943360" y="405450"/>
            <a:ext cx="4914920" cy="523220"/>
          </a:xfrm>
          <a:prstGeom prst="rect">
            <a:avLst/>
          </a:prstGeom>
          <a:noFill/>
          <a:ln w="9525">
            <a:noFill/>
            <a:miter lim="800000"/>
            <a:headEnd/>
            <a:tailEnd/>
          </a:ln>
          <a:effectLst/>
        </p:spPr>
        <p:txBody>
          <a:bodyPr wrap="square">
            <a:spAutoFit/>
          </a:bodyPr>
          <a:lstStyle/>
          <a:p>
            <a:r>
              <a:rPr lang="fr-FR" sz="2800" b="1" dirty="0" smtClean="0"/>
              <a:t>Les différents types de jeux</a:t>
            </a:r>
            <a:endParaRPr lang="fr-FR" sz="2800" b="1" dirty="0"/>
          </a:p>
        </p:txBody>
      </p:sp>
      <p:sp>
        <p:nvSpPr>
          <p:cNvPr id="5" name="Rectangle 36"/>
          <p:cNvSpPr>
            <a:spLocks noChangeArrowheads="1"/>
          </p:cNvSpPr>
          <p:nvPr/>
        </p:nvSpPr>
        <p:spPr bwMode="auto">
          <a:xfrm>
            <a:off x="1500166" y="3170495"/>
            <a:ext cx="7358114" cy="2446824"/>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Exemple de Jeu de culture pour PFE : </a:t>
            </a:r>
          </a:p>
          <a:p>
            <a:pPr lvl="2" algn="just" eaLnBrk="0" hangingPunct="0">
              <a:lnSpc>
                <a:spcPct val="110000"/>
              </a:lnSpc>
              <a:spcBef>
                <a:spcPct val="100000"/>
              </a:spcBef>
              <a:buClr>
                <a:srgbClr val="000099"/>
              </a:buClr>
              <a:buFont typeface="Arial" pitchFamily="34" charset="0"/>
              <a:buChar char="•"/>
            </a:pPr>
            <a:r>
              <a:rPr lang="fr-FR" dirty="0" smtClean="0"/>
              <a:t>  Modélisation du corps Humain pour l’aide au diagnostic médical</a:t>
            </a:r>
          </a:p>
          <a:p>
            <a:pPr lvl="2" algn="just" eaLnBrk="0" hangingPunct="0">
              <a:lnSpc>
                <a:spcPct val="110000"/>
              </a:lnSpc>
              <a:spcBef>
                <a:spcPct val="100000"/>
              </a:spcBef>
              <a:buClr>
                <a:srgbClr val="000099"/>
              </a:buClr>
              <a:buFont typeface="Arial" pitchFamily="34" charset="0"/>
              <a:buChar char="•"/>
            </a:pPr>
            <a:r>
              <a:rPr lang="fr-FR" dirty="0" smtClean="0"/>
              <a:t> Dictionnaire médical</a:t>
            </a:r>
          </a:p>
          <a:p>
            <a:pPr lvl="2" algn="just" eaLnBrk="0" hangingPunct="0">
              <a:lnSpc>
                <a:spcPct val="110000"/>
              </a:lnSpc>
              <a:spcBef>
                <a:spcPct val="100000"/>
              </a:spcBef>
              <a:buClr>
                <a:srgbClr val="000099"/>
              </a:buClr>
              <a:buFont typeface="Arial" pitchFamily="34" charset="0"/>
              <a:buChar char="•"/>
            </a:pPr>
            <a:r>
              <a:rPr lang="fr-FR"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6"/>
          <p:cNvSpPr>
            <a:spLocks noChangeArrowheads="1"/>
          </p:cNvSpPr>
          <p:nvPr/>
        </p:nvSpPr>
        <p:spPr bwMode="auto">
          <a:xfrm>
            <a:off x="1500166" y="1928802"/>
            <a:ext cx="7358114" cy="12875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i="1" dirty="0" smtClean="0"/>
              <a:t>Pong</a:t>
            </a:r>
            <a:r>
              <a:rPr lang="fr-FR" dirty="0" smtClean="0"/>
              <a:t>, </a:t>
            </a:r>
            <a:r>
              <a:rPr lang="fr-FR" i="1" dirty="0" smtClean="0"/>
              <a:t>Space Invaders</a:t>
            </a:r>
            <a:r>
              <a:rPr lang="fr-FR" dirty="0" smtClean="0"/>
              <a:t>, </a:t>
            </a:r>
            <a:r>
              <a:rPr lang="fr-FR" i="1" dirty="0" smtClean="0"/>
              <a:t>Galaxian</a:t>
            </a:r>
            <a:r>
              <a:rPr lang="fr-FR" dirty="0" smtClean="0"/>
              <a:t>, </a:t>
            </a:r>
            <a:r>
              <a:rPr lang="fr-FR" i="1" dirty="0" smtClean="0"/>
              <a:t>Pacman</a:t>
            </a:r>
            <a:r>
              <a:rPr lang="fr-FR" dirty="0" smtClean="0"/>
              <a:t>, </a:t>
            </a:r>
            <a:r>
              <a:rPr lang="fr-FR" i="1" dirty="0" smtClean="0"/>
              <a:t>Tetris</a:t>
            </a:r>
            <a:r>
              <a:rPr lang="fr-FR" dirty="0" smtClean="0"/>
              <a:t>, </a:t>
            </a:r>
            <a:r>
              <a:rPr lang="fr-FR" i="1" dirty="0" smtClean="0"/>
              <a:t>Lode Runner</a:t>
            </a:r>
            <a:r>
              <a:rPr lang="fr-FR" dirty="0" smtClean="0"/>
              <a:t>, </a:t>
            </a:r>
            <a:r>
              <a:rPr lang="fr-FR" i="1" dirty="0" smtClean="0"/>
              <a:t>Mario</a:t>
            </a:r>
            <a:r>
              <a:rPr lang="fr-FR" dirty="0" smtClean="0"/>
              <a:t>, </a:t>
            </a:r>
            <a:r>
              <a:rPr lang="fr-FR" i="1" dirty="0" smtClean="0"/>
              <a:t>Zelda</a:t>
            </a:r>
            <a:r>
              <a:rPr lang="fr-FR" dirty="0" smtClean="0"/>
              <a:t>, </a:t>
            </a:r>
            <a:r>
              <a:rPr lang="fr-FR" i="1" dirty="0" smtClean="0"/>
              <a:t>Alone In The Dark</a:t>
            </a:r>
            <a:r>
              <a:rPr lang="fr-FR" dirty="0" smtClean="0"/>
              <a:t>, </a:t>
            </a:r>
            <a:r>
              <a:rPr lang="fr-FR" i="1" dirty="0" smtClean="0"/>
              <a:t>Sim City</a:t>
            </a:r>
            <a:r>
              <a:rPr lang="fr-FR" dirty="0" smtClean="0"/>
              <a:t>, </a:t>
            </a:r>
            <a:r>
              <a:rPr lang="fr-FR" i="1" dirty="0" smtClean="0"/>
              <a:t>Civilization</a:t>
            </a:r>
            <a:r>
              <a:rPr lang="fr-FR" dirty="0" smtClean="0"/>
              <a:t>, </a:t>
            </a:r>
            <a:r>
              <a:rPr lang="fr-FR" i="1" dirty="0" smtClean="0"/>
              <a:t>Day Of The Tentacle</a:t>
            </a:r>
            <a:r>
              <a:rPr lang="fr-FR" dirty="0" smtClean="0"/>
              <a:t>, </a:t>
            </a:r>
            <a:r>
              <a:rPr lang="fr-FR" i="1" dirty="0" smtClean="0"/>
              <a:t>Warcraft</a:t>
            </a:r>
            <a:r>
              <a:rPr lang="fr-FR" dirty="0" smtClean="0"/>
              <a:t>, </a:t>
            </a:r>
            <a:r>
              <a:rPr lang="fr-FR" i="1" dirty="0" smtClean="0"/>
              <a:t>Myst</a:t>
            </a:r>
            <a:r>
              <a:rPr lang="fr-FR" dirty="0" smtClean="0"/>
              <a:t>, </a:t>
            </a:r>
            <a:r>
              <a:rPr lang="fr-FR" i="1" dirty="0" smtClean="0"/>
              <a:t>Resident Evil</a:t>
            </a:r>
            <a:r>
              <a:rPr lang="fr-FR" dirty="0" smtClean="0"/>
              <a:t>, </a:t>
            </a:r>
            <a:r>
              <a:rPr lang="fr-FR" i="1" dirty="0" smtClean="0"/>
              <a:t>Doom</a:t>
            </a:r>
            <a:r>
              <a:rPr lang="fr-FR" dirty="0" smtClean="0"/>
              <a:t>, </a:t>
            </a:r>
            <a:r>
              <a:rPr lang="fr-FR" i="1" dirty="0" smtClean="0"/>
              <a:t>Quake</a:t>
            </a:r>
            <a:r>
              <a:rPr lang="fr-FR" dirty="0" smtClean="0"/>
              <a:t>, </a:t>
            </a:r>
            <a:r>
              <a:rPr lang="fr-FR" i="1" dirty="0" smtClean="0"/>
              <a:t>Gran Turismo</a:t>
            </a:r>
            <a:r>
              <a:rPr lang="fr-FR" dirty="0" smtClean="0"/>
              <a:t>, </a:t>
            </a:r>
            <a:r>
              <a:rPr lang="fr-FR" i="1" dirty="0" smtClean="0"/>
              <a:t>Tomb Raider</a:t>
            </a:r>
            <a:r>
              <a:rPr lang="fr-FR" dirty="0" smtClean="0"/>
              <a:t>, </a:t>
            </a:r>
            <a:r>
              <a:rPr lang="fr-FR" i="1" dirty="0" smtClean="0"/>
              <a:t>Half Life</a:t>
            </a:r>
            <a:r>
              <a:rPr lang="fr-FR" dirty="0" smtClean="0"/>
              <a:t>, </a:t>
            </a:r>
            <a:r>
              <a:rPr lang="fr-FR" i="1" dirty="0" smtClean="0"/>
              <a:t>Metal Gear Soli</a:t>
            </a:r>
            <a:r>
              <a:rPr lang="fr-FR" dirty="0" smtClean="0"/>
              <a:t>… </a:t>
            </a:r>
          </a:p>
        </p:txBody>
      </p:sp>
      <p:pic>
        <p:nvPicPr>
          <p:cNvPr id="2050" name="Picture 2" descr="Centre de jeux vidéo"/>
          <p:cNvPicPr>
            <a:picLocks noChangeAspect="1" noChangeArrowheads="1"/>
          </p:cNvPicPr>
          <p:nvPr/>
        </p:nvPicPr>
        <p:blipFill>
          <a:blip r:embed="rId3"/>
          <a:srcRect/>
          <a:stretch>
            <a:fillRect/>
          </a:stretch>
        </p:blipFill>
        <p:spPr bwMode="auto">
          <a:xfrm>
            <a:off x="2857488" y="3392719"/>
            <a:ext cx="5143536" cy="3446255"/>
          </a:xfrm>
          <a:prstGeom prst="rect">
            <a:avLst/>
          </a:prstGeom>
          <a:noFill/>
        </p:spPr>
      </p:pic>
      <p:sp>
        <p:nvSpPr>
          <p:cNvPr id="5" name="Text Box 4"/>
          <p:cNvSpPr txBox="1">
            <a:spLocks noChangeArrowheads="1"/>
          </p:cNvSpPr>
          <p:nvPr/>
        </p:nvSpPr>
        <p:spPr bwMode="auto">
          <a:xfrm>
            <a:off x="3943360" y="405450"/>
            <a:ext cx="4914920" cy="523220"/>
          </a:xfrm>
          <a:prstGeom prst="rect">
            <a:avLst/>
          </a:prstGeom>
          <a:noFill/>
          <a:ln w="9525">
            <a:noFill/>
            <a:miter lim="800000"/>
            <a:headEnd/>
            <a:tailEnd/>
          </a:ln>
          <a:effectLst/>
        </p:spPr>
        <p:txBody>
          <a:bodyPr wrap="square">
            <a:spAutoFit/>
          </a:bodyPr>
          <a:lstStyle/>
          <a:p>
            <a:r>
              <a:rPr lang="fr-FR" sz="2800" b="1" dirty="0" smtClean="0"/>
              <a:t>Les différents types de jeux</a:t>
            </a:r>
            <a:endParaRPr lang="fr-FR" sz="2800" b="1" dirty="0"/>
          </a:p>
        </p:txBody>
      </p:sp>
      <p:sp>
        <p:nvSpPr>
          <p:cNvPr id="7" name="Rectangle 6"/>
          <p:cNvSpPr/>
          <p:nvPr/>
        </p:nvSpPr>
        <p:spPr>
          <a:xfrm>
            <a:off x="1785918" y="1500174"/>
            <a:ext cx="5929354" cy="400110"/>
          </a:xfrm>
          <a:prstGeom prst="rect">
            <a:avLst/>
          </a:prstGeom>
        </p:spPr>
        <p:txBody>
          <a:bodyPr wrap="square">
            <a:spAutoFit/>
          </a:bodyPr>
          <a:lstStyle/>
          <a:p>
            <a:r>
              <a:rPr lang="fr-FR" sz="2000" b="1" dirty="0" smtClean="0"/>
              <a:t>Les jeux qui ont marqué l'histoire du jeu vidéo : </a:t>
            </a:r>
            <a:endParaRPr lang="fr-FR"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857356" y="405450"/>
            <a:ext cx="7000924" cy="523220"/>
          </a:xfrm>
          <a:prstGeom prst="rect">
            <a:avLst/>
          </a:prstGeom>
          <a:noFill/>
          <a:ln w="9525">
            <a:noFill/>
            <a:miter lim="800000"/>
            <a:headEnd/>
            <a:tailEnd/>
          </a:ln>
          <a:effectLst/>
        </p:spPr>
        <p:txBody>
          <a:bodyPr wrap="square">
            <a:spAutoFit/>
          </a:bodyPr>
          <a:lstStyle/>
          <a:p>
            <a:r>
              <a:rPr lang="fr-FR" sz="2800" b="1" dirty="0" smtClean="0"/>
              <a:t>Principaux producteurs des jeux vidéos</a:t>
            </a:r>
            <a:endParaRPr lang="fr-FR" sz="2800" b="1" dirty="0"/>
          </a:p>
        </p:txBody>
      </p:sp>
      <p:sp>
        <p:nvSpPr>
          <p:cNvPr id="7" name="Rectangle 6"/>
          <p:cNvSpPr/>
          <p:nvPr/>
        </p:nvSpPr>
        <p:spPr>
          <a:xfrm>
            <a:off x="1785918" y="1792420"/>
            <a:ext cx="7143800" cy="707886"/>
          </a:xfrm>
          <a:prstGeom prst="rect">
            <a:avLst/>
          </a:prstGeom>
        </p:spPr>
        <p:txBody>
          <a:bodyPr wrap="square">
            <a:spAutoFit/>
          </a:bodyPr>
          <a:lstStyle/>
          <a:p>
            <a:pPr algn="just">
              <a:buFont typeface="Wingdings" pitchFamily="2" charset="2"/>
              <a:buChar char="q"/>
            </a:pPr>
            <a:r>
              <a:rPr lang="fr-FR" sz="2000" dirty="0" smtClean="0"/>
              <a:t> Les sociétés les plus importantes se retrouvent aux États-Unis et au Japon.</a:t>
            </a:r>
            <a:endParaRPr lang="fr-FR" sz="2000" dirty="0"/>
          </a:p>
        </p:txBody>
      </p:sp>
      <p:sp>
        <p:nvSpPr>
          <p:cNvPr id="9" name="Rectangle 8"/>
          <p:cNvSpPr/>
          <p:nvPr/>
        </p:nvSpPr>
        <p:spPr>
          <a:xfrm>
            <a:off x="1785918" y="2714620"/>
            <a:ext cx="7143800" cy="707886"/>
          </a:xfrm>
          <a:prstGeom prst="rect">
            <a:avLst/>
          </a:prstGeom>
        </p:spPr>
        <p:txBody>
          <a:bodyPr wrap="square">
            <a:spAutoFit/>
          </a:bodyPr>
          <a:lstStyle/>
          <a:p>
            <a:pPr algn="just">
              <a:buFont typeface="Wingdings" pitchFamily="2" charset="2"/>
              <a:buChar char="q"/>
            </a:pPr>
            <a:r>
              <a:rPr lang="fr-FR" sz="2000" dirty="0" smtClean="0"/>
              <a:t> </a:t>
            </a:r>
            <a:r>
              <a:rPr lang="fr-FR" sz="2000" b="1" i="1" dirty="0" smtClean="0"/>
              <a:t>Sony</a:t>
            </a:r>
            <a:r>
              <a:rPr lang="fr-FR" sz="2000" dirty="0" smtClean="0"/>
              <a:t>, </a:t>
            </a:r>
            <a:r>
              <a:rPr lang="fr-FR" sz="2000" b="1" i="1" dirty="0" smtClean="0"/>
              <a:t>Nintendo</a:t>
            </a:r>
            <a:r>
              <a:rPr lang="fr-FR" sz="2000" dirty="0" smtClean="0"/>
              <a:t>, </a:t>
            </a:r>
            <a:r>
              <a:rPr lang="fr-FR" sz="2000" b="1" i="1" dirty="0" smtClean="0"/>
              <a:t>Electronic Arts </a:t>
            </a:r>
            <a:r>
              <a:rPr lang="fr-FR" sz="2000" dirty="0" smtClean="0"/>
              <a:t>sont les poids lourds de la profession.</a:t>
            </a:r>
            <a:endParaRPr lang="fr-FR" sz="2000" dirty="0"/>
          </a:p>
        </p:txBody>
      </p:sp>
      <p:sp>
        <p:nvSpPr>
          <p:cNvPr id="11" name="Rectangle 10"/>
          <p:cNvSpPr/>
          <p:nvPr/>
        </p:nvSpPr>
        <p:spPr>
          <a:xfrm>
            <a:off x="1785918" y="3714752"/>
            <a:ext cx="7143800" cy="707886"/>
          </a:xfrm>
          <a:prstGeom prst="rect">
            <a:avLst/>
          </a:prstGeom>
        </p:spPr>
        <p:txBody>
          <a:bodyPr wrap="square">
            <a:spAutoFit/>
          </a:bodyPr>
          <a:lstStyle/>
          <a:p>
            <a:pPr algn="just">
              <a:buFont typeface="Wingdings" pitchFamily="2" charset="2"/>
              <a:buChar char="q"/>
            </a:pPr>
            <a:r>
              <a:rPr lang="fr-FR" sz="2000" dirty="0" smtClean="0"/>
              <a:t> Ces sociétés réalisent des chiffres d'affaires de plusieurs centaines de millions de dollars. </a:t>
            </a:r>
            <a:endParaRPr lang="fr-FR" sz="2000" dirty="0"/>
          </a:p>
        </p:txBody>
      </p:sp>
      <p:sp>
        <p:nvSpPr>
          <p:cNvPr id="12" name="Rectangle 11"/>
          <p:cNvSpPr/>
          <p:nvPr/>
        </p:nvSpPr>
        <p:spPr>
          <a:xfrm>
            <a:off x="1785918" y="4714884"/>
            <a:ext cx="7143800" cy="1015663"/>
          </a:xfrm>
          <a:prstGeom prst="rect">
            <a:avLst/>
          </a:prstGeom>
        </p:spPr>
        <p:txBody>
          <a:bodyPr wrap="square">
            <a:spAutoFit/>
          </a:bodyPr>
          <a:lstStyle/>
          <a:p>
            <a:pPr algn="just">
              <a:buFont typeface="Wingdings" pitchFamily="2" charset="2"/>
              <a:buChar char="q"/>
            </a:pPr>
            <a:r>
              <a:rPr lang="fr-FR" sz="2000" dirty="0" smtClean="0"/>
              <a:t>En France, la société la plus importante est </a:t>
            </a:r>
            <a:r>
              <a:rPr lang="fr-FR" sz="2000" b="1" i="1" dirty="0" smtClean="0"/>
              <a:t>Infogrames</a:t>
            </a:r>
            <a:r>
              <a:rPr lang="fr-FR" sz="2000" dirty="0" smtClean="0"/>
              <a:t>, basée près de Lyon, suivie par </a:t>
            </a:r>
            <a:r>
              <a:rPr lang="fr-FR" sz="2000" b="1" i="1" dirty="0" smtClean="0"/>
              <a:t>UbiSoft</a:t>
            </a:r>
            <a:r>
              <a:rPr lang="fr-FR" sz="2000" dirty="0" smtClean="0"/>
              <a:t>, à Paris, qui possède des filiales (sous sociétés) dans le monde entier.</a:t>
            </a:r>
            <a:endParaRPr lang="fr-FR"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4786314" y="420839"/>
            <a:ext cx="4143404" cy="523220"/>
          </a:xfrm>
          <a:prstGeom prst="rect">
            <a:avLst/>
          </a:prstGeom>
          <a:noFill/>
          <a:ln w="9525">
            <a:noFill/>
            <a:miter lim="800000"/>
            <a:headEnd/>
            <a:tailEnd/>
          </a:ln>
          <a:effectLst/>
        </p:spPr>
        <p:txBody>
          <a:bodyPr wrap="square">
            <a:spAutoFit/>
          </a:bodyPr>
          <a:lstStyle/>
          <a:p>
            <a:r>
              <a:rPr lang="fr-FR" sz="2800" b="1" dirty="0" smtClean="0"/>
              <a:t>Apport des jeux vidéos</a:t>
            </a:r>
            <a:endParaRPr lang="fr-FR" sz="2800" b="1" dirty="0"/>
          </a:p>
        </p:txBody>
      </p:sp>
      <p:sp>
        <p:nvSpPr>
          <p:cNvPr id="5" name="Rectangle 4"/>
          <p:cNvSpPr/>
          <p:nvPr/>
        </p:nvSpPr>
        <p:spPr>
          <a:xfrm>
            <a:off x="1857388" y="1785926"/>
            <a:ext cx="7143768" cy="4662815"/>
          </a:xfrm>
          <a:prstGeom prst="rect">
            <a:avLst/>
          </a:prstGeom>
        </p:spPr>
        <p:txBody>
          <a:bodyPr wrap="square">
            <a:spAutoFit/>
          </a:bodyPr>
          <a:lstStyle/>
          <a:p>
            <a:pPr algn="just">
              <a:lnSpc>
                <a:spcPct val="150000"/>
              </a:lnSpc>
              <a:buFont typeface="Wingdings" pitchFamily="2" charset="2"/>
              <a:buChar char="q"/>
            </a:pPr>
            <a:r>
              <a:rPr lang="fr-FR" dirty="0" smtClean="0"/>
              <a:t> Une forme sociale et amusante de divertissement</a:t>
            </a:r>
          </a:p>
          <a:p>
            <a:pPr algn="just">
              <a:lnSpc>
                <a:spcPct val="150000"/>
              </a:lnSpc>
              <a:buFont typeface="Wingdings" pitchFamily="2" charset="2"/>
              <a:buChar char="q"/>
            </a:pPr>
            <a:r>
              <a:rPr lang="fr-FR" dirty="0" smtClean="0"/>
              <a:t> Un encouragement au travail d’équipe et à la coopération lorsqu’ils sont joués en groupe</a:t>
            </a:r>
          </a:p>
          <a:p>
            <a:pPr algn="just">
              <a:lnSpc>
                <a:spcPct val="150000"/>
              </a:lnSpc>
              <a:buFont typeface="Wingdings" pitchFamily="2" charset="2"/>
              <a:buChar char="q"/>
            </a:pPr>
            <a:r>
              <a:rPr lang="fr-FR" dirty="0" smtClean="0"/>
              <a:t> Une initiation à la technologie</a:t>
            </a:r>
          </a:p>
          <a:p>
            <a:pPr algn="just">
              <a:lnSpc>
                <a:spcPct val="150000"/>
              </a:lnSpc>
              <a:buFont typeface="Wingdings" pitchFamily="2" charset="2"/>
              <a:buChar char="q"/>
            </a:pPr>
            <a:r>
              <a:rPr lang="fr-FR" dirty="0" smtClean="0"/>
              <a:t> Une augmentation de l’estime et de la confiance lorsque l’enfant maîtrise un jeu donné</a:t>
            </a:r>
          </a:p>
          <a:p>
            <a:pPr algn="just">
              <a:lnSpc>
                <a:spcPct val="150000"/>
              </a:lnSpc>
              <a:buFont typeface="Wingdings" pitchFamily="2" charset="2"/>
              <a:buChar char="q"/>
            </a:pPr>
            <a:r>
              <a:rPr lang="fr-FR" dirty="0" smtClean="0"/>
              <a:t> Un développement des habilités scolaire comme la lecture et les mathématiques</a:t>
            </a:r>
          </a:p>
          <a:p>
            <a:pPr algn="just">
              <a:lnSpc>
                <a:spcPct val="150000"/>
              </a:lnSpc>
              <a:buFont typeface="Wingdings" pitchFamily="2" charset="2"/>
              <a:buChar char="q"/>
            </a:pPr>
            <a:r>
              <a:rPr lang="fr-FR" dirty="0" smtClean="0"/>
              <a:t> Une amélioration de la capacité à résoudre des problèmes et de la mémoire</a:t>
            </a:r>
          </a:p>
          <a:p>
            <a:pPr algn="just">
              <a:lnSpc>
                <a:spcPct val="150000"/>
              </a:lnSpc>
              <a:buFont typeface="Wingdings" pitchFamily="2" charset="2"/>
              <a:buChar char="q"/>
            </a:pPr>
            <a:r>
              <a:rPr lang="fr-FR" dirty="0" smtClean="0"/>
              <a:t> Une amélioration de la coordination et de leur rapidité d’exécution</a:t>
            </a:r>
            <a:endParaRPr lang="fr-FR" dirty="0"/>
          </a:p>
        </p:txBody>
      </p:sp>
      <p:sp>
        <p:nvSpPr>
          <p:cNvPr id="4" name="Text Box 4"/>
          <p:cNvSpPr txBox="1">
            <a:spLocks noChangeArrowheads="1"/>
          </p:cNvSpPr>
          <p:nvPr/>
        </p:nvSpPr>
        <p:spPr bwMode="auto">
          <a:xfrm>
            <a:off x="1643042" y="1428736"/>
            <a:ext cx="7429552" cy="400110"/>
          </a:xfrm>
          <a:prstGeom prst="rect">
            <a:avLst/>
          </a:prstGeom>
          <a:noFill/>
          <a:ln w="9525">
            <a:noFill/>
            <a:miter lim="800000"/>
            <a:headEnd/>
            <a:tailEnd/>
          </a:ln>
          <a:effectLst/>
        </p:spPr>
        <p:txBody>
          <a:bodyPr wrap="square">
            <a:spAutoFit/>
          </a:bodyPr>
          <a:lstStyle/>
          <a:p>
            <a:r>
              <a:rPr lang="fr-FR" sz="2000" dirty="0" smtClean="0"/>
              <a:t>Les jeux vidéo peuvent apporter à l’utilisateur : </a:t>
            </a:r>
            <a:endParaRPr lang="fr-FR"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7388" y="1463906"/>
            <a:ext cx="7000892" cy="5078313"/>
          </a:xfrm>
          <a:prstGeom prst="rect">
            <a:avLst/>
          </a:prstGeom>
        </p:spPr>
        <p:txBody>
          <a:bodyPr wrap="square">
            <a:spAutoFit/>
          </a:bodyPr>
          <a:lstStyle/>
          <a:p>
            <a:pPr algn="just">
              <a:lnSpc>
                <a:spcPct val="150000"/>
              </a:lnSpc>
              <a:buFont typeface="Wingdings" pitchFamily="2" charset="2"/>
              <a:buChar char="q"/>
            </a:pPr>
            <a:r>
              <a:rPr lang="fr-FR" sz="2400" dirty="0" smtClean="0"/>
              <a:t> PC, </a:t>
            </a:r>
          </a:p>
          <a:p>
            <a:pPr algn="just">
              <a:lnSpc>
                <a:spcPct val="150000"/>
              </a:lnSpc>
              <a:buFont typeface="Wingdings" pitchFamily="2" charset="2"/>
              <a:buChar char="q"/>
            </a:pPr>
            <a:r>
              <a:rPr lang="fr-FR" sz="2400" dirty="0" smtClean="0"/>
              <a:t> PlayStation 2, PlayStation 3, PlayStation 4..., </a:t>
            </a:r>
          </a:p>
          <a:p>
            <a:pPr algn="just">
              <a:lnSpc>
                <a:spcPct val="150000"/>
              </a:lnSpc>
              <a:buFont typeface="Wingdings" pitchFamily="2" charset="2"/>
              <a:buChar char="q"/>
            </a:pPr>
            <a:r>
              <a:rPr lang="fr-FR" sz="2400" dirty="0" smtClean="0"/>
              <a:t> Xbox One, Xbox 360, </a:t>
            </a:r>
          </a:p>
          <a:p>
            <a:pPr algn="just">
              <a:lnSpc>
                <a:spcPct val="150000"/>
              </a:lnSpc>
              <a:buFont typeface="Wingdings" pitchFamily="2" charset="2"/>
              <a:buChar char="q"/>
            </a:pPr>
            <a:r>
              <a:rPr lang="fr-FR" sz="2400" dirty="0" smtClean="0"/>
              <a:t> Nintendo DS, Nintendo 3DS, Super Nintendo,</a:t>
            </a:r>
          </a:p>
          <a:p>
            <a:pPr algn="just">
              <a:lnSpc>
                <a:spcPct val="150000"/>
              </a:lnSpc>
              <a:buFont typeface="Wingdings" pitchFamily="2" charset="2"/>
              <a:buChar char="q"/>
            </a:pPr>
            <a:r>
              <a:rPr lang="fr-FR" sz="2400" dirty="0" smtClean="0"/>
              <a:t> iOS, </a:t>
            </a:r>
          </a:p>
          <a:p>
            <a:pPr algn="just">
              <a:lnSpc>
                <a:spcPct val="150000"/>
              </a:lnSpc>
              <a:buFont typeface="Wingdings" pitchFamily="2" charset="2"/>
              <a:buChar char="q"/>
            </a:pPr>
            <a:r>
              <a:rPr lang="fr-FR" sz="2400" dirty="0" smtClean="0"/>
              <a:t> Gameboy, Gameboy Advance, </a:t>
            </a:r>
          </a:p>
          <a:p>
            <a:pPr algn="just">
              <a:lnSpc>
                <a:spcPct val="150000"/>
              </a:lnSpc>
              <a:buFont typeface="Wingdings" pitchFamily="2" charset="2"/>
              <a:buChar char="q"/>
            </a:pPr>
            <a:r>
              <a:rPr lang="fr-FR" sz="2400" dirty="0" smtClean="0"/>
              <a:t> Master System, Megadrive</a:t>
            </a:r>
          </a:p>
          <a:p>
            <a:pPr algn="just">
              <a:lnSpc>
                <a:spcPct val="150000"/>
              </a:lnSpc>
              <a:buFont typeface="Wingdings" pitchFamily="2" charset="2"/>
              <a:buChar char="q"/>
            </a:pPr>
            <a:r>
              <a:rPr lang="fr-FR" sz="2400" dirty="0" smtClean="0"/>
              <a:t> Android</a:t>
            </a:r>
          </a:p>
          <a:p>
            <a:pPr algn="just">
              <a:lnSpc>
                <a:spcPct val="150000"/>
              </a:lnSpc>
              <a:buFont typeface="Wingdings" pitchFamily="2" charset="2"/>
              <a:buChar char="q"/>
            </a:pPr>
            <a:r>
              <a:rPr lang="fr-FR" sz="2400" dirty="0" smtClean="0"/>
              <a:t>...</a:t>
            </a:r>
          </a:p>
        </p:txBody>
      </p:sp>
      <p:sp>
        <p:nvSpPr>
          <p:cNvPr id="6" name="Text Box 4"/>
          <p:cNvSpPr txBox="1">
            <a:spLocks noChangeArrowheads="1"/>
          </p:cNvSpPr>
          <p:nvPr/>
        </p:nvSpPr>
        <p:spPr bwMode="auto">
          <a:xfrm>
            <a:off x="4572000" y="420839"/>
            <a:ext cx="4286280" cy="523220"/>
          </a:xfrm>
          <a:prstGeom prst="rect">
            <a:avLst/>
          </a:prstGeom>
          <a:noFill/>
          <a:ln w="9525">
            <a:noFill/>
            <a:miter lim="800000"/>
            <a:headEnd/>
            <a:tailEnd/>
          </a:ln>
          <a:effectLst/>
        </p:spPr>
        <p:txBody>
          <a:bodyPr wrap="square">
            <a:spAutoFit/>
          </a:bodyPr>
          <a:lstStyle/>
          <a:p>
            <a:r>
              <a:rPr lang="fr-FR" sz="2800" b="1" dirty="0" smtClean="0"/>
              <a:t>Machine pour Jeu vidéo</a:t>
            </a:r>
            <a:endParaRPr lang="fr-FR"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6"/>
          <p:cNvSpPr>
            <a:spLocks noChangeArrowheads="1"/>
          </p:cNvSpPr>
          <p:nvPr/>
        </p:nvSpPr>
        <p:spPr bwMode="auto">
          <a:xfrm>
            <a:off x="1785918" y="1428736"/>
            <a:ext cx="7072362" cy="1006429"/>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a:t> </a:t>
            </a:r>
            <a:r>
              <a:rPr lang="fr-FR" dirty="0" smtClean="0"/>
              <a:t>Il s’agit d’un jeu électronique sur un support audiovisuel, dont le fonctionnement peut-être géré par un ordinateur, par tablette, par smartphone... </a:t>
            </a:r>
            <a:endParaRPr lang="fr-FR" dirty="0"/>
          </a:p>
        </p:txBody>
      </p:sp>
      <p:sp>
        <p:nvSpPr>
          <p:cNvPr id="16" name="Rectangle 36"/>
          <p:cNvSpPr>
            <a:spLocks noChangeArrowheads="1"/>
          </p:cNvSpPr>
          <p:nvPr/>
        </p:nvSpPr>
        <p:spPr bwMode="auto">
          <a:xfrm>
            <a:off x="1785918" y="2546500"/>
            <a:ext cx="7072362" cy="1311128"/>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C’est une activité de loisir basée sur des périphériques informatiques (écran LCD, manette/joystick, hauts parleurs, ...) permettant d'interagir dans un environnement virtuel conformément à un ensemble de règles prédéfinies.</a:t>
            </a:r>
            <a:endParaRPr lang="fr-FR" dirty="0"/>
          </a:p>
        </p:txBody>
      </p:sp>
      <p:sp>
        <p:nvSpPr>
          <p:cNvPr id="5" name="Text Box 4"/>
          <p:cNvSpPr txBox="1">
            <a:spLocks noChangeArrowheads="1"/>
          </p:cNvSpPr>
          <p:nvPr/>
        </p:nvSpPr>
        <p:spPr bwMode="auto">
          <a:xfrm>
            <a:off x="4929190" y="390710"/>
            <a:ext cx="3929090" cy="609398"/>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a:t>Qu'est-ce qu'un </a:t>
            </a:r>
            <a:r>
              <a:rPr lang="fr-FR" sz="2800" b="1" dirty="0" smtClean="0"/>
              <a:t>jeu ?</a:t>
            </a:r>
            <a:endParaRPr lang="fr-FR" sz="2800" b="1" dirty="0">
              <a:effectLst>
                <a:outerShdw blurRad="38100" dist="38100" dir="2700000" algn="tl">
                  <a:srgbClr val="C0C0C0"/>
                </a:outerShdw>
              </a:effectLst>
              <a:latin typeface="Arial Black" pitchFamily="34" charset="0"/>
            </a:endParaRPr>
          </a:p>
        </p:txBody>
      </p:sp>
      <p:sp>
        <p:nvSpPr>
          <p:cNvPr id="6" name="Rectangle 36"/>
          <p:cNvSpPr>
            <a:spLocks noChangeArrowheads="1"/>
          </p:cNvSpPr>
          <p:nvPr/>
        </p:nvSpPr>
        <p:spPr bwMode="auto">
          <a:xfrm>
            <a:off x="1785918" y="3941715"/>
            <a:ext cx="7072362" cy="701731"/>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Un jeu vidéo, c'est le rassemblement d'une </a:t>
            </a:r>
            <a:r>
              <a:rPr lang="fr-FR" b="1" i="1" dirty="0" smtClean="0"/>
              <a:t>idée</a:t>
            </a:r>
            <a:r>
              <a:rPr lang="fr-FR" dirty="0" smtClean="0"/>
              <a:t>, d'un </a:t>
            </a:r>
            <a:r>
              <a:rPr lang="fr-FR" b="1" i="1" dirty="0" smtClean="0"/>
              <a:t>programme</a:t>
            </a:r>
            <a:r>
              <a:rPr lang="fr-FR" dirty="0" smtClean="0"/>
              <a:t>, de </a:t>
            </a:r>
            <a:r>
              <a:rPr lang="fr-FR" b="1" i="1" dirty="0" smtClean="0"/>
              <a:t>dessins</a:t>
            </a:r>
            <a:r>
              <a:rPr lang="fr-FR" dirty="0" smtClean="0"/>
              <a:t> et de </a:t>
            </a:r>
            <a:r>
              <a:rPr lang="fr-FR" b="1" i="1" dirty="0" smtClean="0"/>
              <a:t>sons</a:t>
            </a:r>
            <a:r>
              <a:rPr lang="fr-FR" dirty="0" smtClean="0"/>
              <a:t>. </a:t>
            </a:r>
            <a:endParaRPr lang="fr-FR" dirty="0"/>
          </a:p>
        </p:txBody>
      </p:sp>
      <p:sp>
        <p:nvSpPr>
          <p:cNvPr id="7" name="Rectangle 36"/>
          <p:cNvSpPr>
            <a:spLocks noChangeArrowheads="1"/>
          </p:cNvSpPr>
          <p:nvPr/>
        </p:nvSpPr>
        <p:spPr bwMode="auto">
          <a:xfrm>
            <a:off x="2250404" y="4786322"/>
            <a:ext cx="6643734" cy="646331"/>
          </a:xfrm>
          <a:prstGeom prst="rect">
            <a:avLst/>
          </a:prstGeom>
          <a:noFill/>
          <a:ln w="9525">
            <a:noFill/>
            <a:miter lim="800000"/>
            <a:headEnd/>
            <a:tailEnd/>
          </a:ln>
        </p:spPr>
        <p:txBody>
          <a:bodyPr wrap="square">
            <a:spAutoFit/>
          </a:bodyPr>
          <a:lstStyle/>
          <a:p>
            <a:pPr algn="just">
              <a:buClr>
                <a:srgbClr val="0000FF"/>
              </a:buClr>
              <a:buFont typeface="Wingdings" pitchFamily="2" charset="2"/>
              <a:buChar char="q"/>
            </a:pPr>
            <a:r>
              <a:rPr lang="fr-FR" dirty="0"/>
              <a:t> </a:t>
            </a:r>
            <a:r>
              <a:rPr lang="fr-FR" dirty="0" smtClean="0"/>
              <a:t>Les jeux sont l'un des secteurs à plus forte croissance de l'industrie</a:t>
            </a:r>
            <a:endParaRPr lang="fr-FR" dirty="0"/>
          </a:p>
        </p:txBody>
      </p:sp>
      <p:sp>
        <p:nvSpPr>
          <p:cNvPr id="8" name="Rectangle 36"/>
          <p:cNvSpPr>
            <a:spLocks noChangeArrowheads="1"/>
          </p:cNvSpPr>
          <p:nvPr/>
        </p:nvSpPr>
        <p:spPr bwMode="auto">
          <a:xfrm>
            <a:off x="2250404" y="5568751"/>
            <a:ext cx="6643734" cy="646331"/>
          </a:xfrm>
          <a:prstGeom prst="rect">
            <a:avLst/>
          </a:prstGeom>
          <a:noFill/>
          <a:ln w="9525">
            <a:noFill/>
            <a:miter lim="800000"/>
            <a:headEnd/>
            <a:tailEnd/>
          </a:ln>
        </p:spPr>
        <p:txBody>
          <a:bodyPr wrap="square">
            <a:spAutoFit/>
          </a:bodyPr>
          <a:lstStyle/>
          <a:p>
            <a:pPr algn="just">
              <a:buClr>
                <a:srgbClr val="0000FF"/>
              </a:buClr>
              <a:buFont typeface="Wingdings" pitchFamily="2" charset="2"/>
              <a:buChar char="q"/>
            </a:pPr>
            <a:r>
              <a:rPr lang="fr-FR" dirty="0"/>
              <a:t> </a:t>
            </a:r>
            <a:r>
              <a:rPr lang="fr-FR" dirty="0" smtClean="0"/>
              <a:t>Les Américains ont dépensé 11,7 milliards de dollars en logiciels d'ordinateurs et de jeux vidéo</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1714480" y="1643050"/>
            <a:ext cx="1457325" cy="1571625"/>
          </a:xfrm>
          <a:prstGeom prst="rect">
            <a:avLst/>
          </a:prstGeom>
          <a:noFill/>
          <a:ln w="9525">
            <a:noFill/>
            <a:miter lim="800000"/>
            <a:headEnd/>
            <a:tailEnd/>
          </a:ln>
          <a:effectLst/>
        </p:spPr>
      </p:pic>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600" b="1" i="0" u="none" strike="noStrike" cap="none" normalizeH="0" baseline="0" smtClean="0">
                <a:ln>
                  <a:noFill/>
                </a:ln>
                <a:solidFill>
                  <a:schemeClr val="tx1"/>
                </a:solidFill>
                <a:effectLst/>
                <a:latin typeface="Arial" charset="0"/>
                <a:cs typeface="Arial" charset="0"/>
                <a:hlinkClick r:id="rId4" tooltip="Nintendo 2DS + 2 Jeux Offerts"/>
              </a:rPr>
              <a:t>Nintendo 2DS + 2 Jeux Offerts </a:t>
            </a:r>
            <a:endParaRPr kumimoji="0" lang="fr-FR" sz="6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cs typeface="Arial" charset="0"/>
            </a:endParaRPr>
          </a:p>
        </p:txBody>
      </p:sp>
      <p:pic>
        <p:nvPicPr>
          <p:cNvPr id="2053" name="Picture 5"/>
          <p:cNvPicPr>
            <a:picLocks noChangeAspect="1" noChangeArrowheads="1"/>
          </p:cNvPicPr>
          <p:nvPr/>
        </p:nvPicPr>
        <p:blipFill>
          <a:blip r:embed="rId5"/>
          <a:srcRect/>
          <a:stretch>
            <a:fillRect/>
          </a:stretch>
        </p:blipFill>
        <p:spPr bwMode="auto">
          <a:xfrm>
            <a:off x="1857356" y="3247344"/>
            <a:ext cx="1071570" cy="384367"/>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3428992" y="1675708"/>
            <a:ext cx="1646180" cy="1428760"/>
          </a:xfrm>
          <a:prstGeom prst="rect">
            <a:avLst/>
          </a:prstGeom>
          <a:noFill/>
          <a:ln w="9525">
            <a:noFill/>
            <a:miter lim="800000"/>
            <a:headEnd/>
            <a:tailEnd/>
          </a:ln>
          <a:effectLst/>
        </p:spPr>
      </p:pic>
      <p:pic>
        <p:nvPicPr>
          <p:cNvPr id="2057" name="Picture 9"/>
          <p:cNvPicPr>
            <a:picLocks noChangeAspect="1" noChangeArrowheads="1"/>
          </p:cNvPicPr>
          <p:nvPr/>
        </p:nvPicPr>
        <p:blipFill>
          <a:blip r:embed="rId7"/>
          <a:srcRect/>
          <a:stretch>
            <a:fillRect/>
          </a:stretch>
        </p:blipFill>
        <p:spPr bwMode="auto">
          <a:xfrm>
            <a:off x="3357554" y="3247344"/>
            <a:ext cx="1785950" cy="396878"/>
          </a:xfrm>
          <a:prstGeom prst="rect">
            <a:avLst/>
          </a:prstGeom>
          <a:noFill/>
          <a:ln w="9525">
            <a:noFill/>
            <a:miter lim="800000"/>
            <a:headEnd/>
            <a:tailEnd/>
          </a:ln>
          <a:effectLst/>
        </p:spPr>
      </p:pic>
      <p:pic>
        <p:nvPicPr>
          <p:cNvPr id="2058" name="Picture 10"/>
          <p:cNvPicPr>
            <a:picLocks noChangeAspect="1" noChangeArrowheads="1"/>
          </p:cNvPicPr>
          <p:nvPr/>
        </p:nvPicPr>
        <p:blipFill>
          <a:blip r:embed="rId8"/>
          <a:srcRect/>
          <a:stretch>
            <a:fillRect/>
          </a:stretch>
        </p:blipFill>
        <p:spPr bwMode="auto">
          <a:xfrm>
            <a:off x="5500694" y="1675708"/>
            <a:ext cx="1571619" cy="1463518"/>
          </a:xfrm>
          <a:prstGeom prst="rect">
            <a:avLst/>
          </a:prstGeom>
          <a:noFill/>
          <a:ln w="9525">
            <a:noFill/>
            <a:miter lim="800000"/>
            <a:headEnd/>
            <a:tailEnd/>
          </a:ln>
          <a:effectLst/>
        </p:spPr>
      </p:pic>
      <p:pic>
        <p:nvPicPr>
          <p:cNvPr id="2059" name="Picture 11"/>
          <p:cNvPicPr>
            <a:picLocks noChangeAspect="1" noChangeArrowheads="1"/>
          </p:cNvPicPr>
          <p:nvPr/>
        </p:nvPicPr>
        <p:blipFill>
          <a:blip r:embed="rId9"/>
          <a:srcRect/>
          <a:stretch>
            <a:fillRect/>
          </a:stretch>
        </p:blipFill>
        <p:spPr bwMode="auto">
          <a:xfrm>
            <a:off x="5357818" y="3280002"/>
            <a:ext cx="1731830" cy="357190"/>
          </a:xfrm>
          <a:prstGeom prst="rect">
            <a:avLst/>
          </a:prstGeom>
          <a:noFill/>
          <a:ln w="9525">
            <a:noFill/>
            <a:miter lim="800000"/>
            <a:headEnd/>
            <a:tailEnd/>
          </a:ln>
          <a:effectLst/>
        </p:spPr>
      </p:pic>
      <p:pic>
        <p:nvPicPr>
          <p:cNvPr id="2060" name="Picture 12"/>
          <p:cNvPicPr>
            <a:picLocks noChangeAspect="1" noChangeArrowheads="1"/>
          </p:cNvPicPr>
          <p:nvPr/>
        </p:nvPicPr>
        <p:blipFill>
          <a:blip r:embed="rId10"/>
          <a:srcRect/>
          <a:stretch>
            <a:fillRect/>
          </a:stretch>
        </p:blipFill>
        <p:spPr bwMode="auto">
          <a:xfrm>
            <a:off x="6715140" y="4429132"/>
            <a:ext cx="1457325" cy="1104900"/>
          </a:xfrm>
          <a:prstGeom prst="rect">
            <a:avLst/>
          </a:prstGeom>
          <a:noFill/>
          <a:ln w="9525">
            <a:noFill/>
            <a:miter lim="800000"/>
            <a:headEnd/>
            <a:tailEnd/>
          </a:ln>
          <a:effectLst/>
        </p:spPr>
      </p:pic>
      <p:pic>
        <p:nvPicPr>
          <p:cNvPr id="2061" name="Picture 13"/>
          <p:cNvPicPr>
            <a:picLocks noChangeAspect="1" noChangeArrowheads="1"/>
          </p:cNvPicPr>
          <p:nvPr/>
        </p:nvPicPr>
        <p:blipFill>
          <a:blip r:embed="rId11"/>
          <a:srcRect/>
          <a:stretch>
            <a:fillRect/>
          </a:stretch>
        </p:blipFill>
        <p:spPr bwMode="auto">
          <a:xfrm>
            <a:off x="7469207" y="1675709"/>
            <a:ext cx="1531949" cy="1500198"/>
          </a:xfrm>
          <a:prstGeom prst="rect">
            <a:avLst/>
          </a:prstGeom>
          <a:noFill/>
          <a:ln w="9525">
            <a:noFill/>
            <a:miter lim="800000"/>
            <a:headEnd/>
            <a:tailEnd/>
          </a:ln>
          <a:effectLst/>
        </p:spPr>
      </p:pic>
      <p:pic>
        <p:nvPicPr>
          <p:cNvPr id="2062" name="Picture 14"/>
          <p:cNvPicPr>
            <a:picLocks noChangeAspect="1" noChangeArrowheads="1"/>
          </p:cNvPicPr>
          <p:nvPr/>
        </p:nvPicPr>
        <p:blipFill>
          <a:blip r:embed="rId12"/>
          <a:srcRect/>
          <a:stretch>
            <a:fillRect/>
          </a:stretch>
        </p:blipFill>
        <p:spPr bwMode="auto">
          <a:xfrm>
            <a:off x="7247864" y="3280002"/>
            <a:ext cx="1857356" cy="344779"/>
          </a:xfrm>
          <a:prstGeom prst="rect">
            <a:avLst/>
          </a:prstGeom>
          <a:noFill/>
          <a:ln w="9525">
            <a:noFill/>
            <a:miter lim="800000"/>
            <a:headEnd/>
            <a:tailEnd/>
          </a:ln>
          <a:effectLst/>
        </p:spPr>
      </p:pic>
      <p:pic>
        <p:nvPicPr>
          <p:cNvPr id="2063" name="Picture 15"/>
          <p:cNvPicPr>
            <a:picLocks noChangeAspect="1" noChangeArrowheads="1"/>
          </p:cNvPicPr>
          <p:nvPr/>
        </p:nvPicPr>
        <p:blipFill>
          <a:blip r:embed="rId13"/>
          <a:srcRect/>
          <a:stretch>
            <a:fillRect/>
          </a:stretch>
        </p:blipFill>
        <p:spPr bwMode="auto">
          <a:xfrm>
            <a:off x="6643702" y="5621223"/>
            <a:ext cx="1669475" cy="522421"/>
          </a:xfrm>
          <a:prstGeom prst="rect">
            <a:avLst/>
          </a:prstGeom>
          <a:noFill/>
          <a:ln w="9525">
            <a:noFill/>
            <a:miter lim="800000"/>
            <a:headEnd/>
            <a:tailEnd/>
          </a:ln>
          <a:effectLst/>
        </p:spPr>
      </p:pic>
      <p:pic>
        <p:nvPicPr>
          <p:cNvPr id="2064" name="Picture 16"/>
          <p:cNvPicPr>
            <a:picLocks noChangeAspect="1" noChangeArrowheads="1"/>
          </p:cNvPicPr>
          <p:nvPr/>
        </p:nvPicPr>
        <p:blipFill>
          <a:blip r:embed="rId14"/>
          <a:srcRect/>
          <a:stretch>
            <a:fillRect/>
          </a:stretch>
        </p:blipFill>
        <p:spPr bwMode="auto">
          <a:xfrm>
            <a:off x="2500298" y="4357694"/>
            <a:ext cx="2571768" cy="1285884"/>
          </a:xfrm>
          <a:prstGeom prst="rect">
            <a:avLst/>
          </a:prstGeom>
          <a:noFill/>
          <a:ln w="9525">
            <a:noFill/>
            <a:miter lim="800000"/>
            <a:headEnd/>
            <a:tailEnd/>
          </a:ln>
          <a:effectLst/>
        </p:spPr>
      </p:pic>
      <p:pic>
        <p:nvPicPr>
          <p:cNvPr id="2065" name="Picture 17"/>
          <p:cNvPicPr>
            <a:picLocks noChangeAspect="1" noChangeArrowheads="1"/>
          </p:cNvPicPr>
          <p:nvPr/>
        </p:nvPicPr>
        <p:blipFill>
          <a:blip r:embed="rId15"/>
          <a:srcRect/>
          <a:stretch>
            <a:fillRect/>
          </a:stretch>
        </p:blipFill>
        <p:spPr bwMode="auto">
          <a:xfrm>
            <a:off x="2786050" y="5715016"/>
            <a:ext cx="2049960" cy="571504"/>
          </a:xfrm>
          <a:prstGeom prst="rect">
            <a:avLst/>
          </a:prstGeom>
          <a:noFill/>
          <a:ln w="9525">
            <a:noFill/>
            <a:miter lim="800000"/>
            <a:headEnd/>
            <a:tailEnd/>
          </a:ln>
          <a:effectLst/>
        </p:spPr>
      </p:pic>
      <p:sp>
        <p:nvSpPr>
          <p:cNvPr id="16" name="Text Box 4"/>
          <p:cNvSpPr txBox="1">
            <a:spLocks noChangeArrowheads="1"/>
          </p:cNvSpPr>
          <p:nvPr/>
        </p:nvSpPr>
        <p:spPr bwMode="auto">
          <a:xfrm>
            <a:off x="4572000" y="420839"/>
            <a:ext cx="4286280" cy="523220"/>
          </a:xfrm>
          <a:prstGeom prst="rect">
            <a:avLst/>
          </a:prstGeom>
          <a:noFill/>
          <a:ln w="9525">
            <a:noFill/>
            <a:miter lim="800000"/>
            <a:headEnd/>
            <a:tailEnd/>
          </a:ln>
          <a:effectLst/>
        </p:spPr>
        <p:txBody>
          <a:bodyPr wrap="square">
            <a:spAutoFit/>
          </a:bodyPr>
          <a:lstStyle/>
          <a:p>
            <a:r>
              <a:rPr lang="fr-FR" sz="2800" b="1" dirty="0" smtClean="0"/>
              <a:t>Machine pour Jeu vidéo</a:t>
            </a:r>
            <a:endParaRPr lang="fr-FR" sz="2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2000232" y="420839"/>
            <a:ext cx="7072362" cy="523220"/>
          </a:xfrm>
          <a:prstGeom prst="rect">
            <a:avLst/>
          </a:prstGeom>
          <a:noFill/>
          <a:ln w="9525">
            <a:noFill/>
            <a:miter lim="800000"/>
            <a:headEnd/>
            <a:tailEnd/>
          </a:ln>
          <a:effectLst/>
        </p:spPr>
        <p:txBody>
          <a:bodyPr wrap="square">
            <a:spAutoFit/>
          </a:bodyPr>
          <a:lstStyle/>
          <a:p>
            <a:r>
              <a:rPr lang="fr-FR" sz="2800" b="1" dirty="0" smtClean="0"/>
              <a:t>Développement de Histoire du jeu vidéo</a:t>
            </a:r>
            <a:endParaRPr lang="fr-FR" sz="2800" b="1" dirty="0"/>
          </a:p>
        </p:txBody>
      </p:sp>
      <p:sp>
        <p:nvSpPr>
          <p:cNvPr id="5" name="Rectangle 4"/>
          <p:cNvSpPr/>
          <p:nvPr/>
        </p:nvSpPr>
        <p:spPr>
          <a:xfrm>
            <a:off x="1857388" y="1472267"/>
            <a:ext cx="7143768" cy="456535"/>
          </a:xfrm>
          <a:prstGeom prst="rect">
            <a:avLst/>
          </a:prstGeom>
        </p:spPr>
        <p:txBody>
          <a:bodyPr wrap="square">
            <a:spAutoFit/>
          </a:bodyPr>
          <a:lstStyle/>
          <a:p>
            <a:pPr algn="just">
              <a:lnSpc>
                <a:spcPct val="150000"/>
              </a:lnSpc>
              <a:buFont typeface="Wingdings" pitchFamily="2" charset="2"/>
              <a:buChar char="q"/>
            </a:pPr>
            <a:r>
              <a:rPr lang="fr-FR" dirty="0" smtClean="0"/>
              <a:t> L'</a:t>
            </a:r>
            <a:r>
              <a:rPr lang="fr-FR" b="1" dirty="0" smtClean="0"/>
              <a:t>Histoire du jeu vidéo</a:t>
            </a:r>
            <a:r>
              <a:rPr lang="fr-FR" dirty="0" smtClean="0"/>
              <a:t> débute dans les années 1950</a:t>
            </a:r>
          </a:p>
        </p:txBody>
      </p:sp>
      <p:sp>
        <p:nvSpPr>
          <p:cNvPr id="6" name="Rectangle 5"/>
          <p:cNvSpPr/>
          <p:nvPr/>
        </p:nvSpPr>
        <p:spPr>
          <a:xfrm>
            <a:off x="1857356" y="2031864"/>
            <a:ext cx="5929354" cy="1754326"/>
          </a:xfrm>
          <a:prstGeom prst="rect">
            <a:avLst/>
          </a:prstGeom>
        </p:spPr>
        <p:txBody>
          <a:bodyPr wrap="square">
            <a:spAutoFit/>
          </a:bodyPr>
          <a:lstStyle/>
          <a:p>
            <a:pPr algn="just">
              <a:lnSpc>
                <a:spcPct val="150000"/>
              </a:lnSpc>
              <a:buFont typeface="Wingdings" pitchFamily="2" charset="2"/>
              <a:buChar char="q"/>
            </a:pPr>
            <a:r>
              <a:rPr lang="fr-FR" dirty="0" smtClean="0"/>
              <a:t> En 1950, le premier jeu connu </a:t>
            </a:r>
            <a:r>
              <a:rPr lang="fr-FR" i="1" dirty="0" smtClean="0"/>
              <a:t>Bertie the Brain</a:t>
            </a:r>
            <a:r>
              <a:rPr lang="fr-FR" dirty="0" smtClean="0"/>
              <a:t> est développé par </a:t>
            </a:r>
            <a:r>
              <a:rPr lang="fr-FR" b="1" i="1" dirty="0" smtClean="0"/>
              <a:t>Josef Kates. </a:t>
            </a:r>
            <a:r>
              <a:rPr lang="fr-FR" dirty="0" smtClean="0"/>
              <a:t>La machine permet au public de jouer au </a:t>
            </a:r>
            <a:r>
              <a:rPr lang="fr-FR" i="1" dirty="0" smtClean="0"/>
              <a:t>Tic-tac-toe</a:t>
            </a:r>
            <a:r>
              <a:rPr lang="fr-FR" dirty="0" smtClean="0"/>
              <a:t> face à une intelligence artificielle, avec différents niveaux de difficultés.</a:t>
            </a:r>
            <a:endParaRPr lang="fr-FR" b="1" i="1" dirty="0" smtClean="0"/>
          </a:p>
        </p:txBody>
      </p:sp>
      <p:pic>
        <p:nvPicPr>
          <p:cNvPr id="1027" name="Picture 3"/>
          <p:cNvPicPr>
            <a:picLocks noChangeAspect="1" noChangeArrowheads="1"/>
          </p:cNvPicPr>
          <p:nvPr/>
        </p:nvPicPr>
        <p:blipFill>
          <a:blip r:embed="rId3"/>
          <a:srcRect/>
          <a:stretch>
            <a:fillRect/>
          </a:stretch>
        </p:blipFill>
        <p:spPr bwMode="auto">
          <a:xfrm>
            <a:off x="7950365" y="2250075"/>
            <a:ext cx="1050791" cy="1357659"/>
          </a:xfrm>
          <a:prstGeom prst="rect">
            <a:avLst/>
          </a:prstGeom>
          <a:noFill/>
          <a:ln w="9525">
            <a:noFill/>
            <a:miter lim="800000"/>
            <a:headEnd/>
            <a:tailEnd/>
          </a:ln>
          <a:effectLst/>
        </p:spPr>
      </p:pic>
      <p:sp>
        <p:nvSpPr>
          <p:cNvPr id="9" name="Rectangle 8"/>
          <p:cNvSpPr/>
          <p:nvPr/>
        </p:nvSpPr>
        <p:spPr>
          <a:xfrm>
            <a:off x="1857356" y="3786190"/>
            <a:ext cx="7143768" cy="1338828"/>
          </a:xfrm>
          <a:prstGeom prst="rect">
            <a:avLst/>
          </a:prstGeom>
        </p:spPr>
        <p:txBody>
          <a:bodyPr wrap="square">
            <a:spAutoFit/>
          </a:bodyPr>
          <a:lstStyle/>
          <a:p>
            <a:pPr algn="just">
              <a:lnSpc>
                <a:spcPct val="150000"/>
              </a:lnSpc>
              <a:buFont typeface="Wingdings" pitchFamily="2" charset="2"/>
              <a:buChar char="q"/>
            </a:pPr>
            <a:r>
              <a:rPr lang="fr-FR" dirty="0" smtClean="0"/>
              <a:t> En 1965, première tentatives commerciale par le développent d’une première motivation qui constitue un jeu de simulation du système solaire.</a:t>
            </a:r>
          </a:p>
        </p:txBody>
      </p:sp>
      <p:sp>
        <p:nvSpPr>
          <p:cNvPr id="10" name="Rectangle 9"/>
          <p:cNvSpPr/>
          <p:nvPr/>
        </p:nvSpPr>
        <p:spPr>
          <a:xfrm>
            <a:off x="1857356" y="5143512"/>
            <a:ext cx="7143768" cy="1338828"/>
          </a:xfrm>
          <a:prstGeom prst="rect">
            <a:avLst/>
          </a:prstGeom>
        </p:spPr>
        <p:txBody>
          <a:bodyPr wrap="square">
            <a:spAutoFit/>
          </a:bodyPr>
          <a:lstStyle/>
          <a:p>
            <a:pPr algn="just">
              <a:lnSpc>
                <a:spcPct val="150000"/>
              </a:lnSpc>
              <a:buFont typeface="Wingdings" pitchFamily="2" charset="2"/>
              <a:buChar char="q"/>
            </a:pPr>
            <a:r>
              <a:rPr lang="fr-FR" dirty="0" smtClean="0"/>
              <a:t> En 1968, développement de produit pouvant faire tourner différents jeux de </a:t>
            </a:r>
            <a:r>
              <a:rPr lang="fr-FR" b="1" i="1" dirty="0" smtClean="0"/>
              <a:t>poursuite</a:t>
            </a:r>
            <a:r>
              <a:rPr lang="fr-FR" dirty="0" smtClean="0"/>
              <a:t>, de </a:t>
            </a:r>
            <a:r>
              <a:rPr lang="fr-FR" b="1" i="1" dirty="0" smtClean="0"/>
              <a:t>ping-pong</a:t>
            </a:r>
            <a:r>
              <a:rPr lang="fr-FR" dirty="0" smtClean="0"/>
              <a:t>, de </a:t>
            </a:r>
            <a:r>
              <a:rPr lang="fr-FR" b="1" i="1" dirty="0" smtClean="0"/>
              <a:t>tennis</a:t>
            </a:r>
            <a:r>
              <a:rPr lang="fr-FR" dirty="0" smtClean="0"/>
              <a:t>, de </a:t>
            </a:r>
            <a:r>
              <a:rPr lang="fr-FR" b="1" i="1" dirty="0" smtClean="0"/>
              <a:t>handball</a:t>
            </a:r>
            <a:r>
              <a:rPr lang="fr-FR"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7388" y="1428736"/>
            <a:ext cx="7143768" cy="872034"/>
          </a:xfrm>
          <a:prstGeom prst="rect">
            <a:avLst/>
          </a:prstGeom>
        </p:spPr>
        <p:txBody>
          <a:bodyPr wrap="square">
            <a:spAutoFit/>
          </a:bodyPr>
          <a:lstStyle/>
          <a:p>
            <a:pPr algn="just">
              <a:lnSpc>
                <a:spcPct val="150000"/>
              </a:lnSpc>
              <a:buFont typeface="Wingdings" pitchFamily="2" charset="2"/>
              <a:buChar char="q"/>
            </a:pPr>
            <a:r>
              <a:rPr lang="fr-FR" dirty="0" smtClean="0"/>
              <a:t> Les années 1970 ont vu l'apparition des jeux vidéos en tant que produits commercialisés</a:t>
            </a:r>
          </a:p>
        </p:txBody>
      </p:sp>
      <p:sp>
        <p:nvSpPr>
          <p:cNvPr id="9" name="Rectangle 8"/>
          <p:cNvSpPr/>
          <p:nvPr/>
        </p:nvSpPr>
        <p:spPr>
          <a:xfrm>
            <a:off x="1857356" y="2285992"/>
            <a:ext cx="7143768" cy="507831"/>
          </a:xfrm>
          <a:prstGeom prst="rect">
            <a:avLst/>
          </a:prstGeom>
        </p:spPr>
        <p:txBody>
          <a:bodyPr wrap="square">
            <a:spAutoFit/>
          </a:bodyPr>
          <a:lstStyle/>
          <a:p>
            <a:pPr algn="just">
              <a:lnSpc>
                <a:spcPct val="150000"/>
              </a:lnSpc>
              <a:buFont typeface="Wingdings" pitchFamily="2" charset="2"/>
              <a:buChar char="q"/>
            </a:pPr>
            <a:r>
              <a:rPr lang="fr-FR" dirty="0" smtClean="0"/>
              <a:t> En 1970 naît le jeu </a:t>
            </a:r>
            <a:r>
              <a:rPr lang="fr-FR" i="1" dirty="0" smtClean="0"/>
              <a:t>Darwin</a:t>
            </a:r>
            <a:r>
              <a:rPr lang="fr-FR" dirty="0" smtClean="0"/>
              <a:t>, renommé </a:t>
            </a:r>
            <a:r>
              <a:rPr lang="fr-FR" i="1" dirty="0" smtClean="0"/>
              <a:t>Core War</a:t>
            </a:r>
            <a:r>
              <a:rPr lang="fr-FR" dirty="0" smtClean="0"/>
              <a:t> en 1984</a:t>
            </a:r>
          </a:p>
        </p:txBody>
      </p:sp>
      <p:sp>
        <p:nvSpPr>
          <p:cNvPr id="11" name="Rectangle 10"/>
          <p:cNvSpPr/>
          <p:nvPr/>
        </p:nvSpPr>
        <p:spPr>
          <a:xfrm>
            <a:off x="1857356" y="2786058"/>
            <a:ext cx="7143768" cy="923330"/>
          </a:xfrm>
          <a:prstGeom prst="rect">
            <a:avLst/>
          </a:prstGeom>
        </p:spPr>
        <p:txBody>
          <a:bodyPr wrap="square">
            <a:spAutoFit/>
          </a:bodyPr>
          <a:lstStyle/>
          <a:p>
            <a:pPr algn="just">
              <a:lnSpc>
                <a:spcPct val="150000"/>
              </a:lnSpc>
              <a:buFont typeface="Wingdings" pitchFamily="2" charset="2"/>
              <a:buChar char="q"/>
            </a:pPr>
            <a:r>
              <a:rPr lang="fr-FR" dirty="0" smtClean="0"/>
              <a:t> En 1977, Atari lance sa console </a:t>
            </a:r>
            <a:r>
              <a:rPr lang="fr-FR" i="1" dirty="0" smtClean="0"/>
              <a:t>Video Computer System</a:t>
            </a:r>
            <a:r>
              <a:rPr lang="fr-FR" dirty="0" smtClean="0"/>
              <a:t>, renommée par la suite </a:t>
            </a:r>
            <a:r>
              <a:rPr lang="fr-FR" i="1" dirty="0" smtClean="0"/>
              <a:t>Atari 2600</a:t>
            </a:r>
            <a:r>
              <a:rPr lang="fr-FR" dirty="0" smtClean="0"/>
              <a:t>.</a:t>
            </a:r>
          </a:p>
        </p:txBody>
      </p:sp>
      <p:sp>
        <p:nvSpPr>
          <p:cNvPr id="12" name="Rectangle 11"/>
          <p:cNvSpPr/>
          <p:nvPr/>
        </p:nvSpPr>
        <p:spPr>
          <a:xfrm>
            <a:off x="1857356" y="5200172"/>
            <a:ext cx="7143768" cy="1338828"/>
          </a:xfrm>
          <a:prstGeom prst="rect">
            <a:avLst/>
          </a:prstGeom>
        </p:spPr>
        <p:txBody>
          <a:bodyPr wrap="square">
            <a:spAutoFit/>
          </a:bodyPr>
          <a:lstStyle/>
          <a:p>
            <a:pPr algn="just">
              <a:lnSpc>
                <a:spcPct val="150000"/>
              </a:lnSpc>
              <a:buFont typeface="Wingdings" pitchFamily="2" charset="2"/>
              <a:buChar char="q"/>
            </a:pPr>
            <a:r>
              <a:rPr lang="fr-FR" dirty="0" smtClean="0"/>
              <a:t> Début 1990, le marché consoles est encore dominé et apparition des jeux </a:t>
            </a:r>
            <a:r>
              <a:rPr lang="fr-FR" b="1" i="1" dirty="0" smtClean="0"/>
              <a:t>Super Mario, Street Fighter II</a:t>
            </a:r>
            <a:r>
              <a:rPr lang="fr-FR" i="1" dirty="0" smtClean="0"/>
              <a:t>,</a:t>
            </a:r>
            <a:r>
              <a:rPr lang="fr-FR" dirty="0" smtClean="0"/>
              <a:t> </a:t>
            </a:r>
            <a:r>
              <a:rPr lang="fr-FR" b="1" i="1" dirty="0" smtClean="0"/>
              <a:t>Final Fantasy VI</a:t>
            </a:r>
            <a:r>
              <a:rPr lang="fr-FR" dirty="0" smtClean="0"/>
              <a:t>, </a:t>
            </a:r>
            <a:r>
              <a:rPr lang="fr-FR" b="1" i="1" dirty="0" smtClean="0"/>
              <a:t>Super Mario World...</a:t>
            </a:r>
            <a:endParaRPr lang="fr-FR" b="1" dirty="0" smtClean="0"/>
          </a:p>
        </p:txBody>
      </p:sp>
      <p:sp>
        <p:nvSpPr>
          <p:cNvPr id="13" name="Rectangle 12"/>
          <p:cNvSpPr/>
          <p:nvPr/>
        </p:nvSpPr>
        <p:spPr>
          <a:xfrm>
            <a:off x="1857356" y="3791554"/>
            <a:ext cx="7143768" cy="1338828"/>
          </a:xfrm>
          <a:prstGeom prst="rect">
            <a:avLst/>
          </a:prstGeom>
        </p:spPr>
        <p:txBody>
          <a:bodyPr wrap="square">
            <a:spAutoFit/>
          </a:bodyPr>
          <a:lstStyle/>
          <a:p>
            <a:pPr algn="just">
              <a:lnSpc>
                <a:spcPct val="150000"/>
              </a:lnSpc>
              <a:buFont typeface="Wingdings" pitchFamily="2" charset="2"/>
              <a:buChar char="q"/>
            </a:pPr>
            <a:r>
              <a:rPr lang="fr-FR" dirty="0" smtClean="0"/>
              <a:t> Début des années 1980, le jeu </a:t>
            </a:r>
            <a:r>
              <a:rPr lang="fr-FR" b="1" i="1" dirty="0" smtClean="0"/>
              <a:t>Pac-Man</a:t>
            </a:r>
            <a:r>
              <a:rPr lang="fr-FR" dirty="0" smtClean="0"/>
              <a:t> est publié et devient le jeu le plus populaire. De même, </a:t>
            </a:r>
            <a:r>
              <a:rPr lang="fr-FR" b="1" i="1" dirty="0" smtClean="0"/>
              <a:t>Space Invaders </a:t>
            </a:r>
            <a:r>
              <a:rPr lang="fr-FR" dirty="0" smtClean="0"/>
              <a:t>à eu la plus grosse vente de l'année sur « Atari2600 ».</a:t>
            </a:r>
          </a:p>
        </p:txBody>
      </p:sp>
      <p:sp>
        <p:nvSpPr>
          <p:cNvPr id="10" name="Text Box 4"/>
          <p:cNvSpPr txBox="1">
            <a:spLocks noChangeArrowheads="1"/>
          </p:cNvSpPr>
          <p:nvPr/>
        </p:nvSpPr>
        <p:spPr bwMode="auto">
          <a:xfrm>
            <a:off x="2000232" y="420839"/>
            <a:ext cx="7072362" cy="523220"/>
          </a:xfrm>
          <a:prstGeom prst="rect">
            <a:avLst/>
          </a:prstGeom>
          <a:noFill/>
          <a:ln w="9525">
            <a:noFill/>
            <a:miter lim="800000"/>
            <a:headEnd/>
            <a:tailEnd/>
          </a:ln>
          <a:effectLst/>
        </p:spPr>
        <p:txBody>
          <a:bodyPr wrap="square">
            <a:spAutoFit/>
          </a:bodyPr>
          <a:lstStyle/>
          <a:p>
            <a:r>
              <a:rPr lang="fr-FR" sz="2800" b="1" dirty="0" smtClean="0"/>
              <a:t>Développement de Histoire du jeu vidéo</a:t>
            </a:r>
            <a:endParaRPr lang="fr-FR"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7388" y="3921301"/>
            <a:ext cx="7143768" cy="507831"/>
          </a:xfrm>
          <a:prstGeom prst="rect">
            <a:avLst/>
          </a:prstGeom>
        </p:spPr>
        <p:txBody>
          <a:bodyPr wrap="square">
            <a:spAutoFit/>
          </a:bodyPr>
          <a:lstStyle/>
          <a:p>
            <a:pPr algn="just">
              <a:lnSpc>
                <a:spcPct val="150000"/>
              </a:lnSpc>
              <a:buFont typeface="Wingdings" pitchFamily="2" charset="2"/>
              <a:buChar char="q"/>
            </a:pPr>
            <a:r>
              <a:rPr lang="fr-FR" dirty="0" smtClean="0"/>
              <a:t> En 2001, Sony lance la </a:t>
            </a:r>
            <a:r>
              <a:rPr lang="fr-FR" i="1" dirty="0" smtClean="0"/>
              <a:t>PlayStation 2</a:t>
            </a:r>
            <a:r>
              <a:rPr lang="fr-FR" dirty="0" smtClean="0"/>
              <a:t>.</a:t>
            </a:r>
          </a:p>
        </p:txBody>
      </p:sp>
      <p:sp>
        <p:nvSpPr>
          <p:cNvPr id="9" name="Rectangle 8"/>
          <p:cNvSpPr/>
          <p:nvPr/>
        </p:nvSpPr>
        <p:spPr>
          <a:xfrm>
            <a:off x="1857356" y="1472267"/>
            <a:ext cx="7143768" cy="507831"/>
          </a:xfrm>
          <a:prstGeom prst="rect">
            <a:avLst/>
          </a:prstGeom>
        </p:spPr>
        <p:txBody>
          <a:bodyPr wrap="square">
            <a:spAutoFit/>
          </a:bodyPr>
          <a:lstStyle/>
          <a:p>
            <a:pPr algn="just">
              <a:lnSpc>
                <a:spcPct val="150000"/>
              </a:lnSpc>
              <a:buFont typeface="Wingdings" pitchFamily="2" charset="2"/>
              <a:buChar char="q"/>
            </a:pPr>
            <a:r>
              <a:rPr lang="fr-FR" dirty="0" smtClean="0"/>
              <a:t> En octobre 2001, la sortie du jeu d'action </a:t>
            </a:r>
            <a:r>
              <a:rPr lang="fr-FR" b="1" i="1" dirty="0" smtClean="0"/>
              <a:t>GTA III</a:t>
            </a:r>
            <a:r>
              <a:rPr lang="fr-FR" dirty="0" smtClean="0"/>
              <a:t>. </a:t>
            </a:r>
          </a:p>
        </p:txBody>
      </p:sp>
      <p:sp>
        <p:nvSpPr>
          <p:cNvPr id="11" name="Rectangle 10"/>
          <p:cNvSpPr/>
          <p:nvPr/>
        </p:nvSpPr>
        <p:spPr>
          <a:xfrm>
            <a:off x="1857356" y="4401225"/>
            <a:ext cx="7143768" cy="456535"/>
          </a:xfrm>
          <a:prstGeom prst="rect">
            <a:avLst/>
          </a:prstGeom>
        </p:spPr>
        <p:txBody>
          <a:bodyPr wrap="square">
            <a:spAutoFit/>
          </a:bodyPr>
          <a:lstStyle/>
          <a:p>
            <a:pPr algn="just">
              <a:lnSpc>
                <a:spcPct val="150000"/>
              </a:lnSpc>
              <a:buFont typeface="Wingdings" pitchFamily="2" charset="2"/>
              <a:buChar char="q"/>
            </a:pPr>
            <a:r>
              <a:rPr lang="fr-FR" dirty="0" smtClean="0"/>
              <a:t> En 2006, Sony lance la </a:t>
            </a:r>
            <a:r>
              <a:rPr lang="fr-FR" i="1" dirty="0" smtClean="0"/>
              <a:t>PlayStation 3</a:t>
            </a:r>
            <a:r>
              <a:rPr lang="fr-FR" dirty="0" smtClean="0"/>
              <a:t> en Amérique et au Japon</a:t>
            </a:r>
          </a:p>
        </p:txBody>
      </p:sp>
      <p:sp>
        <p:nvSpPr>
          <p:cNvPr id="13" name="Rectangle 12"/>
          <p:cNvSpPr/>
          <p:nvPr/>
        </p:nvSpPr>
        <p:spPr>
          <a:xfrm>
            <a:off x="1857356" y="4877902"/>
            <a:ext cx="7143768" cy="456535"/>
          </a:xfrm>
          <a:prstGeom prst="rect">
            <a:avLst/>
          </a:prstGeom>
        </p:spPr>
        <p:txBody>
          <a:bodyPr wrap="square">
            <a:spAutoFit/>
          </a:bodyPr>
          <a:lstStyle/>
          <a:p>
            <a:pPr algn="just">
              <a:lnSpc>
                <a:spcPct val="150000"/>
              </a:lnSpc>
              <a:buFont typeface="Wingdings" pitchFamily="2" charset="2"/>
              <a:buChar char="q"/>
            </a:pPr>
            <a:r>
              <a:rPr lang="fr-FR" dirty="0" smtClean="0"/>
              <a:t> En 2008, Sony lance le modèle </a:t>
            </a:r>
            <a:r>
              <a:rPr lang="fr-FR" b="1" i="1" dirty="0" smtClean="0"/>
              <a:t>PSP-3000 </a:t>
            </a:r>
            <a:r>
              <a:rPr lang="fr-FR" i="1" dirty="0" smtClean="0"/>
              <a:t>(PlayStation Portable)</a:t>
            </a:r>
            <a:endParaRPr lang="fr-FR" dirty="0" smtClean="0"/>
          </a:p>
        </p:txBody>
      </p:sp>
      <p:sp>
        <p:nvSpPr>
          <p:cNvPr id="17410" name="AutoShape 2" descr="Résultat de recherche d'images pour &quot;psp-3000&quot;"/>
          <p:cNvSpPr>
            <a:spLocks noChangeAspect="1" noChangeArrowheads="1"/>
          </p:cNvSpPr>
          <p:nvPr/>
        </p:nvSpPr>
        <p:spPr bwMode="auto">
          <a:xfrm>
            <a:off x="155575" y="-411163"/>
            <a:ext cx="1047750" cy="85725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7412" name="AutoShape 4" descr="Résultat de recherche d'images pour &quot;psp-3000&quot;"/>
          <p:cNvSpPr>
            <a:spLocks noChangeAspect="1" noChangeArrowheads="1"/>
          </p:cNvSpPr>
          <p:nvPr/>
        </p:nvSpPr>
        <p:spPr bwMode="auto">
          <a:xfrm>
            <a:off x="155575" y="-411163"/>
            <a:ext cx="1047750" cy="85725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Rectangle 14"/>
          <p:cNvSpPr/>
          <p:nvPr/>
        </p:nvSpPr>
        <p:spPr>
          <a:xfrm>
            <a:off x="2071670" y="2214554"/>
            <a:ext cx="4214842" cy="923330"/>
          </a:xfrm>
          <a:prstGeom prst="rect">
            <a:avLst/>
          </a:prstGeom>
        </p:spPr>
        <p:txBody>
          <a:bodyPr wrap="square">
            <a:spAutoFit/>
          </a:bodyPr>
          <a:lstStyle/>
          <a:p>
            <a:pPr algn="just"/>
            <a:r>
              <a:rPr lang="fr-FR" dirty="0" smtClean="0">
                <a:hlinkClick r:id="rId3"/>
              </a:rPr>
              <a:t>Plates-formes</a:t>
            </a:r>
            <a:r>
              <a:rPr lang="fr-FR" dirty="0" smtClean="0"/>
              <a:t> : Android, PlayStation 2, Xbox, PlayStation 3, Microsoft Windows, Apple iOS, Mac OS, Fire OS</a:t>
            </a:r>
            <a:endParaRPr lang="fr-FR" dirty="0"/>
          </a:p>
        </p:txBody>
      </p:sp>
      <p:pic>
        <p:nvPicPr>
          <p:cNvPr id="17416" name="Picture 8" descr="Afficher l'image d'origine"/>
          <p:cNvPicPr>
            <a:picLocks noChangeAspect="1" noChangeArrowheads="1"/>
          </p:cNvPicPr>
          <p:nvPr/>
        </p:nvPicPr>
        <p:blipFill>
          <a:blip r:embed="rId4"/>
          <a:srcRect/>
          <a:stretch>
            <a:fillRect/>
          </a:stretch>
        </p:blipFill>
        <p:spPr bwMode="auto">
          <a:xfrm>
            <a:off x="6429388" y="2000240"/>
            <a:ext cx="2500330" cy="1875248"/>
          </a:xfrm>
          <a:prstGeom prst="rect">
            <a:avLst/>
          </a:prstGeom>
          <a:noFill/>
        </p:spPr>
      </p:pic>
      <p:sp>
        <p:nvSpPr>
          <p:cNvPr id="16" name="Rectangle 15"/>
          <p:cNvSpPr/>
          <p:nvPr/>
        </p:nvSpPr>
        <p:spPr>
          <a:xfrm>
            <a:off x="7286366" y="3821770"/>
            <a:ext cx="902748" cy="369332"/>
          </a:xfrm>
          <a:prstGeom prst="rect">
            <a:avLst/>
          </a:prstGeom>
        </p:spPr>
        <p:txBody>
          <a:bodyPr wrap="none">
            <a:spAutoFit/>
          </a:bodyPr>
          <a:lstStyle/>
          <a:p>
            <a:r>
              <a:rPr lang="fr-FR" b="1" i="1" dirty="0" smtClean="0"/>
              <a:t>GTA III</a:t>
            </a:r>
            <a:endParaRPr lang="fr-FR" dirty="0"/>
          </a:p>
        </p:txBody>
      </p:sp>
      <p:pic>
        <p:nvPicPr>
          <p:cNvPr id="17417" name="Picture 9"/>
          <p:cNvPicPr>
            <a:picLocks noChangeAspect="1" noChangeArrowheads="1"/>
          </p:cNvPicPr>
          <p:nvPr/>
        </p:nvPicPr>
        <p:blipFill>
          <a:blip r:embed="rId5"/>
          <a:srcRect/>
          <a:stretch>
            <a:fillRect/>
          </a:stretch>
        </p:blipFill>
        <p:spPr bwMode="auto">
          <a:xfrm>
            <a:off x="3822040" y="5357826"/>
            <a:ext cx="3128439" cy="1428736"/>
          </a:xfrm>
          <a:prstGeom prst="rect">
            <a:avLst/>
          </a:prstGeom>
          <a:noFill/>
          <a:ln w="9525">
            <a:noFill/>
            <a:miter lim="800000"/>
            <a:headEnd/>
            <a:tailEnd/>
          </a:ln>
          <a:effectLst/>
        </p:spPr>
      </p:pic>
      <p:sp>
        <p:nvSpPr>
          <p:cNvPr id="17" name="Text Box 4"/>
          <p:cNvSpPr txBox="1">
            <a:spLocks noChangeArrowheads="1"/>
          </p:cNvSpPr>
          <p:nvPr/>
        </p:nvSpPr>
        <p:spPr bwMode="auto">
          <a:xfrm>
            <a:off x="2000232" y="420839"/>
            <a:ext cx="7072362" cy="523220"/>
          </a:xfrm>
          <a:prstGeom prst="rect">
            <a:avLst/>
          </a:prstGeom>
          <a:noFill/>
          <a:ln w="9525">
            <a:noFill/>
            <a:miter lim="800000"/>
            <a:headEnd/>
            <a:tailEnd/>
          </a:ln>
          <a:effectLst/>
        </p:spPr>
        <p:txBody>
          <a:bodyPr wrap="square">
            <a:spAutoFit/>
          </a:bodyPr>
          <a:lstStyle/>
          <a:p>
            <a:r>
              <a:rPr lang="fr-FR" sz="2800" b="1" dirty="0" smtClean="0"/>
              <a:t>Développement de Histoire du jeu vidéo</a:t>
            </a:r>
            <a:endParaRPr lang="fr-FR"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857356" y="1434100"/>
            <a:ext cx="7143768" cy="872034"/>
          </a:xfrm>
          <a:prstGeom prst="rect">
            <a:avLst/>
          </a:prstGeom>
        </p:spPr>
        <p:txBody>
          <a:bodyPr wrap="square">
            <a:spAutoFit/>
          </a:bodyPr>
          <a:lstStyle/>
          <a:p>
            <a:pPr algn="just">
              <a:lnSpc>
                <a:spcPct val="150000"/>
              </a:lnSpc>
              <a:buFont typeface="Wingdings" pitchFamily="2" charset="2"/>
              <a:buChar char="q"/>
            </a:pPr>
            <a:r>
              <a:rPr lang="fr-FR" dirty="0" smtClean="0"/>
              <a:t> En 2011, la société Nintendo annonce la </a:t>
            </a:r>
            <a:r>
              <a:rPr lang="fr-FR" b="1" i="1" dirty="0" smtClean="0"/>
              <a:t>Wii U</a:t>
            </a:r>
            <a:r>
              <a:rPr lang="fr-FR" dirty="0" smtClean="0"/>
              <a:t>. </a:t>
            </a:r>
          </a:p>
          <a:p>
            <a:pPr algn="just">
              <a:lnSpc>
                <a:spcPct val="150000"/>
              </a:lnSpc>
            </a:pPr>
            <a:r>
              <a:rPr lang="fr-FR" dirty="0" smtClean="0"/>
              <a:t>    Sony annonce la </a:t>
            </a:r>
            <a:r>
              <a:rPr lang="fr-FR" i="1" dirty="0" smtClean="0"/>
              <a:t>PlayStation Vita</a:t>
            </a:r>
            <a:r>
              <a:rPr lang="fr-FR" dirty="0" smtClean="0"/>
              <a:t>.</a:t>
            </a:r>
            <a:endParaRPr lang="fr-FR" b="1" dirty="0" smtClean="0"/>
          </a:p>
        </p:txBody>
      </p:sp>
      <p:sp>
        <p:nvSpPr>
          <p:cNvPr id="8" name="Rectangle 7"/>
          <p:cNvSpPr/>
          <p:nvPr/>
        </p:nvSpPr>
        <p:spPr>
          <a:xfrm>
            <a:off x="1857356" y="4806464"/>
            <a:ext cx="7143768" cy="872034"/>
          </a:xfrm>
          <a:prstGeom prst="rect">
            <a:avLst/>
          </a:prstGeom>
        </p:spPr>
        <p:txBody>
          <a:bodyPr wrap="square">
            <a:spAutoFit/>
          </a:bodyPr>
          <a:lstStyle/>
          <a:p>
            <a:pPr algn="just">
              <a:lnSpc>
                <a:spcPct val="150000"/>
              </a:lnSpc>
              <a:buFont typeface="Wingdings" pitchFamily="2" charset="2"/>
              <a:buChar char="q"/>
            </a:pPr>
            <a:r>
              <a:rPr lang="fr-FR" dirty="0" smtClean="0"/>
              <a:t> En 2012, record pour </a:t>
            </a:r>
            <a:r>
              <a:rPr lang="fr-FR" b="1" i="1" dirty="0" smtClean="0"/>
              <a:t>Call of Duty: Black Ops II</a:t>
            </a:r>
            <a:r>
              <a:rPr lang="fr-FR" dirty="0" smtClean="0"/>
              <a:t> avec 1 milliard de dollars de chiffre d'affaires en 15 jours. </a:t>
            </a:r>
            <a:endParaRPr lang="fr-FR" b="1" dirty="0" smtClean="0"/>
          </a:p>
        </p:txBody>
      </p:sp>
      <p:sp>
        <p:nvSpPr>
          <p:cNvPr id="10" name="Rectangle 9"/>
          <p:cNvSpPr/>
          <p:nvPr/>
        </p:nvSpPr>
        <p:spPr>
          <a:xfrm>
            <a:off x="1857356" y="5648942"/>
            <a:ext cx="7143768" cy="923330"/>
          </a:xfrm>
          <a:prstGeom prst="rect">
            <a:avLst/>
          </a:prstGeom>
        </p:spPr>
        <p:txBody>
          <a:bodyPr wrap="square">
            <a:spAutoFit/>
          </a:bodyPr>
          <a:lstStyle/>
          <a:p>
            <a:pPr algn="just">
              <a:lnSpc>
                <a:spcPct val="150000"/>
              </a:lnSpc>
              <a:buFont typeface="Wingdings" pitchFamily="2" charset="2"/>
              <a:buChar char="q"/>
            </a:pPr>
            <a:r>
              <a:rPr lang="fr-FR" dirty="0" smtClean="0"/>
              <a:t> En 2014, le EA games sort </a:t>
            </a:r>
            <a:r>
              <a:rPr lang="fr-FR" b="1" i="1" dirty="0" smtClean="0"/>
              <a:t>FIFA 15</a:t>
            </a:r>
            <a:r>
              <a:rPr lang="fr-FR" dirty="0" smtClean="0"/>
              <a:t> qui atteint les 1,3 million de vente</a:t>
            </a:r>
            <a:endParaRPr lang="fr-FR" b="1" dirty="0" smtClean="0"/>
          </a:p>
        </p:txBody>
      </p:sp>
      <p:pic>
        <p:nvPicPr>
          <p:cNvPr id="2051" name="Picture 3"/>
          <p:cNvPicPr>
            <a:picLocks noChangeAspect="1" noChangeArrowheads="1"/>
          </p:cNvPicPr>
          <p:nvPr/>
        </p:nvPicPr>
        <p:blipFill>
          <a:blip r:embed="rId3"/>
          <a:srcRect/>
          <a:stretch>
            <a:fillRect/>
          </a:stretch>
        </p:blipFill>
        <p:spPr bwMode="auto">
          <a:xfrm>
            <a:off x="3000364" y="2368007"/>
            <a:ext cx="4781563" cy="2346877"/>
          </a:xfrm>
          <a:prstGeom prst="rect">
            <a:avLst/>
          </a:prstGeom>
          <a:noFill/>
          <a:ln w="9525">
            <a:noFill/>
            <a:miter lim="800000"/>
            <a:headEnd/>
            <a:tailEnd/>
          </a:ln>
          <a:effectLst/>
        </p:spPr>
      </p:pic>
      <p:sp>
        <p:nvSpPr>
          <p:cNvPr id="7" name="Text Box 4"/>
          <p:cNvSpPr txBox="1">
            <a:spLocks noChangeArrowheads="1"/>
          </p:cNvSpPr>
          <p:nvPr/>
        </p:nvSpPr>
        <p:spPr bwMode="auto">
          <a:xfrm>
            <a:off x="2000232" y="420839"/>
            <a:ext cx="7072362" cy="523220"/>
          </a:xfrm>
          <a:prstGeom prst="rect">
            <a:avLst/>
          </a:prstGeom>
          <a:noFill/>
          <a:ln w="9525">
            <a:noFill/>
            <a:miter lim="800000"/>
            <a:headEnd/>
            <a:tailEnd/>
          </a:ln>
          <a:effectLst/>
        </p:spPr>
        <p:txBody>
          <a:bodyPr wrap="square">
            <a:spAutoFit/>
          </a:bodyPr>
          <a:lstStyle/>
          <a:p>
            <a:r>
              <a:rPr lang="fr-FR" sz="2800" b="1" dirty="0" smtClean="0"/>
              <a:t>Développement de Histoire du jeu vidéo</a:t>
            </a:r>
            <a:endParaRPr lang="fr-FR" sz="28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4500562" y="420839"/>
            <a:ext cx="4357718" cy="523220"/>
          </a:xfrm>
          <a:prstGeom prst="rect">
            <a:avLst/>
          </a:prstGeom>
          <a:noFill/>
          <a:ln w="9525">
            <a:noFill/>
            <a:miter lim="800000"/>
            <a:headEnd/>
            <a:tailEnd/>
          </a:ln>
          <a:effectLst/>
        </p:spPr>
        <p:txBody>
          <a:bodyPr wrap="square">
            <a:spAutoFit/>
          </a:bodyPr>
          <a:lstStyle/>
          <a:p>
            <a:r>
              <a:rPr lang="fr-FR" sz="2800" b="1" dirty="0" smtClean="0"/>
              <a:t>Exemples de Jeux vidéo</a:t>
            </a:r>
            <a:endParaRPr lang="fr-FR" sz="2800" b="1" dirty="0"/>
          </a:p>
        </p:txBody>
      </p:sp>
      <p:sp>
        <p:nvSpPr>
          <p:cNvPr id="5" name="Rectangle 4"/>
          <p:cNvSpPr/>
          <p:nvPr/>
        </p:nvSpPr>
        <p:spPr>
          <a:xfrm>
            <a:off x="1857388" y="1296447"/>
            <a:ext cx="5214942" cy="2846933"/>
          </a:xfrm>
          <a:prstGeom prst="rect">
            <a:avLst/>
          </a:prstGeom>
        </p:spPr>
        <p:txBody>
          <a:bodyPr wrap="square">
            <a:spAutoFit/>
          </a:bodyPr>
          <a:lstStyle/>
          <a:p>
            <a:pPr algn="just">
              <a:lnSpc>
                <a:spcPct val="150000"/>
              </a:lnSpc>
              <a:buFont typeface="Wingdings" pitchFamily="2" charset="2"/>
              <a:buChar char="q"/>
            </a:pPr>
            <a:r>
              <a:rPr lang="fr-FR" dirty="0" smtClean="0"/>
              <a:t> </a:t>
            </a:r>
            <a:r>
              <a:rPr lang="fr-FR" b="1" i="1" dirty="0" smtClean="0"/>
              <a:t>Maze Action </a:t>
            </a:r>
            <a:r>
              <a:rPr lang="fr-FR" dirty="0" smtClean="0"/>
              <a:t>: développé en 2004</a:t>
            </a:r>
          </a:p>
          <a:p>
            <a:pPr algn="just">
              <a:lnSpc>
                <a:spcPct val="150000"/>
              </a:lnSpc>
            </a:pPr>
            <a:r>
              <a:rPr lang="fr-FR" dirty="0" smtClean="0"/>
              <a:t>	             Genre : Jeu d’action</a:t>
            </a:r>
          </a:p>
          <a:p>
            <a:pPr algn="just">
              <a:lnSpc>
                <a:spcPts val="3020"/>
              </a:lnSpc>
            </a:pPr>
            <a:r>
              <a:rPr lang="fr-FR" dirty="0" smtClean="0"/>
              <a:t>Maze Action sur PS2 vous place dans des niveaux labyrinthiques où il vous faudra récupérer des clefs réparties un peu partout sur le terrain, et génralement là où vous terrasserez vos ennemis.</a:t>
            </a:r>
          </a:p>
        </p:txBody>
      </p:sp>
      <p:sp>
        <p:nvSpPr>
          <p:cNvPr id="14" name="Rectangle 13"/>
          <p:cNvSpPr/>
          <p:nvPr/>
        </p:nvSpPr>
        <p:spPr>
          <a:xfrm>
            <a:off x="1857356" y="4000079"/>
            <a:ext cx="5214974" cy="2741776"/>
          </a:xfrm>
          <a:prstGeom prst="rect">
            <a:avLst/>
          </a:prstGeom>
        </p:spPr>
        <p:txBody>
          <a:bodyPr wrap="square">
            <a:spAutoFit/>
          </a:bodyPr>
          <a:lstStyle/>
          <a:p>
            <a:pPr algn="just">
              <a:lnSpc>
                <a:spcPts val="3000"/>
              </a:lnSpc>
              <a:buFont typeface="Wingdings" pitchFamily="2" charset="2"/>
              <a:buChar char="q"/>
            </a:pPr>
            <a:r>
              <a:rPr lang="fr-FR" dirty="0" smtClean="0"/>
              <a:t> </a:t>
            </a:r>
            <a:r>
              <a:rPr lang="fr-FR" b="1" i="1" dirty="0" smtClean="0"/>
              <a:t>Tank Simulator </a:t>
            </a:r>
            <a:r>
              <a:rPr lang="fr-FR" dirty="0" smtClean="0"/>
              <a:t>: développé en 2012</a:t>
            </a:r>
          </a:p>
          <a:p>
            <a:pPr algn="just">
              <a:lnSpc>
                <a:spcPts val="3000"/>
              </a:lnSpc>
            </a:pPr>
            <a:r>
              <a:rPr lang="fr-FR" dirty="0" smtClean="0"/>
              <a:t>	             Genre : Jeu d’action</a:t>
            </a:r>
          </a:p>
          <a:p>
            <a:pPr algn="just">
              <a:lnSpc>
                <a:spcPts val="3000"/>
              </a:lnSpc>
            </a:pPr>
            <a:r>
              <a:rPr lang="fr-FR" dirty="0" smtClean="0"/>
              <a:t>Tank Simulator est un jeu d'action sur PC. Aux commandes de deux types de chars d'assaut de la Seconde Guerre mondiale, vous devrez remplir diverses missions allant de la simple escorte à la destruction...</a:t>
            </a:r>
          </a:p>
        </p:txBody>
      </p:sp>
      <p:pic>
        <p:nvPicPr>
          <p:cNvPr id="2050" name="Picture 2" descr="Jaquette de Tank Simulator"/>
          <p:cNvPicPr>
            <a:picLocks noChangeAspect="1" noChangeArrowheads="1"/>
          </p:cNvPicPr>
          <p:nvPr/>
        </p:nvPicPr>
        <p:blipFill>
          <a:blip r:embed="rId3"/>
          <a:srcRect/>
          <a:stretch>
            <a:fillRect/>
          </a:stretch>
        </p:blipFill>
        <p:spPr bwMode="auto">
          <a:xfrm>
            <a:off x="7072330" y="3857628"/>
            <a:ext cx="2071670" cy="2714644"/>
          </a:xfrm>
          <a:prstGeom prst="rect">
            <a:avLst/>
          </a:prstGeom>
          <a:noFill/>
        </p:spPr>
      </p:pic>
      <p:pic>
        <p:nvPicPr>
          <p:cNvPr id="2052" name="Picture 4" descr="Jaquette de Maze Action"/>
          <p:cNvPicPr>
            <a:picLocks noChangeAspect="1" noChangeArrowheads="1"/>
          </p:cNvPicPr>
          <p:nvPr/>
        </p:nvPicPr>
        <p:blipFill>
          <a:blip r:embed="rId4"/>
          <a:srcRect/>
          <a:stretch>
            <a:fillRect/>
          </a:stretch>
        </p:blipFill>
        <p:spPr bwMode="auto">
          <a:xfrm>
            <a:off x="7192728" y="1344112"/>
            <a:ext cx="1808428" cy="258605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7388" y="1500174"/>
            <a:ext cx="5214942" cy="2169825"/>
          </a:xfrm>
          <a:prstGeom prst="rect">
            <a:avLst/>
          </a:prstGeom>
        </p:spPr>
        <p:txBody>
          <a:bodyPr wrap="square">
            <a:spAutoFit/>
          </a:bodyPr>
          <a:lstStyle/>
          <a:p>
            <a:pPr algn="just">
              <a:lnSpc>
                <a:spcPct val="150000"/>
              </a:lnSpc>
              <a:buFont typeface="Wingdings" pitchFamily="2" charset="2"/>
              <a:buChar char="q"/>
            </a:pPr>
            <a:r>
              <a:rPr lang="fr-FR" dirty="0" smtClean="0"/>
              <a:t> </a:t>
            </a:r>
            <a:r>
              <a:rPr lang="fr-FR" b="1" i="1" dirty="0" smtClean="0"/>
              <a:t>Chirurgie Simulator </a:t>
            </a:r>
            <a:r>
              <a:rPr lang="fr-FR" dirty="0" smtClean="0"/>
              <a:t>: développé en 2012</a:t>
            </a:r>
          </a:p>
          <a:p>
            <a:pPr algn="just">
              <a:lnSpc>
                <a:spcPct val="150000"/>
              </a:lnSpc>
            </a:pPr>
            <a:r>
              <a:rPr lang="fr-FR" dirty="0" smtClean="0"/>
              <a:t>	             Genre : Simulation</a:t>
            </a:r>
          </a:p>
          <a:p>
            <a:pPr algn="just">
              <a:lnSpc>
                <a:spcPct val="150000"/>
              </a:lnSpc>
            </a:pPr>
            <a:r>
              <a:rPr lang="fr-FR" dirty="0" smtClean="0"/>
              <a:t>Chirurgie Simulator est une simulation chirurgicale sur PC. Enfilez vos gants et partez à l'aventure à travers huit opérations différentes. </a:t>
            </a:r>
          </a:p>
        </p:txBody>
      </p:sp>
      <p:sp>
        <p:nvSpPr>
          <p:cNvPr id="14" name="Rectangle 13"/>
          <p:cNvSpPr/>
          <p:nvPr/>
        </p:nvSpPr>
        <p:spPr>
          <a:xfrm>
            <a:off x="1857356" y="4143380"/>
            <a:ext cx="5214974" cy="2169825"/>
          </a:xfrm>
          <a:prstGeom prst="rect">
            <a:avLst/>
          </a:prstGeom>
        </p:spPr>
        <p:txBody>
          <a:bodyPr wrap="square">
            <a:spAutoFit/>
          </a:bodyPr>
          <a:lstStyle/>
          <a:p>
            <a:pPr algn="just">
              <a:lnSpc>
                <a:spcPct val="150000"/>
              </a:lnSpc>
              <a:buFont typeface="Wingdings" pitchFamily="2" charset="2"/>
              <a:buChar char="q"/>
            </a:pPr>
            <a:r>
              <a:rPr lang="fr-FR" dirty="0" smtClean="0"/>
              <a:t> </a:t>
            </a:r>
            <a:r>
              <a:rPr lang="fr-FR" b="1" i="1" dirty="0" smtClean="0"/>
              <a:t>Hôtel de Luxe Manager </a:t>
            </a:r>
            <a:r>
              <a:rPr lang="fr-FR" dirty="0" smtClean="0"/>
              <a:t>: développé en 2012</a:t>
            </a:r>
          </a:p>
          <a:p>
            <a:pPr algn="just">
              <a:lnSpc>
                <a:spcPct val="150000"/>
              </a:lnSpc>
            </a:pPr>
            <a:r>
              <a:rPr lang="fr-FR" dirty="0" smtClean="0"/>
              <a:t>	             Genre : Gestion</a:t>
            </a:r>
          </a:p>
          <a:p>
            <a:pPr algn="just">
              <a:lnSpc>
                <a:spcPct val="150000"/>
              </a:lnSpc>
            </a:pPr>
            <a:r>
              <a:rPr lang="fr-FR" dirty="0" smtClean="0"/>
              <a:t>Hôtel de Luxe Manager 2012 sur PC est un jeu de gestion dans lequel le joueur doit devenir un roi de l'hôtellerie. </a:t>
            </a:r>
          </a:p>
        </p:txBody>
      </p:sp>
      <p:pic>
        <p:nvPicPr>
          <p:cNvPr id="49156" name="Picture 4" descr="Jaquette de Hôtel de Luxe Manager 2012"/>
          <p:cNvPicPr>
            <a:picLocks noChangeAspect="1" noChangeArrowheads="1"/>
          </p:cNvPicPr>
          <p:nvPr/>
        </p:nvPicPr>
        <p:blipFill>
          <a:blip r:embed="rId3"/>
          <a:srcRect/>
          <a:stretch>
            <a:fillRect/>
          </a:stretch>
        </p:blipFill>
        <p:spPr bwMode="auto">
          <a:xfrm>
            <a:off x="7286644" y="4169722"/>
            <a:ext cx="1643074" cy="2331112"/>
          </a:xfrm>
          <a:prstGeom prst="rect">
            <a:avLst/>
          </a:prstGeom>
          <a:noFill/>
        </p:spPr>
      </p:pic>
      <p:pic>
        <p:nvPicPr>
          <p:cNvPr id="49158" name="Picture 6" descr="Chirurgie Simulator sur PC"/>
          <p:cNvPicPr>
            <a:picLocks noChangeAspect="1" noChangeArrowheads="1"/>
          </p:cNvPicPr>
          <p:nvPr/>
        </p:nvPicPr>
        <p:blipFill>
          <a:blip r:embed="rId4"/>
          <a:srcRect/>
          <a:stretch>
            <a:fillRect/>
          </a:stretch>
        </p:blipFill>
        <p:spPr bwMode="auto">
          <a:xfrm>
            <a:off x="7215226" y="1571612"/>
            <a:ext cx="1785930" cy="2500303"/>
          </a:xfrm>
          <a:prstGeom prst="rect">
            <a:avLst/>
          </a:prstGeom>
          <a:noFill/>
        </p:spPr>
      </p:pic>
      <p:sp>
        <p:nvSpPr>
          <p:cNvPr id="7" name="Text Box 4"/>
          <p:cNvSpPr txBox="1">
            <a:spLocks noChangeArrowheads="1"/>
          </p:cNvSpPr>
          <p:nvPr/>
        </p:nvSpPr>
        <p:spPr bwMode="auto">
          <a:xfrm>
            <a:off x="4500562" y="420839"/>
            <a:ext cx="4357718" cy="523220"/>
          </a:xfrm>
          <a:prstGeom prst="rect">
            <a:avLst/>
          </a:prstGeom>
          <a:noFill/>
          <a:ln w="9525">
            <a:noFill/>
            <a:miter lim="800000"/>
            <a:headEnd/>
            <a:tailEnd/>
          </a:ln>
          <a:effectLst/>
        </p:spPr>
        <p:txBody>
          <a:bodyPr wrap="square">
            <a:spAutoFit/>
          </a:bodyPr>
          <a:lstStyle/>
          <a:p>
            <a:r>
              <a:rPr lang="fr-FR" sz="2800" b="1" dirty="0" smtClean="0"/>
              <a:t>Exemples de Jeux vidéo</a:t>
            </a:r>
            <a:endParaRPr lang="fr-FR" sz="28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7388" y="1571612"/>
            <a:ext cx="5214942" cy="2169825"/>
          </a:xfrm>
          <a:prstGeom prst="rect">
            <a:avLst/>
          </a:prstGeom>
        </p:spPr>
        <p:txBody>
          <a:bodyPr wrap="square">
            <a:spAutoFit/>
          </a:bodyPr>
          <a:lstStyle/>
          <a:p>
            <a:pPr algn="just">
              <a:lnSpc>
                <a:spcPct val="150000"/>
              </a:lnSpc>
              <a:buFont typeface="Wingdings" pitchFamily="2" charset="2"/>
              <a:buChar char="q"/>
            </a:pPr>
            <a:r>
              <a:rPr lang="fr-FR" dirty="0" smtClean="0"/>
              <a:t> </a:t>
            </a:r>
            <a:r>
              <a:rPr lang="fr-FR" b="1" i="1" dirty="0" smtClean="0"/>
              <a:t>Angry Birds </a:t>
            </a:r>
            <a:r>
              <a:rPr lang="fr-FR" dirty="0" smtClean="0"/>
              <a:t>: développé en 2013</a:t>
            </a:r>
          </a:p>
          <a:p>
            <a:pPr algn="just">
              <a:lnSpc>
                <a:spcPct val="150000"/>
              </a:lnSpc>
            </a:pPr>
            <a:r>
              <a:rPr lang="fr-FR" dirty="0" smtClean="0"/>
              <a:t>L'univers de Angry Birds est incroyable. Détruire des cochons verts assis sur des caisses à l'aide d'oiseaux nerveux envoyés avec un lance-pierre géant... </a:t>
            </a:r>
          </a:p>
        </p:txBody>
      </p:sp>
      <p:sp>
        <p:nvSpPr>
          <p:cNvPr id="14" name="Rectangle 13"/>
          <p:cNvSpPr/>
          <p:nvPr/>
        </p:nvSpPr>
        <p:spPr>
          <a:xfrm>
            <a:off x="1857356" y="3857628"/>
            <a:ext cx="5214974" cy="3000821"/>
          </a:xfrm>
          <a:prstGeom prst="rect">
            <a:avLst/>
          </a:prstGeom>
        </p:spPr>
        <p:txBody>
          <a:bodyPr wrap="square">
            <a:spAutoFit/>
          </a:bodyPr>
          <a:lstStyle/>
          <a:p>
            <a:pPr algn="just">
              <a:lnSpc>
                <a:spcPct val="150000"/>
              </a:lnSpc>
              <a:buFont typeface="Wingdings" pitchFamily="2" charset="2"/>
              <a:buChar char="q"/>
            </a:pPr>
            <a:r>
              <a:rPr lang="fr-FR" dirty="0" smtClean="0"/>
              <a:t> </a:t>
            </a:r>
            <a:r>
              <a:rPr lang="fr-FR" b="1" i="1" dirty="0" smtClean="0"/>
              <a:t>Flappy Bird </a:t>
            </a:r>
            <a:r>
              <a:rPr lang="fr-FR" dirty="0" smtClean="0"/>
              <a:t>: développé en 2013</a:t>
            </a:r>
          </a:p>
          <a:p>
            <a:pPr algn="just">
              <a:lnSpc>
                <a:spcPct val="150000"/>
              </a:lnSpc>
            </a:pPr>
            <a:r>
              <a:rPr lang="fr-FR" dirty="0" smtClean="0"/>
              <a:t>Faire voler un oiseau est un concept assez original pour un jeu vidéo. Ce qui l'est encore plus, c'est de devoir contrôler la trajectoire du volatile pixelisé pour lui éviter de douloureux chocs avec des éléments du décor ou des ennemis.</a:t>
            </a:r>
          </a:p>
        </p:txBody>
      </p:sp>
      <p:pic>
        <p:nvPicPr>
          <p:cNvPr id="1026" name="Picture 2"/>
          <p:cNvPicPr>
            <a:picLocks noChangeAspect="1" noChangeArrowheads="1"/>
          </p:cNvPicPr>
          <p:nvPr/>
        </p:nvPicPr>
        <p:blipFill>
          <a:blip r:embed="rId3"/>
          <a:srcRect/>
          <a:stretch>
            <a:fillRect/>
          </a:stretch>
        </p:blipFill>
        <p:spPr bwMode="auto">
          <a:xfrm>
            <a:off x="7358082" y="1374883"/>
            <a:ext cx="1533525" cy="13049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7358082" y="2698133"/>
            <a:ext cx="1524000" cy="1295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7358082" y="4133864"/>
            <a:ext cx="1514475" cy="1295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7358082" y="5465532"/>
            <a:ext cx="1504950" cy="1285875"/>
          </a:xfrm>
          <a:prstGeom prst="rect">
            <a:avLst/>
          </a:prstGeom>
          <a:noFill/>
          <a:ln w="9525">
            <a:noFill/>
            <a:miter lim="800000"/>
            <a:headEnd/>
            <a:tailEnd/>
          </a:ln>
          <a:effectLst/>
        </p:spPr>
      </p:pic>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3" name="Text Box 4"/>
          <p:cNvSpPr txBox="1">
            <a:spLocks noChangeArrowheads="1"/>
          </p:cNvSpPr>
          <p:nvPr/>
        </p:nvSpPr>
        <p:spPr bwMode="auto">
          <a:xfrm>
            <a:off x="4500562" y="420839"/>
            <a:ext cx="4357718" cy="523220"/>
          </a:xfrm>
          <a:prstGeom prst="rect">
            <a:avLst/>
          </a:prstGeom>
          <a:noFill/>
          <a:ln w="9525">
            <a:noFill/>
            <a:miter lim="800000"/>
            <a:headEnd/>
            <a:tailEnd/>
          </a:ln>
          <a:effectLst/>
        </p:spPr>
        <p:txBody>
          <a:bodyPr wrap="square">
            <a:spAutoFit/>
          </a:bodyPr>
          <a:lstStyle/>
          <a:p>
            <a:r>
              <a:rPr lang="fr-FR" sz="2800" b="1" dirty="0" smtClean="0"/>
              <a:t>Exemples de Jeux vidéo</a:t>
            </a:r>
            <a:endParaRPr lang="fr-FR"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7388" y="1571612"/>
            <a:ext cx="4857752" cy="2585323"/>
          </a:xfrm>
          <a:prstGeom prst="rect">
            <a:avLst/>
          </a:prstGeom>
        </p:spPr>
        <p:txBody>
          <a:bodyPr wrap="square">
            <a:spAutoFit/>
          </a:bodyPr>
          <a:lstStyle/>
          <a:p>
            <a:pPr algn="just">
              <a:lnSpc>
                <a:spcPct val="150000"/>
              </a:lnSpc>
              <a:buFont typeface="Wingdings" pitchFamily="2" charset="2"/>
              <a:buChar char="q"/>
            </a:pPr>
            <a:r>
              <a:rPr lang="fr-FR" dirty="0" smtClean="0"/>
              <a:t> </a:t>
            </a:r>
            <a:r>
              <a:rPr lang="fr-FR" b="1" i="1" dirty="0" smtClean="0"/>
              <a:t>Assassin's Creed </a:t>
            </a:r>
            <a:r>
              <a:rPr lang="fr-FR" dirty="0" smtClean="0"/>
              <a:t>: développé en 2014</a:t>
            </a:r>
          </a:p>
          <a:p>
            <a:pPr algn="just">
              <a:lnSpc>
                <a:spcPct val="150000"/>
              </a:lnSpc>
            </a:pPr>
            <a:r>
              <a:rPr lang="fr-FR" dirty="0" smtClean="0"/>
              <a:t>C’est un jeu vidéo d'action-aventure et d'infiltration développé par Ubisoft Montréal et édité par la société Ubisoft. Le jeu est sorti officiellement le 13 novembre 2014 sur Windows, PlayStation 4 et Xbox One.</a:t>
            </a:r>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9218" name="Picture 2" descr="Afficher l'image d'origine"/>
          <p:cNvPicPr>
            <a:picLocks noChangeAspect="1" noChangeArrowheads="1"/>
          </p:cNvPicPr>
          <p:nvPr/>
        </p:nvPicPr>
        <p:blipFill>
          <a:blip r:embed="rId3"/>
          <a:srcRect/>
          <a:stretch>
            <a:fillRect/>
          </a:stretch>
        </p:blipFill>
        <p:spPr bwMode="auto">
          <a:xfrm>
            <a:off x="6802344" y="1571612"/>
            <a:ext cx="2270249" cy="2571767"/>
          </a:xfrm>
          <a:prstGeom prst="rect">
            <a:avLst/>
          </a:prstGeom>
          <a:noFill/>
        </p:spPr>
      </p:pic>
      <p:sp>
        <p:nvSpPr>
          <p:cNvPr id="10" name="Rectangle 9"/>
          <p:cNvSpPr/>
          <p:nvPr/>
        </p:nvSpPr>
        <p:spPr>
          <a:xfrm>
            <a:off x="1857356" y="4505934"/>
            <a:ext cx="7500990" cy="923330"/>
          </a:xfrm>
          <a:prstGeom prst="rect">
            <a:avLst/>
          </a:prstGeom>
        </p:spPr>
        <p:txBody>
          <a:bodyPr wrap="square">
            <a:spAutoFit/>
          </a:bodyPr>
          <a:lstStyle/>
          <a:p>
            <a:r>
              <a:rPr lang="fr-FR" dirty="0" smtClean="0">
                <a:solidFill>
                  <a:srgbClr val="0000FF"/>
                </a:solidFill>
              </a:rPr>
              <a:t>Développeurs </a:t>
            </a:r>
            <a:r>
              <a:rPr lang="fr-FR" dirty="0" smtClean="0"/>
              <a:t>: Ubisoft Montréal, Ubisoft Toronto, Ubisoft Sofia, plus…</a:t>
            </a:r>
          </a:p>
          <a:p>
            <a:endParaRPr lang="fr-FR" dirty="0" smtClean="0"/>
          </a:p>
          <a:p>
            <a:r>
              <a:rPr lang="fr-FR" dirty="0" smtClean="0">
                <a:solidFill>
                  <a:srgbClr val="0000FF"/>
                </a:solidFill>
              </a:rPr>
              <a:t>Plateformes </a:t>
            </a:r>
            <a:r>
              <a:rPr lang="fr-FR" dirty="0" smtClean="0"/>
              <a:t>: PlayStation 4, Xbox One, Microsoft Windows</a:t>
            </a:r>
            <a:endParaRPr lang="fr-FR" dirty="0"/>
          </a:p>
        </p:txBody>
      </p:sp>
      <p:sp>
        <p:nvSpPr>
          <p:cNvPr id="11" name="Text Box 4"/>
          <p:cNvSpPr txBox="1">
            <a:spLocks noChangeArrowheads="1"/>
          </p:cNvSpPr>
          <p:nvPr/>
        </p:nvSpPr>
        <p:spPr bwMode="auto">
          <a:xfrm>
            <a:off x="4500562" y="420839"/>
            <a:ext cx="4357718" cy="523220"/>
          </a:xfrm>
          <a:prstGeom prst="rect">
            <a:avLst/>
          </a:prstGeom>
          <a:noFill/>
          <a:ln w="9525">
            <a:noFill/>
            <a:miter lim="800000"/>
            <a:headEnd/>
            <a:tailEnd/>
          </a:ln>
          <a:effectLst/>
        </p:spPr>
        <p:txBody>
          <a:bodyPr wrap="square">
            <a:spAutoFit/>
          </a:bodyPr>
          <a:lstStyle/>
          <a:p>
            <a:r>
              <a:rPr lang="fr-FR" sz="2800" b="1" dirty="0" smtClean="0"/>
              <a:t>Exemples de Jeux vidéo</a:t>
            </a:r>
            <a:endParaRPr lang="fr-FR"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7388" y="1571612"/>
            <a:ext cx="4857752" cy="2169825"/>
          </a:xfrm>
          <a:prstGeom prst="rect">
            <a:avLst/>
          </a:prstGeom>
        </p:spPr>
        <p:txBody>
          <a:bodyPr wrap="square">
            <a:spAutoFit/>
          </a:bodyPr>
          <a:lstStyle/>
          <a:p>
            <a:pPr algn="just">
              <a:lnSpc>
                <a:spcPct val="150000"/>
              </a:lnSpc>
              <a:buFont typeface="Wingdings" pitchFamily="2" charset="2"/>
              <a:buChar char="q"/>
            </a:pPr>
            <a:r>
              <a:rPr lang="fr-FR" dirty="0" smtClean="0"/>
              <a:t> </a:t>
            </a:r>
            <a:r>
              <a:rPr lang="fr-FR" b="1" i="1" dirty="0" smtClean="0"/>
              <a:t>Call of Duty: Infinite Warfare</a:t>
            </a:r>
            <a:r>
              <a:rPr lang="fr-FR" dirty="0" smtClean="0"/>
              <a:t> : C’est un jeu vidéo de tir à la première personne développé par Infinity Ward et édité par Activision, sorti le 4 novembre 2016 sur PlayStation 4, Xbox One et Windows.</a:t>
            </a:r>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9218" name="Picture 2" descr="Afficher l'image d'origine"/>
          <p:cNvPicPr>
            <a:picLocks noChangeAspect="1" noChangeArrowheads="1"/>
          </p:cNvPicPr>
          <p:nvPr/>
        </p:nvPicPr>
        <p:blipFill>
          <a:blip r:embed="rId3"/>
          <a:srcRect/>
          <a:stretch>
            <a:fillRect/>
          </a:stretch>
        </p:blipFill>
        <p:spPr bwMode="auto">
          <a:xfrm>
            <a:off x="6802344" y="1571612"/>
            <a:ext cx="2270249" cy="2571767"/>
          </a:xfrm>
          <a:prstGeom prst="rect">
            <a:avLst/>
          </a:prstGeom>
          <a:noFill/>
        </p:spPr>
      </p:pic>
      <p:sp>
        <p:nvSpPr>
          <p:cNvPr id="10" name="Rectangle 9"/>
          <p:cNvSpPr/>
          <p:nvPr/>
        </p:nvSpPr>
        <p:spPr>
          <a:xfrm>
            <a:off x="1857356" y="4505934"/>
            <a:ext cx="7500990" cy="923330"/>
          </a:xfrm>
          <a:prstGeom prst="rect">
            <a:avLst/>
          </a:prstGeom>
        </p:spPr>
        <p:txBody>
          <a:bodyPr wrap="square">
            <a:spAutoFit/>
          </a:bodyPr>
          <a:lstStyle/>
          <a:p>
            <a:r>
              <a:rPr lang="fr-FR" dirty="0" smtClean="0">
                <a:solidFill>
                  <a:srgbClr val="0000FF"/>
                </a:solidFill>
              </a:rPr>
              <a:t>Développeurs </a:t>
            </a:r>
            <a:r>
              <a:rPr lang="fr-FR" dirty="0" smtClean="0"/>
              <a:t>: Infinity Ward</a:t>
            </a:r>
          </a:p>
          <a:p>
            <a:endParaRPr lang="fr-FR" dirty="0" smtClean="0"/>
          </a:p>
          <a:p>
            <a:r>
              <a:rPr lang="fr-FR" dirty="0" smtClean="0">
                <a:solidFill>
                  <a:srgbClr val="0000FF"/>
                </a:solidFill>
              </a:rPr>
              <a:t>Plateformes </a:t>
            </a:r>
            <a:r>
              <a:rPr lang="fr-FR" dirty="0" smtClean="0"/>
              <a:t>: PlayStation 4, Xbox One, Microsoft Windows</a:t>
            </a:r>
            <a:endParaRPr lang="fr-FR" dirty="0"/>
          </a:p>
        </p:txBody>
      </p:sp>
      <p:sp>
        <p:nvSpPr>
          <p:cNvPr id="11" name="Text Box 4"/>
          <p:cNvSpPr txBox="1">
            <a:spLocks noChangeArrowheads="1"/>
          </p:cNvSpPr>
          <p:nvPr/>
        </p:nvSpPr>
        <p:spPr bwMode="auto">
          <a:xfrm>
            <a:off x="4500562" y="420839"/>
            <a:ext cx="4357718" cy="523220"/>
          </a:xfrm>
          <a:prstGeom prst="rect">
            <a:avLst/>
          </a:prstGeom>
          <a:noFill/>
          <a:ln w="9525">
            <a:noFill/>
            <a:miter lim="800000"/>
            <a:headEnd/>
            <a:tailEnd/>
          </a:ln>
          <a:effectLst/>
        </p:spPr>
        <p:txBody>
          <a:bodyPr wrap="square">
            <a:spAutoFit/>
          </a:bodyPr>
          <a:lstStyle/>
          <a:p>
            <a:r>
              <a:rPr lang="fr-FR" sz="2800" b="1" dirty="0" smtClean="0"/>
              <a:t>Exemples de Jeux vidéo</a:t>
            </a:r>
            <a:endParaRPr lang="fr-FR"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Rectangle 36"/>
          <p:cNvSpPr>
            <a:spLocks noChangeArrowheads="1"/>
          </p:cNvSpPr>
          <p:nvPr/>
        </p:nvSpPr>
        <p:spPr bwMode="auto">
          <a:xfrm>
            <a:off x="1785918" y="1501811"/>
            <a:ext cx="7072362" cy="855619"/>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Jouer un jeu consiste à :</a:t>
            </a:r>
          </a:p>
          <a:p>
            <a:pPr lvl="1" algn="just" eaLnBrk="0" hangingPunct="0">
              <a:lnSpc>
                <a:spcPct val="110000"/>
              </a:lnSpc>
              <a:spcBef>
                <a:spcPts val="1200"/>
              </a:spcBef>
              <a:buClr>
                <a:srgbClr val="000099"/>
              </a:buClr>
              <a:buFont typeface="Wingdings" pitchFamily="2" charset="2"/>
              <a:buChar char="§"/>
            </a:pPr>
            <a:r>
              <a:rPr lang="fr-FR" dirty="0" smtClean="0">
                <a:solidFill>
                  <a:srgbClr val="FF0000"/>
                </a:solidFill>
              </a:rPr>
              <a:t> Faire des décisions</a:t>
            </a:r>
          </a:p>
        </p:txBody>
      </p:sp>
      <p:sp>
        <p:nvSpPr>
          <p:cNvPr id="5" name="Rectangle 4"/>
          <p:cNvSpPr/>
          <p:nvPr/>
        </p:nvSpPr>
        <p:spPr>
          <a:xfrm>
            <a:off x="2071670" y="2423220"/>
            <a:ext cx="6929486" cy="1077218"/>
          </a:xfrm>
          <a:prstGeom prst="rect">
            <a:avLst/>
          </a:prstGeom>
        </p:spPr>
        <p:txBody>
          <a:bodyPr wrap="square">
            <a:spAutoFit/>
          </a:bodyPr>
          <a:lstStyle/>
          <a:p>
            <a:pPr lvl="1" algn="just" eaLnBrk="0" hangingPunct="0">
              <a:spcBef>
                <a:spcPts val="1200"/>
              </a:spcBef>
              <a:buClr>
                <a:srgbClr val="000099"/>
              </a:buClr>
              <a:buFont typeface="Arial" pitchFamily="34" charset="0"/>
              <a:buChar char="•"/>
            </a:pPr>
            <a:r>
              <a:rPr lang="fr-FR" dirty="0" smtClean="0"/>
              <a:t> Chaque jeu a une histoire qui vous permet de prendre des décisions différentes ... comme quoi?</a:t>
            </a:r>
          </a:p>
          <a:p>
            <a:pPr lvl="2" algn="just" eaLnBrk="0" hangingPunct="0">
              <a:spcBef>
                <a:spcPts val="1200"/>
              </a:spcBef>
              <a:buClr>
                <a:srgbClr val="000099"/>
              </a:buClr>
              <a:buFont typeface="Courier New" pitchFamily="49" charset="0"/>
              <a:buChar char="o"/>
            </a:pPr>
            <a:r>
              <a:rPr lang="fr-FR" dirty="0" smtClean="0"/>
              <a:t> Ex: quelle arme utiliser, quel chemin poursuivre,... ? </a:t>
            </a:r>
          </a:p>
        </p:txBody>
      </p:sp>
      <p:sp>
        <p:nvSpPr>
          <p:cNvPr id="7" name="Rectangle 36"/>
          <p:cNvSpPr>
            <a:spLocks noChangeArrowheads="1"/>
          </p:cNvSpPr>
          <p:nvPr/>
        </p:nvSpPr>
        <p:spPr bwMode="auto">
          <a:xfrm>
            <a:off x="1785918" y="3558735"/>
            <a:ext cx="7072362" cy="397032"/>
          </a:xfrm>
          <a:prstGeom prst="rect">
            <a:avLst/>
          </a:prstGeom>
          <a:noFill/>
          <a:ln w="9525">
            <a:noFill/>
            <a:miter lim="800000"/>
            <a:headEnd/>
            <a:tailEnd/>
          </a:ln>
        </p:spPr>
        <p:txBody>
          <a:bodyPr wrap="square">
            <a:spAutoFit/>
          </a:bodyPr>
          <a:lstStyle/>
          <a:p>
            <a:pPr lvl="1" algn="just" eaLnBrk="0" hangingPunct="0">
              <a:lnSpc>
                <a:spcPct val="110000"/>
              </a:lnSpc>
              <a:spcBef>
                <a:spcPts val="1200"/>
              </a:spcBef>
              <a:buClr>
                <a:srgbClr val="000099"/>
              </a:buClr>
              <a:buFont typeface="Wingdings" pitchFamily="2" charset="2"/>
              <a:buChar char="§"/>
            </a:pPr>
            <a:r>
              <a:rPr lang="fr-FR" dirty="0" smtClean="0">
                <a:solidFill>
                  <a:srgbClr val="FF0000"/>
                </a:solidFill>
              </a:rPr>
              <a:t> Jouer un jeu est à propos de contrôle</a:t>
            </a:r>
          </a:p>
        </p:txBody>
      </p:sp>
      <p:sp>
        <p:nvSpPr>
          <p:cNvPr id="8" name="Rectangle 7"/>
          <p:cNvSpPr/>
          <p:nvPr/>
        </p:nvSpPr>
        <p:spPr>
          <a:xfrm>
            <a:off x="2071670" y="3932171"/>
            <a:ext cx="6929486" cy="1077218"/>
          </a:xfrm>
          <a:prstGeom prst="rect">
            <a:avLst/>
          </a:prstGeom>
        </p:spPr>
        <p:txBody>
          <a:bodyPr wrap="square">
            <a:spAutoFit/>
          </a:bodyPr>
          <a:lstStyle/>
          <a:p>
            <a:pPr lvl="1" algn="just" eaLnBrk="0" hangingPunct="0">
              <a:spcBef>
                <a:spcPts val="1200"/>
              </a:spcBef>
              <a:buClr>
                <a:srgbClr val="000099"/>
              </a:buClr>
              <a:buFont typeface="Arial" pitchFamily="34" charset="0"/>
              <a:buChar char="•"/>
            </a:pPr>
            <a:r>
              <a:rPr lang="fr-FR" dirty="0" smtClean="0"/>
              <a:t> Le joueur veut influer sur le résultat</a:t>
            </a:r>
          </a:p>
          <a:p>
            <a:pPr lvl="1" algn="just" eaLnBrk="0" hangingPunct="0">
              <a:spcBef>
                <a:spcPts val="1200"/>
              </a:spcBef>
              <a:buClr>
                <a:srgbClr val="000099"/>
              </a:buClr>
              <a:buFont typeface="Arial" pitchFamily="34" charset="0"/>
              <a:buChar char="•"/>
            </a:pPr>
            <a:r>
              <a:rPr lang="fr-FR" dirty="0" smtClean="0"/>
              <a:t> Des séquences incontrôlées peuvent encore se produire, mais elles doivent avoir un bon revenu et doit être logique</a:t>
            </a:r>
            <a:endParaRPr lang="fr-FR" dirty="0">
              <a:solidFill>
                <a:srgbClr val="FF0000"/>
              </a:solidFill>
            </a:endParaRPr>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686" y="5265805"/>
            <a:ext cx="1271688" cy="156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027" y="5247608"/>
            <a:ext cx="1551501" cy="1592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4"/>
          <p:cNvSpPr txBox="1">
            <a:spLocks noChangeArrowheads="1"/>
          </p:cNvSpPr>
          <p:nvPr/>
        </p:nvSpPr>
        <p:spPr bwMode="auto">
          <a:xfrm>
            <a:off x="4929190" y="390710"/>
            <a:ext cx="3929090" cy="609398"/>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a:t>Qu'est-ce qu'un </a:t>
            </a:r>
            <a:r>
              <a:rPr lang="fr-FR" sz="2800" b="1" dirty="0" smtClean="0"/>
              <a:t>jeu ?</a:t>
            </a:r>
            <a:endParaRPr lang="fr-FR" sz="2800" b="1" dirty="0">
              <a:effectLst>
                <a:outerShdw blurRad="38100" dist="38100" dir="2700000" algn="tl">
                  <a:srgbClr val="C0C0C0"/>
                </a:outerShdw>
              </a:effectLst>
              <a:latin typeface="Arial Black"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7388" y="1571612"/>
            <a:ext cx="5214942" cy="2949525"/>
          </a:xfrm>
          <a:prstGeom prst="rect">
            <a:avLst/>
          </a:prstGeom>
        </p:spPr>
        <p:txBody>
          <a:bodyPr wrap="square">
            <a:spAutoFit/>
          </a:bodyPr>
          <a:lstStyle/>
          <a:p>
            <a:pPr algn="just">
              <a:lnSpc>
                <a:spcPct val="150000"/>
              </a:lnSpc>
              <a:buFont typeface="Wingdings" pitchFamily="2" charset="2"/>
              <a:buChar char="q"/>
            </a:pPr>
            <a:r>
              <a:rPr lang="fr-FR" dirty="0" smtClean="0"/>
              <a:t> </a:t>
            </a:r>
            <a:r>
              <a:rPr lang="fr-FR" b="1" i="1" dirty="0" smtClean="0"/>
              <a:t>Color Switch </a:t>
            </a:r>
            <a:r>
              <a:rPr lang="fr-FR" dirty="0" smtClean="0"/>
              <a:t>: développé en 2016</a:t>
            </a:r>
          </a:p>
          <a:p>
            <a:pPr algn="just">
              <a:lnSpc>
                <a:spcPct val="150000"/>
              </a:lnSpc>
            </a:pPr>
            <a:r>
              <a:rPr lang="fr-FR" dirty="0" smtClean="0"/>
              <a:t>Rebondis et vole à travers les couleurs identiques ! Dans Color Switch, utilise tes réflexes pour marquer. Touche l'orbe orange et observe ta nouvelle nuance. Attends ensuite le moment parfait pour glisser dans le cercle tournant suivant !  </a:t>
            </a:r>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050" name="Picture 2" descr="  Color Switch – Capture d'écran ">
            <a:hlinkClick r:id="rId3" action="ppaction://hlinkfile"/>
          </p:cNvPr>
          <p:cNvPicPr>
            <a:picLocks noChangeAspect="1" noChangeArrowheads="1"/>
          </p:cNvPicPr>
          <p:nvPr/>
        </p:nvPicPr>
        <p:blipFill>
          <a:blip r:embed="rId4" cstate="print"/>
          <a:srcRect/>
          <a:stretch>
            <a:fillRect/>
          </a:stretch>
        </p:blipFill>
        <p:spPr bwMode="auto">
          <a:xfrm>
            <a:off x="7072330" y="1412407"/>
            <a:ext cx="2019145" cy="2692193"/>
          </a:xfrm>
          <a:prstGeom prst="rect">
            <a:avLst/>
          </a:prstGeom>
          <a:noFill/>
        </p:spPr>
      </p:pic>
      <p:sp>
        <p:nvSpPr>
          <p:cNvPr id="9" name="Text Box 4"/>
          <p:cNvSpPr txBox="1">
            <a:spLocks noChangeArrowheads="1"/>
          </p:cNvSpPr>
          <p:nvPr/>
        </p:nvSpPr>
        <p:spPr bwMode="auto">
          <a:xfrm>
            <a:off x="4500562" y="420839"/>
            <a:ext cx="4357718" cy="523220"/>
          </a:xfrm>
          <a:prstGeom prst="rect">
            <a:avLst/>
          </a:prstGeom>
          <a:noFill/>
          <a:ln w="9525">
            <a:noFill/>
            <a:miter lim="800000"/>
            <a:headEnd/>
            <a:tailEnd/>
          </a:ln>
          <a:effectLst/>
        </p:spPr>
        <p:txBody>
          <a:bodyPr wrap="square">
            <a:spAutoFit/>
          </a:bodyPr>
          <a:lstStyle/>
          <a:p>
            <a:r>
              <a:rPr lang="fr-FR" sz="2800" b="1" dirty="0" smtClean="0"/>
              <a:t>Exemples de Jeux vidéo</a:t>
            </a:r>
            <a:endParaRPr lang="fr-FR"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7388" y="1571612"/>
            <a:ext cx="6929454" cy="1892826"/>
          </a:xfrm>
          <a:prstGeom prst="rect">
            <a:avLst/>
          </a:prstGeom>
        </p:spPr>
        <p:txBody>
          <a:bodyPr wrap="square">
            <a:spAutoFit/>
          </a:bodyPr>
          <a:lstStyle/>
          <a:p>
            <a:pPr algn="just">
              <a:lnSpc>
                <a:spcPct val="150000"/>
              </a:lnSpc>
              <a:buFont typeface="Wingdings" pitchFamily="2" charset="2"/>
              <a:buChar char="q"/>
            </a:pPr>
            <a:r>
              <a:rPr lang="fr-FR" dirty="0" smtClean="0"/>
              <a:t> </a:t>
            </a:r>
            <a:r>
              <a:rPr lang="fr-FR" b="1" i="1" dirty="0" err="1" smtClean="0"/>
              <a:t>Falling</a:t>
            </a:r>
            <a:r>
              <a:rPr lang="fr-FR" b="1" i="1" dirty="0" smtClean="0"/>
              <a:t> Zombies</a:t>
            </a:r>
            <a:r>
              <a:rPr lang="fr-FR" dirty="0" smtClean="0"/>
              <a:t>: développé en 2017</a:t>
            </a:r>
          </a:p>
          <a:p>
            <a:endParaRPr lang="fr-FR" dirty="0" smtClean="0">
              <a:solidFill>
                <a:srgbClr val="0000FF"/>
              </a:solidFill>
            </a:endParaRPr>
          </a:p>
          <a:p>
            <a:r>
              <a:rPr lang="fr-FR" dirty="0" smtClean="0">
                <a:solidFill>
                  <a:srgbClr val="0000FF"/>
                </a:solidFill>
              </a:rPr>
              <a:t>Développeurs </a:t>
            </a:r>
            <a:r>
              <a:rPr lang="fr-FR" dirty="0" smtClean="0"/>
              <a:t>: </a:t>
            </a:r>
            <a:r>
              <a:rPr lang="fr-FR" dirty="0" err="1" smtClean="0"/>
              <a:t>Tawfik</a:t>
            </a:r>
            <a:r>
              <a:rPr lang="fr-FR" dirty="0" smtClean="0"/>
              <a:t> CHEBBI,  Omar HAKIM, Hakim NJIM et Omar ZOUARI</a:t>
            </a:r>
          </a:p>
          <a:p>
            <a:endParaRPr lang="fr-FR" dirty="0" smtClean="0"/>
          </a:p>
          <a:p>
            <a:r>
              <a:rPr lang="fr-FR" dirty="0" smtClean="0">
                <a:solidFill>
                  <a:srgbClr val="0000FF"/>
                </a:solidFill>
              </a:rPr>
              <a:t>Plateformes </a:t>
            </a:r>
            <a:r>
              <a:rPr lang="fr-FR" dirty="0" smtClean="0"/>
              <a:t>: </a:t>
            </a:r>
            <a:r>
              <a:rPr lang="fr-FR" dirty="0" err="1" smtClean="0"/>
              <a:t>Android</a:t>
            </a:r>
            <a:endParaRPr lang="fr-FR" dirty="0"/>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Text Box 4"/>
          <p:cNvSpPr txBox="1">
            <a:spLocks noChangeArrowheads="1"/>
          </p:cNvSpPr>
          <p:nvPr/>
        </p:nvSpPr>
        <p:spPr bwMode="auto">
          <a:xfrm>
            <a:off x="4500562" y="420839"/>
            <a:ext cx="4357718" cy="523220"/>
          </a:xfrm>
          <a:prstGeom prst="rect">
            <a:avLst/>
          </a:prstGeom>
          <a:noFill/>
          <a:ln w="9525">
            <a:noFill/>
            <a:miter lim="800000"/>
            <a:headEnd/>
            <a:tailEnd/>
          </a:ln>
          <a:effectLst/>
        </p:spPr>
        <p:txBody>
          <a:bodyPr wrap="square">
            <a:spAutoFit/>
          </a:bodyPr>
          <a:lstStyle/>
          <a:p>
            <a:r>
              <a:rPr lang="fr-FR" sz="2800" b="1" dirty="0" smtClean="0"/>
              <a:t>Exemples de Jeux vidéo</a:t>
            </a:r>
            <a:endParaRPr lang="fr-FR" sz="2800" b="1" dirty="0"/>
          </a:p>
        </p:txBody>
      </p:sp>
      <p:pic>
        <p:nvPicPr>
          <p:cNvPr id="3074" name="Picture 2" descr="https://scontent.ftun3-1.fna.fbcdn.net/v/t1.0-9/23621429_549450552063700_9162119378933289089_n.png?oh=8089aee5910147f7270c28e3063aa1ec&amp;oe=5A95F238"/>
          <p:cNvPicPr>
            <a:picLocks noChangeAspect="1" noChangeArrowheads="1"/>
          </p:cNvPicPr>
          <p:nvPr/>
        </p:nvPicPr>
        <p:blipFill>
          <a:blip r:embed="rId3"/>
          <a:srcRect/>
          <a:stretch>
            <a:fillRect/>
          </a:stretch>
        </p:blipFill>
        <p:spPr bwMode="auto">
          <a:xfrm>
            <a:off x="2857488" y="3626457"/>
            <a:ext cx="5143536" cy="308869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2000232" y="420839"/>
            <a:ext cx="6929486" cy="584775"/>
          </a:xfrm>
          <a:prstGeom prst="rect">
            <a:avLst/>
          </a:prstGeom>
          <a:noFill/>
          <a:ln w="9525">
            <a:noFill/>
            <a:miter lim="800000"/>
            <a:headEnd/>
            <a:tailEnd/>
          </a:ln>
          <a:effectLst/>
        </p:spPr>
        <p:txBody>
          <a:bodyPr wrap="square">
            <a:spAutoFit/>
          </a:bodyPr>
          <a:lstStyle/>
          <a:p>
            <a:r>
              <a:rPr lang="fr-FR" sz="3200" dirty="0" smtClean="0"/>
              <a:t>Fabriquants de Jeux vidéos tunisiens</a:t>
            </a:r>
            <a:endParaRPr lang="fr-FR" sz="3200" dirty="0"/>
          </a:p>
        </p:txBody>
      </p:sp>
      <p:sp>
        <p:nvSpPr>
          <p:cNvPr id="5" name="Rectangle 4"/>
          <p:cNvSpPr/>
          <p:nvPr/>
        </p:nvSpPr>
        <p:spPr>
          <a:xfrm>
            <a:off x="1928826" y="1428736"/>
            <a:ext cx="7072330" cy="707886"/>
          </a:xfrm>
          <a:prstGeom prst="rect">
            <a:avLst/>
          </a:prstGeom>
        </p:spPr>
        <p:txBody>
          <a:bodyPr wrap="square">
            <a:spAutoFit/>
          </a:bodyPr>
          <a:lstStyle/>
          <a:p>
            <a:pPr algn="just">
              <a:buFont typeface="Wingdings" pitchFamily="2" charset="2"/>
              <a:buChar char="q"/>
            </a:pPr>
            <a:r>
              <a:rPr lang="fr-FR" sz="2000" dirty="0" smtClean="0"/>
              <a:t> La communauté des gamers en Tunisie se développe pas à pas.  </a:t>
            </a:r>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 name="Rectangle 9"/>
          <p:cNvSpPr/>
          <p:nvPr/>
        </p:nvSpPr>
        <p:spPr>
          <a:xfrm>
            <a:off x="1928794" y="2149610"/>
            <a:ext cx="7072330" cy="707886"/>
          </a:xfrm>
          <a:prstGeom prst="rect">
            <a:avLst/>
          </a:prstGeom>
        </p:spPr>
        <p:txBody>
          <a:bodyPr wrap="square">
            <a:spAutoFit/>
          </a:bodyPr>
          <a:lstStyle/>
          <a:p>
            <a:pPr algn="just">
              <a:buFont typeface="Wingdings" pitchFamily="2" charset="2"/>
              <a:buChar char="q"/>
            </a:pPr>
            <a:r>
              <a:rPr lang="fr-FR" sz="2000" dirty="0" smtClean="0"/>
              <a:t> Des salles de jeux locales à des start-up tunisiennes dédiée à la réalisation de jeux vidéo.</a:t>
            </a:r>
          </a:p>
        </p:txBody>
      </p:sp>
      <p:sp>
        <p:nvSpPr>
          <p:cNvPr id="12" name="Rectangle 11"/>
          <p:cNvSpPr/>
          <p:nvPr/>
        </p:nvSpPr>
        <p:spPr>
          <a:xfrm>
            <a:off x="1928794" y="2857496"/>
            <a:ext cx="7072330" cy="1015663"/>
          </a:xfrm>
          <a:prstGeom prst="rect">
            <a:avLst/>
          </a:prstGeom>
        </p:spPr>
        <p:txBody>
          <a:bodyPr wrap="square">
            <a:spAutoFit/>
          </a:bodyPr>
          <a:lstStyle/>
          <a:p>
            <a:pPr algn="just">
              <a:buFont typeface="Wingdings" pitchFamily="2" charset="2"/>
              <a:buChar char="q"/>
            </a:pPr>
            <a:r>
              <a:rPr lang="fr-FR" sz="2000" dirty="0" smtClean="0"/>
              <a:t> Une communauté d'au moins 600 000 joueurs a grandi autour d'eux, ce qui a servi de base à la création de start-up tunisiennes voulant créer des jeux tunisiens.</a:t>
            </a:r>
          </a:p>
        </p:txBody>
      </p:sp>
      <p:sp>
        <p:nvSpPr>
          <p:cNvPr id="14" name="Rectangle 13"/>
          <p:cNvSpPr/>
          <p:nvPr/>
        </p:nvSpPr>
        <p:spPr>
          <a:xfrm>
            <a:off x="1928794" y="3929066"/>
            <a:ext cx="7072330" cy="707886"/>
          </a:xfrm>
          <a:prstGeom prst="rect">
            <a:avLst/>
          </a:prstGeom>
        </p:spPr>
        <p:txBody>
          <a:bodyPr wrap="square">
            <a:spAutoFit/>
          </a:bodyPr>
          <a:lstStyle/>
          <a:p>
            <a:pPr algn="just">
              <a:buFont typeface="Wingdings" pitchFamily="2" charset="2"/>
              <a:buChar char="q"/>
            </a:pPr>
            <a:r>
              <a:rPr lang="fr-FR" sz="2000" dirty="0" smtClean="0"/>
              <a:t> La Tunisie compte cinq entreprises qui se consacrent au développement du jeu vidéo.</a:t>
            </a:r>
          </a:p>
        </p:txBody>
      </p:sp>
      <p:sp>
        <p:nvSpPr>
          <p:cNvPr id="15" name="Rectangle 14"/>
          <p:cNvSpPr/>
          <p:nvPr/>
        </p:nvSpPr>
        <p:spPr>
          <a:xfrm>
            <a:off x="1928794" y="4721378"/>
            <a:ext cx="7072330" cy="707886"/>
          </a:xfrm>
          <a:prstGeom prst="rect">
            <a:avLst/>
          </a:prstGeom>
        </p:spPr>
        <p:txBody>
          <a:bodyPr wrap="square">
            <a:spAutoFit/>
          </a:bodyPr>
          <a:lstStyle/>
          <a:p>
            <a:pPr algn="just">
              <a:buFont typeface="Wingdings" pitchFamily="2" charset="2"/>
              <a:buChar char="q"/>
            </a:pPr>
            <a:r>
              <a:rPr lang="fr-FR" sz="2000" dirty="0" smtClean="0"/>
              <a:t> Certaines d'entre elles, comme </a:t>
            </a:r>
            <a:r>
              <a:rPr lang="fr-FR" sz="2000" dirty="0" smtClean="0">
                <a:hlinkClick r:id="rId3"/>
              </a:rPr>
              <a:t>Digital Mania</a:t>
            </a:r>
            <a:r>
              <a:rPr lang="fr-FR" sz="2000" dirty="0" smtClean="0"/>
              <a:t>, valent plus d'un million de dollars et sont en expansion.</a:t>
            </a:r>
          </a:p>
        </p:txBody>
      </p:sp>
      <p:sp>
        <p:nvSpPr>
          <p:cNvPr id="16" name="Rectangle 15"/>
          <p:cNvSpPr/>
          <p:nvPr/>
        </p:nvSpPr>
        <p:spPr>
          <a:xfrm>
            <a:off x="1928794" y="5435758"/>
            <a:ext cx="7072330" cy="1015663"/>
          </a:xfrm>
          <a:prstGeom prst="rect">
            <a:avLst/>
          </a:prstGeom>
        </p:spPr>
        <p:txBody>
          <a:bodyPr wrap="square">
            <a:spAutoFit/>
          </a:bodyPr>
          <a:lstStyle/>
          <a:p>
            <a:pPr algn="just">
              <a:buFont typeface="Wingdings" pitchFamily="2" charset="2"/>
              <a:buChar char="q"/>
            </a:pPr>
            <a:r>
              <a:rPr lang="fr-FR" sz="2000" dirty="0" smtClean="0"/>
              <a:t> Dans un bureau au Lac (Tunis), les créateurs de </a:t>
            </a:r>
            <a:r>
              <a:rPr lang="fr-FR" sz="2000" b="1" i="1" dirty="0" smtClean="0"/>
              <a:t>Digitalmania</a:t>
            </a:r>
            <a:r>
              <a:rPr lang="fr-FR" sz="2000" dirty="0" smtClean="0"/>
              <a:t> testent les jeux et l'équipement de réalité virtuelle afin de rester à l'affût des tendances internationales.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2000232" y="420839"/>
            <a:ext cx="6929486" cy="584775"/>
          </a:xfrm>
          <a:prstGeom prst="rect">
            <a:avLst/>
          </a:prstGeom>
          <a:noFill/>
          <a:ln w="9525">
            <a:noFill/>
            <a:miter lim="800000"/>
            <a:headEnd/>
            <a:tailEnd/>
          </a:ln>
          <a:effectLst/>
        </p:spPr>
        <p:txBody>
          <a:bodyPr wrap="square">
            <a:spAutoFit/>
          </a:bodyPr>
          <a:lstStyle/>
          <a:p>
            <a:r>
              <a:rPr lang="fr-FR" sz="3200" dirty="0" smtClean="0"/>
              <a:t>Fabriquants de Jeux vidéos tunisiens</a:t>
            </a:r>
            <a:endParaRPr lang="fr-FR" sz="3200" dirty="0"/>
          </a:p>
        </p:txBody>
      </p:sp>
      <p:sp>
        <p:nvSpPr>
          <p:cNvPr id="5" name="Rectangle 4"/>
          <p:cNvSpPr/>
          <p:nvPr/>
        </p:nvSpPr>
        <p:spPr>
          <a:xfrm>
            <a:off x="1928826" y="4214818"/>
            <a:ext cx="7072330" cy="1015663"/>
          </a:xfrm>
          <a:prstGeom prst="rect">
            <a:avLst/>
          </a:prstGeom>
        </p:spPr>
        <p:txBody>
          <a:bodyPr wrap="square">
            <a:spAutoFit/>
          </a:bodyPr>
          <a:lstStyle/>
          <a:p>
            <a:pPr algn="just">
              <a:buFont typeface="Wingdings" pitchFamily="2" charset="2"/>
              <a:buChar char="q"/>
            </a:pPr>
            <a:r>
              <a:rPr lang="fr-FR" sz="2000" dirty="0" smtClean="0"/>
              <a:t> </a:t>
            </a:r>
            <a:r>
              <a:rPr lang="fr-FR" sz="2000" b="1" i="1" dirty="0" smtClean="0"/>
              <a:t>Digital Mania</a:t>
            </a:r>
            <a:r>
              <a:rPr lang="fr-FR" sz="2000" dirty="0" smtClean="0"/>
              <a:t>, le studio fondé par </a:t>
            </a:r>
            <a:r>
              <a:rPr lang="fr-FR" sz="2000" dirty="0" smtClean="0">
                <a:hlinkClick r:id="rId3"/>
              </a:rPr>
              <a:t>Walid Sultan Midani</a:t>
            </a:r>
            <a:r>
              <a:rPr lang="fr-FR" sz="2000" dirty="0" smtClean="0"/>
              <a:t>  en 2012, veut faire des jeux qui répondent aux normes internationales et développer plus de jeux en Tunisie.</a:t>
            </a:r>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 name="Rectangle 11"/>
          <p:cNvSpPr/>
          <p:nvPr/>
        </p:nvSpPr>
        <p:spPr>
          <a:xfrm>
            <a:off x="1928794" y="1500174"/>
            <a:ext cx="7072330" cy="1015663"/>
          </a:xfrm>
          <a:prstGeom prst="rect">
            <a:avLst/>
          </a:prstGeom>
        </p:spPr>
        <p:txBody>
          <a:bodyPr wrap="square">
            <a:spAutoFit/>
          </a:bodyPr>
          <a:lstStyle/>
          <a:p>
            <a:pPr algn="just">
              <a:buFont typeface="Wingdings" pitchFamily="2" charset="2"/>
              <a:buChar char="q"/>
            </a:pPr>
            <a:r>
              <a:rPr lang="fr-FR" sz="2000" dirty="0" smtClean="0"/>
              <a:t> L'histoire de la communauté des gamers, à la fois les joueurs et développeurs en Tunisie, est une histoire d'amateurs qui ont vu grand.</a:t>
            </a:r>
          </a:p>
        </p:txBody>
      </p:sp>
      <p:sp>
        <p:nvSpPr>
          <p:cNvPr id="14" name="Rectangle 13"/>
          <p:cNvSpPr/>
          <p:nvPr/>
        </p:nvSpPr>
        <p:spPr>
          <a:xfrm>
            <a:off x="1928794" y="2571744"/>
            <a:ext cx="7072330" cy="1631216"/>
          </a:xfrm>
          <a:prstGeom prst="rect">
            <a:avLst/>
          </a:prstGeom>
        </p:spPr>
        <p:txBody>
          <a:bodyPr wrap="square">
            <a:spAutoFit/>
          </a:bodyPr>
          <a:lstStyle/>
          <a:p>
            <a:pPr algn="just">
              <a:buFont typeface="Wingdings" pitchFamily="2" charset="2"/>
              <a:buChar char="q"/>
            </a:pPr>
            <a:r>
              <a:rPr lang="fr-FR" sz="2000" dirty="0" smtClean="0"/>
              <a:t> </a:t>
            </a:r>
            <a:r>
              <a:rPr lang="fr-FR" sz="2000" dirty="0" smtClean="0">
                <a:hlinkClick r:id="rId3"/>
              </a:rPr>
              <a:t>Ahmed Cheikhrouhou</a:t>
            </a:r>
            <a:r>
              <a:rPr lang="fr-FR" sz="2000" dirty="0" smtClean="0"/>
              <a:t>, président de la startup fabricatrice de jeux </a:t>
            </a:r>
            <a:r>
              <a:rPr lang="fr-FR" sz="2000" b="1" i="1" dirty="0" smtClean="0"/>
              <a:t>Polysmart </a:t>
            </a:r>
            <a:r>
              <a:rPr lang="fr-FR" sz="2000" dirty="0" smtClean="0"/>
              <a:t>à Tunis à déclaré que : Beaucoup d'amateurs de jeux vidéo en Tunisie, mais seulement une centaine qui peuvent être efficaces pour créer ou développer des jeux vidéo. </a:t>
            </a:r>
          </a:p>
        </p:txBody>
      </p:sp>
      <p:sp>
        <p:nvSpPr>
          <p:cNvPr id="16" name="Rectangle 15"/>
          <p:cNvSpPr/>
          <p:nvPr/>
        </p:nvSpPr>
        <p:spPr>
          <a:xfrm>
            <a:off x="1928794" y="5435758"/>
            <a:ext cx="7072330" cy="707886"/>
          </a:xfrm>
          <a:prstGeom prst="rect">
            <a:avLst/>
          </a:prstGeom>
        </p:spPr>
        <p:txBody>
          <a:bodyPr wrap="square">
            <a:spAutoFit/>
          </a:bodyPr>
          <a:lstStyle/>
          <a:p>
            <a:pPr algn="just">
              <a:buFont typeface="Wingdings" pitchFamily="2" charset="2"/>
              <a:buChar char="q"/>
            </a:pPr>
            <a:r>
              <a:rPr lang="fr-FR" sz="2000" dirty="0" smtClean="0"/>
              <a:t> </a:t>
            </a:r>
            <a:r>
              <a:rPr lang="fr-FR" sz="2000" b="1" i="1" dirty="0" smtClean="0"/>
              <a:t>Netinfo </a:t>
            </a:r>
            <a:r>
              <a:rPr lang="fr-FR" sz="2000" dirty="0" smtClean="0"/>
              <a:t>est la seule école qui est reconnu en Tunisie comme une école pour la conception de jeux 3D.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2000232" y="420839"/>
            <a:ext cx="6929486" cy="584775"/>
          </a:xfrm>
          <a:prstGeom prst="rect">
            <a:avLst/>
          </a:prstGeom>
          <a:noFill/>
          <a:ln w="9525">
            <a:noFill/>
            <a:miter lim="800000"/>
            <a:headEnd/>
            <a:tailEnd/>
          </a:ln>
          <a:effectLst/>
        </p:spPr>
        <p:txBody>
          <a:bodyPr wrap="square">
            <a:spAutoFit/>
          </a:bodyPr>
          <a:lstStyle/>
          <a:p>
            <a:r>
              <a:rPr lang="fr-FR" sz="3200" dirty="0" smtClean="0"/>
              <a:t>Fabriquants de Jeux vidéos tunisiens</a:t>
            </a:r>
            <a:endParaRPr lang="fr-FR" sz="3200" dirty="0"/>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 name="Rectangle 11"/>
          <p:cNvSpPr/>
          <p:nvPr/>
        </p:nvSpPr>
        <p:spPr>
          <a:xfrm>
            <a:off x="1928794" y="1214422"/>
            <a:ext cx="7072330" cy="1227965"/>
          </a:xfrm>
          <a:prstGeom prst="rect">
            <a:avLst/>
          </a:prstGeom>
        </p:spPr>
        <p:txBody>
          <a:bodyPr wrap="square">
            <a:spAutoFit/>
          </a:bodyPr>
          <a:lstStyle/>
          <a:p>
            <a:pPr algn="just">
              <a:lnSpc>
                <a:spcPct val="200000"/>
              </a:lnSpc>
              <a:buFont typeface="Wingdings" pitchFamily="2" charset="2"/>
              <a:buChar char="q"/>
            </a:pPr>
            <a:r>
              <a:rPr lang="fr-FR" sz="2000" dirty="0" smtClean="0"/>
              <a:t> MDI : Notre partenaire en Tunisie (</a:t>
            </a:r>
            <a:r>
              <a:rPr lang="fr-FR" sz="2000" dirty="0" smtClean="0">
                <a:solidFill>
                  <a:srgbClr val="C00000"/>
                </a:solidFill>
              </a:rPr>
              <a:t>M</a:t>
            </a:r>
            <a:r>
              <a:rPr lang="fr-FR" sz="2000" dirty="0" smtClean="0"/>
              <a:t>editerranean </a:t>
            </a:r>
            <a:r>
              <a:rPr lang="fr-FR" sz="2000" dirty="0" smtClean="0">
                <a:solidFill>
                  <a:srgbClr val="C00000"/>
                </a:solidFill>
              </a:rPr>
              <a:t>D</a:t>
            </a:r>
            <a:r>
              <a:rPr lang="fr-FR" sz="2000" dirty="0" smtClean="0"/>
              <a:t>evelopment </a:t>
            </a:r>
            <a:r>
              <a:rPr lang="fr-FR" sz="2000" dirty="0" smtClean="0">
                <a:solidFill>
                  <a:srgbClr val="C00000"/>
                </a:solidFill>
              </a:rPr>
              <a:t>I</a:t>
            </a:r>
            <a:r>
              <a:rPr lang="fr-FR" sz="2000" dirty="0" smtClean="0"/>
              <a:t>NITIATIVE) </a:t>
            </a:r>
          </a:p>
        </p:txBody>
      </p:sp>
      <p:sp>
        <p:nvSpPr>
          <p:cNvPr id="16" name="Rectangle 15"/>
          <p:cNvSpPr/>
          <p:nvPr/>
        </p:nvSpPr>
        <p:spPr>
          <a:xfrm>
            <a:off x="1928794" y="2643182"/>
            <a:ext cx="7072330" cy="707886"/>
          </a:xfrm>
          <a:prstGeom prst="rect">
            <a:avLst/>
          </a:prstGeom>
        </p:spPr>
        <p:txBody>
          <a:bodyPr wrap="square">
            <a:spAutoFit/>
          </a:bodyPr>
          <a:lstStyle/>
          <a:p>
            <a:pPr algn="just"/>
            <a:r>
              <a:rPr lang="fr-FR" sz="2000" dirty="0" smtClean="0"/>
              <a:t>Les principales activités du MDI ont été développées conformément aux objectifs suivants :</a:t>
            </a:r>
          </a:p>
        </p:txBody>
      </p:sp>
      <p:pic>
        <p:nvPicPr>
          <p:cNvPr id="2050" name="Picture 2" descr="Mediterranean Development Initiative - MDI">
            <a:hlinkClick r:id="rId3"/>
          </p:cNvPr>
          <p:cNvPicPr>
            <a:picLocks noChangeAspect="1" noChangeArrowheads="1"/>
          </p:cNvPicPr>
          <p:nvPr/>
        </p:nvPicPr>
        <p:blipFill>
          <a:blip r:embed="rId4"/>
          <a:srcRect/>
          <a:stretch>
            <a:fillRect/>
          </a:stretch>
        </p:blipFill>
        <p:spPr bwMode="auto">
          <a:xfrm>
            <a:off x="5000628" y="1500174"/>
            <a:ext cx="3857652" cy="1285884"/>
          </a:xfrm>
          <a:prstGeom prst="rect">
            <a:avLst/>
          </a:prstGeom>
          <a:noFill/>
        </p:spPr>
      </p:pic>
      <p:sp>
        <p:nvSpPr>
          <p:cNvPr id="13" name="Rectangle 12"/>
          <p:cNvSpPr/>
          <p:nvPr/>
        </p:nvSpPr>
        <p:spPr>
          <a:xfrm>
            <a:off x="2143108" y="3357562"/>
            <a:ext cx="6858016" cy="646331"/>
          </a:xfrm>
          <a:prstGeom prst="rect">
            <a:avLst/>
          </a:prstGeom>
        </p:spPr>
        <p:txBody>
          <a:bodyPr wrap="square">
            <a:spAutoFit/>
          </a:bodyPr>
          <a:lstStyle/>
          <a:p>
            <a:pPr algn="just">
              <a:buFont typeface="Courier New" pitchFamily="49" charset="0"/>
              <a:buChar char="o"/>
            </a:pPr>
            <a:r>
              <a:rPr lang="fr-FR" dirty="0" smtClean="0"/>
              <a:t> Faciliter le dialogue sur les grands défis de la croissance économique et de l'intégration et la coopération régionales.</a:t>
            </a:r>
            <a:endParaRPr lang="fr-FR" dirty="0"/>
          </a:p>
        </p:txBody>
      </p:sp>
      <p:sp>
        <p:nvSpPr>
          <p:cNvPr id="15" name="Rectangle 14"/>
          <p:cNvSpPr/>
          <p:nvPr/>
        </p:nvSpPr>
        <p:spPr>
          <a:xfrm>
            <a:off x="2143108" y="3997115"/>
            <a:ext cx="6858016" cy="923330"/>
          </a:xfrm>
          <a:prstGeom prst="rect">
            <a:avLst/>
          </a:prstGeom>
        </p:spPr>
        <p:txBody>
          <a:bodyPr wrap="square">
            <a:spAutoFit/>
          </a:bodyPr>
          <a:lstStyle/>
          <a:p>
            <a:pPr algn="just">
              <a:buFont typeface="Courier New" pitchFamily="49" charset="0"/>
              <a:buChar char="o"/>
            </a:pPr>
            <a:r>
              <a:rPr lang="fr-FR" dirty="0" smtClean="0"/>
              <a:t> Faciliter le réseautage entre les hommes d'affaires de la région méditerranéenne (en particulier le Maghreb) en collaboration avec les associations nationales.</a:t>
            </a:r>
            <a:endParaRPr lang="fr-FR" dirty="0"/>
          </a:p>
        </p:txBody>
      </p:sp>
      <p:sp>
        <p:nvSpPr>
          <p:cNvPr id="17" name="Rectangle 16"/>
          <p:cNvSpPr/>
          <p:nvPr/>
        </p:nvSpPr>
        <p:spPr>
          <a:xfrm>
            <a:off x="2143108" y="4934562"/>
            <a:ext cx="6858016" cy="646331"/>
          </a:xfrm>
          <a:prstGeom prst="rect">
            <a:avLst/>
          </a:prstGeom>
        </p:spPr>
        <p:txBody>
          <a:bodyPr wrap="square">
            <a:spAutoFit/>
          </a:bodyPr>
          <a:lstStyle/>
          <a:p>
            <a:pPr algn="just">
              <a:buFont typeface="Courier New" pitchFamily="49" charset="0"/>
              <a:buChar char="o"/>
            </a:pPr>
            <a:r>
              <a:rPr lang="fr-FR" dirty="0" smtClean="0"/>
              <a:t> Fourniture de services de développement commercial et de soutien technique.</a:t>
            </a:r>
            <a:endParaRPr lang="fr-FR" dirty="0"/>
          </a:p>
        </p:txBody>
      </p:sp>
      <p:sp>
        <p:nvSpPr>
          <p:cNvPr id="18" name="Rectangle 17"/>
          <p:cNvSpPr/>
          <p:nvPr/>
        </p:nvSpPr>
        <p:spPr>
          <a:xfrm>
            <a:off x="2143108" y="5538802"/>
            <a:ext cx="6858016" cy="369332"/>
          </a:xfrm>
          <a:prstGeom prst="rect">
            <a:avLst/>
          </a:prstGeom>
        </p:spPr>
        <p:txBody>
          <a:bodyPr wrap="square">
            <a:spAutoFit/>
          </a:bodyPr>
          <a:lstStyle/>
          <a:p>
            <a:pPr algn="just">
              <a:buFont typeface="Courier New" pitchFamily="49" charset="0"/>
              <a:buChar char="o"/>
            </a:pPr>
            <a:r>
              <a:rPr lang="fr-FR" dirty="0" smtClean="0"/>
              <a:t> ...</a:t>
            </a:r>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4429124" y="420839"/>
            <a:ext cx="4572032" cy="523220"/>
          </a:xfrm>
          <a:prstGeom prst="rect">
            <a:avLst/>
          </a:prstGeom>
          <a:noFill/>
          <a:ln w="9525">
            <a:noFill/>
            <a:miter lim="800000"/>
            <a:headEnd/>
            <a:tailEnd/>
          </a:ln>
          <a:effectLst/>
        </p:spPr>
        <p:txBody>
          <a:bodyPr wrap="square">
            <a:spAutoFit/>
          </a:bodyPr>
          <a:lstStyle/>
          <a:p>
            <a:r>
              <a:rPr lang="fr-FR" sz="2800" b="1" dirty="0" smtClean="0"/>
              <a:t>Industrie des jeux vidéos</a:t>
            </a:r>
            <a:endParaRPr lang="fr-FR" sz="2800" b="1" dirty="0"/>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 name="Rectangle 11"/>
          <p:cNvSpPr/>
          <p:nvPr/>
        </p:nvSpPr>
        <p:spPr>
          <a:xfrm>
            <a:off x="1857356" y="1071546"/>
            <a:ext cx="7072330" cy="716350"/>
          </a:xfrm>
          <a:prstGeom prst="rect">
            <a:avLst/>
          </a:prstGeom>
        </p:spPr>
        <p:txBody>
          <a:bodyPr wrap="square">
            <a:spAutoFit/>
          </a:bodyPr>
          <a:lstStyle/>
          <a:p>
            <a:pPr algn="just">
              <a:lnSpc>
                <a:spcPct val="200000"/>
              </a:lnSpc>
            </a:pPr>
            <a:r>
              <a:rPr lang="fr-FR" sz="2400" b="1" i="1" dirty="0" smtClean="0"/>
              <a:t>Une industrie en Croissance …</a:t>
            </a:r>
          </a:p>
        </p:txBody>
      </p:sp>
      <p:sp>
        <p:nvSpPr>
          <p:cNvPr id="18" name="Rectangle 17"/>
          <p:cNvSpPr/>
          <p:nvPr/>
        </p:nvSpPr>
        <p:spPr>
          <a:xfrm>
            <a:off x="1714512" y="6072206"/>
            <a:ext cx="7215206" cy="646331"/>
          </a:xfrm>
          <a:prstGeom prst="rect">
            <a:avLst/>
          </a:prstGeom>
        </p:spPr>
        <p:txBody>
          <a:bodyPr wrap="square">
            <a:spAutoFit/>
          </a:bodyPr>
          <a:lstStyle/>
          <a:p>
            <a:pPr algn="ctr"/>
            <a:r>
              <a:rPr lang="fr-FR" b="1" dirty="0" smtClean="0"/>
              <a:t>On remarque que ces chiffres sont multipliés par 2 entre :</a:t>
            </a:r>
          </a:p>
          <a:p>
            <a:pPr algn="ctr"/>
            <a:r>
              <a:rPr lang="fr-FR" b="1" dirty="0" smtClean="0"/>
              <a:t>(1997,2002), (2004,2008) et (2008,011)</a:t>
            </a:r>
            <a:endParaRPr lang="fr-FR" b="1" dirty="0"/>
          </a:p>
        </p:txBody>
      </p:sp>
      <p:pic>
        <p:nvPicPr>
          <p:cNvPr id="87042" name="Picture 2"/>
          <p:cNvPicPr>
            <a:picLocks noChangeAspect="1" noChangeArrowheads="1"/>
          </p:cNvPicPr>
          <p:nvPr/>
        </p:nvPicPr>
        <p:blipFill>
          <a:blip r:embed="rId3"/>
          <a:srcRect/>
          <a:stretch>
            <a:fillRect/>
          </a:stretch>
        </p:blipFill>
        <p:spPr bwMode="auto">
          <a:xfrm>
            <a:off x="1714480" y="2428868"/>
            <a:ext cx="7346749" cy="3571900"/>
          </a:xfrm>
          <a:prstGeom prst="rect">
            <a:avLst/>
          </a:prstGeom>
          <a:noFill/>
          <a:ln w="9525">
            <a:noFill/>
            <a:miter lim="800000"/>
            <a:headEnd/>
            <a:tailEnd/>
          </a:ln>
          <a:effectLst/>
        </p:spPr>
      </p:pic>
      <p:sp>
        <p:nvSpPr>
          <p:cNvPr id="19" name="Rectangle 18"/>
          <p:cNvSpPr/>
          <p:nvPr/>
        </p:nvSpPr>
        <p:spPr>
          <a:xfrm>
            <a:off x="1539076" y="1814444"/>
            <a:ext cx="7715304" cy="400110"/>
          </a:xfrm>
          <a:prstGeom prst="rect">
            <a:avLst/>
          </a:prstGeom>
        </p:spPr>
        <p:txBody>
          <a:bodyPr wrap="square">
            <a:spAutoFit/>
          </a:bodyPr>
          <a:lstStyle/>
          <a:p>
            <a:pPr algn="just"/>
            <a:r>
              <a:rPr lang="fr-FR" sz="2000" b="1" dirty="0" smtClean="0"/>
              <a:t>Revenue annuels de l’industrie du jeu vidéo (en milliards de $)</a:t>
            </a:r>
            <a:endParaRPr lang="fr-FR" sz="20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4429124" y="420839"/>
            <a:ext cx="4572032" cy="523220"/>
          </a:xfrm>
          <a:prstGeom prst="rect">
            <a:avLst/>
          </a:prstGeom>
          <a:noFill/>
          <a:ln w="9525">
            <a:noFill/>
            <a:miter lim="800000"/>
            <a:headEnd/>
            <a:tailEnd/>
          </a:ln>
          <a:effectLst/>
        </p:spPr>
        <p:txBody>
          <a:bodyPr wrap="square">
            <a:spAutoFit/>
          </a:bodyPr>
          <a:lstStyle/>
          <a:p>
            <a:r>
              <a:rPr lang="fr-FR" sz="2800" b="1" dirty="0" smtClean="0"/>
              <a:t>Industrie des jeux vidéos</a:t>
            </a:r>
            <a:endParaRPr lang="fr-FR" sz="2800" b="1" dirty="0"/>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 name="Rectangle 11"/>
          <p:cNvSpPr/>
          <p:nvPr/>
        </p:nvSpPr>
        <p:spPr>
          <a:xfrm>
            <a:off x="1571604" y="1121577"/>
            <a:ext cx="7072330" cy="769441"/>
          </a:xfrm>
          <a:prstGeom prst="rect">
            <a:avLst/>
          </a:prstGeom>
        </p:spPr>
        <p:txBody>
          <a:bodyPr wrap="square">
            <a:spAutoFit/>
          </a:bodyPr>
          <a:lstStyle/>
          <a:p>
            <a:pPr algn="just">
              <a:lnSpc>
                <a:spcPct val="200000"/>
              </a:lnSpc>
            </a:pPr>
            <a:r>
              <a:rPr lang="en-US" sz="2200" b="1" i="1" dirty="0" smtClean="0"/>
              <a:t>Top 10 Countries by Game Revenues</a:t>
            </a:r>
          </a:p>
        </p:txBody>
      </p:sp>
      <p:sp>
        <p:nvSpPr>
          <p:cNvPr id="19" name="Rectangle 18"/>
          <p:cNvSpPr/>
          <p:nvPr/>
        </p:nvSpPr>
        <p:spPr>
          <a:xfrm>
            <a:off x="7500894" y="1385816"/>
            <a:ext cx="1928890" cy="338554"/>
          </a:xfrm>
          <a:prstGeom prst="rect">
            <a:avLst/>
          </a:prstGeom>
        </p:spPr>
        <p:txBody>
          <a:bodyPr wrap="square">
            <a:spAutoFit/>
          </a:bodyPr>
          <a:lstStyle/>
          <a:p>
            <a:pPr algn="just"/>
            <a:r>
              <a:rPr lang="fr-FR" sz="1600" b="1" dirty="0" smtClean="0"/>
              <a:t>Octobre 2017</a:t>
            </a:r>
            <a:endParaRPr lang="fr-FR" sz="1600" b="1" dirty="0"/>
          </a:p>
        </p:txBody>
      </p:sp>
      <p:pic>
        <p:nvPicPr>
          <p:cNvPr id="88066" name="Picture 2"/>
          <p:cNvPicPr>
            <a:picLocks noChangeAspect="1" noChangeArrowheads="1"/>
          </p:cNvPicPr>
          <p:nvPr/>
        </p:nvPicPr>
        <p:blipFill>
          <a:blip r:embed="rId3"/>
          <a:srcRect/>
          <a:stretch>
            <a:fillRect/>
          </a:stretch>
        </p:blipFill>
        <p:spPr bwMode="auto">
          <a:xfrm>
            <a:off x="1909793" y="1785926"/>
            <a:ext cx="7019925" cy="4210062"/>
          </a:xfrm>
          <a:prstGeom prst="rect">
            <a:avLst/>
          </a:prstGeom>
          <a:noFill/>
          <a:ln w="9525">
            <a:noFill/>
            <a:miter lim="800000"/>
            <a:headEnd/>
            <a:tailEnd/>
          </a:ln>
          <a:effectLst/>
        </p:spPr>
      </p:pic>
      <p:pic>
        <p:nvPicPr>
          <p:cNvPr id="88067" name="Picture 3"/>
          <p:cNvPicPr>
            <a:picLocks noChangeAspect="1" noChangeArrowheads="1"/>
          </p:cNvPicPr>
          <p:nvPr/>
        </p:nvPicPr>
        <p:blipFill>
          <a:blip r:embed="rId4"/>
          <a:srcRect/>
          <a:stretch>
            <a:fillRect/>
          </a:stretch>
        </p:blipFill>
        <p:spPr bwMode="auto">
          <a:xfrm>
            <a:off x="1908012" y="6300811"/>
            <a:ext cx="7029450" cy="485775"/>
          </a:xfrm>
          <a:prstGeom prst="rect">
            <a:avLst/>
          </a:prstGeom>
          <a:noFill/>
          <a:ln w="9525">
            <a:noFill/>
            <a:miter lim="800000"/>
            <a:headEnd/>
            <a:tailEnd/>
          </a:ln>
          <a:effectLst/>
        </p:spPr>
      </p:pic>
      <p:sp>
        <p:nvSpPr>
          <p:cNvPr id="13" name="Rectangle 12"/>
          <p:cNvSpPr/>
          <p:nvPr/>
        </p:nvSpPr>
        <p:spPr>
          <a:xfrm>
            <a:off x="2113234" y="5899456"/>
            <a:ext cx="1928890" cy="338554"/>
          </a:xfrm>
          <a:prstGeom prst="rect">
            <a:avLst/>
          </a:prstGeom>
        </p:spPr>
        <p:txBody>
          <a:bodyPr wrap="square">
            <a:spAutoFit/>
          </a:bodyPr>
          <a:lstStyle/>
          <a:p>
            <a:pPr algn="just"/>
            <a:r>
              <a:rPr lang="fr-FR" sz="1600" b="1" dirty="0" smtClean="0"/>
              <a:t>…</a:t>
            </a:r>
            <a:endParaRPr lang="fr-FR" sz="16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6715140" y="420839"/>
            <a:ext cx="2143140" cy="523220"/>
          </a:xfrm>
          <a:prstGeom prst="rect">
            <a:avLst/>
          </a:prstGeom>
          <a:noFill/>
          <a:ln w="9525">
            <a:noFill/>
            <a:miter lim="800000"/>
            <a:headEnd/>
            <a:tailEnd/>
          </a:ln>
          <a:effectLst/>
        </p:spPr>
        <p:txBody>
          <a:bodyPr wrap="square">
            <a:spAutoFit/>
          </a:bodyPr>
          <a:lstStyle/>
          <a:p>
            <a:r>
              <a:rPr lang="fr-FR" sz="2800" b="1" dirty="0" smtClean="0"/>
              <a:t>Conclusion</a:t>
            </a:r>
            <a:endParaRPr lang="fr-FR" sz="2800" b="1" dirty="0"/>
          </a:p>
        </p:txBody>
      </p:sp>
      <p:sp>
        <p:nvSpPr>
          <p:cNvPr id="5" name="Rectangle 4"/>
          <p:cNvSpPr/>
          <p:nvPr/>
        </p:nvSpPr>
        <p:spPr>
          <a:xfrm>
            <a:off x="1714480" y="1472267"/>
            <a:ext cx="5214942" cy="456535"/>
          </a:xfrm>
          <a:prstGeom prst="rect">
            <a:avLst/>
          </a:prstGeom>
        </p:spPr>
        <p:txBody>
          <a:bodyPr wrap="square">
            <a:spAutoFit/>
          </a:bodyPr>
          <a:lstStyle/>
          <a:p>
            <a:pPr algn="just">
              <a:lnSpc>
                <a:spcPct val="150000"/>
              </a:lnSpc>
            </a:pPr>
            <a:r>
              <a:rPr lang="fr-FR" dirty="0" smtClean="0"/>
              <a:t>Ces différents jeux sont caractérisés par : </a:t>
            </a:r>
          </a:p>
        </p:txBody>
      </p:sp>
      <p:sp>
        <p:nvSpPr>
          <p:cNvPr id="1031" name="AutoShape 7"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3" name="AutoShape 9"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5" name="AutoShape 11"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7" name="AutoShape 13" descr="Résultat de recherche d'images pour &quot;flappy bird date de sortie&quot;"/>
          <p:cNvSpPr>
            <a:spLocks noChangeAspect="1" noChangeArrowheads="1"/>
          </p:cNvSpPr>
          <p:nvPr/>
        </p:nvSpPr>
        <p:spPr bwMode="auto">
          <a:xfrm>
            <a:off x="155575" y="-677863"/>
            <a:ext cx="1876425" cy="141922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 name="Rectangle 9"/>
          <p:cNvSpPr/>
          <p:nvPr/>
        </p:nvSpPr>
        <p:spPr>
          <a:xfrm>
            <a:off x="2000264" y="2063913"/>
            <a:ext cx="6000760" cy="507831"/>
          </a:xfrm>
          <a:prstGeom prst="rect">
            <a:avLst/>
          </a:prstGeom>
        </p:spPr>
        <p:txBody>
          <a:bodyPr wrap="square">
            <a:spAutoFit/>
          </a:bodyPr>
          <a:lstStyle/>
          <a:p>
            <a:pPr algn="just">
              <a:lnSpc>
                <a:spcPct val="150000"/>
              </a:lnSpc>
              <a:buFont typeface="Wingdings" pitchFamily="2" charset="2"/>
              <a:buChar char="q"/>
            </a:pPr>
            <a:r>
              <a:rPr lang="fr-FR" dirty="0" smtClean="0"/>
              <a:t> Coté graphique simple</a:t>
            </a:r>
          </a:p>
        </p:txBody>
      </p:sp>
      <p:sp>
        <p:nvSpPr>
          <p:cNvPr id="11" name="Rectangle 10"/>
          <p:cNvSpPr/>
          <p:nvPr/>
        </p:nvSpPr>
        <p:spPr>
          <a:xfrm>
            <a:off x="2000232" y="2643182"/>
            <a:ext cx="6000760" cy="456535"/>
          </a:xfrm>
          <a:prstGeom prst="rect">
            <a:avLst/>
          </a:prstGeom>
        </p:spPr>
        <p:txBody>
          <a:bodyPr wrap="square">
            <a:spAutoFit/>
          </a:bodyPr>
          <a:lstStyle/>
          <a:p>
            <a:pPr algn="just">
              <a:lnSpc>
                <a:spcPct val="150000"/>
              </a:lnSpc>
              <a:buFont typeface="Wingdings" pitchFamily="2" charset="2"/>
              <a:buChar char="q"/>
            </a:pPr>
            <a:r>
              <a:rPr lang="fr-FR" dirty="0" smtClean="0"/>
              <a:t> Revenues très importants</a:t>
            </a:r>
          </a:p>
        </p:txBody>
      </p:sp>
      <p:sp>
        <p:nvSpPr>
          <p:cNvPr id="12" name="Rectangle 11"/>
          <p:cNvSpPr/>
          <p:nvPr/>
        </p:nvSpPr>
        <p:spPr>
          <a:xfrm>
            <a:off x="2000232" y="3159577"/>
            <a:ext cx="6715172" cy="507831"/>
          </a:xfrm>
          <a:prstGeom prst="rect">
            <a:avLst/>
          </a:prstGeom>
        </p:spPr>
        <p:txBody>
          <a:bodyPr wrap="square">
            <a:spAutoFit/>
          </a:bodyPr>
          <a:lstStyle/>
          <a:p>
            <a:pPr algn="just">
              <a:lnSpc>
                <a:spcPct val="150000"/>
              </a:lnSpc>
              <a:buFont typeface="Wingdings" pitchFamily="2" charset="2"/>
              <a:buChar char="q"/>
            </a:pPr>
            <a:r>
              <a:rPr lang="fr-FR" dirty="0" smtClean="0"/>
              <a:t> Equipe de design et de développement très proffessionnel</a:t>
            </a:r>
          </a:p>
        </p:txBody>
      </p:sp>
      <p:sp>
        <p:nvSpPr>
          <p:cNvPr id="13" name="Rectangle 12"/>
          <p:cNvSpPr/>
          <p:nvPr/>
        </p:nvSpPr>
        <p:spPr>
          <a:xfrm>
            <a:off x="2000264" y="3754331"/>
            <a:ext cx="6000760" cy="507831"/>
          </a:xfrm>
          <a:prstGeom prst="rect">
            <a:avLst/>
          </a:prstGeom>
        </p:spPr>
        <p:txBody>
          <a:bodyPr wrap="square">
            <a:spAutoFit/>
          </a:bodyPr>
          <a:lstStyle/>
          <a:p>
            <a:pPr algn="just">
              <a:lnSpc>
                <a:spcPct val="150000"/>
              </a:lnSpc>
              <a:buFont typeface="Wingdings" pitchFamily="2" charset="2"/>
              <a:buChar char="q"/>
            </a:pPr>
            <a:r>
              <a:rPr lang="fr-FR" dirty="0" smtClean="0"/>
              <a:t> Les imputs </a:t>
            </a:r>
            <a:r>
              <a:rPr lang="fr-FR" smtClean="0"/>
              <a:t>sont simples </a:t>
            </a:r>
            <a:endParaRPr lang="fr-F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857356" y="1500174"/>
            <a:ext cx="7143768" cy="646331"/>
          </a:xfrm>
          <a:prstGeom prst="rect">
            <a:avLst/>
          </a:prstGeom>
        </p:spPr>
        <p:txBody>
          <a:bodyPr wrap="square">
            <a:spAutoFit/>
          </a:bodyPr>
          <a:lstStyle/>
          <a:p>
            <a:pPr marL="342900" lvl="0" indent="-342900" algn="just" eaLnBrk="0" hangingPunct="0">
              <a:spcBef>
                <a:spcPct val="20000"/>
              </a:spcBef>
              <a:buFont typeface="Wingdings" pitchFamily="2" charset="2"/>
              <a:buChar char="q"/>
              <a:defRPr/>
            </a:pPr>
            <a:r>
              <a:rPr lang="fr-FR" kern="0" dirty="0" smtClean="0"/>
              <a:t>Des études ont montrés que les jeux multimédia sont pratiqués par 80% des enfants</a:t>
            </a:r>
          </a:p>
        </p:txBody>
      </p:sp>
      <p:sp>
        <p:nvSpPr>
          <p:cNvPr id="11" name="Rectangle 10"/>
          <p:cNvSpPr/>
          <p:nvPr/>
        </p:nvSpPr>
        <p:spPr>
          <a:xfrm>
            <a:off x="1857356" y="2143116"/>
            <a:ext cx="7143768" cy="507831"/>
          </a:xfrm>
          <a:prstGeom prst="rect">
            <a:avLst/>
          </a:prstGeom>
        </p:spPr>
        <p:txBody>
          <a:bodyPr wrap="square">
            <a:spAutoFit/>
          </a:bodyPr>
          <a:lstStyle/>
          <a:p>
            <a:pPr lvl="0" algn="just">
              <a:lnSpc>
                <a:spcPct val="150000"/>
              </a:lnSpc>
              <a:buFont typeface="Wingdings" pitchFamily="2" charset="2"/>
              <a:buChar char="q"/>
            </a:pPr>
            <a:r>
              <a:rPr lang="fr-FR" dirty="0" smtClean="0"/>
              <a:t>  </a:t>
            </a:r>
            <a:r>
              <a:rPr lang="fr-FR" kern="0" dirty="0" smtClean="0"/>
              <a:t>Les jeux d’action, ou d’aventure sont les plus pratiqués</a:t>
            </a:r>
          </a:p>
        </p:txBody>
      </p:sp>
      <p:sp>
        <p:nvSpPr>
          <p:cNvPr id="8" name="Rectangle 7"/>
          <p:cNvSpPr/>
          <p:nvPr/>
        </p:nvSpPr>
        <p:spPr>
          <a:xfrm>
            <a:off x="1857356" y="4820188"/>
            <a:ext cx="7143768" cy="507831"/>
          </a:xfrm>
          <a:prstGeom prst="rect">
            <a:avLst/>
          </a:prstGeom>
        </p:spPr>
        <p:txBody>
          <a:bodyPr wrap="square">
            <a:spAutoFit/>
          </a:bodyPr>
          <a:lstStyle/>
          <a:p>
            <a:pPr lvl="0" algn="just">
              <a:lnSpc>
                <a:spcPct val="150000"/>
              </a:lnSpc>
              <a:buFont typeface="Wingdings" pitchFamily="2" charset="2"/>
              <a:buChar char="q"/>
            </a:pPr>
            <a:r>
              <a:rPr lang="fr-FR" dirty="0" smtClean="0"/>
              <a:t> </a:t>
            </a:r>
            <a:r>
              <a:rPr lang="fr-FR" kern="0" dirty="0" smtClean="0"/>
              <a:t>Fonction principale des jeux vidéo : </a:t>
            </a:r>
          </a:p>
        </p:txBody>
      </p:sp>
      <p:sp>
        <p:nvSpPr>
          <p:cNvPr id="10" name="Rectangle 9"/>
          <p:cNvSpPr/>
          <p:nvPr/>
        </p:nvSpPr>
        <p:spPr>
          <a:xfrm>
            <a:off x="2357454" y="5286388"/>
            <a:ext cx="7143768" cy="507831"/>
          </a:xfrm>
          <a:prstGeom prst="rect">
            <a:avLst/>
          </a:prstGeom>
        </p:spPr>
        <p:txBody>
          <a:bodyPr wrap="square">
            <a:spAutoFit/>
          </a:bodyPr>
          <a:lstStyle/>
          <a:p>
            <a:pPr algn="just">
              <a:lnSpc>
                <a:spcPct val="150000"/>
              </a:lnSpc>
              <a:buFont typeface="Wingdings" pitchFamily="2" charset="2"/>
              <a:buChar char="§"/>
            </a:pPr>
            <a:r>
              <a:rPr lang="fr-FR" dirty="0" smtClean="0"/>
              <a:t> </a:t>
            </a:r>
            <a:r>
              <a:rPr lang="fr-FR" kern="0" dirty="0" smtClean="0"/>
              <a:t>s'amuser, se faire plaisir</a:t>
            </a:r>
            <a:endParaRPr lang="fr-FR" b="1" dirty="0" smtClean="0"/>
          </a:p>
        </p:txBody>
      </p:sp>
      <p:pic>
        <p:nvPicPr>
          <p:cNvPr id="17" name="Picture 6" descr="http://www.doctissimo.fr/html/dossiers/epilepsie/images/jeux.jpg"/>
          <p:cNvPicPr>
            <a:picLocks noChangeAspect="1" noChangeArrowheads="1"/>
          </p:cNvPicPr>
          <p:nvPr/>
        </p:nvPicPr>
        <p:blipFill>
          <a:blip r:embed="rId3"/>
          <a:srcRect/>
          <a:stretch>
            <a:fillRect/>
          </a:stretch>
        </p:blipFill>
        <p:spPr bwMode="auto">
          <a:xfrm>
            <a:off x="3986226" y="2610524"/>
            <a:ext cx="2654728" cy="2286016"/>
          </a:xfrm>
          <a:prstGeom prst="rect">
            <a:avLst/>
          </a:prstGeom>
          <a:noFill/>
          <a:ln w="9525">
            <a:noFill/>
            <a:miter lim="800000"/>
            <a:headEnd/>
            <a:tailEnd/>
          </a:ln>
        </p:spPr>
      </p:pic>
      <p:sp>
        <p:nvSpPr>
          <p:cNvPr id="18" name="Rectangle 17"/>
          <p:cNvSpPr/>
          <p:nvPr/>
        </p:nvSpPr>
        <p:spPr>
          <a:xfrm>
            <a:off x="2357422" y="5805086"/>
            <a:ext cx="6643702" cy="369332"/>
          </a:xfrm>
          <a:prstGeom prst="rect">
            <a:avLst/>
          </a:prstGeom>
        </p:spPr>
        <p:txBody>
          <a:bodyPr wrap="square">
            <a:spAutoFit/>
          </a:bodyPr>
          <a:lstStyle/>
          <a:p>
            <a:pPr>
              <a:buFont typeface="Wingdings" pitchFamily="2" charset="2"/>
              <a:buChar char="§"/>
            </a:pPr>
            <a:r>
              <a:rPr lang="fr-FR" kern="0" dirty="0" smtClean="0"/>
              <a:t> éviter l'ennui (30%), ce qui n'est pas perçu par les parents</a:t>
            </a:r>
            <a:endParaRPr lang="fr-FR" dirty="0"/>
          </a:p>
        </p:txBody>
      </p:sp>
      <p:sp>
        <p:nvSpPr>
          <p:cNvPr id="12" name="Text Box 4"/>
          <p:cNvSpPr txBox="1">
            <a:spLocks noChangeArrowheads="1"/>
          </p:cNvSpPr>
          <p:nvPr/>
        </p:nvSpPr>
        <p:spPr bwMode="auto">
          <a:xfrm>
            <a:off x="5243546" y="390710"/>
            <a:ext cx="3614734" cy="609398"/>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a:t>Qu'est-ce qu'un jeu</a:t>
            </a:r>
            <a:endParaRPr lang="fr-FR" sz="2800" b="1" dirty="0">
              <a:effectLst>
                <a:outerShdw blurRad="38100" dist="38100" dir="2700000" algn="tl">
                  <a:srgbClr val="C0C0C0"/>
                </a:outerShdw>
              </a:effectLst>
              <a:latin typeface="Arial Black" pitchFamily="34" charset="0"/>
            </a:endParaRPr>
          </a:p>
        </p:txBody>
      </p:sp>
      <p:sp>
        <p:nvSpPr>
          <p:cNvPr id="13" name="Rectangle 12"/>
          <p:cNvSpPr/>
          <p:nvPr/>
        </p:nvSpPr>
        <p:spPr>
          <a:xfrm>
            <a:off x="2357422" y="6216063"/>
            <a:ext cx="6786578" cy="369332"/>
          </a:xfrm>
          <a:prstGeom prst="rect">
            <a:avLst/>
          </a:prstGeom>
        </p:spPr>
        <p:txBody>
          <a:bodyPr wrap="square">
            <a:spAutoFit/>
          </a:bodyPr>
          <a:lstStyle/>
          <a:p>
            <a:pPr>
              <a:buFont typeface="Wingdings" pitchFamily="2" charset="2"/>
              <a:buChar char="§"/>
            </a:pPr>
            <a:r>
              <a:rPr lang="fr-FR" kern="0" dirty="0" smtClean="0"/>
              <a:t> Récemment, un jeu vidéo est une meilleure </a:t>
            </a:r>
            <a:r>
              <a:rPr lang="fr-FR" b="1" i="1" kern="0" dirty="0" smtClean="0"/>
              <a:t>source d’argents</a:t>
            </a:r>
            <a:endParaRPr lang="fr-FR"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88602" y="1571612"/>
            <a:ext cx="6841115" cy="369332"/>
          </a:xfrm>
          <a:prstGeom prst="rect">
            <a:avLst/>
          </a:prstGeom>
        </p:spPr>
        <p:txBody>
          <a:bodyPr wrap="square">
            <a:spAutoFit/>
          </a:bodyPr>
          <a:lstStyle/>
          <a:p>
            <a:pPr>
              <a:buFont typeface="Wingdings" pitchFamily="2" charset="2"/>
              <a:buChar char="q"/>
            </a:pPr>
            <a:r>
              <a:rPr lang="fr-FR" dirty="0" smtClean="0"/>
              <a:t> Un jeu a besoin d'un but</a:t>
            </a:r>
            <a:endParaRPr lang="fr-FR" dirty="0"/>
          </a:p>
        </p:txBody>
      </p:sp>
      <p:sp>
        <p:nvSpPr>
          <p:cNvPr id="12" name="Rectangle 11"/>
          <p:cNvSpPr/>
          <p:nvPr/>
        </p:nvSpPr>
        <p:spPr>
          <a:xfrm>
            <a:off x="2357422" y="2059536"/>
            <a:ext cx="6572296" cy="369332"/>
          </a:xfrm>
          <a:prstGeom prst="rect">
            <a:avLst/>
          </a:prstGeom>
        </p:spPr>
        <p:txBody>
          <a:bodyPr wrap="square">
            <a:spAutoFit/>
          </a:bodyPr>
          <a:lstStyle/>
          <a:p>
            <a:pPr>
              <a:buFont typeface="Arial" pitchFamily="34" charset="0"/>
              <a:buChar char="•"/>
            </a:pPr>
            <a:r>
              <a:rPr lang="fr-FR" dirty="0" smtClean="0"/>
              <a:t> En effet, sans but, ce jeu devient ennuyant</a:t>
            </a:r>
            <a:endParaRPr lang="fr-FR" dirty="0"/>
          </a:p>
        </p:txBody>
      </p:sp>
      <p:sp>
        <p:nvSpPr>
          <p:cNvPr id="14" name="Rectangle 13"/>
          <p:cNvSpPr/>
          <p:nvPr/>
        </p:nvSpPr>
        <p:spPr>
          <a:xfrm>
            <a:off x="2092308" y="3416858"/>
            <a:ext cx="6480219" cy="369332"/>
          </a:xfrm>
          <a:prstGeom prst="rect">
            <a:avLst/>
          </a:prstGeom>
        </p:spPr>
        <p:txBody>
          <a:bodyPr wrap="square">
            <a:spAutoFit/>
          </a:bodyPr>
          <a:lstStyle/>
          <a:p>
            <a:pPr>
              <a:buFont typeface="Wingdings" pitchFamily="2" charset="2"/>
              <a:buChar char="q"/>
            </a:pPr>
            <a:r>
              <a:rPr lang="fr-FR" dirty="0" smtClean="0"/>
              <a:t> Un jeu informatique implique des joueurs, donc :</a:t>
            </a:r>
            <a:endParaRPr lang="fr-FR" dirty="0"/>
          </a:p>
        </p:txBody>
      </p:sp>
      <p:sp>
        <p:nvSpPr>
          <p:cNvPr id="15" name="Rectangle 14"/>
          <p:cNvSpPr/>
          <p:nvPr/>
        </p:nvSpPr>
        <p:spPr>
          <a:xfrm>
            <a:off x="1911909" y="3857628"/>
            <a:ext cx="6858000" cy="2228302"/>
          </a:xfrm>
          <a:prstGeom prst="rect">
            <a:avLst/>
          </a:prstGeom>
        </p:spPr>
        <p:txBody>
          <a:bodyPr wrap="square">
            <a:spAutoFit/>
          </a:bodyPr>
          <a:lstStyle/>
          <a:p>
            <a:pPr lvl="1" algn="just" eaLnBrk="0" hangingPunct="0">
              <a:lnSpc>
                <a:spcPct val="110000"/>
              </a:lnSpc>
              <a:spcBef>
                <a:spcPts val="1200"/>
              </a:spcBef>
              <a:buClr>
                <a:srgbClr val="000099"/>
              </a:buClr>
              <a:buFont typeface="Arial" pitchFamily="34" charset="0"/>
              <a:buChar char="•"/>
            </a:pPr>
            <a:r>
              <a:rPr lang="fr-FR" dirty="0" smtClean="0"/>
              <a:t> Moins de stress parce qu’ils faut penser au public. Le jeu n'est pas conçu pour vous, mais pour eux.</a:t>
            </a:r>
          </a:p>
          <a:p>
            <a:pPr lvl="1" algn="just" eaLnBrk="0" hangingPunct="0">
              <a:lnSpc>
                <a:spcPct val="110000"/>
              </a:lnSpc>
              <a:spcBef>
                <a:spcPts val="1200"/>
              </a:spcBef>
              <a:buClr>
                <a:srgbClr val="000099"/>
              </a:buClr>
              <a:buFont typeface="Arial" pitchFamily="34" charset="0"/>
              <a:buChar char="•"/>
            </a:pPr>
            <a:r>
              <a:rPr lang="fr-FR" dirty="0" smtClean="0"/>
              <a:t> Ne pensez pas seulement à votre histoire ou les graphiques ou l'interface, mais considérez les joueurs.</a:t>
            </a:r>
          </a:p>
          <a:p>
            <a:pPr lvl="2" algn="just" eaLnBrk="0" hangingPunct="0">
              <a:lnSpc>
                <a:spcPct val="110000"/>
              </a:lnSpc>
              <a:spcBef>
                <a:spcPts val="1200"/>
              </a:spcBef>
              <a:buClr>
                <a:srgbClr val="000099"/>
              </a:buClr>
              <a:buFont typeface="Courier New" pitchFamily="49" charset="0"/>
              <a:buChar char="o"/>
            </a:pPr>
            <a:r>
              <a:rPr lang="fr-FR" dirty="0" smtClean="0"/>
              <a:t> Ex: simulateur de vol compliqué (disons, vous êtes un expert) mais l'auditoire est débutant</a:t>
            </a:r>
            <a:endParaRPr lang="fr-FR" dirty="0" smtClean="0">
              <a:solidFill>
                <a:srgbClr val="FF0000"/>
              </a:solidFill>
            </a:endParaRPr>
          </a:p>
        </p:txBody>
      </p:sp>
      <p:sp>
        <p:nvSpPr>
          <p:cNvPr id="9" name="Rectangle 8"/>
          <p:cNvSpPr/>
          <p:nvPr/>
        </p:nvSpPr>
        <p:spPr>
          <a:xfrm>
            <a:off x="2357454" y="2428868"/>
            <a:ext cx="6500826" cy="646331"/>
          </a:xfrm>
          <a:prstGeom prst="rect">
            <a:avLst/>
          </a:prstGeom>
        </p:spPr>
        <p:txBody>
          <a:bodyPr wrap="square">
            <a:spAutoFit/>
          </a:bodyPr>
          <a:lstStyle/>
          <a:p>
            <a:pPr algn="just">
              <a:buFont typeface="Arial" pitchFamily="34" charset="0"/>
              <a:buChar char="•"/>
            </a:pPr>
            <a:r>
              <a:rPr lang="fr-FR" dirty="0" smtClean="0"/>
              <a:t> Pour les jeux longs, ils peuvent avoir des sous-buts comme le « Super Mario » par exemple</a:t>
            </a:r>
          </a:p>
        </p:txBody>
      </p:sp>
      <p:sp>
        <p:nvSpPr>
          <p:cNvPr id="8" name="Text Box 4"/>
          <p:cNvSpPr txBox="1">
            <a:spLocks noChangeArrowheads="1"/>
          </p:cNvSpPr>
          <p:nvPr/>
        </p:nvSpPr>
        <p:spPr bwMode="auto">
          <a:xfrm>
            <a:off x="4929190" y="390710"/>
            <a:ext cx="3929090" cy="609398"/>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a:t>Qu'est-ce qu'un </a:t>
            </a:r>
            <a:r>
              <a:rPr lang="fr-FR" sz="2800" b="1" dirty="0" smtClean="0"/>
              <a:t>jeu ?</a:t>
            </a:r>
            <a:endParaRPr lang="fr-FR" sz="2800" b="1" dirty="0">
              <a:effectLst>
                <a:outerShdw blurRad="38100" dist="38100" dir="2700000" algn="tl">
                  <a:srgbClr val="C0C0C0"/>
                </a:outerShdw>
              </a:effectLst>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243546" y="390710"/>
            <a:ext cx="3614734" cy="572016"/>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smtClean="0"/>
              <a:t>Elément de jeu</a:t>
            </a:r>
            <a:endParaRPr lang="fr-FR" sz="2800" b="1" dirty="0">
              <a:effectLst>
                <a:outerShdw blurRad="38100" dist="38100" dir="2700000" algn="tl">
                  <a:srgbClr val="C0C0C0"/>
                </a:outerShdw>
              </a:effectLst>
              <a:latin typeface="Arial Black" pitchFamily="34" charset="0"/>
            </a:endParaRPr>
          </a:p>
        </p:txBody>
      </p:sp>
      <p:sp>
        <p:nvSpPr>
          <p:cNvPr id="6" name="Rectangle 36"/>
          <p:cNvSpPr>
            <a:spLocks noChangeArrowheads="1"/>
          </p:cNvSpPr>
          <p:nvPr/>
        </p:nvSpPr>
        <p:spPr bwMode="auto">
          <a:xfrm>
            <a:off x="1428728" y="1428736"/>
            <a:ext cx="7500990" cy="1006429"/>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Un jeu vidéo, c'est le rassemblement d'une </a:t>
            </a:r>
            <a:r>
              <a:rPr lang="fr-FR" b="1" i="1" dirty="0" smtClean="0"/>
              <a:t>idée</a:t>
            </a:r>
            <a:r>
              <a:rPr lang="fr-FR" dirty="0" smtClean="0"/>
              <a:t>, d'un </a:t>
            </a:r>
            <a:r>
              <a:rPr lang="fr-FR" b="1" i="1" dirty="0" smtClean="0"/>
              <a:t>programme</a:t>
            </a:r>
            <a:r>
              <a:rPr lang="fr-FR" dirty="0" smtClean="0"/>
              <a:t>, de </a:t>
            </a:r>
            <a:r>
              <a:rPr lang="fr-FR" b="1" i="1" dirty="0" smtClean="0"/>
              <a:t>dessins</a:t>
            </a:r>
            <a:r>
              <a:rPr lang="fr-FR" dirty="0" smtClean="0"/>
              <a:t> et de </a:t>
            </a:r>
            <a:r>
              <a:rPr lang="fr-FR" b="1" i="1" dirty="0" smtClean="0"/>
              <a:t>sons</a:t>
            </a:r>
            <a:r>
              <a:rPr lang="fr-FR" dirty="0" smtClean="0"/>
              <a:t>. Ce tout constitue un jeu vidéo. </a:t>
            </a:r>
            <a:endParaRPr lang="fr-FR" dirty="0"/>
          </a:p>
        </p:txBody>
      </p:sp>
      <p:sp>
        <p:nvSpPr>
          <p:cNvPr id="7" name="Rectangle 36"/>
          <p:cNvSpPr>
            <a:spLocks noChangeArrowheads="1"/>
          </p:cNvSpPr>
          <p:nvPr/>
        </p:nvSpPr>
        <p:spPr bwMode="auto">
          <a:xfrm>
            <a:off x="1428728" y="2441517"/>
            <a:ext cx="7500990" cy="701731"/>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Ces éléments (idée, programme, ...) sont eux aussi fragmentés en sous-ensembles :</a:t>
            </a:r>
            <a:endParaRPr lang="fr-FR" dirty="0"/>
          </a:p>
        </p:txBody>
      </p:sp>
      <p:sp>
        <p:nvSpPr>
          <p:cNvPr id="12" name="Rectangle 36"/>
          <p:cNvSpPr>
            <a:spLocks noChangeArrowheads="1"/>
          </p:cNvSpPr>
          <p:nvPr/>
        </p:nvSpPr>
        <p:spPr bwMode="auto">
          <a:xfrm>
            <a:off x="1464308" y="3305071"/>
            <a:ext cx="2633682"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b="1" u="sng" dirty="0" smtClean="0"/>
              <a:t>Progarmmeur</a:t>
            </a:r>
            <a:endParaRPr lang="fr-FR" b="1" u="sng" dirty="0"/>
          </a:p>
        </p:txBody>
      </p:sp>
      <p:sp>
        <p:nvSpPr>
          <p:cNvPr id="13" name="Rectangle 36"/>
          <p:cNvSpPr>
            <a:spLocks noChangeArrowheads="1"/>
          </p:cNvSpPr>
          <p:nvPr/>
        </p:nvSpPr>
        <p:spPr bwMode="auto">
          <a:xfrm>
            <a:off x="1750060" y="3817786"/>
            <a:ext cx="7040247"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intelligence artificielle - gestion des ennemis</a:t>
            </a:r>
            <a:endParaRPr lang="fr-FR" dirty="0"/>
          </a:p>
        </p:txBody>
      </p:sp>
      <p:sp>
        <p:nvSpPr>
          <p:cNvPr id="14" name="Rectangle 36"/>
          <p:cNvSpPr>
            <a:spLocks noChangeArrowheads="1"/>
          </p:cNvSpPr>
          <p:nvPr/>
        </p:nvSpPr>
        <p:spPr bwMode="auto">
          <a:xfrm>
            <a:off x="1750060" y="4268605"/>
            <a:ext cx="7040247"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moteur - bloc qui permet l’arrongement des éléments du jeu ;</a:t>
            </a:r>
            <a:endParaRPr lang="fr-FR" dirty="0"/>
          </a:p>
        </p:txBody>
      </p:sp>
      <p:sp>
        <p:nvSpPr>
          <p:cNvPr id="17" name="Rectangle 36"/>
          <p:cNvSpPr>
            <a:spLocks noChangeArrowheads="1"/>
          </p:cNvSpPr>
          <p:nvPr/>
        </p:nvSpPr>
        <p:spPr bwMode="auto">
          <a:xfrm>
            <a:off x="1750060" y="4714884"/>
            <a:ext cx="7040247"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2D/3D - module qui affiche les images à l'écran ;</a:t>
            </a:r>
            <a:endParaRPr lang="fr-FR" dirty="0"/>
          </a:p>
        </p:txBody>
      </p:sp>
      <p:sp>
        <p:nvSpPr>
          <p:cNvPr id="18" name="Rectangle 36"/>
          <p:cNvSpPr>
            <a:spLocks noChangeArrowheads="1"/>
          </p:cNvSpPr>
          <p:nvPr/>
        </p:nvSpPr>
        <p:spPr bwMode="auto">
          <a:xfrm>
            <a:off x="1750060" y="5214950"/>
            <a:ext cx="7179658" cy="701731"/>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son - module qui gère les sons, la musique selon les événements du jeu ;</a:t>
            </a:r>
            <a:endParaRPr lang="fr-FR" dirty="0"/>
          </a:p>
        </p:txBody>
      </p:sp>
      <p:sp>
        <p:nvSpPr>
          <p:cNvPr id="19" name="Rectangle 36"/>
          <p:cNvSpPr>
            <a:spLocks noChangeArrowheads="1"/>
          </p:cNvSpPr>
          <p:nvPr/>
        </p:nvSpPr>
        <p:spPr bwMode="auto">
          <a:xfrm>
            <a:off x="1750060" y="5960926"/>
            <a:ext cx="7040247"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réseau - module permettant de faire des jeux multijoueurs ;</a:t>
            </a:r>
            <a:endParaRPr lang="fr-FR" dirty="0"/>
          </a:p>
        </p:txBody>
      </p:sp>
      <p:sp>
        <p:nvSpPr>
          <p:cNvPr id="11" name="Rectangle 36"/>
          <p:cNvSpPr>
            <a:spLocks noChangeArrowheads="1"/>
          </p:cNvSpPr>
          <p:nvPr/>
        </p:nvSpPr>
        <p:spPr bwMode="auto">
          <a:xfrm>
            <a:off x="3103917" y="3305458"/>
            <a:ext cx="7040247"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dirty="0" smtClean="0"/>
              <a:t>: par exemple le programmeur est fragmenté en : </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6"/>
          <p:cNvSpPr>
            <a:spLocks noChangeArrowheads="1"/>
          </p:cNvSpPr>
          <p:nvPr/>
        </p:nvSpPr>
        <p:spPr bwMode="auto">
          <a:xfrm>
            <a:off x="1285852" y="1571612"/>
            <a:ext cx="2633682"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b="1" u="sng" dirty="0" smtClean="0"/>
              <a:t>Game Designer</a:t>
            </a:r>
            <a:endParaRPr lang="fr-FR" b="1" u="sng" dirty="0"/>
          </a:p>
        </p:txBody>
      </p:sp>
      <p:sp>
        <p:nvSpPr>
          <p:cNvPr id="12" name="Rectangle 36"/>
          <p:cNvSpPr>
            <a:spLocks noChangeArrowheads="1"/>
          </p:cNvSpPr>
          <p:nvPr/>
        </p:nvSpPr>
        <p:spPr bwMode="auto">
          <a:xfrm>
            <a:off x="1571604" y="1960398"/>
            <a:ext cx="7215238" cy="701731"/>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scénariste - créateur de l'histoire, du cadre scénaristique du jeu ;</a:t>
            </a:r>
            <a:endParaRPr lang="fr-FR" dirty="0"/>
          </a:p>
        </p:txBody>
      </p:sp>
      <p:sp>
        <p:nvSpPr>
          <p:cNvPr id="13" name="Text Box 4"/>
          <p:cNvSpPr txBox="1">
            <a:spLocks noChangeArrowheads="1"/>
          </p:cNvSpPr>
          <p:nvPr/>
        </p:nvSpPr>
        <p:spPr bwMode="auto">
          <a:xfrm>
            <a:off x="5243546" y="390710"/>
            <a:ext cx="3614734" cy="572016"/>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smtClean="0"/>
              <a:t>Elément de jeu</a:t>
            </a:r>
            <a:endParaRPr lang="fr-FR" sz="2800" b="1" dirty="0">
              <a:effectLst>
                <a:outerShdw blurRad="38100" dist="38100" dir="2700000" algn="tl">
                  <a:srgbClr val="C0C0C0"/>
                </a:outerShdw>
              </a:effectLst>
              <a:latin typeface="Arial Black" pitchFamily="34" charset="0"/>
            </a:endParaRPr>
          </a:p>
        </p:txBody>
      </p:sp>
      <p:sp>
        <p:nvSpPr>
          <p:cNvPr id="15" name="Rectangle 36"/>
          <p:cNvSpPr>
            <a:spLocks noChangeArrowheads="1"/>
          </p:cNvSpPr>
          <p:nvPr/>
        </p:nvSpPr>
        <p:spPr bwMode="auto">
          <a:xfrm>
            <a:off x="1571604" y="2603340"/>
            <a:ext cx="7215238" cy="678134"/>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gameplay designer - création des règles du jeu (comment gagner/perdre…) ;</a:t>
            </a:r>
            <a:endParaRPr lang="fr-FR" dirty="0"/>
          </a:p>
        </p:txBody>
      </p:sp>
      <p:sp>
        <p:nvSpPr>
          <p:cNvPr id="16" name="Rectangle 36"/>
          <p:cNvSpPr>
            <a:spLocks noChangeArrowheads="1"/>
          </p:cNvSpPr>
          <p:nvPr/>
        </p:nvSpPr>
        <p:spPr bwMode="auto">
          <a:xfrm>
            <a:off x="1571604" y="3317720"/>
            <a:ext cx="7215238" cy="3970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level designer - création des niveaux du jeu.</a:t>
            </a:r>
            <a:endParaRPr lang="fr-FR" dirty="0"/>
          </a:p>
        </p:txBody>
      </p:sp>
      <p:sp>
        <p:nvSpPr>
          <p:cNvPr id="9" name="Rectangle 36"/>
          <p:cNvSpPr>
            <a:spLocks noChangeArrowheads="1"/>
          </p:cNvSpPr>
          <p:nvPr/>
        </p:nvSpPr>
        <p:spPr bwMode="auto">
          <a:xfrm>
            <a:off x="1285852" y="3857628"/>
            <a:ext cx="2633682"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b="1" u="sng" dirty="0" smtClean="0"/>
              <a:t>Graphiste</a:t>
            </a:r>
            <a:endParaRPr lang="fr-FR" b="1" u="sng" dirty="0"/>
          </a:p>
        </p:txBody>
      </p:sp>
      <p:sp>
        <p:nvSpPr>
          <p:cNvPr id="11" name="Rectangle 36"/>
          <p:cNvSpPr>
            <a:spLocks noChangeArrowheads="1"/>
          </p:cNvSpPr>
          <p:nvPr/>
        </p:nvSpPr>
        <p:spPr bwMode="auto">
          <a:xfrm>
            <a:off x="1571604" y="4231064"/>
            <a:ext cx="3714776" cy="3970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artiste en effets visuels;</a:t>
            </a:r>
            <a:endParaRPr lang="fr-FR" dirty="0"/>
          </a:p>
        </p:txBody>
      </p:sp>
      <p:sp>
        <p:nvSpPr>
          <p:cNvPr id="19" name="Rectangle 36"/>
          <p:cNvSpPr>
            <a:spLocks noChangeArrowheads="1"/>
          </p:cNvSpPr>
          <p:nvPr/>
        </p:nvSpPr>
        <p:spPr bwMode="auto">
          <a:xfrm>
            <a:off x="1571604" y="4643446"/>
            <a:ext cx="4214842" cy="3970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créateur de textures ;</a:t>
            </a:r>
            <a:endParaRPr lang="fr-FR" dirty="0"/>
          </a:p>
        </p:txBody>
      </p:sp>
      <p:sp>
        <p:nvSpPr>
          <p:cNvPr id="20" name="Rectangle 36"/>
          <p:cNvSpPr>
            <a:spLocks noChangeArrowheads="1"/>
          </p:cNvSpPr>
          <p:nvPr/>
        </p:nvSpPr>
        <p:spPr bwMode="auto">
          <a:xfrm>
            <a:off x="1571604" y="5016882"/>
            <a:ext cx="3714776"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modeleur</a:t>
            </a:r>
            <a:endParaRPr lang="fr-FR" dirty="0"/>
          </a:p>
        </p:txBody>
      </p:sp>
      <p:sp>
        <p:nvSpPr>
          <p:cNvPr id="21" name="Rectangle 36"/>
          <p:cNvSpPr>
            <a:spLocks noChangeArrowheads="1"/>
          </p:cNvSpPr>
          <p:nvPr/>
        </p:nvSpPr>
        <p:spPr bwMode="auto">
          <a:xfrm>
            <a:off x="1285852" y="5555894"/>
            <a:ext cx="2633682"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b="1" u="sng" dirty="0" smtClean="0"/>
              <a:t>Son</a:t>
            </a:r>
            <a:endParaRPr lang="fr-FR" b="1" u="sng" dirty="0"/>
          </a:p>
        </p:txBody>
      </p:sp>
      <p:sp>
        <p:nvSpPr>
          <p:cNvPr id="22" name="Rectangle 36"/>
          <p:cNvSpPr>
            <a:spLocks noChangeArrowheads="1"/>
          </p:cNvSpPr>
          <p:nvPr/>
        </p:nvSpPr>
        <p:spPr bwMode="auto">
          <a:xfrm>
            <a:off x="1571604" y="5929330"/>
            <a:ext cx="3714776" cy="3970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Courier New" pitchFamily="49" charset="0"/>
              <a:buChar char="o"/>
            </a:pPr>
            <a:r>
              <a:rPr lang="fr-FR" dirty="0" smtClean="0"/>
              <a:t> effets sonores;</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714480" y="390710"/>
            <a:ext cx="7143800" cy="609398"/>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smtClean="0"/>
              <a:t>Quelle voie choisir pour créer un jeu ?</a:t>
            </a:r>
            <a:endParaRPr lang="fr-FR" sz="2800" b="1" dirty="0">
              <a:effectLst>
                <a:outerShdw blurRad="38100" dist="38100" dir="2700000" algn="tl">
                  <a:srgbClr val="C0C0C0"/>
                </a:outerShdw>
              </a:effectLst>
              <a:latin typeface="Arial Black" pitchFamily="34" charset="0"/>
            </a:endParaRPr>
          </a:p>
        </p:txBody>
      </p:sp>
      <p:sp>
        <p:nvSpPr>
          <p:cNvPr id="17" name="Rectangle 36"/>
          <p:cNvSpPr>
            <a:spLocks noChangeArrowheads="1"/>
          </p:cNvSpPr>
          <p:nvPr/>
        </p:nvSpPr>
        <p:spPr bwMode="auto">
          <a:xfrm>
            <a:off x="1785918" y="1679296"/>
            <a:ext cx="7072362" cy="678134"/>
          </a:xfrm>
          <a:prstGeom prst="rect">
            <a:avLst/>
          </a:prstGeom>
          <a:noFill/>
          <a:ln w="9525">
            <a:noFill/>
            <a:miter lim="800000"/>
            <a:headEnd/>
            <a:tailEnd/>
          </a:ln>
        </p:spPr>
        <p:txBody>
          <a:bodyPr wrap="square">
            <a:spAutoFit/>
          </a:bodyPr>
          <a:lstStyle/>
          <a:p>
            <a:pPr marL="0" lvl="1" algn="just" eaLnBrk="0" hangingPunct="0">
              <a:lnSpc>
                <a:spcPct val="110000"/>
              </a:lnSpc>
              <a:spcBef>
                <a:spcPct val="100000"/>
              </a:spcBef>
              <a:buClr>
                <a:srgbClr val="000099"/>
              </a:buClr>
            </a:pPr>
            <a:r>
              <a:rPr lang="fr-FR" dirty="0" smtClean="0"/>
              <a:t>De multiples possibilités s'offrent pour créer votre jeu vidéo. On peut distinguer quatre voies :</a:t>
            </a:r>
            <a:endParaRPr lang="fr-FR" dirty="0"/>
          </a:p>
        </p:txBody>
      </p:sp>
      <p:sp>
        <p:nvSpPr>
          <p:cNvPr id="18" name="Rectangle 36"/>
          <p:cNvSpPr>
            <a:spLocks noChangeArrowheads="1"/>
          </p:cNvSpPr>
          <p:nvPr/>
        </p:nvSpPr>
        <p:spPr bwMode="auto">
          <a:xfrm>
            <a:off x="1785918" y="2500306"/>
            <a:ext cx="4857784" cy="3970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le modding ;</a:t>
            </a:r>
            <a:endParaRPr lang="fr-FR" dirty="0"/>
          </a:p>
        </p:txBody>
      </p:sp>
      <p:sp>
        <p:nvSpPr>
          <p:cNvPr id="24" name="Rectangle 36"/>
          <p:cNvSpPr>
            <a:spLocks noChangeArrowheads="1"/>
          </p:cNvSpPr>
          <p:nvPr/>
        </p:nvSpPr>
        <p:spPr bwMode="auto">
          <a:xfrm>
            <a:off x="1785918" y="3031968"/>
            <a:ext cx="4857784" cy="3970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les games makers ;</a:t>
            </a:r>
            <a:endParaRPr lang="fr-FR" dirty="0"/>
          </a:p>
        </p:txBody>
      </p:sp>
      <p:sp>
        <p:nvSpPr>
          <p:cNvPr id="25" name="Rectangle 36"/>
          <p:cNvSpPr>
            <a:spLocks noChangeArrowheads="1"/>
          </p:cNvSpPr>
          <p:nvPr/>
        </p:nvSpPr>
        <p:spPr bwMode="auto">
          <a:xfrm>
            <a:off x="1785918" y="3571876"/>
            <a:ext cx="4857784" cy="3970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les moteurs de jeux ;</a:t>
            </a:r>
            <a:endParaRPr lang="fr-FR" dirty="0"/>
          </a:p>
        </p:txBody>
      </p:sp>
      <p:sp>
        <p:nvSpPr>
          <p:cNvPr id="26" name="Rectangle 36"/>
          <p:cNvSpPr>
            <a:spLocks noChangeArrowheads="1"/>
          </p:cNvSpPr>
          <p:nvPr/>
        </p:nvSpPr>
        <p:spPr bwMode="auto">
          <a:xfrm>
            <a:off x="1785918" y="4103538"/>
            <a:ext cx="4857784" cy="397032"/>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buFont typeface="Wingdings" pitchFamily="2" charset="2"/>
              <a:buChar char="r"/>
            </a:pPr>
            <a:r>
              <a:rPr lang="fr-FR" dirty="0" smtClean="0"/>
              <a:t> la programmation pure et dure.</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714480" y="390710"/>
            <a:ext cx="7143800" cy="609398"/>
          </a:xfrm>
          <a:prstGeom prst="rect">
            <a:avLst/>
          </a:prstGeom>
          <a:noFill/>
          <a:ln w="9525">
            <a:noFill/>
            <a:miter lim="800000"/>
            <a:headEnd/>
            <a:tailEnd/>
          </a:ln>
          <a:effectLst/>
        </p:spPr>
        <p:txBody>
          <a:bodyPr wrap="square">
            <a:spAutoFit/>
          </a:bodyPr>
          <a:lstStyle/>
          <a:p>
            <a:pPr algn="r" eaLnBrk="0" hangingPunct="0">
              <a:lnSpc>
                <a:spcPct val="120000"/>
              </a:lnSpc>
              <a:spcBef>
                <a:spcPct val="50000"/>
              </a:spcBef>
              <a:defRPr/>
            </a:pPr>
            <a:r>
              <a:rPr lang="fr-FR" sz="2800" b="1" dirty="0" smtClean="0"/>
              <a:t>Quelle voie choisir pour créer un jeu ?</a:t>
            </a:r>
            <a:endParaRPr lang="fr-FR" sz="2800" b="1" dirty="0">
              <a:effectLst>
                <a:outerShdw blurRad="38100" dist="38100" dir="2700000" algn="tl">
                  <a:srgbClr val="C0C0C0"/>
                </a:outerShdw>
              </a:effectLst>
              <a:latin typeface="Arial Black" pitchFamily="34" charset="0"/>
            </a:endParaRPr>
          </a:p>
        </p:txBody>
      </p:sp>
      <p:sp>
        <p:nvSpPr>
          <p:cNvPr id="18" name="Rectangle 36"/>
          <p:cNvSpPr>
            <a:spLocks noChangeArrowheads="1"/>
          </p:cNvSpPr>
          <p:nvPr/>
        </p:nvSpPr>
        <p:spPr bwMode="auto">
          <a:xfrm>
            <a:off x="1285852" y="1388894"/>
            <a:ext cx="7072362" cy="373436"/>
          </a:xfrm>
          <a:prstGeom prst="rect">
            <a:avLst/>
          </a:prstGeom>
          <a:noFill/>
          <a:ln w="9525">
            <a:noFill/>
            <a:miter lim="800000"/>
            <a:headEnd/>
            <a:tailEnd/>
          </a:ln>
        </p:spPr>
        <p:txBody>
          <a:bodyPr wrap="square">
            <a:spAutoFit/>
          </a:bodyPr>
          <a:lstStyle/>
          <a:p>
            <a:pPr lvl="1" algn="just" eaLnBrk="0" hangingPunct="0">
              <a:lnSpc>
                <a:spcPct val="110000"/>
              </a:lnSpc>
              <a:spcBef>
                <a:spcPct val="100000"/>
              </a:spcBef>
              <a:buClr>
                <a:srgbClr val="000099"/>
              </a:buClr>
            </a:pPr>
            <a:r>
              <a:rPr lang="fr-FR" b="1" u="sng" dirty="0" smtClean="0"/>
              <a:t>Le modding </a:t>
            </a:r>
            <a:endParaRPr lang="fr-FR" b="1" u="sng" dirty="0"/>
          </a:p>
        </p:txBody>
      </p:sp>
      <p:sp>
        <p:nvSpPr>
          <p:cNvPr id="4" name="Rectangle 3"/>
          <p:cNvSpPr/>
          <p:nvPr/>
        </p:nvSpPr>
        <p:spPr>
          <a:xfrm>
            <a:off x="2000232" y="1785926"/>
            <a:ext cx="6858048" cy="1287532"/>
          </a:xfrm>
          <a:prstGeom prst="rect">
            <a:avLst/>
          </a:prstGeom>
        </p:spPr>
        <p:txBody>
          <a:bodyPr wrap="square">
            <a:spAutoFit/>
          </a:bodyPr>
          <a:lstStyle/>
          <a:p>
            <a:pPr algn="just">
              <a:lnSpc>
                <a:spcPct val="150000"/>
              </a:lnSpc>
              <a:spcBef>
                <a:spcPts val="600"/>
              </a:spcBef>
              <a:spcAft>
                <a:spcPts val="600"/>
              </a:spcAft>
              <a:buClr>
                <a:srgbClr val="0000FF"/>
              </a:buClr>
              <a:buFont typeface="Wingdings" pitchFamily="2" charset="2"/>
              <a:buChar char="q"/>
            </a:pPr>
            <a:r>
              <a:rPr lang="fr-FR" dirty="0" smtClean="0"/>
              <a:t> Le modding est le processus de modification d'un jeu. Certains développeurs proposent des outils pour créer ou éditer le contenu du jeu.</a:t>
            </a:r>
            <a:endParaRPr lang="fr-FR" dirty="0"/>
          </a:p>
        </p:txBody>
      </p:sp>
      <p:sp>
        <p:nvSpPr>
          <p:cNvPr id="5" name="Rectangle 4"/>
          <p:cNvSpPr/>
          <p:nvPr/>
        </p:nvSpPr>
        <p:spPr>
          <a:xfrm>
            <a:off x="2000232" y="3071810"/>
            <a:ext cx="6858048" cy="1287532"/>
          </a:xfrm>
          <a:prstGeom prst="rect">
            <a:avLst/>
          </a:prstGeom>
        </p:spPr>
        <p:txBody>
          <a:bodyPr wrap="square">
            <a:spAutoFit/>
          </a:bodyPr>
          <a:lstStyle/>
          <a:p>
            <a:pPr algn="just">
              <a:lnSpc>
                <a:spcPct val="150000"/>
              </a:lnSpc>
              <a:spcBef>
                <a:spcPts val="600"/>
              </a:spcBef>
              <a:spcAft>
                <a:spcPts val="600"/>
              </a:spcAft>
              <a:buClr>
                <a:srgbClr val="0000FF"/>
              </a:buClr>
              <a:buFont typeface="Wingdings" pitchFamily="2" charset="2"/>
              <a:buChar char="q"/>
            </a:pPr>
            <a:r>
              <a:rPr lang="fr-FR" dirty="0" smtClean="0"/>
              <a:t> Par exemple, des jeux comme </a:t>
            </a:r>
            <a:r>
              <a:rPr lang="fr-FR" b="1" i="1" dirty="0" smtClean="0"/>
              <a:t>Skyrim </a:t>
            </a:r>
            <a:r>
              <a:rPr lang="fr-FR" i="1" dirty="0" smtClean="0"/>
              <a:t>ou</a:t>
            </a:r>
            <a:r>
              <a:rPr lang="fr-FR" dirty="0" smtClean="0"/>
              <a:t> </a:t>
            </a:r>
            <a:r>
              <a:rPr lang="fr-FR" b="1" i="1" dirty="0" smtClean="0"/>
              <a:t>Starcraft</a:t>
            </a:r>
            <a:r>
              <a:rPr lang="fr-FR" dirty="0" smtClean="0"/>
              <a:t> proposent un éditeur complet afin de créer de nouvelles cartes et même de nouvelles règles de jeu.</a:t>
            </a:r>
            <a:endParaRPr lang="fr-FR" dirty="0"/>
          </a:p>
        </p:txBody>
      </p:sp>
      <p:sp>
        <p:nvSpPr>
          <p:cNvPr id="6" name="Rectangle 5"/>
          <p:cNvSpPr/>
          <p:nvPr/>
        </p:nvSpPr>
        <p:spPr>
          <a:xfrm>
            <a:off x="2000232" y="4414354"/>
            <a:ext cx="6858048" cy="872034"/>
          </a:xfrm>
          <a:prstGeom prst="rect">
            <a:avLst/>
          </a:prstGeom>
        </p:spPr>
        <p:txBody>
          <a:bodyPr wrap="square">
            <a:spAutoFit/>
          </a:bodyPr>
          <a:lstStyle/>
          <a:p>
            <a:pPr algn="just">
              <a:lnSpc>
                <a:spcPct val="150000"/>
              </a:lnSpc>
              <a:spcBef>
                <a:spcPts val="600"/>
              </a:spcBef>
              <a:spcAft>
                <a:spcPts val="600"/>
              </a:spcAft>
              <a:buClr>
                <a:srgbClr val="0000FF"/>
              </a:buClr>
              <a:buFont typeface="Wingdings" pitchFamily="2" charset="2"/>
              <a:buChar char="q"/>
            </a:pPr>
            <a:r>
              <a:rPr lang="fr-FR" dirty="0" smtClean="0"/>
              <a:t> Cette méthode de créer son jeu ne demande aucune ou très peu de connaissances en programmation. </a:t>
            </a:r>
            <a:endParaRPr lang="fr-FR" dirty="0"/>
          </a:p>
        </p:txBody>
      </p:sp>
      <p:sp>
        <p:nvSpPr>
          <p:cNvPr id="7" name="Rectangle 6"/>
          <p:cNvSpPr/>
          <p:nvPr/>
        </p:nvSpPr>
        <p:spPr>
          <a:xfrm>
            <a:off x="2000232" y="5343048"/>
            <a:ext cx="6858048" cy="872034"/>
          </a:xfrm>
          <a:prstGeom prst="rect">
            <a:avLst/>
          </a:prstGeom>
        </p:spPr>
        <p:txBody>
          <a:bodyPr wrap="square">
            <a:spAutoFit/>
          </a:bodyPr>
          <a:lstStyle/>
          <a:p>
            <a:pPr algn="just">
              <a:lnSpc>
                <a:spcPct val="150000"/>
              </a:lnSpc>
              <a:spcBef>
                <a:spcPts val="600"/>
              </a:spcBef>
              <a:spcAft>
                <a:spcPts val="600"/>
              </a:spcAft>
              <a:buClr>
                <a:srgbClr val="0000FF"/>
              </a:buClr>
              <a:buFont typeface="Wingdings" pitchFamily="2" charset="2"/>
              <a:buChar char="q"/>
            </a:pPr>
            <a:r>
              <a:rPr lang="fr-FR" dirty="0" smtClean="0"/>
              <a:t> Un game designer pourra tester ses idées et un artiste pourra intégrer ses nouveaux assets, lorsque cela est possible.</a:t>
            </a:r>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9303</TotalTime>
  <Words>2719</Words>
  <Application>Microsoft Office PowerPoint</Application>
  <PresentationFormat>Affichage à l'écran (4:3)</PresentationFormat>
  <Paragraphs>268</Paragraphs>
  <Slides>37</Slides>
  <Notes>37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37</vt:i4>
      </vt:variant>
    </vt:vector>
  </HeadingPairs>
  <TitlesOfParts>
    <vt:vector size="44" baseType="lpstr">
      <vt:lpstr>Arial</vt:lpstr>
      <vt:lpstr>Arial Black</vt:lpstr>
      <vt:lpstr>Courier New</vt:lpstr>
      <vt:lpstr>Myriad Pro</vt:lpstr>
      <vt:lpstr>News Gothic MT</vt:lpstr>
      <vt:lpstr>Wingdings</vt:lpstr>
      <vt:lpstr>Modèle par défaut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ENIS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Rafik</dc:creator>
  <cp:lastModifiedBy>Rafik</cp:lastModifiedBy>
  <cp:revision>423</cp:revision>
  <dcterms:created xsi:type="dcterms:W3CDTF">2011-02-18T21:32:56Z</dcterms:created>
  <dcterms:modified xsi:type="dcterms:W3CDTF">2021-09-14T21:20:59Z</dcterms:modified>
</cp:coreProperties>
</file>