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4D9675-083C-4A4B-B7F9-0EEA8950A3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DA4F4-4611-4A9F-9677-8C29E57C79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5168B-00DC-4A3D-B870-9768BCDC88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E9846-4703-4387-A254-E36285913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E0D52-7784-4AD5-A965-D6C8922A88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0744C-C56F-4246-9C0D-F23E1B5E21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AE8CB-4693-44F1-A4DC-33FA81E10A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6B029-7758-40B6-9512-45DC92717A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21E5E-CDAF-4859-8C76-ACAEF1E4FC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9666E-477A-48B9-98B8-7AD7F3CBBC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713C-EEB0-4D8C-9C9A-658E6BD010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42126-D55C-4552-9DFC-AAF4A6A7CE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79388" y="114300"/>
            <a:ext cx="8736012" cy="1219200"/>
          </a:xfrm>
          <a:prstGeom prst="rect">
            <a:avLst/>
          </a:prstGeom>
          <a:gradFill rotWithShape="0">
            <a:gsLst>
              <a:gs pos="0">
                <a:srgbClr val="8AA2FA">
                  <a:gamma/>
                  <a:tint val="41176"/>
                  <a:invGamma/>
                </a:srgbClr>
              </a:gs>
              <a:gs pos="100000">
                <a:srgbClr val="8AA2F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179388" y="1331913"/>
            <a:ext cx="1439862" cy="5337175"/>
          </a:xfrm>
          <a:prstGeom prst="rect">
            <a:avLst/>
          </a:prstGeom>
          <a:gradFill rotWithShape="0">
            <a:gsLst>
              <a:gs pos="0">
                <a:srgbClr val="8AA2FA">
                  <a:gamma/>
                  <a:tint val="41176"/>
                  <a:invGamma/>
                </a:srgbClr>
              </a:gs>
              <a:gs pos="100000">
                <a:srgbClr val="8AA2FA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 rot="16200000">
            <a:off x="-1712119" y="3681327"/>
            <a:ext cx="5040313" cy="50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400" b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</a:rPr>
              <a:t>Développement de Jeu</a:t>
            </a:r>
            <a:endParaRPr lang="fr-FR" sz="2000" b="1" dirty="0">
              <a:effectLst>
                <a:outerShdw blurRad="38100" dist="38100" dir="2700000" algn="tl">
                  <a:srgbClr val="C0C0C0"/>
                </a:outerShdw>
              </a:effectLst>
              <a:latin typeface="News Gothic MT" pitchFamily="34" charset="0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104188" y="6481763"/>
            <a:ext cx="86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fld id="{BEFC579A-9BDC-43AD-88F8-1B6337B5079D}" type="slidenum">
              <a:rPr lang="fr-FR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0" hangingPunct="0">
                <a:spcBef>
                  <a:spcPct val="50000"/>
                </a:spcBef>
                <a:defRPr/>
              </a:pPr>
              <a:t>‹N°›</a:t>
            </a:fld>
            <a:endParaRPr lang="fr-FR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7" y="154657"/>
            <a:ext cx="1373188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619250" y="125413"/>
            <a:ext cx="7346950" cy="6543675"/>
          </a:xfrm>
          <a:prstGeom prst="rect">
            <a:avLst/>
          </a:prstGeom>
          <a:gradFill rotWithShape="0">
            <a:gsLst>
              <a:gs pos="0">
                <a:srgbClr val="8AA2FA">
                  <a:gamma/>
                  <a:tint val="41176"/>
                  <a:invGamma/>
                </a:srgbClr>
              </a:gs>
              <a:gs pos="100000">
                <a:srgbClr val="8AA2FA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fr-FR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Présentation de </a:t>
            </a:r>
            <a:r>
              <a:rPr lang="fr-FR" sz="3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Unity</a:t>
            </a:r>
            <a:r>
              <a:rPr lang="fr-FR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 </a:t>
            </a:r>
            <a:r>
              <a:rPr lang="fr-FR" sz="3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3D</a:t>
            </a:r>
            <a:endParaRPr lang="fr-FR" sz="28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093075" y="6381750"/>
            <a:ext cx="86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fld id="{22F320DD-1E06-46BA-8E7C-AECE28D6001A}" type="slidenum">
              <a:rPr lang="fr-FR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0" hangingPunct="0">
                <a:spcBef>
                  <a:spcPct val="50000"/>
                </a:spcBef>
                <a:defRPr/>
              </a:pPr>
              <a:t>1</a:t>
            </a:fld>
            <a:endParaRPr lang="fr-FR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52" name="Picture 7" descr="j00791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1725" y="6237288"/>
            <a:ext cx="238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8255000" y="660717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Interface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62" y="1459732"/>
            <a:ext cx="7304390" cy="4568353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27984" y="6028085"/>
            <a:ext cx="2213862" cy="45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defRPr/>
            </a:pPr>
            <a:r>
              <a:rPr lang="fr-FR" sz="1600" b="1" dirty="0" smtClean="0"/>
              <a:t>Interface de </a:t>
            </a:r>
            <a:r>
              <a:rPr lang="fr-FR" sz="1600" b="1" dirty="0" err="1" smtClean="0"/>
              <a:t>Unity</a:t>
            </a:r>
            <a:r>
              <a:rPr lang="fr-FR" sz="1600" b="1" dirty="0" smtClean="0"/>
              <a:t> 3D</a:t>
            </a:r>
          </a:p>
        </p:txBody>
      </p:sp>
    </p:spTree>
    <p:extLst>
      <p:ext uri="{BB962C8B-B14F-4D97-AF65-F5344CB8AC3E}">
        <p14:creationId xmlns:p14="http://schemas.microsoft.com/office/powerpoint/2010/main" val="36111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Interface de </a:t>
            </a:r>
            <a:r>
              <a:rPr lang="fr-FR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390602"/>
            <a:ext cx="7129462" cy="74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L’interface qui est proposé par default n’est pas </a:t>
            </a:r>
            <a:r>
              <a:rPr lang="fr-FR" sz="1600" b="1" dirty="0" smtClean="0"/>
              <a:t>forcément le plus </a:t>
            </a:r>
            <a:r>
              <a:rPr lang="fr-FR" sz="1600" b="1" dirty="0"/>
              <a:t>adapté à votre méthode de travail ou à votre </a:t>
            </a:r>
            <a:r>
              <a:rPr lang="fr-FR" sz="1600" b="1" dirty="0" smtClean="0"/>
              <a:t>configuration matériel</a:t>
            </a:r>
            <a:endParaRPr lang="fr-FR" sz="1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8" y="2132856"/>
            <a:ext cx="7129462" cy="74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Par exemple dans le cas ou je dois utiliser deux écran, </a:t>
            </a:r>
            <a:r>
              <a:rPr lang="fr-FR" sz="1600" b="1" dirty="0" smtClean="0"/>
              <a:t>mettre ce </a:t>
            </a:r>
            <a:r>
              <a:rPr lang="fr-FR" sz="1600" b="1" dirty="0"/>
              <a:t>logiciel sur deux écran, ce n’est pas forcément très adapté.</a:t>
            </a:r>
            <a:endParaRPr lang="fr-FR" sz="1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63713" y="2909262"/>
            <a:ext cx="71294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En plus si on peut modifier la taille des fenêtres, par exemple </a:t>
            </a:r>
            <a:r>
              <a:rPr lang="fr-FR" sz="1600" b="1" dirty="0" smtClean="0"/>
              <a:t>la scène </a:t>
            </a:r>
            <a:r>
              <a:rPr lang="fr-FR" sz="1600" b="1" dirty="0"/>
              <a:t>en plus grand et le projet on plus petit, donc je dois </a:t>
            </a:r>
            <a:r>
              <a:rPr lang="fr-FR" sz="1600" b="1" dirty="0" smtClean="0"/>
              <a:t>se positionner </a:t>
            </a:r>
            <a:r>
              <a:rPr lang="fr-FR" sz="1600" b="1" dirty="0"/>
              <a:t>à l’intersection entre les deux, et par un </a:t>
            </a:r>
            <a:r>
              <a:rPr lang="fr-FR" sz="1600" b="1" dirty="0" smtClean="0"/>
              <a:t>simple Glisser/Déposer</a:t>
            </a:r>
            <a:r>
              <a:rPr lang="fr-FR" sz="1600" b="1" dirty="0"/>
              <a:t>, je peut </a:t>
            </a:r>
            <a:r>
              <a:rPr lang="fr-FR" sz="1600" b="1" dirty="0" smtClean="0"/>
              <a:t>agrandir </a:t>
            </a:r>
            <a:r>
              <a:rPr lang="fr-FR" sz="1600" b="1" dirty="0"/>
              <a:t>ou réduire ma scène. De </a:t>
            </a:r>
            <a:r>
              <a:rPr lang="fr-FR" sz="1600" b="1" dirty="0" smtClean="0"/>
              <a:t>même pour les autres fenêtres.</a:t>
            </a:r>
            <a:endParaRPr lang="fr-FR" sz="16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63688" y="4725144"/>
            <a:ext cx="7129462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Sinon, on peut trouver dans le bouton en haut et à droite </a:t>
            </a:r>
            <a:r>
              <a:rPr lang="fr-FR" sz="1600" b="1" dirty="0" smtClean="0"/>
              <a:t>de votre </a:t>
            </a:r>
            <a:r>
              <a:rPr lang="fr-FR" sz="1600" b="1" dirty="0"/>
              <a:t>écran, et on peut trouver d’autres modèles </a:t>
            </a:r>
            <a:r>
              <a:rPr lang="fr-FR" sz="1600" b="1" dirty="0" smtClean="0"/>
              <a:t>d’affichages.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3688" y="5517232"/>
            <a:ext cx="7129462" cy="108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Dans tous les cas, vous pouvez créer votre </a:t>
            </a:r>
            <a:r>
              <a:rPr lang="fr-FR" sz="1600" b="1" dirty="0" smtClean="0"/>
              <a:t>propre </a:t>
            </a:r>
            <a:r>
              <a:rPr lang="fr-FR" sz="1600" b="1" dirty="0"/>
              <a:t>modèle </a:t>
            </a:r>
            <a:r>
              <a:rPr lang="fr-FR" sz="1600" b="1" dirty="0" smtClean="0"/>
              <a:t>et l’enregistrer </a:t>
            </a:r>
            <a:r>
              <a:rPr lang="fr-FR" sz="1600" b="1" dirty="0"/>
              <a:t>pour l’utiliser dans vos </a:t>
            </a:r>
            <a:r>
              <a:rPr lang="fr-FR" sz="1600" b="1" dirty="0" smtClean="0"/>
              <a:t>travaux. L’enregistrement </a:t>
            </a:r>
            <a:r>
              <a:rPr lang="fr-FR" sz="1600" b="1" dirty="0"/>
              <a:t>se fait dans : « Default-Save </a:t>
            </a:r>
            <a:r>
              <a:rPr lang="fr-FR" sz="1600" b="1" dirty="0" err="1"/>
              <a:t>Layout</a:t>
            </a:r>
            <a:r>
              <a:rPr lang="fr-FR" sz="1600" b="1" dirty="0"/>
              <a:t> »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5956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Interface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7416824" cy="46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Interface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79" y="1412776"/>
            <a:ext cx="735314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Interface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50" y="1365820"/>
            <a:ext cx="7331446" cy="51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Interface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86639"/>
            <a:ext cx="7416824" cy="49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84724"/>
            <a:ext cx="7344816" cy="51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48" y="1340768"/>
            <a:ext cx="7447901" cy="4896544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28184" y="728484"/>
            <a:ext cx="260067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Game Object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0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728484"/>
            <a:ext cx="317673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Les composants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2776"/>
            <a:ext cx="7427168" cy="44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728484"/>
            <a:ext cx="3176736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Lumière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87" y="1392938"/>
            <a:ext cx="7155185" cy="51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Introduction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844824"/>
            <a:ext cx="7129462" cy="48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Un moteur de jeu est un ensemble de composants </a:t>
            </a:r>
            <a:r>
              <a:rPr lang="fr-FR" sz="1600" b="1" dirty="0" smtClean="0"/>
              <a:t>logiciels qui </a:t>
            </a:r>
            <a:r>
              <a:rPr lang="fr-FR" sz="1600" b="1" dirty="0"/>
              <a:t>effectuent des calculs de géométrie et de physique </a:t>
            </a:r>
            <a:r>
              <a:rPr lang="fr-FR" sz="1600" b="1" dirty="0" smtClean="0"/>
              <a:t>utilisés dans </a:t>
            </a:r>
            <a:r>
              <a:rPr lang="fr-FR" sz="1600" b="1" dirty="0"/>
              <a:t>les jeux </a:t>
            </a:r>
            <a:r>
              <a:rPr lang="fr-FR" sz="1600" b="1" dirty="0" smtClean="0"/>
              <a:t>vidéo.</a:t>
            </a:r>
          </a:p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/>
              <a:t> Cet </a:t>
            </a:r>
            <a:r>
              <a:rPr lang="fr-FR" sz="1600" b="1" dirty="0"/>
              <a:t>ensemble forme un simulateur en temps réel </a:t>
            </a:r>
            <a:r>
              <a:rPr lang="fr-FR" sz="1600" b="1" dirty="0" smtClean="0"/>
              <a:t>qui reproduit </a:t>
            </a:r>
            <a:r>
              <a:rPr lang="fr-FR" sz="1600" b="1" dirty="0"/>
              <a:t>les caractéristiques des mondes imaginaires </a:t>
            </a:r>
            <a:r>
              <a:rPr lang="fr-FR" sz="1600" b="1" dirty="0" smtClean="0"/>
              <a:t>dans lesquels </a:t>
            </a:r>
            <a:r>
              <a:rPr lang="fr-FR" sz="1600" b="1" dirty="0"/>
              <a:t>se déroulent les jeux</a:t>
            </a:r>
            <a:r>
              <a:rPr lang="fr-FR" sz="1600" b="1" dirty="0" smtClean="0"/>
              <a:t>.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ct val="1000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/>
              <a:t> </a:t>
            </a:r>
            <a:r>
              <a:rPr lang="fr-FR" sz="1600" dirty="0" err="1"/>
              <a:t>Construct</a:t>
            </a:r>
            <a:r>
              <a:rPr lang="fr-FR" sz="1600" dirty="0"/>
              <a:t> 2 : développé par </a:t>
            </a:r>
            <a:r>
              <a:rPr lang="fr-FR" sz="1600" dirty="0" err="1"/>
              <a:t>Scirra</a:t>
            </a:r>
            <a:r>
              <a:rPr lang="fr-FR" sz="1600" dirty="0"/>
              <a:t> Ltd, sur </a:t>
            </a:r>
            <a:r>
              <a:rPr lang="fr-FR" sz="1600" dirty="0" smtClean="0"/>
              <a:t>plateforme Windows</a:t>
            </a:r>
            <a:r>
              <a:rPr lang="fr-FR" sz="1600" dirty="0"/>
              <a:t>, </a:t>
            </a:r>
            <a:r>
              <a:rPr lang="fr-FR" sz="1600" dirty="0" smtClean="0"/>
              <a:t>...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ct val="1000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Cry </a:t>
            </a:r>
            <a:r>
              <a:rPr lang="fr-FR" sz="1600" dirty="0"/>
              <a:t>Engine </a:t>
            </a:r>
            <a:r>
              <a:rPr lang="fr-FR" sz="1600" dirty="0" smtClean="0"/>
              <a:t>(3D</a:t>
            </a:r>
            <a:r>
              <a:rPr lang="fr-FR" sz="1600" dirty="0"/>
              <a:t>): développé en 2004 par </a:t>
            </a:r>
            <a:r>
              <a:rPr lang="fr-FR" sz="1600" dirty="0" err="1"/>
              <a:t>Crytek</a:t>
            </a:r>
            <a:r>
              <a:rPr lang="fr-FR" sz="1600" dirty="0"/>
              <a:t>, </a:t>
            </a:r>
            <a:r>
              <a:rPr lang="fr-FR" sz="1600" dirty="0" smtClean="0"/>
              <a:t>sur plateforme </a:t>
            </a:r>
            <a:r>
              <a:rPr lang="fr-FR" sz="1600" dirty="0"/>
              <a:t>Windows, Xbox, Wii, </a:t>
            </a:r>
            <a:r>
              <a:rPr lang="fr-FR" sz="1600" dirty="0" err="1"/>
              <a:t>PalyStation</a:t>
            </a:r>
            <a:r>
              <a:rPr lang="fr-FR" sz="1600" dirty="0"/>
              <a:t> </a:t>
            </a:r>
            <a:r>
              <a:rPr lang="fr-FR" sz="1600" dirty="0" smtClean="0"/>
              <a:t>3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ct val="1000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</a:t>
            </a:r>
            <a:r>
              <a:rPr lang="fr-FR" sz="1600" dirty="0" err="1" smtClean="0"/>
              <a:t>Unreal</a:t>
            </a:r>
            <a:r>
              <a:rPr lang="fr-FR" sz="1600" dirty="0" smtClean="0"/>
              <a:t> </a:t>
            </a:r>
            <a:r>
              <a:rPr lang="fr-FR" sz="1600" dirty="0"/>
              <a:t>Engine : développé en 1991 par Epic </a:t>
            </a:r>
            <a:r>
              <a:rPr lang="fr-FR" sz="1600" dirty="0" err="1"/>
              <a:t>Games</a:t>
            </a:r>
            <a:r>
              <a:rPr lang="fr-FR" sz="1600" dirty="0"/>
              <a:t> , </a:t>
            </a:r>
            <a:r>
              <a:rPr lang="fr-FR" sz="1600" dirty="0" smtClean="0"/>
              <a:t>sur plateforme </a:t>
            </a:r>
            <a:r>
              <a:rPr lang="fr-FR" sz="1600" dirty="0"/>
              <a:t>Windows, PlayStation 4, Xbox One, Mac OS </a:t>
            </a:r>
            <a:r>
              <a:rPr lang="fr-FR" sz="1600" dirty="0" smtClean="0"/>
              <a:t>X, iOS</a:t>
            </a:r>
            <a:r>
              <a:rPr lang="fr-FR" sz="1600" dirty="0"/>
              <a:t>, </a:t>
            </a:r>
            <a:r>
              <a:rPr lang="fr-FR" sz="1600" dirty="0" smtClean="0"/>
              <a:t>Android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ct val="100000"/>
              </a:spcBef>
              <a:buClr>
                <a:srgbClr val="000099"/>
              </a:buClr>
              <a:defRPr/>
            </a:pPr>
            <a:r>
              <a:rPr lang="fr-FR" dirty="0"/>
              <a:t>Parmi le moteurs de Jeu les plus connus : </a:t>
            </a:r>
            <a:r>
              <a:rPr lang="fr-FR" b="1" dirty="0">
                <a:solidFill>
                  <a:srgbClr val="FF0000"/>
                </a:solidFill>
              </a:rPr>
              <a:t>Unity3D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3713" y="1340768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Arial" panose="020B0604020202020204" pitchFamily="34" charset="0"/>
              </a:rPr>
              <a:t>Moteur de Jeu :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728484"/>
            <a:ext cx="3176736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Caméras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1365820"/>
            <a:ext cx="7049186" cy="51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728484"/>
            <a:ext cx="3176736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Prefabs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72" y="1700810"/>
            <a:ext cx="7365924" cy="24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728484"/>
            <a:ext cx="3176736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Scripts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02" y="1484784"/>
            <a:ext cx="7416824" cy="44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69368" y="304800"/>
            <a:ext cx="6851104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Création et Manipulation des Objets</a:t>
            </a:r>
            <a:endParaRPr lang="fr-FR" sz="26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52120" y="728484"/>
            <a:ext cx="3176736" cy="5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Scripts</a:t>
            </a:r>
            <a:endParaRPr lang="fr-FR" sz="26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54" y="1388755"/>
            <a:ext cx="7316490" cy="51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Introduction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581760"/>
            <a:ext cx="71294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 err="1"/>
              <a:t>Untiy</a:t>
            </a:r>
            <a:r>
              <a:rPr lang="fr-FR" sz="1600" b="1" dirty="0"/>
              <a:t> 3D est un moteur de jeux en temps réel qui permet </a:t>
            </a:r>
            <a:r>
              <a:rPr lang="fr-FR" sz="1600" b="1" dirty="0" smtClean="0"/>
              <a:t>de faire aussi </a:t>
            </a:r>
            <a:r>
              <a:rPr lang="fr-FR" sz="1600" b="1" dirty="0"/>
              <a:t>bien la 3D que le </a:t>
            </a:r>
            <a:r>
              <a:rPr lang="fr-FR" sz="1600" b="1" dirty="0" smtClean="0"/>
              <a:t>2D.</a:t>
            </a:r>
            <a:endParaRPr lang="fr-FR" sz="1600" dirty="0" smtClean="0"/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</a:t>
            </a:r>
            <a:r>
              <a:rPr lang="fr-FR" sz="1600" dirty="0"/>
              <a:t>Il gère entre autre la physique : il permet de gérer </a:t>
            </a:r>
            <a:r>
              <a:rPr lang="fr-FR" sz="1600" dirty="0" smtClean="0"/>
              <a:t>les </a:t>
            </a:r>
            <a:r>
              <a:rPr lang="fr-FR" sz="1600" b="1" u="sng" dirty="0" smtClean="0"/>
              <a:t>collisions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/>
              <a:t>Il permet de gérer la lumière, les ombres, les textures, </a:t>
            </a:r>
            <a:r>
              <a:rPr lang="fr-FR" sz="1600" dirty="0" smtClean="0"/>
              <a:t>le son...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8" y="3356992"/>
            <a:ext cx="7129462" cy="74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/>
              <a:t> </a:t>
            </a:r>
            <a:r>
              <a:rPr lang="fr-FR" sz="1600" b="1" dirty="0" err="1" smtClean="0"/>
              <a:t>Unity</a:t>
            </a:r>
            <a:r>
              <a:rPr lang="fr-FR" sz="1600" b="1" dirty="0" smtClean="0"/>
              <a:t> </a:t>
            </a:r>
            <a:r>
              <a:rPr lang="fr-FR" sz="1600" b="1" dirty="0"/>
              <a:t>permet de faire différent exports, il permet </a:t>
            </a:r>
            <a:r>
              <a:rPr lang="fr-FR" sz="1600" b="1" dirty="0" smtClean="0"/>
              <a:t>d’exporter votre </a:t>
            </a:r>
            <a:r>
              <a:rPr lang="fr-FR" sz="1600" b="1" dirty="0"/>
              <a:t>travail sur </a:t>
            </a:r>
            <a:r>
              <a:rPr lang="fr-FR" sz="1600" b="1" dirty="0" smtClean="0"/>
              <a:t>: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3688" y="4340256"/>
            <a:ext cx="7129462" cy="204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Web </a:t>
            </a:r>
            <a:r>
              <a:rPr lang="fr-FR" sz="1600" dirty="0"/>
              <a:t>Player, c-à-dire sur </a:t>
            </a:r>
            <a:r>
              <a:rPr lang="fr-FR" sz="1600" dirty="0" smtClean="0"/>
              <a:t>internet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PC</a:t>
            </a:r>
            <a:r>
              <a:rPr lang="fr-FR" sz="1600" dirty="0"/>
              <a:t>, Mac, </a:t>
            </a:r>
            <a:r>
              <a:rPr lang="fr-FR" sz="1600" dirty="0" smtClean="0"/>
              <a:t>Linux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IOS </a:t>
            </a:r>
            <a:r>
              <a:rPr lang="fr-FR" sz="1600" dirty="0"/>
              <a:t>pour les tablettes et téléphones </a:t>
            </a:r>
            <a:r>
              <a:rPr lang="fr-FR" sz="1600" dirty="0" smtClean="0"/>
              <a:t>Apple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Android </a:t>
            </a:r>
            <a:r>
              <a:rPr lang="fr-FR" sz="1600" dirty="0"/>
              <a:t>pour les tablettes et téléphones </a:t>
            </a:r>
            <a:r>
              <a:rPr lang="fr-FR" sz="1600" dirty="0" smtClean="0"/>
              <a:t>Android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99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Introduction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582458"/>
            <a:ext cx="712946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Pour cette raison, </a:t>
            </a:r>
            <a:r>
              <a:rPr lang="fr-FR" sz="1600" b="1" dirty="0" err="1"/>
              <a:t>Unity</a:t>
            </a:r>
            <a:r>
              <a:rPr lang="fr-FR" sz="1600" b="1" dirty="0"/>
              <a:t> est considéré comme un moteur </a:t>
            </a:r>
            <a:r>
              <a:rPr lang="fr-FR" sz="1600" b="1" dirty="0" smtClean="0"/>
              <a:t>de jeu </a:t>
            </a:r>
            <a:r>
              <a:rPr lang="fr-FR" sz="1600" b="1" dirty="0" err="1"/>
              <a:t>multi-plateforme</a:t>
            </a:r>
            <a:r>
              <a:rPr lang="fr-FR" sz="1600" b="1" dirty="0"/>
              <a:t> (smartphone, Mac, PC, consoles de jeux vidéo et web) développé par </a:t>
            </a:r>
            <a:r>
              <a:rPr lang="fr-FR" sz="1600" b="1" dirty="0" err="1"/>
              <a:t>Unity</a:t>
            </a:r>
            <a:r>
              <a:rPr lang="fr-FR" sz="1600" b="1" dirty="0"/>
              <a:t> Technologies</a:t>
            </a:r>
            <a:endParaRPr lang="fr-FR" sz="1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8" y="2852936"/>
            <a:ext cx="7129462" cy="108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sz="1600" b="1" dirty="0" err="1"/>
              <a:t>Unity</a:t>
            </a:r>
            <a:r>
              <a:rPr lang="fr-FR" sz="1600" b="1" dirty="0"/>
              <a:t> est l'un des moteur les plus répondus dans </a:t>
            </a:r>
            <a:r>
              <a:rPr lang="fr-FR" sz="1600" b="1" dirty="0" smtClean="0"/>
              <a:t>l'industrie du </a:t>
            </a:r>
            <a:r>
              <a:rPr lang="fr-FR" sz="1600" b="1" dirty="0"/>
              <a:t>jeu vidéo, du fait de sa rapidité, aussi pour la multiplicité </a:t>
            </a:r>
            <a:r>
              <a:rPr lang="fr-FR" sz="1600" b="1" dirty="0" smtClean="0"/>
              <a:t>de jeux </a:t>
            </a:r>
            <a:r>
              <a:rPr lang="fr-FR" sz="1600" b="1" dirty="0"/>
              <a:t>indépendants qu’il développe.</a:t>
            </a:r>
            <a:endParaRPr lang="fr-FR" sz="1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63713" y="4077072"/>
            <a:ext cx="712946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Ce logiciel possède la particularité d'utiliser un éditeur </a:t>
            </a:r>
            <a:r>
              <a:rPr lang="fr-FR" sz="1600" b="1" dirty="0" smtClean="0"/>
              <a:t>de script </a:t>
            </a:r>
            <a:r>
              <a:rPr lang="fr-FR" sz="1600" b="1" dirty="0"/>
              <a:t>compatible (C#), </a:t>
            </a:r>
            <a:r>
              <a:rPr lang="fr-FR" sz="1600" b="1" dirty="0" err="1"/>
              <a:t>UnityScript</a:t>
            </a:r>
            <a:r>
              <a:rPr lang="fr-FR" sz="1600" b="1" dirty="0"/>
              <a:t> (un langage proche </a:t>
            </a:r>
            <a:r>
              <a:rPr lang="fr-FR" sz="1600" b="1" dirty="0" smtClean="0"/>
              <a:t>du JavaScript</a:t>
            </a:r>
            <a:r>
              <a:rPr lang="fr-FR" sz="1600" b="1" dirty="0"/>
              <a:t>) et le langage Boo</a:t>
            </a:r>
            <a:endParaRPr lang="fr-FR" sz="16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63688" y="5366372"/>
            <a:ext cx="7129462" cy="108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sz="1600" b="1" dirty="0" err="1"/>
              <a:t>Unity</a:t>
            </a:r>
            <a:r>
              <a:rPr lang="fr-FR" sz="1600" b="1" dirty="0"/>
              <a:t> est l'équivalent du logiciel de création </a:t>
            </a:r>
            <a:r>
              <a:rPr lang="fr-FR" sz="1600" b="1" dirty="0" err="1"/>
              <a:t>Director</a:t>
            </a:r>
            <a:r>
              <a:rPr lang="fr-FR" sz="1600" b="1" dirty="0"/>
              <a:t> pour </a:t>
            </a:r>
            <a:r>
              <a:rPr lang="fr-FR" sz="1600" b="1" dirty="0" smtClean="0"/>
              <a:t>la 2D </a:t>
            </a:r>
            <a:r>
              <a:rPr lang="fr-FR" sz="1600" b="1" dirty="0"/>
              <a:t>qui utilise </a:t>
            </a:r>
            <a:r>
              <a:rPr lang="fr-FR" sz="1600" b="1" dirty="0" err="1"/>
              <a:t>Lingo</a:t>
            </a:r>
            <a:r>
              <a:rPr lang="fr-FR" sz="1600" b="1" dirty="0"/>
              <a:t>. Il se rapproche plus pour la 3D </a:t>
            </a:r>
            <a:r>
              <a:rPr lang="fr-FR" sz="1600" b="1" dirty="0" smtClean="0"/>
              <a:t>des logiciels </a:t>
            </a:r>
            <a:r>
              <a:rPr lang="fr-FR" sz="1600" b="1" dirty="0"/>
              <a:t>tels que Shiva, </a:t>
            </a:r>
            <a:r>
              <a:rPr lang="fr-FR" sz="1600" b="1" dirty="0" err="1"/>
              <a:t>Virtools</a:t>
            </a:r>
            <a:r>
              <a:rPr lang="fr-FR" sz="1600" b="1" dirty="0"/>
              <a:t>.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537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Introduction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582458"/>
            <a:ext cx="7129462" cy="108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Parmi les logiciels d'animations, il ne permet pas la modélisation mais permet de créer des scènes supportant des éclairages, des terrains, des caméras, des textures, de </a:t>
            </a:r>
            <a:r>
              <a:rPr lang="fr-FR" sz="1600" b="1" dirty="0" smtClean="0"/>
              <a:t>la musique </a:t>
            </a:r>
            <a:r>
              <a:rPr lang="fr-FR" sz="1600" b="1" dirty="0"/>
              <a:t>et des vidéos.</a:t>
            </a:r>
            <a:endParaRPr lang="fr-FR" sz="16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8" y="2852936"/>
            <a:ext cx="7129462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sz="1600" b="1" dirty="0" err="1"/>
              <a:t>Unity</a:t>
            </a:r>
            <a:r>
              <a:rPr lang="fr-FR" sz="1600" b="1" dirty="0"/>
              <a:t> est considéré par ces fonctionnalités comme </a:t>
            </a:r>
            <a:r>
              <a:rPr lang="fr-FR" sz="1600" b="1" dirty="0" smtClean="0"/>
              <a:t>un mélange </a:t>
            </a:r>
            <a:r>
              <a:rPr lang="fr-FR" sz="1600" b="1" dirty="0"/>
              <a:t>de VRML(Virtual Reality </a:t>
            </a:r>
            <a:r>
              <a:rPr lang="fr-FR" sz="1600" b="1" dirty="0" err="1"/>
              <a:t>Markup</a:t>
            </a:r>
            <a:r>
              <a:rPr lang="fr-FR" sz="1600" b="1" dirty="0"/>
              <a:t> </a:t>
            </a:r>
            <a:r>
              <a:rPr lang="fr-FR" sz="1600" b="1" dirty="0" err="1"/>
              <a:t>Language</a:t>
            </a:r>
            <a:r>
              <a:rPr lang="fr-FR" sz="1600" b="1" dirty="0"/>
              <a:t>) et </a:t>
            </a:r>
            <a:r>
              <a:rPr lang="fr-FR" sz="1600" b="1" dirty="0" smtClean="0"/>
              <a:t>de QuickTime</a:t>
            </a:r>
            <a:r>
              <a:rPr lang="fr-FR" sz="1600" b="1" dirty="0"/>
              <a:t>..</a:t>
            </a:r>
            <a:endParaRPr lang="fr-FR" sz="1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63713" y="3789040"/>
            <a:ext cx="71294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Ce logiciel de conception (</a:t>
            </a:r>
            <a:r>
              <a:rPr lang="fr-FR" sz="1600" b="1" dirty="0" err="1"/>
              <a:t>Unity</a:t>
            </a:r>
            <a:r>
              <a:rPr lang="fr-FR" sz="1600" b="1" dirty="0"/>
              <a:t>) permet d'obtenir </a:t>
            </a:r>
            <a:r>
              <a:rPr lang="fr-FR" sz="1600" b="1" dirty="0" smtClean="0"/>
              <a:t>des applications </a:t>
            </a:r>
            <a:r>
              <a:rPr lang="fr-FR" sz="1600" b="1" dirty="0"/>
              <a:t>compatibles : Windows, Mac OS X, iOS, </a:t>
            </a:r>
            <a:r>
              <a:rPr lang="fr-FR" sz="1600" b="1" dirty="0" smtClean="0"/>
              <a:t>Android, TV OS, </a:t>
            </a:r>
            <a:r>
              <a:rPr lang="fr-FR" sz="1600" b="1" dirty="0"/>
              <a:t>PlayStation 3, PlayStation Vita, PlayStation 4, </a:t>
            </a:r>
            <a:r>
              <a:rPr lang="fr-FR" sz="1600" b="1" dirty="0" smtClean="0"/>
              <a:t>Xbox 360</a:t>
            </a:r>
            <a:r>
              <a:rPr lang="fr-FR" sz="1600" b="1" dirty="0"/>
              <a:t>, Xbox One, Windows Phone 8, Windows 10 Mobile </a:t>
            </a:r>
            <a:r>
              <a:rPr lang="fr-FR" sz="1600" b="1" dirty="0" smtClean="0"/>
              <a:t>, PlayStation </a:t>
            </a:r>
            <a:r>
              <a:rPr lang="fr-FR" sz="1600" b="1" dirty="0"/>
              <a:t>Mobile, </a:t>
            </a:r>
            <a:r>
              <a:rPr lang="fr-FR" sz="1600" b="1" dirty="0" err="1"/>
              <a:t>Tizen</a:t>
            </a:r>
            <a:r>
              <a:rPr lang="fr-FR" sz="1600" b="1" dirty="0"/>
              <a:t>, Oculus Rift, Wii U, Nintendo </a:t>
            </a:r>
            <a:r>
              <a:rPr lang="fr-FR" sz="1600" b="1" dirty="0" smtClean="0"/>
              <a:t>3DS, WEB </a:t>
            </a:r>
            <a:r>
              <a:rPr lang="fr-FR" sz="1600" b="1" dirty="0"/>
              <a:t>GL...</a:t>
            </a:r>
            <a:endParaRPr lang="fr-FR" sz="16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63688" y="5671584"/>
            <a:ext cx="7129462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Les jeux développés pourront ainsi fonctionner sous </a:t>
            </a:r>
            <a:r>
              <a:rPr lang="fr-FR" sz="1600" b="1" dirty="0" smtClean="0"/>
              <a:t>Linux. Depuis </a:t>
            </a:r>
            <a:r>
              <a:rPr lang="fr-FR" sz="1600" b="1" dirty="0"/>
              <a:t>le 25 août 2015, </a:t>
            </a:r>
            <a:r>
              <a:rPr lang="fr-FR" sz="1600" b="1" dirty="0" err="1"/>
              <a:t>Unity</a:t>
            </a:r>
            <a:r>
              <a:rPr lang="fr-FR" sz="1600" b="1" dirty="0"/>
              <a:t> lui-même est disponible </a:t>
            </a:r>
            <a:r>
              <a:rPr lang="fr-FR" sz="1600" b="1" dirty="0" smtClean="0"/>
              <a:t>sous Linux</a:t>
            </a:r>
          </a:p>
        </p:txBody>
      </p:sp>
    </p:spTree>
    <p:extLst>
      <p:ext uri="{BB962C8B-B14F-4D97-AF65-F5344CB8AC3E}">
        <p14:creationId xmlns:p14="http://schemas.microsoft.com/office/powerpoint/2010/main" val="27070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Introduction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628800"/>
            <a:ext cx="7129462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 err="1"/>
              <a:t>Unity</a:t>
            </a:r>
            <a:r>
              <a:rPr lang="fr-FR" sz="1600" b="1" dirty="0"/>
              <a:t> est capable d'importer de nombreux formats 3D (Blender, Maya, </a:t>
            </a:r>
            <a:r>
              <a:rPr lang="fr-FR" sz="1600" b="1" dirty="0" err="1"/>
              <a:t>Cinema</a:t>
            </a:r>
            <a:r>
              <a:rPr lang="fr-FR" sz="1600" b="1" dirty="0"/>
              <a:t> 4D, 3DS MAX...), des ressources variées : des textures Photoshop, PNG, TIFF, </a:t>
            </a:r>
            <a:r>
              <a:rPr lang="fr-FR" sz="1600" b="1" dirty="0" err="1"/>
              <a:t>audios</a:t>
            </a:r>
            <a:r>
              <a:rPr lang="fr-FR" sz="1600" b="1" dirty="0"/>
              <a:t>, </a:t>
            </a:r>
            <a:r>
              <a:rPr lang="fr-FR" sz="1600" b="1" dirty="0" smtClean="0"/>
              <a:t>vidéos) qu'il </a:t>
            </a:r>
            <a:r>
              <a:rPr lang="fr-FR" sz="1600" b="1" dirty="0"/>
              <a:t>optimise par l'utilisation de </a:t>
            </a:r>
            <a:r>
              <a:rPr lang="fr-FR" sz="1600" b="1" dirty="0" smtClean="0"/>
              <a:t>filtres.</a:t>
            </a:r>
            <a:endParaRPr lang="fr-FR" sz="1600" b="1" dirty="0"/>
          </a:p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sz="1600" b="1" dirty="0" err="1"/>
              <a:t>Unity</a:t>
            </a:r>
            <a:r>
              <a:rPr lang="fr-FR" sz="1600" b="1" dirty="0"/>
              <a:t> possède une large palette de déploiement </a:t>
            </a:r>
            <a:r>
              <a:rPr lang="fr-FR" sz="1600" b="1" dirty="0" smtClean="0"/>
              <a:t>:</a:t>
            </a:r>
            <a:endParaRPr lang="fr-FR" sz="1600" dirty="0" smtClean="0"/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</a:t>
            </a:r>
            <a:r>
              <a:rPr lang="fr-FR" sz="1600" dirty="0"/>
              <a:t>Cry il est compatible avec les API graphiques Direct3D, </a:t>
            </a:r>
            <a:r>
              <a:rPr lang="fr-FR" sz="1600" dirty="0" smtClean="0"/>
              <a:t>OpenGL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/>
              <a:t> </a:t>
            </a:r>
            <a:r>
              <a:rPr lang="fr-FR" sz="1600" dirty="0" err="1"/>
              <a:t>Unreal</a:t>
            </a:r>
            <a:r>
              <a:rPr lang="fr-FR" sz="1600" dirty="0"/>
              <a:t> les navigateurs web peuvent, grâce au plugin </a:t>
            </a:r>
            <a:r>
              <a:rPr lang="fr-FR" sz="1600" dirty="0" err="1"/>
              <a:t>Unity</a:t>
            </a:r>
            <a:r>
              <a:rPr lang="fr-FR" sz="1600" dirty="0"/>
              <a:t> Web Player, afficher les productions du moteur. </a:t>
            </a:r>
            <a:endParaRPr lang="fr-FR" sz="1600" dirty="0" smtClean="0"/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il </a:t>
            </a:r>
            <a:r>
              <a:rPr lang="fr-FR" sz="1600" dirty="0"/>
              <a:t>est compatible avec QuickTime et utilise en interne </a:t>
            </a:r>
            <a:r>
              <a:rPr lang="fr-FR" sz="1600" dirty="0" smtClean="0"/>
              <a:t>le format </a:t>
            </a:r>
            <a:r>
              <a:rPr lang="fr-FR" sz="1600" dirty="0" err="1" smtClean="0"/>
              <a:t>Ogg</a:t>
            </a:r>
            <a:endParaRPr lang="fr-FR" sz="1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63688" y="5135018"/>
            <a:ext cx="7129462" cy="74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sz="1600" b="1" dirty="0" err="1"/>
              <a:t>Unity</a:t>
            </a:r>
            <a:r>
              <a:rPr lang="fr-FR" sz="1600" b="1" dirty="0"/>
              <a:t> nécessite 3Go de RAM, Processeur i3 pour </a:t>
            </a:r>
            <a:r>
              <a:rPr lang="fr-FR" sz="1600" b="1" dirty="0" smtClean="0"/>
              <a:t>une utilisation </a:t>
            </a:r>
            <a:r>
              <a:rPr lang="fr-FR" sz="1600" b="1" dirty="0"/>
              <a:t>personnelle.</a:t>
            </a:r>
            <a:endParaRPr lang="fr-FR" sz="16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63688" y="6031624"/>
            <a:ext cx="712946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dirty="0"/>
              <a:t>T</a:t>
            </a:r>
            <a:r>
              <a:rPr lang="fr-FR" dirty="0" smtClean="0"/>
              <a:t>éléchargement </a:t>
            </a:r>
            <a:r>
              <a:rPr lang="fr-FR" dirty="0"/>
              <a:t>de </a:t>
            </a:r>
            <a:r>
              <a:rPr lang="fr-FR" dirty="0" err="1"/>
              <a:t>Unity</a:t>
            </a:r>
            <a:r>
              <a:rPr lang="fr-FR" dirty="0"/>
              <a:t> : </a:t>
            </a:r>
            <a:r>
              <a:rPr lang="fr-FR" b="1" dirty="0"/>
              <a:t>www.unity3D.com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879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Notion de la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556792"/>
            <a:ext cx="7129462" cy="453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sz="1600" b="1" dirty="0"/>
              <a:t>Trois dimensions ou tridimensionnel ou 3D sont </a:t>
            </a:r>
            <a:r>
              <a:rPr lang="fr-FR" sz="1600" b="1" dirty="0" smtClean="0"/>
              <a:t>des expressions </a:t>
            </a:r>
            <a:r>
              <a:rPr lang="fr-FR" sz="1600" b="1" dirty="0"/>
              <a:t>qui caractérisent l'espace qui nous entoure, tel </a:t>
            </a:r>
            <a:r>
              <a:rPr lang="fr-FR" sz="1600" b="1" dirty="0" smtClean="0"/>
              <a:t>que perçu </a:t>
            </a:r>
            <a:r>
              <a:rPr lang="fr-FR" sz="1600" b="1" dirty="0"/>
              <a:t>par notre vision, en termes de largeur, hauteur </a:t>
            </a:r>
            <a:r>
              <a:rPr lang="fr-FR" sz="1600" b="1" dirty="0" smtClean="0"/>
              <a:t>et profondeur</a:t>
            </a:r>
            <a:r>
              <a:rPr lang="fr-FR" sz="1600" b="1" dirty="0"/>
              <a:t>. </a:t>
            </a:r>
            <a:endParaRPr lang="fr-FR" sz="1600" b="1" dirty="0" smtClean="0"/>
          </a:p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Le terme « 3D » est également utilisé pour désigner </a:t>
            </a:r>
            <a:r>
              <a:rPr lang="fr-FR" sz="1600" b="1" dirty="0" smtClean="0"/>
              <a:t>la représentation </a:t>
            </a:r>
            <a:r>
              <a:rPr lang="fr-FR" sz="1600" b="1" dirty="0"/>
              <a:t>en images de synthèse (numérique</a:t>
            </a:r>
            <a:r>
              <a:rPr lang="fr-FR" sz="1600" b="1" dirty="0" smtClean="0"/>
              <a:t>)</a:t>
            </a:r>
          </a:p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dirty="0"/>
              <a:t> </a:t>
            </a:r>
            <a:r>
              <a:rPr lang="fr-FR" sz="1600" b="1" dirty="0"/>
              <a:t>En mathématiques, cette notion correspond à la </a:t>
            </a:r>
            <a:r>
              <a:rPr lang="fr-FR" sz="1600" b="1" dirty="0" smtClean="0"/>
              <a:t>géométrie euclidienne </a:t>
            </a:r>
            <a:r>
              <a:rPr lang="fr-FR" sz="1600" b="1" dirty="0"/>
              <a:t>dans l’espace ; l’espace est repéré par trois </a:t>
            </a:r>
            <a:r>
              <a:rPr lang="fr-FR" sz="1600" b="1" dirty="0" smtClean="0"/>
              <a:t>axes orthogonaux</a:t>
            </a:r>
            <a:r>
              <a:rPr lang="fr-FR" sz="1600" b="1" dirty="0"/>
              <a:t>, contrairement au plan composé de deux dimensions</a:t>
            </a:r>
            <a:r>
              <a:rPr lang="fr-FR" sz="1600" b="1" dirty="0" smtClean="0"/>
              <a:t>.</a:t>
            </a:r>
          </a:p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sz="1600" b="1" dirty="0" smtClean="0"/>
              <a:t>les trois dimensions géométriques sont :</a:t>
            </a:r>
            <a:endParaRPr lang="fr-FR" sz="1600" b="1" dirty="0"/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</a:t>
            </a:r>
            <a:r>
              <a:rPr lang="fr-FR" sz="1600" dirty="0"/>
              <a:t>la largeur (gauche/droite) d'axe </a:t>
            </a:r>
            <a:r>
              <a:rPr lang="fr-FR" sz="1600" i="1" dirty="0"/>
              <a:t>x</a:t>
            </a:r>
            <a:r>
              <a:rPr lang="fr-FR" sz="1600" dirty="0"/>
              <a:t>, ou abscisse </a:t>
            </a:r>
            <a:r>
              <a:rPr lang="fr-FR" sz="1600" dirty="0" smtClean="0"/>
              <a:t>;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 smtClean="0"/>
              <a:t> </a:t>
            </a:r>
            <a:r>
              <a:rPr lang="fr-FR" sz="1600" dirty="0"/>
              <a:t>la hauteur (haut/bas) d'axe y, ou cote </a:t>
            </a:r>
            <a:r>
              <a:rPr lang="fr-FR" sz="1600" dirty="0" smtClean="0"/>
              <a:t>;</a:t>
            </a:r>
          </a:p>
          <a:p>
            <a:pPr marL="450850" lvl="2" algn="just" eaLnBrk="0" hangingPunct="0">
              <a:lnSpc>
                <a:spcPct val="110000"/>
              </a:lnSpc>
              <a:spcBef>
                <a:spcPts val="1200"/>
              </a:spcBef>
              <a:buClr>
                <a:srgbClr val="000099"/>
              </a:buClr>
              <a:buFont typeface="Wingdings" pitchFamily="2" charset="2"/>
              <a:buChar char="Ü"/>
              <a:defRPr/>
            </a:pPr>
            <a:r>
              <a:rPr lang="fr-FR" sz="1600" dirty="0"/>
              <a:t> la profondeur (avant/arrière) d'axe z, </a:t>
            </a:r>
            <a:r>
              <a:rPr lang="fr-FR" sz="1600" dirty="0" smtClean="0"/>
              <a:t>ou ordonnée</a:t>
            </a:r>
            <a:r>
              <a:rPr lang="fr-FR" sz="1600" dirty="0"/>
              <a:t>, ou profondeur.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4319521"/>
            <a:ext cx="1512168" cy="13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Concepts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582458"/>
            <a:ext cx="7129462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b="1" u="sng" dirty="0" err="1" smtClean="0"/>
              <a:t>Assets</a:t>
            </a:r>
            <a:r>
              <a:rPr lang="fr-FR" b="1" dirty="0" smtClean="0"/>
              <a:t> </a:t>
            </a:r>
            <a:r>
              <a:rPr lang="fr-FR" b="1" dirty="0"/>
              <a:t>- </a:t>
            </a:r>
            <a:r>
              <a:rPr lang="fr-FR" sz="1600" b="1" dirty="0"/>
              <a:t>éléments constitutifs de tous les projets de </a:t>
            </a:r>
            <a:r>
              <a:rPr lang="fr-FR" sz="1600" b="1" dirty="0" err="1"/>
              <a:t>Unity</a:t>
            </a:r>
            <a:r>
              <a:rPr lang="fr-FR" sz="1600" b="1" dirty="0"/>
              <a:t> </a:t>
            </a:r>
            <a:r>
              <a:rPr lang="fr-FR" sz="1600" b="1" dirty="0" smtClean="0"/>
              <a:t>: graphiques </a:t>
            </a:r>
            <a:r>
              <a:rPr lang="fr-FR" sz="1600" b="1" dirty="0"/>
              <a:t>(textures), modèles, fichiers sonores. Les fichiers </a:t>
            </a:r>
            <a:r>
              <a:rPr lang="fr-FR" sz="1600" b="1" dirty="0" smtClean="0"/>
              <a:t>que vous </a:t>
            </a:r>
            <a:r>
              <a:rPr lang="fr-FR" sz="1600" b="1" dirty="0"/>
              <a:t>utilisez pour créer le scénario sont stockés dans un </a:t>
            </a:r>
            <a:r>
              <a:rPr lang="fr-FR" sz="1600" b="1" dirty="0" smtClean="0"/>
              <a:t>dossier appelé </a:t>
            </a:r>
            <a:r>
              <a:rPr lang="fr-FR" sz="1600" b="1" dirty="0" err="1"/>
              <a:t>Assets</a:t>
            </a:r>
            <a:endParaRPr lang="fr-FR" sz="1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63713" y="3284984"/>
            <a:ext cx="7129462" cy="7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b="1" u="sng" dirty="0" err="1"/>
              <a:t>Scenes</a:t>
            </a:r>
            <a:r>
              <a:rPr lang="fr-FR" sz="1600" b="1" dirty="0"/>
              <a:t> - les scènes sont des niveaux individuels, des zones </a:t>
            </a:r>
            <a:r>
              <a:rPr lang="fr-FR" sz="1600" b="1" dirty="0" smtClean="0"/>
              <a:t>de contenu </a:t>
            </a:r>
            <a:r>
              <a:rPr lang="fr-FR" sz="1600" b="1" dirty="0"/>
              <a:t>de jeu. Des scènes peuvent être chargées sur demande.</a:t>
            </a:r>
            <a:endParaRPr lang="fr-FR" sz="16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63688" y="4318762"/>
            <a:ext cx="712946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/>
              <a:t> </a:t>
            </a:r>
            <a:r>
              <a:rPr lang="fr-FR" b="1" u="sng" dirty="0"/>
              <a:t>Game </a:t>
            </a:r>
            <a:r>
              <a:rPr lang="fr-FR" b="1" u="sng" dirty="0" err="1"/>
              <a:t>Objects</a:t>
            </a:r>
            <a:r>
              <a:rPr lang="fr-FR" b="1" u="sng" dirty="0"/>
              <a:t> </a:t>
            </a:r>
            <a:r>
              <a:rPr lang="fr-FR" sz="1600" b="1" dirty="0"/>
              <a:t>- les objets utilisés dans la scène </a:t>
            </a:r>
            <a:r>
              <a:rPr lang="fr-FR" sz="1600" b="1" dirty="0" smtClean="0"/>
              <a:t>deviennent </a:t>
            </a:r>
            <a:r>
              <a:rPr lang="fr-FR" sz="1600" b="1" dirty="0" err="1" smtClean="0"/>
              <a:t>GameObjects</a:t>
            </a:r>
            <a:r>
              <a:rPr lang="fr-FR" sz="1600" b="1" dirty="0" smtClean="0"/>
              <a:t> </a:t>
            </a:r>
            <a:r>
              <a:rPr lang="fr-FR" sz="1600" b="1" dirty="0"/>
              <a:t>(nom de script). Tous les </a:t>
            </a:r>
            <a:r>
              <a:rPr lang="fr-FR" sz="1600" b="1" dirty="0" err="1"/>
              <a:t>GameObjects</a:t>
            </a:r>
            <a:r>
              <a:rPr lang="fr-FR" sz="1600" b="1" dirty="0"/>
              <a:t> ont au </a:t>
            </a:r>
            <a:r>
              <a:rPr lang="fr-FR" sz="1600" b="1" dirty="0" smtClean="0"/>
              <a:t>moins un </a:t>
            </a:r>
            <a:r>
              <a:rPr lang="fr-FR" sz="1600" b="1" dirty="0"/>
              <a:t>composant - le composant Transformer.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874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14600" y="304800"/>
            <a:ext cx="6172200" cy="57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Concepts de </a:t>
            </a:r>
            <a:r>
              <a:rPr lang="fr-F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Unity</a:t>
            </a:r>
            <a:r>
              <a:rPr lang="fr-F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3D</a:t>
            </a:r>
            <a:endParaRPr lang="fr-FR" sz="2800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763713" y="1582458"/>
            <a:ext cx="7129462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b="1" u="sng" dirty="0" smtClean="0"/>
              <a:t>Components</a:t>
            </a:r>
            <a:r>
              <a:rPr lang="fr-FR" sz="1600" b="1" dirty="0" smtClean="0"/>
              <a:t> </a:t>
            </a:r>
            <a:r>
              <a:rPr lang="fr-FR" sz="1600" b="1" dirty="0"/>
              <a:t>- viennent sous diverses formes. Joindre des composants et des objets pour ajouter des parties du moteur </a:t>
            </a:r>
            <a:r>
              <a:rPr lang="fr-FR" sz="1600" b="1" dirty="0" smtClean="0"/>
              <a:t>de jeu </a:t>
            </a:r>
            <a:r>
              <a:rPr lang="fr-FR" sz="1600" b="1" dirty="0"/>
              <a:t>au composant, par exemple un composant physique ou </a:t>
            </a:r>
            <a:r>
              <a:rPr lang="fr-FR" sz="1600" b="1" dirty="0" smtClean="0"/>
              <a:t>un composant </a:t>
            </a:r>
            <a:r>
              <a:rPr lang="fr-FR" sz="1600" b="1" dirty="0"/>
              <a:t>script</a:t>
            </a:r>
            <a:endParaRPr lang="fr-FR" sz="16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63713" y="3284984"/>
            <a:ext cx="7129462" cy="7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fr-FR" b="1" u="sng" dirty="0"/>
              <a:t>Scripts</a:t>
            </a:r>
            <a:r>
              <a:rPr lang="fr-FR" sz="1600" b="1" dirty="0"/>
              <a:t> - les scripts sont une partie </a:t>
            </a:r>
            <a:r>
              <a:rPr lang="fr-FR" sz="1600" b="1" dirty="0" smtClean="0"/>
              <a:t>essentielle de </a:t>
            </a:r>
            <a:r>
              <a:rPr lang="fr-FR" sz="1600" b="1" dirty="0"/>
              <a:t>la production de jeux</a:t>
            </a:r>
            <a:endParaRPr lang="fr-FR" sz="1600" dirty="0" smtClean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63688" y="4318762"/>
            <a:ext cx="7129462" cy="7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140000"/>
              </a:lnSpc>
              <a:buClr>
                <a:srgbClr val="0000CC"/>
              </a:buClr>
              <a:buSzPct val="150000"/>
              <a:buFont typeface="Wingdings" pitchFamily="2" charset="2"/>
              <a:buChar char="ÿ"/>
              <a:defRPr/>
            </a:pPr>
            <a:r>
              <a:rPr lang="fr-FR" sz="1600" b="1" dirty="0" smtClean="0"/>
              <a:t> </a:t>
            </a:r>
            <a:r>
              <a:rPr lang="fr-FR" b="1" u="sng" dirty="0" err="1"/>
              <a:t>Prefabs</a:t>
            </a:r>
            <a:r>
              <a:rPr lang="fr-FR" b="1" u="sng" dirty="0"/>
              <a:t> </a:t>
            </a:r>
            <a:r>
              <a:rPr lang="fr-FR" sz="1600" b="1" dirty="0"/>
              <a:t>- Objets de jeu préfabriqués avec des composants </a:t>
            </a:r>
            <a:r>
              <a:rPr lang="fr-FR" sz="1600" b="1" dirty="0" smtClean="0"/>
              <a:t>et une </a:t>
            </a:r>
            <a:r>
              <a:rPr lang="fr-FR" sz="1600" b="1" dirty="0"/>
              <a:t>configuration associés stockés.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00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1157</Words>
  <Application>Microsoft Office PowerPoint</Application>
  <PresentationFormat>Affichage à l'écran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News Gothic MT</vt:lpstr>
      <vt:lpstr>Wingdings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Rafik</dc:creator>
  <cp:lastModifiedBy>Rafik</cp:lastModifiedBy>
  <cp:revision>155</cp:revision>
  <dcterms:created xsi:type="dcterms:W3CDTF">2011-02-18T21:32:56Z</dcterms:created>
  <dcterms:modified xsi:type="dcterms:W3CDTF">2021-09-14T21:26:38Z</dcterms:modified>
</cp:coreProperties>
</file>