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5"/>
  </p:notesMasterIdLst>
  <p:sldIdLst>
    <p:sldId id="257" r:id="rId2"/>
    <p:sldId id="260" r:id="rId3"/>
    <p:sldId id="467" r:id="rId4"/>
    <p:sldId id="261" r:id="rId5"/>
    <p:sldId id="472" r:id="rId6"/>
    <p:sldId id="498" r:id="rId7"/>
    <p:sldId id="448" r:id="rId8"/>
    <p:sldId id="449" r:id="rId9"/>
    <p:sldId id="462" r:id="rId10"/>
    <p:sldId id="468" r:id="rId11"/>
    <p:sldId id="466" r:id="rId12"/>
    <p:sldId id="469" r:id="rId13"/>
    <p:sldId id="499" r:id="rId14"/>
    <p:sldId id="450" r:id="rId15"/>
    <p:sldId id="452" r:id="rId16"/>
    <p:sldId id="500" r:id="rId17"/>
    <p:sldId id="453" r:id="rId18"/>
    <p:sldId id="259" r:id="rId19"/>
    <p:sldId id="459" r:id="rId20"/>
    <p:sldId id="458" r:id="rId21"/>
    <p:sldId id="460" r:id="rId22"/>
    <p:sldId id="461" r:id="rId23"/>
    <p:sldId id="501" r:id="rId24"/>
    <p:sldId id="486" r:id="rId25"/>
    <p:sldId id="487" r:id="rId26"/>
    <p:sldId id="488" r:id="rId27"/>
    <p:sldId id="489" r:id="rId28"/>
    <p:sldId id="490" r:id="rId29"/>
    <p:sldId id="491" r:id="rId30"/>
    <p:sldId id="492" r:id="rId31"/>
    <p:sldId id="493" r:id="rId32"/>
    <p:sldId id="494" r:id="rId33"/>
    <p:sldId id="502" r:id="rId34"/>
    <p:sldId id="464" r:id="rId35"/>
    <p:sldId id="465" r:id="rId36"/>
    <p:sldId id="474" r:id="rId37"/>
    <p:sldId id="475" r:id="rId38"/>
    <p:sldId id="473" r:id="rId39"/>
    <p:sldId id="503" r:id="rId40"/>
    <p:sldId id="485" r:id="rId41"/>
    <p:sldId id="504" r:id="rId42"/>
    <p:sldId id="496" r:id="rId43"/>
    <p:sldId id="497" r:id="rId4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4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545CE-FC5F-4D44-8161-E7F1D36F2F2C}" type="datetimeFigureOut">
              <a:rPr lang="fr-FR" smtClean="0"/>
              <a:t>08/02/2021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AB5C7-3E6B-4428-A5D4-B20B17349CC9}" type="slidenum">
              <a:rPr lang="fr-FR" smtClean="0"/>
              <a:t>‹N°›</a:t>
            </a:fld>
            <a:endParaRPr lang="fr-FR"/>
          </a:p>
        </p:txBody>
      </p:sp>
    </p:spTree>
    <p:extLst>
      <p:ext uri="{BB962C8B-B14F-4D97-AF65-F5344CB8AC3E}">
        <p14:creationId xmlns:p14="http://schemas.microsoft.com/office/powerpoint/2010/main" val="2359444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2</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125425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a:xfrm>
            <a:off x="3521075" y="887413"/>
            <a:ext cx="3192463" cy="2393950"/>
          </a:xfrm>
          <a:ln>
            <a:solidFill>
              <a:srgbClr val="000000"/>
            </a:solidFill>
            <a:miter lim="800000"/>
            <a:headEnd/>
            <a:tailEnd/>
          </a:ln>
        </p:spPr>
      </p:sp>
      <p:sp>
        <p:nvSpPr>
          <p:cNvPr id="23555" name="Espace réservé des commentaires 2"/>
          <p:cNvSpPr>
            <a:spLocks noGrp="1"/>
          </p:cNvSpPr>
          <p:nvPr>
            <p:ph type="body" idx="1"/>
          </p:nvPr>
        </p:nvSpPr>
        <p:spPr bwMode="auto">
          <a:xfrm>
            <a:off x="1023462" y="3372169"/>
            <a:ext cx="8187690" cy="31946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8" tIns="46864" rIns="93728" bIns="46864"/>
          <a:lstStyle/>
          <a:p>
            <a:pPr eaLnBrk="1" hangingPunct="1">
              <a:spcBef>
                <a:spcPct val="0"/>
              </a:spcBef>
            </a:pPr>
            <a:endParaRPr lang="fr-FR" dirty="0" smtClean="0"/>
          </a:p>
        </p:txBody>
      </p:sp>
      <p:sp>
        <p:nvSpPr>
          <p:cNvPr id="23556"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804672" indent="-309490">
              <a:defRPr>
                <a:solidFill>
                  <a:schemeClr val="tx1"/>
                </a:solidFill>
                <a:latin typeface="Arial" panose="020B0604020202020204" pitchFamily="34" charset="0"/>
                <a:ea typeface="SimSun" panose="02010600030101010101" pitchFamily="2" charset="-122"/>
              </a:defRPr>
            </a:lvl2pPr>
            <a:lvl3pPr marL="1237959" indent="-247592">
              <a:defRPr>
                <a:solidFill>
                  <a:schemeClr val="tx1"/>
                </a:solidFill>
                <a:latin typeface="Arial" panose="020B0604020202020204" pitchFamily="34" charset="0"/>
                <a:ea typeface="SimSun" panose="02010600030101010101" pitchFamily="2" charset="-122"/>
              </a:defRPr>
            </a:lvl3pPr>
            <a:lvl4pPr marL="1733142" indent="-247592">
              <a:defRPr>
                <a:solidFill>
                  <a:schemeClr val="tx1"/>
                </a:solidFill>
                <a:latin typeface="Arial" panose="020B0604020202020204" pitchFamily="34" charset="0"/>
                <a:ea typeface="SimSun" panose="02010600030101010101" pitchFamily="2" charset="-122"/>
              </a:defRPr>
            </a:lvl4pPr>
            <a:lvl5pPr marL="2228325" indent="-247592">
              <a:defRPr>
                <a:solidFill>
                  <a:schemeClr val="tx1"/>
                </a:solidFill>
                <a:latin typeface="Arial" panose="020B0604020202020204" pitchFamily="34" charset="0"/>
                <a:ea typeface="SimSun" panose="02010600030101010101" pitchFamily="2" charset="-122"/>
              </a:defRPr>
            </a:lvl5pPr>
            <a:lvl6pPr marL="2723509" indent="-247592"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3218692" indent="-247592"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713875" indent="-247592"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4209058" indent="-247592"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5B846B2C-8E77-4434-9313-1AB620237EF3}" type="slidenum">
              <a:rPr lang="fr-FR" smtClean="0"/>
              <a:pPr/>
              <a:t>4</a:t>
            </a:fld>
            <a:endParaRPr lang="fr-FR" smtClean="0"/>
          </a:p>
        </p:txBody>
      </p:sp>
      <p:sp>
        <p:nvSpPr>
          <p:cNvPr id="2" name="Espace réservé de la date 1"/>
          <p:cNvSpPr>
            <a:spLocks noGrp="1"/>
          </p:cNvSpPr>
          <p:nvPr>
            <p:ph type="dt" idx="10"/>
          </p:nvPr>
        </p:nvSpPr>
        <p:spPr/>
        <p:txBody>
          <a:bodyPr/>
          <a:lstStyle/>
          <a:p>
            <a:endParaRPr lang="fr-FR"/>
          </a:p>
        </p:txBody>
      </p:sp>
    </p:spTree>
    <p:extLst>
      <p:ext uri="{BB962C8B-B14F-4D97-AF65-F5344CB8AC3E}">
        <p14:creationId xmlns:p14="http://schemas.microsoft.com/office/powerpoint/2010/main" val="188625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Appariement =  accouplement</a:t>
            </a:r>
            <a:endParaRPr lang="fr-FR" dirty="0"/>
          </a:p>
        </p:txBody>
      </p:sp>
      <p:sp>
        <p:nvSpPr>
          <p:cNvPr id="4" name="Espace réservé du numéro de diapositive 3"/>
          <p:cNvSpPr>
            <a:spLocks noGrp="1"/>
          </p:cNvSpPr>
          <p:nvPr>
            <p:ph type="sldNum" sz="quarter" idx="10"/>
          </p:nvPr>
        </p:nvSpPr>
        <p:spPr/>
        <p:txBody>
          <a:bodyPr/>
          <a:lstStyle/>
          <a:p>
            <a:fld id="{E75AB5C7-3E6B-4428-A5D4-B20B17349CC9}" type="slidenum">
              <a:rPr lang="fr-FR" smtClean="0"/>
              <a:t>5</a:t>
            </a:fld>
            <a:endParaRPr lang="fr-FR"/>
          </a:p>
        </p:txBody>
      </p:sp>
    </p:spTree>
    <p:extLst>
      <p:ext uri="{BB962C8B-B14F-4D97-AF65-F5344CB8AC3E}">
        <p14:creationId xmlns:p14="http://schemas.microsoft.com/office/powerpoint/2010/main" val="1743919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6</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385070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13</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226995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16</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273463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23</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3861272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33</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264702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47775" y="1279525"/>
            <a:ext cx="4603750" cy="3452813"/>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C8A8527-59D2-41CD-A10A-3CEC5F6C47D2}" type="slidenum">
              <a:rPr lang="fr-FR" smtClean="0"/>
              <a:t>39</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46576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422209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184106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6579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292663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20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4107693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65418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77306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300"/>
                </a:solidFill>
              </a:defRPr>
            </a:lvl1pPr>
          </a:lstStyle>
          <a:p>
            <a:r>
              <a:rPr lang="fr-FR" dirty="0" smtClean="0"/>
              <a:t>Modifiez le style du titre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a:solidFill>
                  <a:schemeClr val="tx1"/>
                </a:solidFill>
              </a:defRPr>
            </a:lvl1pPr>
            <a:lvl2pPr marL="742950" indent="-285750">
              <a:buFont typeface="Wingdings" panose="05000000000000000000" pitchFamily="2" charset="2"/>
              <a:buChar char="§"/>
              <a:defRPr>
                <a:solidFill>
                  <a:schemeClr val="tx1"/>
                </a:solidFill>
              </a:defRPr>
            </a:lvl2pPr>
            <a:lvl3pPr marL="1143000" indent="-228600">
              <a:buFont typeface="Wingdings" panose="05000000000000000000" pitchFamily="2" charset="2"/>
              <a:buChar char="§"/>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16191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E52CAE1-79F0-4988-8E7A-50DEE08A7589}" type="datetimeFigureOut">
              <a:rPr lang="fr-FR" smtClean="0"/>
              <a:t>08/02/2021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28406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E52CAE1-79F0-4988-8E7A-50DEE08A7589}" type="datetimeFigureOut">
              <a:rPr lang="fr-FR" smtClean="0"/>
              <a:t>08/02/2021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352067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E52CAE1-79F0-4988-8E7A-50DEE08A7589}" type="datetimeFigureOut">
              <a:rPr lang="fr-FR" smtClean="0"/>
              <a:t>08/02/2021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21933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E52CAE1-79F0-4988-8E7A-50DEE08A7589}" type="datetimeFigureOut">
              <a:rPr lang="fr-FR" smtClean="0"/>
              <a:t>08/02/2021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315473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2CAE1-79F0-4988-8E7A-50DEE08A7589}" type="datetimeFigureOut">
              <a:rPr lang="fr-FR" smtClean="0"/>
              <a:t>08/02/2021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284861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E52CAE1-79F0-4988-8E7A-50DEE08A7589}" type="datetimeFigureOut">
              <a:rPr lang="fr-FR" smtClean="0"/>
              <a:t>08/02/2021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21633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E52CAE1-79F0-4988-8E7A-50DEE08A7589}" type="datetimeFigureOut">
              <a:rPr lang="fr-FR" smtClean="0"/>
              <a:t>08/02/2021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604F2B2-0B0F-4513-877B-6561E89445C2}" type="slidenum">
              <a:rPr lang="fr-FR" smtClean="0"/>
              <a:t>‹N°›</a:t>
            </a:fld>
            <a:endParaRPr lang="fr-FR"/>
          </a:p>
        </p:txBody>
      </p:sp>
    </p:spTree>
    <p:extLst>
      <p:ext uri="{BB962C8B-B14F-4D97-AF65-F5344CB8AC3E}">
        <p14:creationId xmlns:p14="http://schemas.microsoft.com/office/powerpoint/2010/main" val="748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52CAE1-79F0-4988-8E7A-50DEE08A7589}" type="datetimeFigureOut">
              <a:rPr lang="fr-FR" smtClean="0"/>
              <a:t>08/02/2021</a:t>
            </a:fld>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604F2B2-0B0F-4513-877B-6561E89445C2}" type="slidenum">
              <a:rPr lang="fr-FR" smtClean="0"/>
              <a:t>‹N°›</a:t>
            </a:fld>
            <a:endParaRPr lang="fr-FR"/>
          </a:p>
        </p:txBody>
      </p:sp>
    </p:spTree>
    <p:extLst>
      <p:ext uri="{BB962C8B-B14F-4D97-AF65-F5344CB8AC3E}">
        <p14:creationId xmlns:p14="http://schemas.microsoft.com/office/powerpoint/2010/main" val="901299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a:spLocks noGrp="1"/>
          </p:cNvSpPr>
          <p:nvPr>
            <p:ph type="ctrTitle"/>
          </p:nvPr>
        </p:nvSpPr>
        <p:spPr>
          <a:xfrm>
            <a:off x="773999" y="1634399"/>
            <a:ext cx="6501600" cy="1744231"/>
          </a:xfrm>
        </p:spPr>
        <p:txBody>
          <a:bodyPr>
            <a:noAutofit/>
          </a:bodyPr>
          <a:lstStyle/>
          <a:p>
            <a:pPr algn="ctr"/>
            <a:r>
              <a:rPr lang="fr-FR" sz="4500" b="1" dirty="0" smtClean="0">
                <a:solidFill>
                  <a:schemeClr val="accent2"/>
                </a:solidFill>
              </a:rPr>
              <a:t>Recherche d’information</a:t>
            </a:r>
            <a:endParaRPr lang="fr-FR" sz="4500" b="1" dirty="0">
              <a:solidFill>
                <a:schemeClr val="accent2"/>
              </a:solidFill>
            </a:endParaRPr>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solidFill>
                  <a:srgbClr val="5FCBEF"/>
                </a:solidFill>
              </a:rPr>
              <a:pPr/>
              <a:t>1</a:t>
            </a:fld>
            <a:endParaRPr lang="en-US" dirty="0">
              <a:solidFill>
                <a:srgbClr val="5FCBEF"/>
              </a:solidFill>
            </a:endParaRPr>
          </a:p>
        </p:txBody>
      </p:sp>
      <p:sp>
        <p:nvSpPr>
          <p:cNvPr id="7" name="Rectangle 6"/>
          <p:cNvSpPr/>
          <p:nvPr/>
        </p:nvSpPr>
        <p:spPr>
          <a:xfrm>
            <a:off x="3009907" y="3881734"/>
            <a:ext cx="2700338" cy="1200329"/>
          </a:xfrm>
          <a:prstGeom prst="rect">
            <a:avLst/>
          </a:prstGeom>
        </p:spPr>
        <p:txBody>
          <a:bodyPr wrap="square">
            <a:spAutoFit/>
          </a:bodyPr>
          <a:lstStyle/>
          <a:p>
            <a:pPr algn="ctr">
              <a:lnSpc>
                <a:spcPct val="200000"/>
              </a:lnSpc>
            </a:pPr>
            <a:r>
              <a:rPr lang="en-US" b="1" dirty="0" err="1" smtClean="0">
                <a:solidFill>
                  <a:schemeClr val="accent1">
                    <a:lumMod val="75000"/>
                  </a:schemeClr>
                </a:solidFill>
                <a:latin typeface="Arial" charset="0"/>
              </a:rPr>
              <a:t>Rafik</a:t>
            </a:r>
            <a:r>
              <a:rPr lang="en-US" b="1" dirty="0" smtClean="0">
                <a:solidFill>
                  <a:schemeClr val="accent1">
                    <a:lumMod val="75000"/>
                  </a:schemeClr>
                </a:solidFill>
                <a:latin typeface="Arial" charset="0"/>
              </a:rPr>
              <a:t> KHEMAKHEM</a:t>
            </a:r>
            <a:endParaRPr lang="en-US" b="1" dirty="0">
              <a:solidFill>
                <a:schemeClr val="accent1">
                  <a:lumMod val="75000"/>
                </a:schemeClr>
              </a:solidFill>
              <a:latin typeface="Arial" charset="0"/>
            </a:endParaRPr>
          </a:p>
          <a:p>
            <a:pPr algn="ctr">
              <a:lnSpc>
                <a:spcPct val="200000"/>
              </a:lnSpc>
            </a:pPr>
            <a:r>
              <a:rPr lang="fr-FR" b="1" dirty="0">
                <a:solidFill>
                  <a:schemeClr val="accent1">
                    <a:lumMod val="75000"/>
                  </a:schemeClr>
                </a:solidFill>
                <a:latin typeface="Arial" charset="0"/>
              </a:rPr>
              <a:t>Maître </a:t>
            </a:r>
            <a:r>
              <a:rPr lang="fr-FR" b="1" dirty="0" smtClean="0">
                <a:solidFill>
                  <a:schemeClr val="accent1">
                    <a:lumMod val="75000"/>
                  </a:schemeClr>
                </a:solidFill>
                <a:latin typeface="Arial" charset="0"/>
              </a:rPr>
              <a:t>Assistant</a:t>
            </a:r>
            <a:endParaRPr lang="fr-FR" b="1" dirty="0">
              <a:solidFill>
                <a:schemeClr val="accent1">
                  <a:lumMod val="75000"/>
                </a:schemeClr>
              </a:solidFill>
              <a:latin typeface="Arial"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520" y="64357"/>
            <a:ext cx="2371725" cy="1602517"/>
          </a:xfrm>
          <a:prstGeom prst="rect">
            <a:avLst/>
          </a:prstGeom>
        </p:spPr>
      </p:pic>
      <p:sp>
        <p:nvSpPr>
          <p:cNvPr id="12" name="Rectangle 11"/>
          <p:cNvSpPr/>
          <p:nvPr/>
        </p:nvSpPr>
        <p:spPr>
          <a:xfrm>
            <a:off x="3152782" y="6043909"/>
            <a:ext cx="2700338" cy="560410"/>
          </a:xfrm>
          <a:prstGeom prst="rect">
            <a:avLst/>
          </a:prstGeom>
        </p:spPr>
        <p:txBody>
          <a:bodyPr wrap="square">
            <a:spAutoFit/>
          </a:bodyPr>
          <a:lstStyle/>
          <a:p>
            <a:pPr algn="ctr">
              <a:lnSpc>
                <a:spcPct val="200000"/>
              </a:lnSpc>
            </a:pPr>
            <a:r>
              <a:rPr lang="fr-FR" b="1" dirty="0" smtClean="0">
                <a:latin typeface="Arial" charset="0"/>
              </a:rPr>
              <a:t>A.U. : 2020/2021</a:t>
            </a:r>
            <a:endParaRPr lang="fr-FR" b="1" dirty="0">
              <a:latin typeface="Arial" charset="0"/>
            </a:endParaRPr>
          </a:p>
        </p:txBody>
      </p:sp>
    </p:spTree>
    <p:extLst>
      <p:ext uri="{BB962C8B-B14F-4D97-AF65-F5344CB8AC3E}">
        <p14:creationId xmlns:p14="http://schemas.microsoft.com/office/powerpoint/2010/main" val="2678360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le SRI?</a:t>
            </a:r>
            <a:endParaRPr lang="fr-FR" dirty="0"/>
          </a:p>
        </p:txBody>
      </p:sp>
      <p:sp>
        <p:nvSpPr>
          <p:cNvPr id="3" name="Espace réservé du contenu 2"/>
          <p:cNvSpPr>
            <a:spLocks noGrp="1"/>
          </p:cNvSpPr>
          <p:nvPr>
            <p:ph idx="1"/>
          </p:nvPr>
        </p:nvSpPr>
        <p:spPr/>
        <p:txBody>
          <a:bodyPr>
            <a:normAutofit/>
          </a:bodyPr>
          <a:lstStyle/>
          <a:p>
            <a:pPr algn="just"/>
            <a:r>
              <a:rPr lang="fr-FR" sz="2200" dirty="0">
                <a:latin typeface="Arial" panose="020B0604020202020204" pitchFamily="34" charset="0"/>
                <a:cs typeface="Arial" panose="020B0604020202020204" pitchFamily="34" charset="0"/>
              </a:rPr>
              <a:t>Dans un système de recherche d’information, on distingue trois niveaux: </a:t>
            </a:r>
          </a:p>
          <a:p>
            <a:pPr lvl="1" algn="just"/>
            <a:r>
              <a:rPr lang="fr-FR" sz="2200" dirty="0" smtClean="0">
                <a:solidFill>
                  <a:schemeClr val="accent2"/>
                </a:solidFill>
                <a:latin typeface="Arial" panose="020B0604020202020204" pitchFamily="34" charset="0"/>
                <a:cs typeface="Arial" panose="020B0604020202020204" pitchFamily="34" charset="0"/>
              </a:rPr>
              <a:t>Niveau utilisateur</a:t>
            </a:r>
          </a:p>
          <a:p>
            <a:pPr lvl="1" algn="just"/>
            <a:r>
              <a:rPr lang="fr-FR" sz="2200" dirty="0" smtClean="0">
                <a:solidFill>
                  <a:schemeClr val="accent2"/>
                </a:solidFill>
                <a:latin typeface="Arial" panose="020B0604020202020204" pitchFamily="34" charset="0"/>
                <a:cs typeface="Arial" panose="020B0604020202020204" pitchFamily="34" charset="0"/>
              </a:rPr>
              <a:t>Niveau </a:t>
            </a:r>
            <a:r>
              <a:rPr lang="fr-FR" sz="2200" dirty="0">
                <a:solidFill>
                  <a:schemeClr val="accent2"/>
                </a:solidFill>
                <a:latin typeface="Arial" panose="020B0604020202020204" pitchFamily="34" charset="0"/>
                <a:cs typeface="Arial" panose="020B0604020202020204" pitchFamily="34" charset="0"/>
              </a:rPr>
              <a:t>interface du </a:t>
            </a:r>
            <a:r>
              <a:rPr lang="fr-FR" sz="2200" dirty="0" smtClean="0">
                <a:solidFill>
                  <a:schemeClr val="accent2"/>
                </a:solidFill>
                <a:latin typeface="Arial" panose="020B0604020202020204" pitchFamily="34" charset="0"/>
                <a:cs typeface="Arial" panose="020B0604020202020204" pitchFamily="34" charset="0"/>
              </a:rPr>
              <a:t>système</a:t>
            </a:r>
          </a:p>
          <a:p>
            <a:pPr lvl="1" algn="just"/>
            <a:r>
              <a:rPr lang="fr-FR" sz="2200" dirty="0" smtClean="0">
                <a:solidFill>
                  <a:schemeClr val="accent2"/>
                </a:solidFill>
                <a:latin typeface="Arial" panose="020B0604020202020204" pitchFamily="34" charset="0"/>
                <a:cs typeface="Arial" panose="020B0604020202020204" pitchFamily="34" charset="0"/>
              </a:rPr>
              <a:t>Niveau système</a:t>
            </a:r>
            <a:endParaRPr lang="fr-FR" sz="2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528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le SRI?</a:t>
            </a:r>
            <a:endParaRPr lang="fr-FR" dirty="0"/>
          </a:p>
        </p:txBody>
      </p:sp>
      <p:sp>
        <p:nvSpPr>
          <p:cNvPr id="3" name="Espace réservé du contenu 2"/>
          <p:cNvSpPr>
            <a:spLocks noGrp="1"/>
          </p:cNvSpPr>
          <p:nvPr>
            <p:ph idx="1"/>
          </p:nvPr>
        </p:nvSpPr>
        <p:spPr/>
        <p:txBody>
          <a:bodyPr>
            <a:normAutofit lnSpcReduction="10000"/>
          </a:bodyPr>
          <a:lstStyle/>
          <a:p>
            <a:pPr algn="just"/>
            <a:r>
              <a:rPr lang="fr-FR" sz="2200" b="1" dirty="0" smtClean="0">
                <a:solidFill>
                  <a:schemeClr val="accent2"/>
                </a:solidFill>
                <a:latin typeface="Arial" panose="020B0604020202020204" pitchFamily="34" charset="0"/>
                <a:cs typeface="Arial" panose="020B0604020202020204" pitchFamily="34" charset="0"/>
              </a:rPr>
              <a:t>Niveau utilisateur : </a:t>
            </a:r>
          </a:p>
          <a:p>
            <a:pPr algn="just"/>
            <a:r>
              <a:rPr lang="fr-FR" sz="2200" dirty="0" smtClean="0">
                <a:latin typeface="Arial" panose="020B0604020202020204" pitchFamily="34" charset="0"/>
                <a:cs typeface="Arial" panose="020B0604020202020204" pitchFamily="34" charset="0"/>
              </a:rPr>
              <a:t>Un </a:t>
            </a:r>
            <a:r>
              <a:rPr lang="fr-FR" sz="2200" dirty="0">
                <a:latin typeface="Arial" panose="020B0604020202020204" pitchFamily="34" charset="0"/>
                <a:cs typeface="Arial" panose="020B0604020202020204" pitchFamily="34" charset="0"/>
              </a:rPr>
              <a:t>utilisateur a une représentation mentale d’un besoin d’information dont il souhaite obtenir des documents pertinents, c’est-à-dire capables de répondre à ce </a:t>
            </a:r>
            <a:r>
              <a:rPr lang="fr-FR" sz="2200" dirty="0" smtClean="0">
                <a:latin typeface="Arial" panose="020B0604020202020204" pitchFamily="34" charset="0"/>
                <a:cs typeface="Arial" panose="020B0604020202020204" pitchFamily="34" charset="0"/>
              </a:rPr>
              <a:t>besoin</a:t>
            </a:r>
          </a:p>
          <a:p>
            <a:pPr algn="just"/>
            <a:r>
              <a:rPr lang="fr-FR" sz="2200" b="1" dirty="0">
                <a:solidFill>
                  <a:schemeClr val="accent2"/>
                </a:solidFill>
                <a:latin typeface="Arial" panose="020B0604020202020204" pitchFamily="34" charset="0"/>
                <a:cs typeface="Arial" panose="020B0604020202020204" pitchFamily="34" charset="0"/>
              </a:rPr>
              <a:t>Niveau interface du </a:t>
            </a:r>
            <a:r>
              <a:rPr lang="fr-FR" sz="2200" b="1" dirty="0" smtClean="0">
                <a:solidFill>
                  <a:schemeClr val="accent2"/>
                </a:solidFill>
                <a:latin typeface="Arial" panose="020B0604020202020204" pitchFamily="34" charset="0"/>
                <a:cs typeface="Arial" panose="020B0604020202020204" pitchFamily="34" charset="0"/>
              </a:rPr>
              <a:t>système : </a:t>
            </a:r>
          </a:p>
          <a:p>
            <a:pPr algn="just"/>
            <a:r>
              <a:rPr lang="fr-FR" sz="2200" dirty="0" smtClean="0">
                <a:latin typeface="Arial" panose="020B0604020202020204" pitchFamily="34" charset="0"/>
                <a:cs typeface="Arial" panose="020B0604020202020204" pitchFamily="34" charset="0"/>
              </a:rPr>
              <a:t>à </a:t>
            </a:r>
            <a:r>
              <a:rPr lang="fr-FR" sz="2200" dirty="0">
                <a:latin typeface="Arial" panose="020B0604020202020204" pitchFamily="34" charset="0"/>
                <a:cs typeface="Arial" panose="020B0604020202020204" pitchFamily="34" charset="0"/>
              </a:rPr>
              <a:t>partir de la définition du besoin d’information de l’utilisateur via une requête, le système fournit un certain  nombre de documents qu’il juge pertinent vis-à-vis de ce besoin </a:t>
            </a:r>
            <a:r>
              <a:rPr lang="fr-FR" sz="2200" dirty="0" smtClean="0">
                <a:latin typeface="Arial" panose="020B0604020202020204" pitchFamily="34" charset="0"/>
                <a:cs typeface="Arial" panose="020B0604020202020204" pitchFamily="34" charset="0"/>
              </a:rPr>
              <a:t>d’information</a:t>
            </a:r>
            <a:r>
              <a:rPr lang="fr-FR" sz="2200" dirty="0">
                <a:latin typeface="Arial" panose="020B0604020202020204" pitchFamily="34" charset="0"/>
                <a:cs typeface="Arial" panose="020B0604020202020204" pitchFamily="34" charset="0"/>
              </a:rPr>
              <a:t> </a:t>
            </a:r>
            <a:r>
              <a:rPr lang="fr-FR" sz="2200" dirty="0" smtClean="0">
                <a:latin typeface="Arial" panose="020B0604020202020204" pitchFamily="34" charset="0"/>
                <a:cs typeface="Arial" panose="020B0604020202020204" pitchFamily="34" charset="0"/>
              </a:rPr>
              <a:t>  </a:t>
            </a:r>
            <a:endParaRPr lang="fr-FR" sz="2200" dirty="0">
              <a:latin typeface="Arial" panose="020B0604020202020204" pitchFamily="34" charset="0"/>
              <a:cs typeface="Arial" panose="020B0604020202020204" pitchFamily="34" charset="0"/>
            </a:endParaRP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0391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le SRI?</a:t>
            </a:r>
            <a:endParaRPr lang="fr-FR" dirty="0"/>
          </a:p>
        </p:txBody>
      </p:sp>
      <p:sp>
        <p:nvSpPr>
          <p:cNvPr id="3" name="Espace réservé du contenu 2"/>
          <p:cNvSpPr>
            <a:spLocks noGrp="1"/>
          </p:cNvSpPr>
          <p:nvPr>
            <p:ph idx="1"/>
          </p:nvPr>
        </p:nvSpPr>
        <p:spPr/>
        <p:txBody>
          <a:bodyPr>
            <a:normAutofit/>
          </a:bodyPr>
          <a:lstStyle/>
          <a:p>
            <a:pPr algn="just"/>
            <a:r>
              <a:rPr lang="fr-FR" sz="2200" b="1" dirty="0" smtClean="0">
                <a:solidFill>
                  <a:schemeClr val="accent2"/>
                </a:solidFill>
                <a:latin typeface="Arial" panose="020B0604020202020204" pitchFamily="34" charset="0"/>
                <a:cs typeface="Arial" panose="020B0604020202020204" pitchFamily="34" charset="0"/>
              </a:rPr>
              <a:t>Niveau système : </a:t>
            </a:r>
            <a:endParaRPr lang="fr-FR" sz="2200" dirty="0">
              <a:latin typeface="Arial" panose="020B0604020202020204" pitchFamily="34" charset="0"/>
              <a:cs typeface="Arial" panose="020B0604020202020204" pitchFamily="34" charset="0"/>
            </a:endParaRPr>
          </a:p>
          <a:p>
            <a:pPr algn="just"/>
            <a:r>
              <a:rPr lang="fr-FR" sz="2200" dirty="0">
                <a:latin typeface="Arial" panose="020B0604020202020204" pitchFamily="34" charset="0"/>
                <a:cs typeface="Arial" panose="020B0604020202020204" pitchFamily="34" charset="0"/>
              </a:rPr>
              <a:t>L</a:t>
            </a:r>
            <a:r>
              <a:rPr lang="fr-FR" sz="2200" dirty="0" smtClean="0">
                <a:latin typeface="Arial" panose="020B0604020202020204" pitchFamily="34" charset="0"/>
                <a:cs typeface="Arial" panose="020B0604020202020204" pitchFamily="34" charset="0"/>
              </a:rPr>
              <a:t>a </a:t>
            </a:r>
            <a:r>
              <a:rPr lang="fr-FR" sz="2200" dirty="0">
                <a:latin typeface="Arial" panose="020B0604020202020204" pitchFamily="34" charset="0"/>
                <a:cs typeface="Arial" panose="020B0604020202020204" pitchFamily="34" charset="0"/>
              </a:rPr>
              <a:t>requête interne représente la requête de l’utilisateur dans un  langage de requête. Les documents sont indexés sous une forme représentant leur contenu. Le système interprète la requête afin de pouvoir la mettre en  correspondance avec les documents indexés.</a:t>
            </a: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2024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13</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Qu’est ce que le SRI</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accent2"/>
                </a:solidFill>
                <a:latin typeface="Arial" panose="020B0604020202020204" pitchFamily="34" charset="0"/>
                <a:cs typeface="Arial" panose="020B0604020202020204" pitchFamily="34" charset="0"/>
                <a:sym typeface="MS PGothic" pitchFamily="34" charset="-128"/>
              </a:rPr>
              <a:t>Problématique de la </a:t>
            </a:r>
            <a:r>
              <a:rPr lang="fr-FR" sz="1800" b="1" dirty="0" smtClean="0">
                <a:solidFill>
                  <a:schemeClr val="accent2"/>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Concepts de base de la </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rPr>
              <a:t>Processus en U de </a:t>
            </a:r>
            <a:r>
              <a:rPr lang="fr-FR" sz="1800" b="1" dirty="0" smtClean="0">
                <a:solidFill>
                  <a:schemeClr val="tx1"/>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4267835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ym typeface="MS PGothic" pitchFamily="34" charset="-128"/>
              </a:rPr>
              <a:t>Problématique de la RI</a:t>
            </a:r>
            <a:endParaRPr lang="fr-FR" dirty="0"/>
          </a:p>
        </p:txBody>
      </p:sp>
      <p:pic>
        <p:nvPicPr>
          <p:cNvPr id="2052" name="Picture 4" descr="Ordinateur Travail Homme Homme, Clipart Homme, Ordinateur, Travail Fichier  PNG et PSD pour le téléchargement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3405181"/>
            <a:ext cx="2019300" cy="2266951"/>
          </a:xfrm>
          <a:prstGeom prst="rect">
            <a:avLst/>
          </a:prstGeom>
          <a:noFill/>
          <a:extLst>
            <a:ext uri="{909E8E84-426E-40DD-AFC4-6F175D3DCCD1}">
              <a14:hiddenFill xmlns:a14="http://schemas.microsoft.com/office/drawing/2010/main">
                <a:solidFill>
                  <a:srgbClr val="FFFFFF"/>
                </a:solidFill>
              </a14:hiddenFill>
            </a:ext>
          </a:extLst>
        </p:spPr>
      </p:pic>
      <p:sp>
        <p:nvSpPr>
          <p:cNvPr id="4" name="Pensées 3"/>
          <p:cNvSpPr/>
          <p:nvPr/>
        </p:nvSpPr>
        <p:spPr>
          <a:xfrm>
            <a:off x="828675" y="2200268"/>
            <a:ext cx="2543175" cy="10287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Besoin en information</a:t>
            </a:r>
            <a:endParaRPr lang="fr-FR" dirty="0"/>
          </a:p>
        </p:txBody>
      </p:sp>
      <p:sp>
        <p:nvSpPr>
          <p:cNvPr id="5" name="Ellipse 4"/>
          <p:cNvSpPr/>
          <p:nvPr/>
        </p:nvSpPr>
        <p:spPr>
          <a:xfrm>
            <a:off x="4743451" y="4029067"/>
            <a:ext cx="1128712" cy="1014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atin typeface="Arial" panose="020B0604020202020204" pitchFamily="34" charset="0"/>
                <a:cs typeface="Arial" panose="020B0604020202020204" pitchFamily="34" charset="0"/>
              </a:rPr>
              <a:t>SRI</a:t>
            </a:r>
            <a:endParaRPr lang="fr-FR" sz="2800" dirty="0">
              <a:latin typeface="Arial" panose="020B0604020202020204" pitchFamily="34" charset="0"/>
              <a:cs typeface="Arial" panose="020B0604020202020204" pitchFamily="34" charset="0"/>
            </a:endParaRPr>
          </a:p>
        </p:txBody>
      </p:sp>
      <p:sp>
        <p:nvSpPr>
          <p:cNvPr id="6" name="Rectangle 5"/>
          <p:cNvSpPr/>
          <p:nvPr/>
        </p:nvSpPr>
        <p:spPr>
          <a:xfrm>
            <a:off x="3143242" y="4214806"/>
            <a:ext cx="542925" cy="642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Q</a:t>
            </a:r>
          </a:p>
        </p:txBody>
      </p:sp>
      <p:sp>
        <p:nvSpPr>
          <p:cNvPr id="7" name="Carré corné 6"/>
          <p:cNvSpPr/>
          <p:nvPr/>
        </p:nvSpPr>
        <p:spPr>
          <a:xfrm>
            <a:off x="5014913" y="2771768"/>
            <a:ext cx="585787" cy="671512"/>
          </a:xfrm>
          <a:prstGeom prst="foldedCorner">
            <a:avLst>
              <a:gd name="adj" fmla="val 3908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D</a:t>
            </a:r>
            <a:endParaRPr lang="fr-FR" dirty="0"/>
          </a:p>
        </p:txBody>
      </p:sp>
      <p:sp>
        <p:nvSpPr>
          <p:cNvPr id="8" name="Cylindre 7"/>
          <p:cNvSpPr/>
          <p:nvPr/>
        </p:nvSpPr>
        <p:spPr>
          <a:xfrm>
            <a:off x="6700838" y="3786179"/>
            <a:ext cx="2228850" cy="1514475"/>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Carré corné 10"/>
          <p:cNvSpPr/>
          <p:nvPr/>
        </p:nvSpPr>
        <p:spPr>
          <a:xfrm>
            <a:off x="6896099" y="3938578"/>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2" name="Carré corné 11"/>
          <p:cNvSpPr/>
          <p:nvPr/>
        </p:nvSpPr>
        <p:spPr>
          <a:xfrm>
            <a:off x="7048499" y="4090978"/>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3" name="Carré corné 12"/>
          <p:cNvSpPr/>
          <p:nvPr/>
        </p:nvSpPr>
        <p:spPr>
          <a:xfrm>
            <a:off x="7200899" y="4243378"/>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4" name="Carré corné 13"/>
          <p:cNvSpPr/>
          <p:nvPr/>
        </p:nvSpPr>
        <p:spPr>
          <a:xfrm>
            <a:off x="7353299" y="4395778"/>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5" name="Carré corné 14"/>
          <p:cNvSpPr/>
          <p:nvPr/>
        </p:nvSpPr>
        <p:spPr>
          <a:xfrm>
            <a:off x="7720011" y="3948103"/>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6" name="Carré corné 15"/>
          <p:cNvSpPr/>
          <p:nvPr/>
        </p:nvSpPr>
        <p:spPr>
          <a:xfrm>
            <a:off x="7872411" y="4100503"/>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7" name="Carré corné 16"/>
          <p:cNvSpPr/>
          <p:nvPr/>
        </p:nvSpPr>
        <p:spPr>
          <a:xfrm>
            <a:off x="8024811" y="4252903"/>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sp>
        <p:nvSpPr>
          <p:cNvPr id="18" name="Carré corné 17"/>
          <p:cNvSpPr/>
          <p:nvPr/>
        </p:nvSpPr>
        <p:spPr>
          <a:xfrm>
            <a:off x="8177211" y="4405303"/>
            <a:ext cx="585787" cy="828675"/>
          </a:xfrm>
          <a:prstGeom prst="foldedCorner">
            <a:avLst>
              <a:gd name="adj" fmla="val 390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dirty="0"/>
          </a:p>
        </p:txBody>
      </p:sp>
      <p:cxnSp>
        <p:nvCxnSpPr>
          <p:cNvPr id="10" name="Connecteur droit avec flèche 9"/>
          <p:cNvCxnSpPr>
            <a:stCxn id="6" idx="3"/>
            <a:endCxn id="5" idx="2"/>
          </p:cNvCxnSpPr>
          <p:nvPr/>
        </p:nvCxnSpPr>
        <p:spPr>
          <a:xfrm flipV="1">
            <a:off x="3686167" y="4536274"/>
            <a:ext cx="1057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5" idx="6"/>
            <a:endCxn id="8" idx="2"/>
          </p:cNvCxnSpPr>
          <p:nvPr/>
        </p:nvCxnSpPr>
        <p:spPr>
          <a:xfrm>
            <a:off x="5872163" y="4536274"/>
            <a:ext cx="828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5" idx="0"/>
            <a:endCxn id="7" idx="2"/>
          </p:cNvCxnSpPr>
          <p:nvPr/>
        </p:nvCxnSpPr>
        <p:spPr>
          <a:xfrm flipV="1">
            <a:off x="5307807" y="3443280"/>
            <a:ext cx="0" cy="58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3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par>
                          <p:cTn id="19" fill="hold">
                            <p:stCondLst>
                              <p:cond delay="350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3500"/>
                            </p:stCondLst>
                            <p:childTnLst>
                              <p:par>
                                <p:cTn id="26" presetID="16" presetClass="entr" presetSubtype="21"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par>
                          <p:cTn id="53" fill="hold">
                            <p:stCondLst>
                              <p:cond delay="4000"/>
                            </p:stCondLst>
                            <p:childTnLst>
                              <p:par>
                                <p:cTn id="54" presetID="45"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2000"/>
                                        <p:tgtEl>
                                          <p:spTgt spid="22"/>
                                        </p:tgtEl>
                                      </p:cBhvr>
                                    </p:animEffect>
                                    <p:anim calcmode="lin" valueType="num">
                                      <p:cBhvr>
                                        <p:cTn id="57" dur="2000" fill="hold"/>
                                        <p:tgtEl>
                                          <p:spTgt spid="22"/>
                                        </p:tgtEl>
                                        <p:attrNameLst>
                                          <p:attrName>ppt_w</p:attrName>
                                        </p:attrNameLst>
                                      </p:cBhvr>
                                      <p:tavLst>
                                        <p:tav tm="0" fmla="#ppt_w*sin(2.5*pi*$)">
                                          <p:val>
                                            <p:fltVal val="0"/>
                                          </p:val>
                                        </p:tav>
                                        <p:tav tm="100000">
                                          <p:val>
                                            <p:fltVal val="1"/>
                                          </p:val>
                                        </p:tav>
                                      </p:tavLst>
                                    </p:anim>
                                    <p:anim calcmode="lin" valueType="num">
                                      <p:cBhvr>
                                        <p:cTn id="58" dur="2000" fill="hold"/>
                                        <p:tgtEl>
                                          <p:spTgt spid="22"/>
                                        </p:tgtEl>
                                        <p:attrNameLst>
                                          <p:attrName>ppt_h</p:attrName>
                                        </p:attrNameLst>
                                      </p:cBhvr>
                                      <p:tavLst>
                                        <p:tav tm="0">
                                          <p:val>
                                            <p:strVal val="#ppt_h"/>
                                          </p:val>
                                        </p:tav>
                                        <p:tav tm="100000">
                                          <p:val>
                                            <p:strVal val="#ppt_h"/>
                                          </p:val>
                                        </p:tav>
                                      </p:tavLst>
                                    </p:anim>
                                  </p:childTnLst>
                                </p:cTn>
                              </p:par>
                              <p:par>
                                <p:cTn id="59" presetID="45"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2000"/>
                                        <p:tgtEl>
                                          <p:spTgt spid="7"/>
                                        </p:tgtEl>
                                      </p:cBhvr>
                                    </p:animEffect>
                                    <p:anim calcmode="lin" valueType="num">
                                      <p:cBhvr>
                                        <p:cTn id="62" dur="2000" fill="hold"/>
                                        <p:tgtEl>
                                          <p:spTgt spid="7"/>
                                        </p:tgtEl>
                                        <p:attrNameLst>
                                          <p:attrName>ppt_w</p:attrName>
                                        </p:attrNameLst>
                                      </p:cBhvr>
                                      <p:tavLst>
                                        <p:tav tm="0" fmla="#ppt_w*sin(2.5*pi*$)">
                                          <p:val>
                                            <p:fltVal val="0"/>
                                          </p:val>
                                        </p:tav>
                                        <p:tav tm="100000">
                                          <p:val>
                                            <p:fltVal val="1"/>
                                          </p:val>
                                        </p:tav>
                                      </p:tavLst>
                                    </p:anim>
                                    <p:anim calcmode="lin" valueType="num">
                                      <p:cBhvr>
                                        <p:cTn id="63"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ym typeface="MS PGothic" pitchFamily="34" charset="-128"/>
              </a:rPr>
              <a:t>Problématique de la RI</a:t>
            </a:r>
            <a:endParaRPr lang="fr-FR" dirty="0"/>
          </a:p>
        </p:txBody>
      </p:sp>
      <p:sp>
        <p:nvSpPr>
          <p:cNvPr id="3" name="Espace réservé du contenu 2"/>
          <p:cNvSpPr>
            <a:spLocks noGrp="1"/>
          </p:cNvSpPr>
          <p:nvPr>
            <p:ph idx="1"/>
          </p:nvPr>
        </p:nvSpPr>
        <p:spPr>
          <a:xfrm>
            <a:off x="609599" y="2160590"/>
            <a:ext cx="6347714" cy="4040185"/>
          </a:xfrm>
        </p:spPr>
        <p:txBody>
          <a:bodyPr>
            <a:noAutofit/>
          </a:bodyPr>
          <a:lstStyle/>
          <a:p>
            <a:r>
              <a:rPr lang="fr-FR" sz="2200" dirty="0" smtClean="0">
                <a:solidFill>
                  <a:schemeClr val="accent2"/>
                </a:solidFill>
                <a:latin typeface="Arial" panose="020B0604020202020204" pitchFamily="34" charset="0"/>
                <a:cs typeface="Arial" panose="020B0604020202020204" pitchFamily="34" charset="0"/>
              </a:rPr>
              <a:t>Sélectionner </a:t>
            </a:r>
            <a:r>
              <a:rPr lang="fr-FR" sz="2200" dirty="0">
                <a:solidFill>
                  <a:schemeClr val="accent2"/>
                </a:solidFill>
                <a:latin typeface="Arial" panose="020B0604020202020204" pitchFamily="34" charset="0"/>
                <a:cs typeface="Arial" panose="020B0604020202020204" pitchFamily="34" charset="0"/>
              </a:rPr>
              <a:t>dans une collection </a:t>
            </a:r>
            <a:endParaRPr lang="fr-FR" sz="2200" dirty="0" smtClean="0">
              <a:solidFill>
                <a:schemeClr val="accent2"/>
              </a:solidFill>
              <a:latin typeface="Arial" panose="020B0604020202020204" pitchFamily="34" charset="0"/>
              <a:cs typeface="Arial" panose="020B0604020202020204" pitchFamily="34" charset="0"/>
            </a:endParaRPr>
          </a:p>
          <a:p>
            <a:pPr lvl="1"/>
            <a:r>
              <a:rPr lang="fr-FR" sz="2200" dirty="0" smtClean="0">
                <a:latin typeface="Arial" panose="020B0604020202020204" pitchFamily="34" charset="0"/>
                <a:cs typeface="Arial" panose="020B0604020202020204" pitchFamily="34" charset="0"/>
              </a:rPr>
              <a:t>Les </a:t>
            </a:r>
            <a:r>
              <a:rPr lang="fr-FR" sz="2200" dirty="0">
                <a:latin typeface="Arial" panose="020B0604020202020204" pitchFamily="34" charset="0"/>
                <a:cs typeface="Arial" panose="020B0604020202020204" pitchFamily="34" charset="0"/>
              </a:rPr>
              <a:t>informations (items, documents, ..) </a:t>
            </a:r>
            <a:r>
              <a:rPr lang="fr-FR" sz="2200" dirty="0" smtClean="0">
                <a:latin typeface="Arial" panose="020B0604020202020204" pitchFamily="34" charset="0"/>
                <a:cs typeface="Arial" panose="020B0604020202020204" pitchFamily="34" charset="0"/>
              </a:rPr>
              <a:t>pertinentes </a:t>
            </a:r>
            <a:r>
              <a:rPr lang="fr-FR" sz="2200" dirty="0">
                <a:latin typeface="Arial" panose="020B0604020202020204" pitchFamily="34" charset="0"/>
                <a:cs typeface="Arial" panose="020B0604020202020204" pitchFamily="34" charset="0"/>
              </a:rPr>
              <a:t>répondant aux </a:t>
            </a:r>
            <a:r>
              <a:rPr lang="fr-FR" sz="2200" dirty="0" smtClean="0">
                <a:latin typeface="Arial" panose="020B0604020202020204" pitchFamily="34" charset="0"/>
                <a:cs typeface="Arial" panose="020B0604020202020204" pitchFamily="34" charset="0"/>
              </a:rPr>
              <a:t>besoins </a:t>
            </a:r>
            <a:r>
              <a:rPr lang="fr-FR" sz="2200" dirty="0">
                <a:latin typeface="Arial" panose="020B0604020202020204" pitchFamily="34" charset="0"/>
                <a:cs typeface="Arial" panose="020B0604020202020204" pitchFamily="34" charset="0"/>
              </a:rPr>
              <a:t>en information des </a:t>
            </a:r>
            <a:r>
              <a:rPr lang="fr-FR" sz="2200" dirty="0" smtClean="0">
                <a:latin typeface="Arial" panose="020B0604020202020204" pitchFamily="34" charset="0"/>
                <a:cs typeface="Arial" panose="020B0604020202020204" pitchFamily="34" charset="0"/>
              </a:rPr>
              <a:t>utilisateurs</a:t>
            </a:r>
          </a:p>
          <a:p>
            <a:pPr marL="342900" lvl="1" indent="-342900"/>
            <a:r>
              <a:rPr lang="fr-FR" sz="2200" dirty="0" smtClean="0">
                <a:solidFill>
                  <a:schemeClr val="accent2"/>
                </a:solidFill>
                <a:latin typeface="Arial" panose="020B0604020202020204" pitchFamily="34" charset="0"/>
                <a:cs typeface="Arial" panose="020B0604020202020204" pitchFamily="34" charset="0"/>
              </a:rPr>
              <a:t>Formes</a:t>
            </a:r>
          </a:p>
          <a:p>
            <a:pPr marL="742950" lvl="2" indent="-342900"/>
            <a:r>
              <a:rPr lang="fr-FR" sz="2200" dirty="0" smtClean="0">
                <a:latin typeface="Arial" panose="020B0604020202020204" pitchFamily="34" charset="0"/>
                <a:cs typeface="Arial" panose="020B0604020202020204" pitchFamily="34" charset="0"/>
              </a:rPr>
              <a:t>Texte</a:t>
            </a:r>
            <a:r>
              <a:rPr lang="fr-FR" sz="2200" dirty="0">
                <a:latin typeface="Arial" panose="020B0604020202020204" pitchFamily="34" charset="0"/>
                <a:cs typeface="Arial" panose="020B0604020202020204" pitchFamily="34" charset="0"/>
              </a:rPr>
              <a:t>, images, sons, vidéo, graphiques, etc</a:t>
            </a:r>
            <a:r>
              <a:rPr lang="fr-FR" sz="2200" dirty="0" smtClean="0">
                <a:latin typeface="Arial" panose="020B0604020202020204" pitchFamily="34" charset="0"/>
                <a:cs typeface="Arial" panose="020B0604020202020204" pitchFamily="34" charset="0"/>
              </a:rPr>
              <a:t>.</a:t>
            </a:r>
          </a:p>
          <a:p>
            <a:pPr marL="342900" lvl="1" indent="-342900"/>
            <a:r>
              <a:rPr lang="fr-FR" sz="2200" dirty="0">
                <a:solidFill>
                  <a:schemeClr val="accent2"/>
                </a:solidFill>
                <a:latin typeface="Arial" panose="020B0604020202020204" pitchFamily="34" charset="0"/>
                <a:cs typeface="Arial" panose="020B0604020202020204" pitchFamily="34" charset="0"/>
              </a:rPr>
              <a:t>Hétérogénéité </a:t>
            </a:r>
            <a:endParaRPr lang="fr-FR" sz="2200" dirty="0" smtClean="0">
              <a:solidFill>
                <a:schemeClr val="accent2"/>
              </a:solidFill>
              <a:latin typeface="Arial" panose="020B0604020202020204" pitchFamily="34" charset="0"/>
              <a:cs typeface="Arial" panose="020B0604020202020204" pitchFamily="34" charset="0"/>
            </a:endParaRPr>
          </a:p>
          <a:p>
            <a:pPr marL="742950" lvl="2" indent="-342900"/>
            <a:r>
              <a:rPr lang="fr-FR" sz="2200" dirty="0" smtClean="0">
                <a:latin typeface="Arial" panose="020B0604020202020204" pitchFamily="34" charset="0"/>
                <a:cs typeface="Arial" panose="020B0604020202020204" pitchFamily="34" charset="0"/>
              </a:rPr>
              <a:t>Langage </a:t>
            </a:r>
            <a:r>
              <a:rPr lang="fr-FR" sz="2200" dirty="0">
                <a:latin typeface="Arial" panose="020B0604020202020204" pitchFamily="34" charset="0"/>
                <a:cs typeface="Arial" panose="020B0604020202020204" pitchFamily="34" charset="0"/>
              </a:rPr>
              <a:t>(multilingues) </a:t>
            </a:r>
          </a:p>
          <a:p>
            <a:pPr marL="742950" lvl="2" indent="-342900"/>
            <a:r>
              <a:rPr lang="fr-FR" sz="2200" dirty="0" smtClean="0">
                <a:latin typeface="Arial" panose="020B0604020202020204" pitchFamily="34" charset="0"/>
                <a:cs typeface="Arial" panose="020B0604020202020204" pitchFamily="34" charset="0"/>
              </a:rPr>
              <a:t>Media </a:t>
            </a:r>
            <a:r>
              <a:rPr lang="fr-FR" sz="2200" dirty="0">
                <a:latin typeface="Arial" panose="020B0604020202020204" pitchFamily="34" charset="0"/>
                <a:cs typeface="Arial" panose="020B0604020202020204" pitchFamily="34" charset="0"/>
              </a:rPr>
              <a:t>(multimédia)  </a:t>
            </a:r>
          </a:p>
        </p:txBody>
      </p:sp>
    </p:spTree>
    <p:extLst>
      <p:ext uri="{BB962C8B-B14F-4D97-AF65-F5344CB8AC3E}">
        <p14:creationId xmlns:p14="http://schemas.microsoft.com/office/powerpoint/2010/main" val="469676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16</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65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65000"/>
                  </a:schemeClr>
                </a:solidFill>
                <a:latin typeface="Arial" panose="020B0604020202020204" pitchFamily="34" charset="0"/>
                <a:cs typeface="Arial" panose="020B0604020202020204" pitchFamily="34" charset="0"/>
                <a:sym typeface="MS PGothic" pitchFamily="34" charset="-128"/>
              </a:rPr>
              <a:t>Qu’est ce que le SRI</a:t>
            </a:r>
            <a:r>
              <a:rPr lang="fr-FR" sz="1800" b="1" i="1" dirty="0" smtClean="0">
                <a:solidFill>
                  <a:schemeClr val="bg1">
                    <a:lumMod val="65000"/>
                  </a:schemeClr>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65000"/>
                  </a:schemeClr>
                </a:solidFill>
                <a:latin typeface="Arial" panose="020B0604020202020204" pitchFamily="34" charset="0"/>
                <a:cs typeface="Arial" panose="020B0604020202020204" pitchFamily="34" charset="0"/>
                <a:sym typeface="MS PGothic" pitchFamily="34" charset="-128"/>
              </a:rPr>
              <a:t>Problématique de la </a:t>
            </a:r>
            <a:r>
              <a:rPr lang="fr-FR" sz="1800" b="1" i="1" dirty="0" smtClean="0">
                <a:solidFill>
                  <a:schemeClr val="bg1">
                    <a:lumMod val="65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accent2"/>
                </a:solidFill>
                <a:latin typeface="Arial" panose="020B0604020202020204" pitchFamily="34" charset="0"/>
                <a:cs typeface="Arial" panose="020B0604020202020204" pitchFamily="34" charset="0"/>
                <a:sym typeface="MS PGothic" pitchFamily="34" charset="-128"/>
              </a:rPr>
              <a:t>Concepts de base de la </a:t>
            </a:r>
            <a:r>
              <a:rPr lang="fr-FR" sz="1800" b="1" dirty="0" smtClean="0">
                <a:solidFill>
                  <a:schemeClr val="accent2"/>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rPr>
              <a:t>Processus en U de </a:t>
            </a:r>
            <a:r>
              <a:rPr lang="fr-FR" sz="1800" b="1" dirty="0" smtClean="0">
                <a:solidFill>
                  <a:schemeClr val="tx1"/>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3612820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ym typeface="MS PGothic" pitchFamily="34" charset="-128"/>
              </a:rPr>
              <a:t>Concepts de base de la RI</a:t>
            </a:r>
            <a:endParaRPr lang="fr-FR" dirty="0"/>
          </a:p>
        </p:txBody>
      </p:sp>
      <p:sp>
        <p:nvSpPr>
          <p:cNvPr id="3" name="Espace réservé du contenu 2"/>
          <p:cNvSpPr>
            <a:spLocks noGrp="1"/>
          </p:cNvSpPr>
          <p:nvPr>
            <p:ph idx="1"/>
          </p:nvPr>
        </p:nvSpPr>
        <p:spPr/>
        <p:txBody>
          <a:bodyPr>
            <a:noAutofit/>
          </a:bodyPr>
          <a:lstStyle/>
          <a:p>
            <a:pPr algn="just"/>
            <a:r>
              <a:rPr lang="fr-FR" sz="2200" b="1" dirty="0">
                <a:solidFill>
                  <a:schemeClr val="accent2"/>
                </a:solidFill>
                <a:latin typeface="Arial" panose="020B0604020202020204" pitchFamily="34" charset="0"/>
                <a:cs typeface="Arial" panose="020B0604020202020204" pitchFamily="34" charset="0"/>
              </a:rPr>
              <a:t>D</a:t>
            </a:r>
            <a:r>
              <a:rPr lang="fr-FR" sz="2200" b="1" dirty="0" smtClean="0">
                <a:solidFill>
                  <a:schemeClr val="accent2"/>
                </a:solidFill>
                <a:latin typeface="Arial" panose="020B0604020202020204" pitchFamily="34" charset="0"/>
                <a:cs typeface="Arial" panose="020B0604020202020204" pitchFamily="34" charset="0"/>
              </a:rPr>
              <a:t>ocument : </a:t>
            </a:r>
          </a:p>
          <a:p>
            <a:pPr lvl="1" algn="just"/>
            <a:r>
              <a:rPr lang="fr-FR" sz="2200" dirty="0">
                <a:latin typeface="Arial" panose="020B0604020202020204" pitchFamily="34" charset="0"/>
                <a:cs typeface="Arial" panose="020B0604020202020204" pitchFamily="34" charset="0"/>
              </a:rPr>
              <a:t>Constitue l’expression du besoin en informations de l’utilisateur</a:t>
            </a:r>
          </a:p>
          <a:p>
            <a:pPr lvl="1" algn="just"/>
            <a:r>
              <a:rPr lang="fr-FR" sz="2200" dirty="0" smtClean="0">
                <a:latin typeface="Arial" panose="020B0604020202020204" pitchFamily="34" charset="0"/>
                <a:cs typeface="Arial" panose="020B0604020202020204" pitchFamily="34" charset="0"/>
              </a:rPr>
              <a:t>Représente </a:t>
            </a:r>
            <a:r>
              <a:rPr lang="fr-FR" sz="2200" dirty="0">
                <a:latin typeface="Arial" panose="020B0604020202020204" pitchFamily="34" charset="0"/>
                <a:cs typeface="Arial" panose="020B0604020202020204" pitchFamily="34" charset="0"/>
              </a:rPr>
              <a:t>le conteneur élémentaire d’information, exploitable et accessible par le  </a:t>
            </a:r>
            <a:r>
              <a:rPr lang="fr-FR" sz="2200" dirty="0" smtClean="0">
                <a:latin typeface="Arial" panose="020B0604020202020204" pitchFamily="34" charset="0"/>
                <a:cs typeface="Arial" panose="020B0604020202020204" pitchFamily="34" charset="0"/>
              </a:rPr>
              <a:t>SRI</a:t>
            </a:r>
          </a:p>
          <a:p>
            <a:pPr lvl="1" algn="just"/>
            <a:r>
              <a:rPr lang="fr-FR" sz="2200" dirty="0" smtClean="0">
                <a:latin typeface="Arial" panose="020B0604020202020204" pitchFamily="34" charset="0"/>
                <a:cs typeface="Arial" panose="020B0604020202020204" pitchFamily="34" charset="0"/>
              </a:rPr>
              <a:t>Peut </a:t>
            </a:r>
            <a:r>
              <a:rPr lang="fr-FR" sz="2200" dirty="0">
                <a:latin typeface="Arial" panose="020B0604020202020204" pitchFamily="34" charset="0"/>
                <a:cs typeface="Arial" panose="020B0604020202020204" pitchFamily="34" charset="0"/>
              </a:rPr>
              <a:t>être un texte, une page WEB, une image, une bande vidéo, </a:t>
            </a:r>
            <a:r>
              <a:rPr lang="fr-FR" sz="2200" dirty="0" smtClean="0">
                <a:latin typeface="Arial" panose="020B0604020202020204" pitchFamily="34" charset="0"/>
                <a:cs typeface="Arial" panose="020B0604020202020204" pitchFamily="34" charset="0"/>
              </a:rPr>
              <a:t>etc.</a:t>
            </a:r>
          </a:p>
        </p:txBody>
      </p:sp>
      <p:pic>
        <p:nvPicPr>
          <p:cNvPr id="3078" name="Picture 6" descr="Modèle Document App icon or logo icon | PosterMyW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17" y="1998660"/>
            <a:ext cx="676276"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66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Concepts de base de la RI</a:t>
            </a:r>
            <a:endParaRPr lang="fr-FR" dirty="0"/>
          </a:p>
        </p:txBody>
      </p:sp>
      <p:sp>
        <p:nvSpPr>
          <p:cNvPr id="3" name="Espace réservé du contenu 2"/>
          <p:cNvSpPr>
            <a:spLocks noGrp="1"/>
          </p:cNvSpPr>
          <p:nvPr>
            <p:ph idx="1"/>
          </p:nvPr>
        </p:nvSpPr>
        <p:spPr/>
        <p:txBody>
          <a:bodyPr>
            <a:normAutofit/>
          </a:bodyPr>
          <a:lstStyle/>
          <a:p>
            <a:pPr algn="just"/>
            <a:r>
              <a:rPr lang="fr-FR" sz="2200" b="1" dirty="0" smtClean="0">
                <a:solidFill>
                  <a:schemeClr val="accent2"/>
                </a:solidFill>
                <a:latin typeface="Arial" panose="020B0604020202020204" pitchFamily="34" charset="0"/>
                <a:cs typeface="Arial" panose="020B0604020202020204" pitchFamily="34" charset="0"/>
              </a:rPr>
              <a:t>Collection de documents :</a:t>
            </a:r>
          </a:p>
          <a:p>
            <a:pPr lvl="1" algn="just"/>
            <a:r>
              <a:rPr lang="fr-FR" sz="2200" dirty="0" smtClean="0">
                <a:latin typeface="Arial" panose="020B0604020202020204" pitchFamily="34" charset="0"/>
                <a:cs typeface="Arial" panose="020B0604020202020204" pitchFamily="34" charset="0"/>
              </a:rPr>
              <a:t>Est </a:t>
            </a:r>
            <a:r>
              <a:rPr lang="fr-FR" sz="2200" dirty="0">
                <a:latin typeface="Arial" panose="020B0604020202020204" pitchFamily="34" charset="0"/>
                <a:cs typeface="Arial" panose="020B0604020202020204" pitchFamily="34" charset="0"/>
              </a:rPr>
              <a:t>constituée d'un ensemble de documents</a:t>
            </a:r>
          </a:p>
          <a:p>
            <a:pPr lvl="1" algn="just"/>
            <a:r>
              <a:rPr lang="fr-FR" sz="2200" dirty="0" smtClean="0">
                <a:latin typeface="Arial" panose="020B0604020202020204" pitchFamily="34" charset="0"/>
                <a:cs typeface="Arial" panose="020B0604020202020204" pitchFamily="34" charset="0"/>
              </a:rPr>
              <a:t>Est l'ensemble </a:t>
            </a:r>
            <a:r>
              <a:rPr lang="fr-FR" sz="2200" dirty="0">
                <a:latin typeface="Arial" panose="020B0604020202020204" pitchFamily="34" charset="0"/>
                <a:cs typeface="Arial" panose="020B0604020202020204" pitchFamily="34" charset="0"/>
              </a:rPr>
              <a:t>des informations exploitables et </a:t>
            </a:r>
            <a:r>
              <a:rPr lang="fr-FR" sz="2200" dirty="0" smtClean="0">
                <a:latin typeface="Arial" panose="020B0604020202020204" pitchFamily="34" charset="0"/>
                <a:cs typeface="Arial" panose="020B0604020202020204" pitchFamily="34" charset="0"/>
              </a:rPr>
              <a:t>accessibles</a:t>
            </a:r>
          </a:p>
        </p:txBody>
      </p:sp>
      <p:pic>
        <p:nvPicPr>
          <p:cNvPr id="4098" name="Picture 2" descr="Collection, document, folder, page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7373" y="2000253"/>
            <a:ext cx="7239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22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Concepts de base de la RI</a:t>
            </a:r>
            <a:endParaRPr lang="fr-FR" dirty="0"/>
          </a:p>
        </p:txBody>
      </p:sp>
      <p:sp>
        <p:nvSpPr>
          <p:cNvPr id="3" name="Espace réservé du contenu 2"/>
          <p:cNvSpPr>
            <a:spLocks noGrp="1"/>
          </p:cNvSpPr>
          <p:nvPr>
            <p:ph idx="1"/>
          </p:nvPr>
        </p:nvSpPr>
        <p:spPr/>
        <p:txBody>
          <a:bodyPr>
            <a:noAutofit/>
          </a:bodyPr>
          <a:lstStyle/>
          <a:p>
            <a:pPr algn="just"/>
            <a:r>
              <a:rPr lang="fr-FR" sz="2200" b="1" dirty="0" smtClean="0">
                <a:solidFill>
                  <a:schemeClr val="accent2"/>
                </a:solidFill>
                <a:latin typeface="Arial" panose="020B0604020202020204" pitchFamily="34" charset="0"/>
                <a:cs typeface="Arial" panose="020B0604020202020204" pitchFamily="34" charset="0"/>
              </a:rPr>
              <a:t>Requête :</a:t>
            </a:r>
          </a:p>
          <a:p>
            <a:pPr algn="just"/>
            <a:r>
              <a:rPr lang="fr-FR" sz="2400" dirty="0" smtClean="0">
                <a:latin typeface="Arial" panose="020B0604020202020204" pitchFamily="34" charset="0"/>
                <a:cs typeface="Arial" panose="020B0604020202020204" pitchFamily="34" charset="0"/>
              </a:rPr>
              <a:t>Constitue </a:t>
            </a:r>
            <a:r>
              <a:rPr lang="fr-FR" sz="2400" dirty="0">
                <a:latin typeface="Arial" panose="020B0604020202020204" pitchFamily="34" charset="0"/>
                <a:cs typeface="Arial" panose="020B0604020202020204" pitchFamily="34" charset="0"/>
              </a:rPr>
              <a:t>l'expression du besoin en information de </a:t>
            </a:r>
            <a:r>
              <a:rPr lang="fr-FR" sz="2400" dirty="0" smtClean="0">
                <a:latin typeface="Arial" panose="020B0604020202020204" pitchFamily="34" charset="0"/>
                <a:cs typeface="Arial" panose="020B0604020202020204" pitchFamily="34" charset="0"/>
              </a:rPr>
              <a:t>l'utilisateur</a:t>
            </a:r>
          </a:p>
          <a:p>
            <a:pPr algn="just"/>
            <a:r>
              <a:rPr lang="fr-FR" sz="2400" dirty="0" smtClean="0">
                <a:latin typeface="Arial" panose="020B0604020202020204" pitchFamily="34" charset="0"/>
                <a:cs typeface="Arial" panose="020B0604020202020204" pitchFamily="34" charset="0"/>
              </a:rPr>
              <a:t>Représente </a:t>
            </a:r>
            <a:r>
              <a:rPr lang="fr-FR" sz="2400" dirty="0">
                <a:latin typeface="Arial" panose="020B0604020202020204" pitchFamily="34" charset="0"/>
                <a:cs typeface="Arial" panose="020B0604020202020204" pitchFamily="34" charset="0"/>
              </a:rPr>
              <a:t>l’interface entre le SRI et </a:t>
            </a:r>
            <a:r>
              <a:rPr lang="fr-FR" sz="2400" dirty="0" smtClean="0">
                <a:latin typeface="Arial" panose="020B0604020202020204" pitchFamily="34" charset="0"/>
                <a:cs typeface="Arial" panose="020B0604020202020204" pitchFamily="34" charset="0"/>
              </a:rPr>
              <a:t>l’utilisateur</a:t>
            </a:r>
          </a:p>
          <a:p>
            <a:pPr algn="just"/>
            <a:r>
              <a:rPr lang="fr-FR" sz="2200" dirty="0">
                <a:latin typeface="Arial" panose="020B0604020202020204" pitchFamily="34" charset="0"/>
                <a:cs typeface="Arial" panose="020B0604020202020204" pitchFamily="34" charset="0"/>
              </a:rPr>
              <a:t>Différents langages pour décrire une requête : </a:t>
            </a:r>
          </a:p>
          <a:p>
            <a:pPr lvl="1" algn="just"/>
            <a:r>
              <a:rPr lang="fr-FR" sz="2200" dirty="0">
                <a:latin typeface="Arial" panose="020B0604020202020204" pitchFamily="34" charset="0"/>
                <a:cs typeface="Arial" panose="020B0604020202020204" pitchFamily="34" charset="0"/>
              </a:rPr>
              <a:t>Par une liste de mots clés</a:t>
            </a:r>
          </a:p>
          <a:p>
            <a:pPr lvl="1" algn="just"/>
            <a:r>
              <a:rPr lang="fr-FR" sz="2200" dirty="0">
                <a:latin typeface="Arial" panose="020B0604020202020204" pitchFamily="34" charset="0"/>
                <a:cs typeface="Arial" panose="020B0604020202020204" pitchFamily="34" charset="0"/>
              </a:rPr>
              <a:t>En langage naturel</a:t>
            </a:r>
          </a:p>
          <a:p>
            <a:pPr lvl="1" algn="just"/>
            <a:r>
              <a:rPr lang="fr-FR" sz="2200" dirty="0">
                <a:latin typeface="Arial" panose="020B0604020202020204" pitchFamily="34" charset="0"/>
                <a:cs typeface="Arial" panose="020B0604020202020204" pitchFamily="34" charset="0"/>
              </a:rPr>
              <a:t>En langage booléen </a:t>
            </a:r>
          </a:p>
          <a:p>
            <a:pPr lvl="1" algn="just"/>
            <a:r>
              <a:rPr lang="fr-FR" sz="2200" dirty="0">
                <a:latin typeface="Arial" panose="020B0604020202020204" pitchFamily="34" charset="0"/>
                <a:cs typeface="Arial" panose="020B0604020202020204" pitchFamily="34" charset="0"/>
              </a:rPr>
              <a:t>En langage </a:t>
            </a:r>
            <a:r>
              <a:rPr lang="fr-FR" sz="2200" dirty="0" smtClean="0">
                <a:latin typeface="Arial" panose="020B0604020202020204" pitchFamily="34" charset="0"/>
                <a:cs typeface="Arial" panose="020B0604020202020204" pitchFamily="34" charset="0"/>
              </a:rPr>
              <a:t>graphique</a:t>
            </a:r>
            <a:endParaRPr lang="fr-FR" sz="2200" dirty="0">
              <a:latin typeface="Arial" panose="020B0604020202020204" pitchFamily="34" charset="0"/>
              <a:cs typeface="Arial" panose="020B0604020202020204" pitchFamily="34" charset="0"/>
            </a:endParaRPr>
          </a:p>
        </p:txBody>
      </p:sp>
      <p:pic>
        <p:nvPicPr>
          <p:cNvPr id="5122" name="Picture 2" descr="Requête : Définition simple et facile du dictionnair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414" t="18297" r="14648" b="29179"/>
          <a:stretch/>
        </p:blipFill>
        <p:spPr bwMode="auto">
          <a:xfrm>
            <a:off x="5943625" y="2000252"/>
            <a:ext cx="1500187" cy="6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02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2</a:t>
            </a:fld>
            <a:endParaRPr lang="fr-FR"/>
          </a:p>
        </p:txBody>
      </p:sp>
      <p:sp>
        <p:nvSpPr>
          <p:cNvPr id="3" name="Espace réservé du contenu 2"/>
          <p:cNvSpPr>
            <a:spLocks noGrp="1"/>
          </p:cNvSpPr>
          <p:nvPr>
            <p:ph idx="4294967295"/>
          </p:nvPr>
        </p:nvSpPr>
        <p:spPr>
          <a:xfrm>
            <a:off x="-50550" y="540000"/>
            <a:ext cx="8604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400" b="1" cap="small" dirty="0" smtClean="0">
                <a:solidFill>
                  <a:schemeClr val="accent2"/>
                </a:solidFill>
                <a:latin typeface="+mj-lt"/>
                <a:ea typeface="+mj-ea"/>
                <a:cs typeface="+mj-cs"/>
              </a:rPr>
              <a:t>Introduction à la recherche d’information (RI)</a:t>
            </a:r>
            <a:endParaRPr lang="fr-FR" sz="24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accent2"/>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Qu’est ce que le SRI</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Problématique de la </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Concepts de base de la </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rPr>
              <a:t>Processus en U de </a:t>
            </a:r>
            <a:r>
              <a:rPr lang="fr-FR" sz="1800" b="1" dirty="0" smtClean="0">
                <a:solidFill>
                  <a:schemeClr val="tx1"/>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2327263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Concepts de base de la RI</a:t>
            </a:r>
            <a:endParaRPr lang="fr-FR" dirty="0"/>
          </a:p>
        </p:txBody>
      </p:sp>
      <p:sp>
        <p:nvSpPr>
          <p:cNvPr id="3" name="Espace réservé du contenu 2"/>
          <p:cNvSpPr>
            <a:spLocks noGrp="1"/>
          </p:cNvSpPr>
          <p:nvPr>
            <p:ph idx="1"/>
          </p:nvPr>
        </p:nvSpPr>
        <p:spPr/>
        <p:txBody>
          <a:bodyPr>
            <a:noAutofit/>
          </a:bodyPr>
          <a:lstStyle/>
          <a:p>
            <a:pPr algn="just"/>
            <a:r>
              <a:rPr lang="fr-FR" sz="2200" b="1" dirty="0">
                <a:solidFill>
                  <a:schemeClr val="accent2"/>
                </a:solidFill>
                <a:latin typeface="Arial" panose="020B0604020202020204" pitchFamily="34" charset="0"/>
                <a:cs typeface="Arial" panose="020B0604020202020204" pitchFamily="34" charset="0"/>
              </a:rPr>
              <a:t>Besoin d'information : </a:t>
            </a:r>
            <a:endParaRPr lang="fr-FR" sz="2200" b="1" dirty="0" smtClean="0">
              <a:solidFill>
                <a:schemeClr val="accent2"/>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Est </a:t>
            </a:r>
            <a:r>
              <a:rPr lang="fr-FR" sz="2200" dirty="0">
                <a:latin typeface="Arial" panose="020B0604020202020204" pitchFamily="34" charset="0"/>
                <a:cs typeface="Arial" panose="020B0604020202020204" pitchFamily="34" charset="0"/>
              </a:rPr>
              <a:t>souvent assimilée au besoin de </a:t>
            </a:r>
            <a:r>
              <a:rPr lang="fr-FR" sz="2200" dirty="0" smtClean="0">
                <a:latin typeface="Arial" panose="020B0604020202020204" pitchFamily="34" charset="0"/>
                <a:cs typeface="Arial" panose="020B0604020202020204" pitchFamily="34" charset="0"/>
              </a:rPr>
              <a:t>l'utilisateur</a:t>
            </a:r>
          </a:p>
          <a:p>
            <a:pPr algn="just"/>
            <a:r>
              <a:rPr lang="fr-FR" sz="2200" dirty="0" smtClean="0">
                <a:latin typeface="Arial" panose="020B0604020202020204" pitchFamily="34" charset="0"/>
                <a:cs typeface="Arial" panose="020B0604020202020204" pitchFamily="34" charset="0"/>
              </a:rPr>
              <a:t>Trois </a:t>
            </a:r>
            <a:r>
              <a:rPr lang="fr-FR" sz="2200" dirty="0">
                <a:latin typeface="Arial" panose="020B0604020202020204" pitchFamily="34" charset="0"/>
                <a:cs typeface="Arial" panose="020B0604020202020204" pitchFamily="34" charset="0"/>
              </a:rPr>
              <a:t>types de besoin </a:t>
            </a:r>
            <a:r>
              <a:rPr lang="fr-FR" sz="2200" dirty="0" smtClean="0">
                <a:latin typeface="Arial" panose="020B0604020202020204" pitchFamily="34" charset="0"/>
                <a:cs typeface="Arial" panose="020B0604020202020204" pitchFamily="34" charset="0"/>
              </a:rPr>
              <a:t>utilisateur :</a:t>
            </a:r>
          </a:p>
          <a:p>
            <a:pPr lvl="1" algn="just"/>
            <a:r>
              <a:rPr lang="fr-FR" sz="2200" b="1" dirty="0">
                <a:solidFill>
                  <a:srgbClr val="7030A0"/>
                </a:solidFill>
                <a:latin typeface="Arial" panose="020B0604020202020204" pitchFamily="34" charset="0"/>
                <a:cs typeface="Arial" panose="020B0604020202020204" pitchFamily="34" charset="0"/>
              </a:rPr>
              <a:t>Besoin vérificatif :</a:t>
            </a:r>
            <a:r>
              <a:rPr lang="fr-FR" sz="2200" dirty="0">
                <a:latin typeface="Arial" panose="020B0604020202020204" pitchFamily="34" charset="0"/>
                <a:cs typeface="Arial" panose="020B0604020202020204" pitchFamily="34" charset="0"/>
              </a:rPr>
              <a:t> </a:t>
            </a:r>
            <a:endParaRPr lang="fr-FR" sz="2200" dirty="0" smtClean="0">
              <a:latin typeface="Arial" panose="020B0604020202020204" pitchFamily="34" charset="0"/>
              <a:cs typeface="Arial" panose="020B0604020202020204" pitchFamily="34" charset="0"/>
            </a:endParaRPr>
          </a:p>
          <a:p>
            <a:pPr lvl="1" algn="just"/>
            <a:r>
              <a:rPr lang="fr-FR" sz="2200" dirty="0" smtClean="0">
                <a:latin typeface="Arial" panose="020B0604020202020204" pitchFamily="34" charset="0"/>
                <a:cs typeface="Arial" panose="020B0604020202020204" pitchFamily="34" charset="0"/>
              </a:rPr>
              <a:t>L'utilisateur </a:t>
            </a:r>
            <a:r>
              <a:rPr lang="fr-FR" sz="2200" dirty="0">
                <a:latin typeface="Arial" panose="020B0604020202020204" pitchFamily="34" charset="0"/>
                <a:cs typeface="Arial" panose="020B0604020202020204" pitchFamily="34" charset="0"/>
              </a:rPr>
              <a:t>cherche à vérifier le texte avec les données connues qu'il possède </a:t>
            </a:r>
            <a:r>
              <a:rPr lang="fr-FR" sz="2200" dirty="0" smtClean="0">
                <a:latin typeface="Arial" panose="020B0604020202020204" pitchFamily="34" charset="0"/>
                <a:cs typeface="Arial" panose="020B0604020202020204" pitchFamily="34" charset="0"/>
              </a:rPr>
              <a:t>déjà</a:t>
            </a:r>
          </a:p>
          <a:p>
            <a:pPr lvl="1" algn="just"/>
            <a:r>
              <a:rPr lang="fr-FR" sz="2200" dirty="0" smtClean="0">
                <a:latin typeface="Arial" panose="020B0604020202020204" pitchFamily="34" charset="0"/>
                <a:cs typeface="Arial" panose="020B0604020202020204" pitchFamily="34" charset="0"/>
              </a:rPr>
              <a:t>Il </a:t>
            </a:r>
            <a:r>
              <a:rPr lang="fr-FR" sz="2200" dirty="0">
                <a:latin typeface="Arial" panose="020B0604020202020204" pitchFamily="34" charset="0"/>
                <a:cs typeface="Arial" panose="020B0604020202020204" pitchFamily="34" charset="0"/>
              </a:rPr>
              <a:t>recherche </a:t>
            </a:r>
            <a:r>
              <a:rPr lang="fr-FR" sz="2200" dirty="0" smtClean="0">
                <a:latin typeface="Arial" panose="020B0604020202020204" pitchFamily="34" charset="0"/>
                <a:cs typeface="Arial" panose="020B0604020202020204" pitchFamily="34" charset="0"/>
              </a:rPr>
              <a:t>une </a:t>
            </a:r>
            <a:r>
              <a:rPr lang="fr-FR" sz="2200" dirty="0">
                <a:latin typeface="Arial" panose="020B0604020202020204" pitchFamily="34" charset="0"/>
                <a:cs typeface="Arial" panose="020B0604020202020204" pitchFamily="34" charset="0"/>
              </a:rPr>
              <a:t>donnée </a:t>
            </a:r>
            <a:r>
              <a:rPr lang="fr-FR" sz="2200" dirty="0" smtClean="0">
                <a:latin typeface="Arial" panose="020B0604020202020204" pitchFamily="34" charset="0"/>
                <a:cs typeface="Arial" panose="020B0604020202020204" pitchFamily="34" charset="0"/>
              </a:rPr>
              <a:t>particulière.</a:t>
            </a:r>
            <a:r>
              <a:rPr lang="fr-FR" sz="2200" dirty="0">
                <a:latin typeface="Arial" panose="020B0604020202020204" pitchFamily="34" charset="0"/>
                <a:cs typeface="Arial" panose="020B0604020202020204" pitchFamily="34" charset="0"/>
              </a:rPr>
              <a:t> Est dit stable, c'est-à-dire qu'il ne change pas au cours de la </a:t>
            </a:r>
            <a:r>
              <a:rPr lang="fr-FR" sz="2200" dirty="0" smtClean="0">
                <a:latin typeface="Arial" panose="020B0604020202020204" pitchFamily="34" charset="0"/>
                <a:cs typeface="Arial" panose="020B0604020202020204" pitchFamily="34" charset="0"/>
              </a:rPr>
              <a:t>recherche</a:t>
            </a:r>
            <a:endParaRPr lang="fr-FR" sz="2200" dirty="0">
              <a:latin typeface="Arial" panose="020B0604020202020204" pitchFamily="34" charset="0"/>
              <a:cs typeface="Arial" panose="020B0604020202020204" pitchFamily="34" charset="0"/>
            </a:endParaRPr>
          </a:p>
        </p:txBody>
      </p:sp>
      <p:pic>
        <p:nvPicPr>
          <p:cNvPr id="6146" name="Picture 2" descr="3d Humain Blanc - Beaucoup De Questions Illustration Stock - Illustration  du blanc, beaucoup: 366734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965" y="1901813"/>
            <a:ext cx="903287" cy="82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03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Concepts de base de la RI</a:t>
            </a:r>
            <a:endParaRPr lang="fr-FR" dirty="0"/>
          </a:p>
        </p:txBody>
      </p:sp>
      <p:sp>
        <p:nvSpPr>
          <p:cNvPr id="3" name="Espace réservé du contenu 2"/>
          <p:cNvSpPr>
            <a:spLocks noGrp="1"/>
          </p:cNvSpPr>
          <p:nvPr>
            <p:ph idx="1"/>
          </p:nvPr>
        </p:nvSpPr>
        <p:spPr/>
        <p:txBody>
          <a:bodyPr>
            <a:noAutofit/>
          </a:bodyPr>
          <a:lstStyle/>
          <a:p>
            <a:pPr lvl="1" algn="just"/>
            <a:r>
              <a:rPr lang="fr-FR" sz="2200" b="1" dirty="0" smtClean="0">
                <a:solidFill>
                  <a:srgbClr val="7030A0"/>
                </a:solidFill>
                <a:latin typeface="Arial" panose="020B0604020202020204" pitchFamily="34" charset="0"/>
                <a:cs typeface="Arial" panose="020B0604020202020204" pitchFamily="34" charset="0"/>
              </a:rPr>
              <a:t>Besoin </a:t>
            </a:r>
            <a:r>
              <a:rPr lang="fr-FR" sz="2200" b="1" dirty="0">
                <a:solidFill>
                  <a:srgbClr val="7030A0"/>
                </a:solidFill>
                <a:latin typeface="Arial" panose="020B0604020202020204" pitchFamily="34" charset="0"/>
                <a:cs typeface="Arial" panose="020B0604020202020204" pitchFamily="34" charset="0"/>
              </a:rPr>
              <a:t>vérificatif :</a:t>
            </a:r>
            <a:r>
              <a:rPr lang="fr-FR" sz="2200" dirty="0">
                <a:latin typeface="Arial" panose="020B0604020202020204" pitchFamily="34" charset="0"/>
                <a:cs typeface="Arial" panose="020B0604020202020204" pitchFamily="34" charset="0"/>
              </a:rPr>
              <a:t> </a:t>
            </a:r>
            <a:endParaRPr lang="fr-FR" sz="2200" dirty="0" smtClean="0">
              <a:latin typeface="Arial" panose="020B0604020202020204" pitchFamily="34" charset="0"/>
              <a:cs typeface="Arial" panose="020B0604020202020204" pitchFamily="34" charset="0"/>
            </a:endParaRPr>
          </a:p>
          <a:p>
            <a:pPr lvl="1" algn="just"/>
            <a:r>
              <a:rPr lang="fr-FR" sz="2200" dirty="0" smtClean="0">
                <a:latin typeface="Arial" panose="020B0604020202020204" pitchFamily="34" charset="0"/>
                <a:cs typeface="Arial" panose="020B0604020202020204" pitchFamily="34" charset="0"/>
              </a:rPr>
              <a:t>Exemples : </a:t>
            </a:r>
          </a:p>
          <a:p>
            <a:pPr lvl="1" algn="just"/>
            <a:r>
              <a:rPr lang="fr-FR" sz="2200" dirty="0" smtClean="0">
                <a:latin typeface="Arial" panose="020B0604020202020204" pitchFamily="34" charset="0"/>
                <a:cs typeface="Arial" panose="020B0604020202020204" pitchFamily="34" charset="0"/>
              </a:rPr>
              <a:t>La </a:t>
            </a:r>
            <a:r>
              <a:rPr lang="fr-FR" sz="2200" dirty="0">
                <a:latin typeface="Arial" panose="020B0604020202020204" pitchFamily="34" charset="0"/>
                <a:cs typeface="Arial" panose="020B0604020202020204" pitchFamily="34" charset="0"/>
              </a:rPr>
              <a:t>recherche d'un article sur Internet à partir d'une adresse </a:t>
            </a:r>
            <a:r>
              <a:rPr lang="fr-FR" sz="2200" dirty="0" smtClean="0">
                <a:latin typeface="Arial" panose="020B0604020202020204" pitchFamily="34" charset="0"/>
                <a:cs typeface="Arial" panose="020B0604020202020204" pitchFamily="34" charset="0"/>
              </a:rPr>
              <a:t>connue</a:t>
            </a:r>
          </a:p>
          <a:p>
            <a:pPr lvl="1" algn="just"/>
            <a:r>
              <a:rPr lang="fr-FR" sz="2200" dirty="0">
                <a:latin typeface="Arial" panose="020B0604020202020204" pitchFamily="34" charset="0"/>
                <a:cs typeface="Arial" panose="020B0604020202020204" pitchFamily="34" charset="0"/>
              </a:rPr>
              <a:t>La recherche </a:t>
            </a:r>
            <a:r>
              <a:rPr lang="fr-FR" sz="2200" dirty="0" smtClean="0">
                <a:latin typeface="Arial" panose="020B0604020202020204" pitchFamily="34" charset="0"/>
                <a:cs typeface="Arial" panose="020B0604020202020204" pitchFamily="34" charset="0"/>
              </a:rPr>
              <a:t>de la </a:t>
            </a:r>
            <a:r>
              <a:rPr lang="fr-FR" sz="2200" dirty="0">
                <a:latin typeface="Arial" panose="020B0604020202020204" pitchFamily="34" charset="0"/>
                <a:cs typeface="Arial" panose="020B0604020202020204" pitchFamily="34" charset="0"/>
              </a:rPr>
              <a:t>date de publication d'un ouvrage dont la référence est </a:t>
            </a:r>
            <a:r>
              <a:rPr lang="fr-FR" sz="2200" dirty="0" smtClean="0">
                <a:latin typeface="Arial" panose="020B0604020202020204" pitchFamily="34" charset="0"/>
                <a:cs typeface="Arial" panose="020B0604020202020204" pitchFamily="34" charset="0"/>
              </a:rPr>
              <a:t>connue</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793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Concepts de base de la RI</a:t>
            </a:r>
            <a:endParaRPr lang="fr-FR" dirty="0"/>
          </a:p>
        </p:txBody>
      </p:sp>
      <p:sp>
        <p:nvSpPr>
          <p:cNvPr id="3" name="Espace réservé du contenu 2"/>
          <p:cNvSpPr>
            <a:spLocks noGrp="1"/>
          </p:cNvSpPr>
          <p:nvPr>
            <p:ph idx="1"/>
          </p:nvPr>
        </p:nvSpPr>
        <p:spPr/>
        <p:txBody>
          <a:bodyPr>
            <a:noAutofit/>
          </a:bodyPr>
          <a:lstStyle/>
          <a:p>
            <a:pPr lvl="1" algn="just"/>
            <a:r>
              <a:rPr lang="fr-FR" sz="2200" b="1" dirty="0">
                <a:solidFill>
                  <a:srgbClr val="7030A0"/>
                </a:solidFill>
                <a:latin typeface="Arial" panose="020B0604020202020204" pitchFamily="34" charset="0"/>
                <a:cs typeface="Arial" panose="020B0604020202020204" pitchFamily="34" charset="0"/>
              </a:rPr>
              <a:t>Besoin thématique connu : </a:t>
            </a:r>
          </a:p>
          <a:p>
            <a:pPr lvl="1" algn="just"/>
            <a:r>
              <a:rPr lang="fr-FR" sz="2200" dirty="0">
                <a:latin typeface="Arial" panose="020B0604020202020204" pitchFamily="34" charset="0"/>
                <a:cs typeface="Arial" panose="020B0604020202020204" pitchFamily="34" charset="0"/>
              </a:rPr>
              <a:t>L</a:t>
            </a:r>
            <a:r>
              <a:rPr lang="fr-FR" sz="2200" dirty="0" smtClean="0">
                <a:latin typeface="Arial" panose="020B0604020202020204" pitchFamily="34" charset="0"/>
                <a:cs typeface="Arial" panose="020B0604020202020204" pitchFamily="34" charset="0"/>
              </a:rPr>
              <a:t>'utilisateur </a:t>
            </a:r>
            <a:r>
              <a:rPr lang="fr-FR" sz="2200" dirty="0">
                <a:latin typeface="Arial" panose="020B0604020202020204" pitchFamily="34" charset="0"/>
                <a:cs typeface="Arial" panose="020B0604020202020204" pitchFamily="34" charset="0"/>
              </a:rPr>
              <a:t>cherche à clarifier, à revoir ou à trouver de nouvelles informations dans un sujet et un domaine </a:t>
            </a:r>
            <a:r>
              <a:rPr lang="fr-FR" sz="2200" dirty="0" smtClean="0">
                <a:latin typeface="Arial" panose="020B0604020202020204" pitchFamily="34" charset="0"/>
                <a:cs typeface="Arial" panose="020B0604020202020204" pitchFamily="34" charset="0"/>
              </a:rPr>
              <a:t>connus</a:t>
            </a:r>
          </a:p>
          <a:p>
            <a:pPr lvl="1" algn="just"/>
            <a:r>
              <a:rPr lang="fr-FR" sz="2200" b="1" dirty="0">
                <a:solidFill>
                  <a:srgbClr val="7030A0"/>
                </a:solidFill>
                <a:latin typeface="Arial" panose="020B0604020202020204" pitchFamily="34" charset="0"/>
                <a:cs typeface="Arial" panose="020B0604020202020204" pitchFamily="34" charset="0"/>
              </a:rPr>
              <a:t>Besoin thématique inconnu : </a:t>
            </a:r>
          </a:p>
          <a:p>
            <a:pPr lvl="1" algn="just"/>
            <a:r>
              <a:rPr lang="fr-FR" sz="2200" dirty="0" smtClean="0">
                <a:latin typeface="Arial" panose="020B0604020202020204" pitchFamily="34" charset="0"/>
                <a:cs typeface="Arial" panose="020B0604020202020204" pitchFamily="34" charset="0"/>
              </a:rPr>
              <a:t>L'utilisateur </a:t>
            </a:r>
            <a:r>
              <a:rPr lang="fr-FR" sz="2200" dirty="0">
                <a:latin typeface="Arial" panose="020B0604020202020204" pitchFamily="34" charset="0"/>
                <a:cs typeface="Arial" panose="020B0604020202020204" pitchFamily="34" charset="0"/>
              </a:rPr>
              <a:t>cherche de nouveaux concepts ou de nouvelles relations en dehors des sujets ou des domaines qui lui sont </a:t>
            </a:r>
            <a:r>
              <a:rPr lang="fr-FR" sz="2200" dirty="0" smtClean="0">
                <a:latin typeface="Arial" panose="020B0604020202020204" pitchFamily="34" charset="0"/>
                <a:cs typeface="Arial" panose="020B0604020202020204" pitchFamily="34" charset="0"/>
              </a:rPr>
              <a:t>familiers.</a:t>
            </a:r>
          </a:p>
          <a:p>
            <a:pPr lvl="1" algn="just"/>
            <a:r>
              <a:rPr lang="fr-FR" sz="2200" dirty="0" smtClean="0">
                <a:latin typeface="Arial" panose="020B0604020202020204" pitchFamily="34" charset="0"/>
                <a:cs typeface="Arial" panose="020B0604020202020204" pitchFamily="34" charset="0"/>
              </a:rPr>
              <a:t>Le </a:t>
            </a:r>
            <a:r>
              <a:rPr lang="fr-FR" sz="2200" dirty="0">
                <a:latin typeface="Arial" panose="020B0604020202020204" pitchFamily="34" charset="0"/>
                <a:cs typeface="Arial" panose="020B0604020202020204" pitchFamily="34" charset="0"/>
              </a:rPr>
              <a:t>besoin est intrinsèquement variable et est toujours exprimé de façon incomplète.</a:t>
            </a:r>
          </a:p>
        </p:txBody>
      </p:sp>
    </p:spTree>
    <p:extLst>
      <p:ext uri="{BB962C8B-B14F-4D97-AF65-F5344CB8AC3E}">
        <p14:creationId xmlns:p14="http://schemas.microsoft.com/office/powerpoint/2010/main" val="1167224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23</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65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65000"/>
                  </a:schemeClr>
                </a:solidFill>
                <a:latin typeface="Arial" panose="020B0604020202020204" pitchFamily="34" charset="0"/>
                <a:cs typeface="Arial" panose="020B0604020202020204" pitchFamily="34" charset="0"/>
                <a:sym typeface="MS PGothic" pitchFamily="34" charset="-128"/>
              </a:rPr>
              <a:t>Qu’est ce que le SRI</a:t>
            </a:r>
            <a:r>
              <a:rPr lang="fr-FR" sz="1800" b="1" i="1" dirty="0" smtClean="0">
                <a:solidFill>
                  <a:schemeClr val="bg1">
                    <a:lumMod val="65000"/>
                  </a:schemeClr>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65000"/>
                  </a:schemeClr>
                </a:solidFill>
                <a:latin typeface="Arial" panose="020B0604020202020204" pitchFamily="34" charset="0"/>
                <a:cs typeface="Arial" panose="020B0604020202020204" pitchFamily="34" charset="0"/>
                <a:sym typeface="MS PGothic" pitchFamily="34" charset="-128"/>
              </a:rPr>
              <a:t>Problématique de la </a:t>
            </a:r>
            <a:r>
              <a:rPr lang="fr-FR" sz="1800" b="1" i="1" dirty="0" smtClean="0">
                <a:solidFill>
                  <a:schemeClr val="bg1">
                    <a:lumMod val="65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65000"/>
                  </a:schemeClr>
                </a:solidFill>
                <a:latin typeface="Arial" panose="020B0604020202020204" pitchFamily="34" charset="0"/>
                <a:cs typeface="Arial" panose="020B0604020202020204" pitchFamily="34" charset="0"/>
                <a:sym typeface="MS PGothic" pitchFamily="34" charset="-128"/>
              </a:rPr>
              <a:t>Concepts de base de la </a:t>
            </a:r>
            <a:r>
              <a:rPr lang="fr-FR" sz="1800" b="1" i="1" dirty="0" smtClean="0">
                <a:solidFill>
                  <a:schemeClr val="bg1">
                    <a:lumMod val="65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accent2"/>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rPr>
              <a:t>Processus en U de </a:t>
            </a:r>
            <a:r>
              <a:rPr lang="fr-FR" sz="1800" b="1" dirty="0" smtClean="0">
                <a:solidFill>
                  <a:schemeClr val="tx1"/>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1033048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Filtrage d’information</a:t>
            </a:r>
            <a:endParaRPr lang="fr-FR" dirty="0"/>
          </a:p>
        </p:txBody>
      </p:sp>
      <p:sp>
        <p:nvSpPr>
          <p:cNvPr id="3" name="Espace réservé du contenu 2"/>
          <p:cNvSpPr>
            <a:spLocks noGrp="1"/>
          </p:cNvSpPr>
          <p:nvPr>
            <p:ph idx="1"/>
          </p:nvPr>
        </p:nvSpPr>
        <p:spPr/>
        <p:txBody>
          <a:bodyPr>
            <a:normAutofit/>
          </a:bodyPr>
          <a:lstStyle/>
          <a:p>
            <a:pPr algn="just"/>
            <a:r>
              <a:rPr lang="fr-FR" sz="2200" dirty="0">
                <a:latin typeface="Arial" panose="020B0604020202020204" pitchFamily="34" charset="0"/>
                <a:cs typeface="Arial" panose="020B0604020202020204" pitchFamily="34" charset="0"/>
              </a:rPr>
              <a:t>Pour fournir une information pertinente, il existe plusieurs approches de filtrage d’information : </a:t>
            </a:r>
            <a:endParaRPr lang="fr-FR" sz="2200" dirty="0" smtClean="0">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Approche </a:t>
            </a:r>
            <a:r>
              <a:rPr lang="fr-FR" sz="2200" dirty="0">
                <a:latin typeface="Arial" panose="020B0604020202020204" pitchFamily="34" charset="0"/>
                <a:cs typeface="Arial" panose="020B0604020202020204" pitchFamily="34" charset="0"/>
              </a:rPr>
              <a:t>séquentielle, </a:t>
            </a:r>
            <a:endParaRPr lang="fr-FR" sz="2200" dirty="0" smtClean="0">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Approche </a:t>
            </a:r>
            <a:r>
              <a:rPr lang="fr-FR" sz="2200" dirty="0">
                <a:latin typeface="Arial" panose="020B0604020202020204" pitchFamily="34" charset="0"/>
                <a:cs typeface="Arial" panose="020B0604020202020204" pitchFamily="34" charset="0"/>
              </a:rPr>
              <a:t>par </a:t>
            </a:r>
            <a:r>
              <a:rPr lang="fr-FR" sz="2200" dirty="0" smtClean="0">
                <a:latin typeface="Arial" panose="020B0604020202020204" pitchFamily="34" charset="0"/>
                <a:cs typeface="Arial" panose="020B0604020202020204" pitchFamily="34" charset="0"/>
              </a:rPr>
              <a:t>indexation,</a:t>
            </a:r>
          </a:p>
          <a:p>
            <a:pPr algn="just"/>
            <a:r>
              <a:rPr lang="fr-FR" sz="2200" dirty="0" smtClean="0">
                <a:latin typeface="Arial" panose="020B0604020202020204" pitchFamily="34" charset="0"/>
                <a:cs typeface="Arial" panose="020B0604020202020204" pitchFamily="34" charset="0"/>
              </a:rPr>
              <a:t> </a:t>
            </a:r>
            <a:r>
              <a:rPr lang="fr-FR" sz="2200" dirty="0">
                <a:latin typeface="Arial" panose="020B0604020202020204" pitchFamily="34" charset="0"/>
                <a:cs typeface="Arial" panose="020B0604020202020204" pitchFamily="34" charset="0"/>
              </a:rPr>
              <a:t>…. </a:t>
            </a: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981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rmAutofit/>
          </a:bodyPr>
          <a:lstStyle/>
          <a:p>
            <a:pPr algn="just"/>
            <a:r>
              <a:rPr lang="fr-FR" sz="2200" b="1" dirty="0" smtClean="0">
                <a:solidFill>
                  <a:schemeClr val="accent2"/>
                </a:solidFill>
                <a:latin typeface="Arial" panose="020B0604020202020204" pitchFamily="34" charset="0"/>
                <a:cs typeface="Arial" panose="020B0604020202020204" pitchFamily="34" charset="0"/>
              </a:rPr>
              <a:t>Approche </a:t>
            </a:r>
            <a:r>
              <a:rPr lang="fr-FR" sz="2200" b="1" dirty="0">
                <a:solidFill>
                  <a:schemeClr val="accent2"/>
                </a:solidFill>
                <a:latin typeface="Arial" panose="020B0604020202020204" pitchFamily="34" charset="0"/>
                <a:cs typeface="Arial" panose="020B0604020202020204" pitchFamily="34" charset="0"/>
              </a:rPr>
              <a:t>séquentielle</a:t>
            </a:r>
            <a:endParaRPr lang="fr-FR" sz="2200" dirty="0">
              <a:solidFill>
                <a:schemeClr val="accent2"/>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Considérer </a:t>
            </a:r>
            <a:r>
              <a:rPr lang="fr-FR" sz="2200" dirty="0">
                <a:latin typeface="Arial" panose="020B0604020202020204" pitchFamily="34" charset="0"/>
                <a:cs typeface="Arial" panose="020B0604020202020204" pitchFamily="34" charset="0"/>
              </a:rPr>
              <a:t>une requête comme une chaîne de caractères, et un document pertinent comme celui qui contient cette chaîne de </a:t>
            </a:r>
            <a:r>
              <a:rPr lang="fr-FR" sz="2200" dirty="0" smtClean="0">
                <a:latin typeface="Arial" panose="020B0604020202020204" pitchFamily="34" charset="0"/>
                <a:cs typeface="Arial" panose="020B0604020202020204" pitchFamily="34" charset="0"/>
              </a:rPr>
              <a:t>caractères</a:t>
            </a:r>
            <a:endParaRPr lang="fr-FR" sz="2200" dirty="0">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Balayer </a:t>
            </a:r>
            <a:r>
              <a:rPr lang="fr-FR" sz="2200" dirty="0">
                <a:latin typeface="Arial" panose="020B0604020202020204" pitchFamily="34" charset="0"/>
                <a:cs typeface="Arial" panose="020B0604020202020204" pitchFamily="34" charset="0"/>
              </a:rPr>
              <a:t>les documents séquentiellement, en les comparants avec la chaîne de caractères qui est la </a:t>
            </a:r>
            <a:r>
              <a:rPr lang="fr-FR" sz="2200" dirty="0" smtClean="0">
                <a:latin typeface="Arial" panose="020B0604020202020204" pitchFamily="34" charset="0"/>
                <a:cs typeface="Arial" panose="020B0604020202020204" pitchFamily="34" charset="0"/>
              </a:rPr>
              <a:t>requête</a:t>
            </a:r>
            <a:endParaRPr lang="fr-FR" sz="2200" dirty="0">
              <a:latin typeface="Arial" panose="020B0604020202020204" pitchFamily="34" charset="0"/>
              <a:cs typeface="Arial" panose="020B0604020202020204" pitchFamily="34" charset="0"/>
            </a:endParaRPr>
          </a:p>
          <a:p>
            <a:pPr algn="just"/>
            <a:r>
              <a:rPr lang="fr-FR" sz="2200" dirty="0">
                <a:latin typeface="Arial" panose="020B0604020202020204" pitchFamily="34" charset="0"/>
                <a:cs typeface="Arial" panose="020B0604020202020204" pitchFamily="34" charset="0"/>
              </a:rPr>
              <a:t>Si on trouve la même chaîne de caractère dans un document, alors il est sélectionné comme </a:t>
            </a:r>
            <a:r>
              <a:rPr lang="fr-FR" sz="2200" dirty="0" smtClean="0">
                <a:latin typeface="Arial" panose="020B0604020202020204" pitchFamily="34" charset="0"/>
                <a:cs typeface="Arial" panose="020B0604020202020204" pitchFamily="34" charset="0"/>
              </a:rPr>
              <a:t>réponse</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273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Autofit/>
          </a:bodyPr>
          <a:lstStyle/>
          <a:p>
            <a:pPr algn="just">
              <a:buFont typeface="Wingdings" panose="05000000000000000000" pitchFamily="2" charset="2"/>
              <a:buChar char="L"/>
            </a:pPr>
            <a:r>
              <a:rPr lang="fr-FR" sz="2200" i="1" dirty="0" smtClean="0">
                <a:solidFill>
                  <a:srgbClr val="7030A0"/>
                </a:solidFill>
                <a:latin typeface="Arial" panose="020B0604020202020204" pitchFamily="34" charset="0"/>
                <a:cs typeface="Arial" panose="020B0604020202020204" pitchFamily="34" charset="0"/>
              </a:rPr>
              <a:t>Vitesse </a:t>
            </a:r>
            <a:r>
              <a:rPr lang="fr-FR" sz="2200" dirty="0" smtClean="0">
                <a:solidFill>
                  <a:srgbClr val="7030A0"/>
                </a:solidFill>
                <a:latin typeface="Arial" panose="020B0604020202020204" pitchFamily="34" charset="0"/>
                <a:cs typeface="Arial" panose="020B0604020202020204" pitchFamily="34" charset="0"/>
              </a:rPr>
              <a:t>:</a:t>
            </a:r>
            <a:r>
              <a:rPr lang="fr-FR" sz="2200" dirty="0" smtClean="0">
                <a:latin typeface="Arial" panose="020B0604020202020204" pitchFamily="34" charset="0"/>
                <a:cs typeface="Arial" panose="020B0604020202020204" pitchFamily="34" charset="0"/>
              </a:rPr>
              <a:t> </a:t>
            </a:r>
            <a:r>
              <a:rPr lang="fr-FR" sz="2200" dirty="0">
                <a:latin typeface="Arial" panose="020B0604020202020204" pitchFamily="34" charset="0"/>
                <a:cs typeface="Arial" panose="020B0604020202020204" pitchFamily="34" charset="0"/>
              </a:rPr>
              <a:t>L'opération de recherche est très lente. Pour chaque requête, on doit parcourir tous les documents dans la base. En général, il y en a des centaines de milliers, voire des </a:t>
            </a:r>
            <a:r>
              <a:rPr lang="fr-FR" sz="2200" dirty="0" smtClean="0">
                <a:latin typeface="Arial" panose="020B0604020202020204" pitchFamily="34" charset="0"/>
                <a:cs typeface="Arial" panose="020B0604020202020204" pitchFamily="34" charset="0"/>
              </a:rPr>
              <a:t>millions</a:t>
            </a:r>
          </a:p>
          <a:p>
            <a:pPr algn="just">
              <a:buFont typeface="Wingdings" panose="05000000000000000000" pitchFamily="2" charset="2"/>
              <a:buChar char="L"/>
            </a:pPr>
            <a:r>
              <a:rPr lang="fr-FR" sz="2200" i="1" dirty="0">
                <a:solidFill>
                  <a:srgbClr val="7030A0"/>
                </a:solidFill>
                <a:latin typeface="Arial" panose="020B0604020202020204" pitchFamily="34" charset="0"/>
                <a:cs typeface="Arial" panose="020B0604020202020204" pitchFamily="34" charset="0"/>
              </a:rPr>
              <a:t>Pouvoir d'expression d'une requête : </a:t>
            </a:r>
            <a:r>
              <a:rPr lang="fr-FR" sz="2200" dirty="0">
                <a:latin typeface="Arial" panose="020B0604020202020204" pitchFamily="34" charset="0"/>
                <a:cs typeface="Arial" panose="020B0604020202020204" pitchFamily="34" charset="0"/>
              </a:rPr>
              <a:t>Une requête étant une simple chaîne de caractères, il est difficile d'exprimer des besoins complexes</a:t>
            </a:r>
          </a:p>
          <a:p>
            <a:pPr algn="just">
              <a:buFont typeface="Wingdings" panose="05000000000000000000" pitchFamily="2" charset="2"/>
              <a:buChar char="L"/>
            </a:pP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074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Autofit/>
          </a:bodyPr>
          <a:lstStyle/>
          <a:p>
            <a:pPr algn="just"/>
            <a:r>
              <a:rPr lang="fr-FR" sz="2200" b="1" dirty="0">
                <a:solidFill>
                  <a:schemeClr val="accent2"/>
                </a:solidFill>
                <a:latin typeface="Arial" panose="020B0604020202020204" pitchFamily="34" charset="0"/>
                <a:cs typeface="Arial" panose="020B0604020202020204" pitchFamily="34" charset="0"/>
              </a:rPr>
              <a:t>Approche basée sur une indexation</a:t>
            </a:r>
            <a:endParaRPr lang="fr-FR" sz="2200" dirty="0">
              <a:solidFill>
                <a:schemeClr val="accent2"/>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Effectuer </a:t>
            </a:r>
            <a:r>
              <a:rPr lang="fr-FR" sz="2200" dirty="0">
                <a:latin typeface="Arial" panose="020B0604020202020204" pitchFamily="34" charset="0"/>
                <a:cs typeface="Arial" panose="020B0604020202020204" pitchFamily="34" charset="0"/>
              </a:rPr>
              <a:t>certains prétraitements sur les documents et les </a:t>
            </a:r>
            <a:r>
              <a:rPr lang="fr-FR" sz="2200" dirty="0" smtClean="0">
                <a:latin typeface="Arial" panose="020B0604020202020204" pitchFamily="34" charset="0"/>
                <a:cs typeface="Arial" panose="020B0604020202020204" pitchFamily="34" charset="0"/>
              </a:rPr>
              <a:t>requêtes : indexation</a:t>
            </a:r>
          </a:p>
          <a:p>
            <a:pPr algn="just"/>
            <a:r>
              <a:rPr lang="fr-FR" sz="2200" dirty="0" smtClean="0">
                <a:latin typeface="Arial" panose="020B0604020202020204" pitchFamily="34" charset="0"/>
                <a:cs typeface="Arial" panose="020B0604020202020204" pitchFamily="34" charset="0"/>
              </a:rPr>
              <a:t>Indexation : construire </a:t>
            </a:r>
            <a:r>
              <a:rPr lang="fr-FR" sz="2200" dirty="0">
                <a:latin typeface="Arial" panose="020B0604020202020204" pitchFamily="34" charset="0"/>
                <a:cs typeface="Arial" panose="020B0604020202020204" pitchFamily="34" charset="0"/>
              </a:rPr>
              <a:t>une structure d'index qui permet à retrouver très rapidement les documents incluant des mots </a:t>
            </a:r>
            <a:r>
              <a:rPr lang="fr-FR" sz="2200" dirty="0" smtClean="0">
                <a:latin typeface="Arial" panose="020B0604020202020204" pitchFamily="34" charset="0"/>
                <a:cs typeface="Arial" panose="020B0604020202020204" pitchFamily="34" charset="0"/>
              </a:rPr>
              <a:t>demandés</a:t>
            </a:r>
          </a:p>
          <a:p>
            <a:pPr algn="just"/>
            <a:r>
              <a:rPr lang="fr-FR" sz="2200" dirty="0" smtClean="0">
                <a:latin typeface="Arial" panose="020B0604020202020204" pitchFamily="34" charset="0"/>
                <a:cs typeface="Arial" panose="020B0604020202020204" pitchFamily="34" charset="0"/>
              </a:rPr>
              <a:t>Une </a:t>
            </a:r>
            <a:r>
              <a:rPr lang="fr-FR" sz="2200" dirty="0">
                <a:latin typeface="Arial" panose="020B0604020202020204" pitchFamily="34" charset="0"/>
                <a:cs typeface="Arial" panose="020B0604020202020204" pitchFamily="34" charset="0"/>
              </a:rPr>
              <a:t>requête peut être </a:t>
            </a:r>
            <a:r>
              <a:rPr lang="fr-FR" sz="2200" dirty="0" smtClean="0">
                <a:latin typeface="Arial" panose="020B0604020202020204" pitchFamily="34" charset="0"/>
                <a:cs typeface="Arial" panose="020B0604020202020204" pitchFamily="34" charset="0"/>
              </a:rPr>
              <a:t>une </a:t>
            </a:r>
            <a:r>
              <a:rPr lang="fr-FR" sz="2200" dirty="0">
                <a:latin typeface="Arial" panose="020B0604020202020204" pitchFamily="34" charset="0"/>
                <a:cs typeface="Arial" panose="020B0604020202020204" pitchFamily="34" charset="0"/>
              </a:rPr>
              <a:t>expression plus complexe, incluant des opérateurs logiques (ET, OU, …) ou d'autres types d'opérateurs. </a:t>
            </a:r>
          </a:p>
          <a:p>
            <a:pPr marL="0" indent="0" algn="just">
              <a:buNone/>
            </a:pP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109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rmAutofit/>
          </a:bodyPr>
          <a:lstStyle/>
          <a:p>
            <a:pPr lvl="0" algn="just">
              <a:buFont typeface="Wingdings" panose="05000000000000000000" pitchFamily="2" charset="2"/>
              <a:buChar char="J"/>
            </a:pPr>
            <a:r>
              <a:rPr lang="fr-FR" sz="2200" i="1" dirty="0" smtClean="0">
                <a:solidFill>
                  <a:srgbClr val="7030A0"/>
                </a:solidFill>
                <a:latin typeface="Arial" panose="020B0604020202020204" pitchFamily="34" charset="0"/>
                <a:cs typeface="Arial" panose="020B0604020202020204" pitchFamily="34" charset="0"/>
              </a:rPr>
              <a:t>Rapidité :</a:t>
            </a:r>
            <a:r>
              <a:rPr lang="fr-FR" sz="2200" i="1" dirty="0" smtClean="0">
                <a:latin typeface="Arial" panose="020B0604020202020204" pitchFamily="34" charset="0"/>
                <a:cs typeface="Arial" panose="020B0604020202020204" pitchFamily="34" charset="0"/>
              </a:rPr>
              <a:t> </a:t>
            </a:r>
            <a:r>
              <a:rPr lang="fr-FR" sz="2200" dirty="0" smtClean="0">
                <a:latin typeface="Arial" panose="020B0604020202020204" pitchFamily="34" charset="0"/>
                <a:cs typeface="Arial" panose="020B0604020202020204" pitchFamily="34" charset="0"/>
              </a:rPr>
              <a:t>nous n’avons plus besoin du parcours séquentiel. Avec la structure d'index, on peut directement savoir quels documents contiennent tel ou tel mot</a:t>
            </a:r>
          </a:p>
          <a:p>
            <a:pPr lvl="0" algn="just">
              <a:buFont typeface="Wingdings" panose="05000000000000000000" pitchFamily="2" charset="2"/>
              <a:buChar char="J"/>
            </a:pPr>
            <a:r>
              <a:rPr lang="fr-FR" sz="2200" i="1" dirty="0" smtClean="0">
                <a:solidFill>
                  <a:srgbClr val="7030A0"/>
                </a:solidFill>
                <a:latin typeface="Arial" panose="020B0604020202020204" pitchFamily="34" charset="0"/>
                <a:cs typeface="Arial" panose="020B0604020202020204" pitchFamily="34" charset="0"/>
              </a:rPr>
              <a:t>Expression des requêtes complexes :</a:t>
            </a:r>
            <a:r>
              <a:rPr lang="fr-FR" sz="2200" dirty="0" smtClean="0">
                <a:solidFill>
                  <a:srgbClr val="7030A0"/>
                </a:solidFill>
                <a:latin typeface="Arial" panose="020B0604020202020204" pitchFamily="34" charset="0"/>
                <a:cs typeface="Arial" panose="020B0604020202020204" pitchFamily="34" charset="0"/>
              </a:rPr>
              <a:t> </a:t>
            </a:r>
            <a:r>
              <a:rPr lang="fr-FR" sz="2200" dirty="0" smtClean="0">
                <a:latin typeface="Arial" panose="020B0604020202020204" pitchFamily="34" charset="0"/>
                <a:cs typeface="Arial" panose="020B0604020202020204" pitchFamily="34" charset="0"/>
              </a:rPr>
              <a:t>les requêtes expriment des besoins d'information complexes</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033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rmAutofit/>
          </a:bodyPr>
          <a:lstStyle/>
          <a:p>
            <a:pPr algn="just"/>
            <a:r>
              <a:rPr lang="fr-FR" sz="2200" dirty="0" smtClean="0">
                <a:solidFill>
                  <a:schemeClr val="accent4"/>
                </a:solidFill>
                <a:latin typeface="Arial" panose="020B0604020202020204" pitchFamily="34" charset="0"/>
                <a:cs typeface="Arial" panose="020B0604020202020204" pitchFamily="34" charset="0"/>
              </a:rPr>
              <a:t>L’indexation : </a:t>
            </a:r>
            <a:r>
              <a:rPr lang="fr-FR" sz="2200" dirty="0">
                <a:latin typeface="Arial" panose="020B0604020202020204" pitchFamily="34" charset="0"/>
                <a:cs typeface="Arial" panose="020B0604020202020204" pitchFamily="34" charset="0"/>
              </a:rPr>
              <a:t>consiste à </a:t>
            </a:r>
            <a:r>
              <a:rPr lang="fr-FR" sz="2200" dirty="0" smtClean="0">
                <a:latin typeface="Arial" panose="020B0604020202020204" pitchFamily="34" charset="0"/>
                <a:cs typeface="Arial" panose="020B0604020202020204" pitchFamily="34" charset="0"/>
              </a:rPr>
              <a:t>identifier l’information </a:t>
            </a:r>
            <a:r>
              <a:rPr lang="fr-FR" sz="2200" dirty="0">
                <a:latin typeface="Arial" panose="020B0604020202020204" pitchFamily="34" charset="0"/>
                <a:cs typeface="Arial" panose="020B0604020202020204" pitchFamily="34" charset="0"/>
              </a:rPr>
              <a:t>contenue dans tout texte et </a:t>
            </a:r>
            <a:r>
              <a:rPr lang="fr-FR" sz="2200" dirty="0" smtClean="0">
                <a:latin typeface="Arial" panose="020B0604020202020204" pitchFamily="34" charset="0"/>
                <a:cs typeface="Arial" panose="020B0604020202020204" pitchFamily="34" charset="0"/>
              </a:rPr>
              <a:t>à </a:t>
            </a:r>
            <a:r>
              <a:rPr lang="fr-FR" sz="2200" dirty="0">
                <a:latin typeface="Arial" panose="020B0604020202020204" pitchFamily="34" charset="0"/>
                <a:cs typeface="Arial" panose="020B0604020202020204" pitchFamily="34" charset="0"/>
              </a:rPr>
              <a:t>la représenter au moyen d’un ensemble d’entités appelé index pour faciliter la comparaison entre la représentation d’un document et d’une </a:t>
            </a:r>
            <a:r>
              <a:rPr lang="fr-FR" sz="2200" dirty="0" smtClean="0">
                <a:latin typeface="Arial" panose="020B0604020202020204" pitchFamily="34" charset="0"/>
                <a:cs typeface="Arial" panose="020B0604020202020204" pitchFamily="34" charset="0"/>
              </a:rPr>
              <a:t>requête</a:t>
            </a:r>
            <a:endParaRPr lang="fr-FR" sz="2200" dirty="0">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L'indexation </a:t>
            </a:r>
            <a:r>
              <a:rPr lang="fr-FR" sz="2200" dirty="0">
                <a:latin typeface="Arial" panose="020B0604020202020204" pitchFamily="34" charset="0"/>
                <a:cs typeface="Arial" panose="020B0604020202020204" pitchFamily="34" charset="0"/>
              </a:rPr>
              <a:t>peut être </a:t>
            </a:r>
            <a:r>
              <a:rPr lang="fr-FR" sz="2200" dirty="0" smtClean="0">
                <a:latin typeface="Arial" panose="020B0604020202020204" pitchFamily="34" charset="0"/>
                <a:cs typeface="Arial" panose="020B0604020202020204" pitchFamily="34" charset="0"/>
              </a:rPr>
              <a:t>:</a:t>
            </a:r>
          </a:p>
          <a:p>
            <a:pPr lvl="1" algn="just"/>
            <a:r>
              <a:rPr lang="fr-FR" sz="2200" dirty="0" smtClean="0">
                <a:latin typeface="Arial" panose="020B0604020202020204" pitchFamily="34" charset="0"/>
                <a:cs typeface="Arial" panose="020B0604020202020204" pitchFamily="34" charset="0"/>
              </a:rPr>
              <a:t>manuelle</a:t>
            </a:r>
            <a:r>
              <a:rPr lang="fr-FR" sz="2200" dirty="0">
                <a:latin typeface="Arial" panose="020B0604020202020204" pitchFamily="34" charset="0"/>
                <a:cs typeface="Arial" panose="020B0604020202020204" pitchFamily="34" charset="0"/>
              </a:rPr>
              <a:t>, </a:t>
            </a:r>
            <a:endParaRPr lang="fr-FR" sz="2200" dirty="0" smtClean="0">
              <a:latin typeface="Arial" panose="020B0604020202020204" pitchFamily="34" charset="0"/>
              <a:cs typeface="Arial" panose="020B0604020202020204" pitchFamily="34" charset="0"/>
            </a:endParaRPr>
          </a:p>
          <a:p>
            <a:pPr lvl="1" algn="just"/>
            <a:r>
              <a:rPr lang="fr-FR" sz="2200" dirty="0" smtClean="0">
                <a:latin typeface="Arial" panose="020B0604020202020204" pitchFamily="34" charset="0"/>
                <a:cs typeface="Arial" panose="020B0604020202020204" pitchFamily="34" charset="0"/>
              </a:rPr>
              <a:t>automatique </a:t>
            </a:r>
            <a:r>
              <a:rPr lang="fr-FR" sz="2200" dirty="0">
                <a:latin typeface="Arial" panose="020B0604020202020204" pitchFamily="34" charset="0"/>
                <a:cs typeface="Arial" panose="020B0604020202020204" pitchFamily="34" charset="0"/>
              </a:rPr>
              <a:t>ou </a:t>
            </a:r>
            <a:endParaRPr lang="fr-FR" sz="2200" dirty="0" smtClean="0">
              <a:latin typeface="Arial" panose="020B0604020202020204" pitchFamily="34" charset="0"/>
              <a:cs typeface="Arial" panose="020B0604020202020204" pitchFamily="34" charset="0"/>
            </a:endParaRPr>
          </a:p>
          <a:p>
            <a:pPr lvl="1" algn="just"/>
            <a:r>
              <a:rPr lang="fr-FR" sz="2200" dirty="0" smtClean="0">
                <a:latin typeface="Arial" panose="020B0604020202020204" pitchFamily="34" charset="0"/>
                <a:cs typeface="Arial" panose="020B0604020202020204" pitchFamily="34" charset="0"/>
              </a:rPr>
              <a:t>semi-automatique</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427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la RI?</a:t>
            </a:r>
            <a:endParaRPr lang="fr-FR" dirty="0"/>
          </a:p>
        </p:txBody>
      </p:sp>
      <p:sp>
        <p:nvSpPr>
          <p:cNvPr id="3" name="Espace réservé du contenu 2"/>
          <p:cNvSpPr>
            <a:spLocks noGrp="1"/>
          </p:cNvSpPr>
          <p:nvPr>
            <p:ph idx="1"/>
          </p:nvPr>
        </p:nvSpPr>
        <p:spPr/>
        <p:txBody>
          <a:bodyPr>
            <a:noAutofit/>
          </a:bodyPr>
          <a:lstStyle/>
          <a:p>
            <a:pPr algn="just"/>
            <a:r>
              <a:rPr lang="fr-FR" sz="2200" b="1" dirty="0" smtClean="0">
                <a:solidFill>
                  <a:schemeClr val="accent2"/>
                </a:solidFill>
                <a:latin typeface="Arial" panose="020B0604020202020204" pitchFamily="34" charset="0"/>
                <a:cs typeface="Arial" panose="020B0604020202020204" pitchFamily="34" charset="0"/>
              </a:rPr>
              <a:t>Recherche :</a:t>
            </a:r>
          </a:p>
          <a:p>
            <a:pPr algn="just"/>
            <a:r>
              <a:rPr lang="fr-FR" sz="2200" dirty="0" smtClean="0">
                <a:latin typeface="Arial" panose="020B0604020202020204" pitchFamily="34" charset="0"/>
                <a:cs typeface="Arial" panose="020B0604020202020204" pitchFamily="34" charset="0"/>
              </a:rPr>
              <a:t>Action </a:t>
            </a:r>
            <a:r>
              <a:rPr lang="fr-FR" sz="2200" dirty="0">
                <a:latin typeface="Arial" panose="020B0604020202020204" pitchFamily="34" charset="0"/>
                <a:cs typeface="Arial" panose="020B0604020202020204" pitchFamily="34" charset="0"/>
              </a:rPr>
              <a:t>de chercher à découvrir quelque chose, à parvenir à une connaissance </a:t>
            </a:r>
            <a:r>
              <a:rPr lang="fr-FR" sz="2200" dirty="0" smtClean="0">
                <a:latin typeface="Arial" panose="020B0604020202020204" pitchFamily="34" charset="0"/>
                <a:cs typeface="Arial" panose="020B0604020202020204" pitchFamily="34" charset="0"/>
              </a:rPr>
              <a:t>nouvelle</a:t>
            </a:r>
          </a:p>
          <a:p>
            <a:pPr marL="400050" lvl="1" indent="0" algn="just">
              <a:buNone/>
            </a:pPr>
            <a:r>
              <a:rPr lang="fr-FR" sz="2200" dirty="0" smtClean="0">
                <a:latin typeface="Arial" panose="020B0604020202020204" pitchFamily="34" charset="0"/>
                <a:cs typeface="Arial" panose="020B0604020202020204" pitchFamily="34" charset="0"/>
              </a:rPr>
              <a:t>Exemple :</a:t>
            </a:r>
            <a:r>
              <a:rPr lang="fr-FR" sz="2200" dirty="0">
                <a:latin typeface="Arial" panose="020B0604020202020204" pitchFamily="34" charset="0"/>
                <a:cs typeface="Arial" panose="020B0604020202020204" pitchFamily="34" charset="0"/>
              </a:rPr>
              <a:t> La recherche des causes de l'inflation</a:t>
            </a:r>
            <a:r>
              <a:rPr lang="fr-FR" sz="2200" dirty="0" smtClean="0">
                <a:latin typeface="Arial" panose="020B0604020202020204" pitchFamily="34" charset="0"/>
                <a:cs typeface="Arial" panose="020B0604020202020204" pitchFamily="34" charset="0"/>
              </a:rPr>
              <a:t>.</a:t>
            </a:r>
          </a:p>
          <a:p>
            <a:pPr algn="just"/>
            <a:r>
              <a:rPr lang="fr-FR" sz="2200" b="1" dirty="0" smtClean="0">
                <a:solidFill>
                  <a:schemeClr val="accent2"/>
                </a:solidFill>
                <a:latin typeface="Arial" panose="020B0604020202020204" pitchFamily="34" charset="0"/>
                <a:cs typeface="Arial" panose="020B0604020202020204" pitchFamily="34" charset="0"/>
              </a:rPr>
              <a:t>Information :</a:t>
            </a:r>
          </a:p>
          <a:p>
            <a:pPr algn="just"/>
            <a:r>
              <a:rPr lang="fr-FR" sz="2200" dirty="0">
                <a:latin typeface="Arial" panose="020B0604020202020204" pitchFamily="34" charset="0"/>
                <a:cs typeface="Arial" panose="020B0604020202020204" pitchFamily="34" charset="0"/>
              </a:rPr>
              <a:t>Indication, renseignement, précision que l'on donne ou que l'on obtient sur quelqu'un ou quelque chose </a:t>
            </a:r>
            <a:r>
              <a:rPr lang="fr-FR" sz="2200" dirty="0" smtClean="0">
                <a:latin typeface="Arial" panose="020B0604020202020204" pitchFamily="34" charset="0"/>
                <a:cs typeface="Arial" panose="020B0604020202020204" pitchFamily="34" charset="0"/>
              </a:rPr>
              <a:t>(</a:t>
            </a:r>
            <a:r>
              <a:rPr lang="fr-FR" sz="2200" dirty="0">
                <a:latin typeface="Arial" panose="020B0604020202020204" pitchFamily="34" charset="0"/>
                <a:cs typeface="Arial" panose="020B0604020202020204" pitchFamily="34" charset="0"/>
              </a:rPr>
              <a:t>Abréviation familière : info.)</a:t>
            </a:r>
          </a:p>
          <a:p>
            <a:pPr algn="just"/>
            <a:endParaRPr lang="fr-FR" sz="2200" dirty="0">
              <a:latin typeface="Arial" panose="020B0604020202020204" pitchFamily="34" charset="0"/>
              <a:cs typeface="Arial" panose="020B0604020202020204" pitchFamily="34" charset="0"/>
            </a:endParaRPr>
          </a:p>
          <a:p>
            <a:pPr algn="just"/>
            <a:endParaRPr lang="fr-FR" sz="2200" dirty="0">
              <a:latin typeface="Arial" panose="020B0604020202020204" pitchFamily="34" charset="0"/>
              <a:cs typeface="Arial" panose="020B0604020202020204" pitchFamily="34" charset="0"/>
            </a:endParaRPr>
          </a:p>
        </p:txBody>
      </p:sp>
      <p:pic>
        <p:nvPicPr>
          <p:cNvPr id="7172" name="Picture 4" descr="Dictionnaire français - Dictionnaires Larousse français monolingue et  bilingues en lig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9575" b="22276"/>
          <a:stretch/>
        </p:blipFill>
        <p:spPr bwMode="auto">
          <a:xfrm>
            <a:off x="5815018" y="1657353"/>
            <a:ext cx="1646237" cy="95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692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Autofit/>
          </a:bodyPr>
          <a:lstStyle/>
          <a:p>
            <a:pPr marL="0" indent="0" algn="just">
              <a:buNone/>
            </a:pPr>
            <a:r>
              <a:rPr lang="fr-FR" sz="2200" b="1" dirty="0" smtClean="0">
                <a:solidFill>
                  <a:srgbClr val="CC3300"/>
                </a:solidFill>
                <a:latin typeface="Arial" panose="020B0604020202020204" pitchFamily="34" charset="0"/>
                <a:cs typeface="Arial" panose="020B0604020202020204" pitchFamily="34" charset="0"/>
              </a:rPr>
              <a:t>1- Indexation manuelle</a:t>
            </a:r>
          </a:p>
          <a:p>
            <a:pPr algn="just"/>
            <a:r>
              <a:rPr lang="fr-FR" sz="2200" dirty="0" smtClean="0">
                <a:latin typeface="Arial" panose="020B0604020202020204" pitchFamily="34" charset="0"/>
                <a:cs typeface="Arial" panose="020B0604020202020204" pitchFamily="34" charset="0"/>
              </a:rPr>
              <a:t>L’expert du domaine se charge de caractériser, selon ses connaissances propres, le contenu sémantique d'un document</a:t>
            </a:r>
          </a:p>
          <a:p>
            <a:pPr algn="just">
              <a:buFont typeface="Wingdings" panose="05000000000000000000" pitchFamily="2" charset="2"/>
              <a:buChar char="L"/>
            </a:pPr>
            <a:r>
              <a:rPr lang="fr-FR" sz="2200" dirty="0" smtClean="0">
                <a:latin typeface="Arial" panose="020B0604020202020204" pitchFamily="34" charset="0"/>
                <a:cs typeface="Arial" panose="020B0604020202020204" pitchFamily="34" charset="0"/>
              </a:rPr>
              <a:t>Elle est </a:t>
            </a:r>
            <a:r>
              <a:rPr lang="fr-FR" sz="2200" dirty="0">
                <a:latin typeface="Arial" panose="020B0604020202020204" pitchFamily="34" charset="0"/>
                <a:cs typeface="Arial" panose="020B0604020202020204" pitchFamily="34" charset="0"/>
              </a:rPr>
              <a:t>subjective, puisque le choix des termes d'indexation dépend  de l'indexeur et de ses connaissances du domaine,</a:t>
            </a:r>
          </a:p>
          <a:p>
            <a:pPr algn="just">
              <a:buFont typeface="Wingdings" panose="05000000000000000000" pitchFamily="2" charset="2"/>
              <a:buChar char="L"/>
            </a:pPr>
            <a:r>
              <a:rPr lang="fr-FR" sz="2200" dirty="0" smtClean="0">
                <a:latin typeface="Arial" panose="020B0604020202020204" pitchFamily="34" charset="0"/>
                <a:cs typeface="Arial" panose="020B0604020202020204" pitchFamily="34" charset="0"/>
              </a:rPr>
              <a:t>Elle </a:t>
            </a:r>
            <a:r>
              <a:rPr lang="fr-FR" sz="2200" dirty="0">
                <a:latin typeface="Arial" panose="020B0604020202020204" pitchFamily="34" charset="0"/>
                <a:cs typeface="Arial" panose="020B0604020202020204" pitchFamily="34" charset="0"/>
              </a:rPr>
              <a:t>est pratiquement inapplicable aux corpus de textes </a:t>
            </a:r>
            <a:r>
              <a:rPr lang="fr-FR" sz="2200" dirty="0" smtClean="0">
                <a:latin typeface="Arial" panose="020B0604020202020204" pitchFamily="34" charset="0"/>
                <a:cs typeface="Arial" panose="020B0604020202020204" pitchFamily="34" charset="0"/>
              </a:rPr>
              <a:t>volumineux</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1067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p:txBody>
          <a:bodyPr>
            <a:normAutofit/>
          </a:bodyPr>
          <a:lstStyle/>
          <a:p>
            <a:pPr marL="0" indent="0" algn="just">
              <a:buNone/>
            </a:pPr>
            <a:r>
              <a:rPr lang="fr-FR" sz="2200" b="1" dirty="0" smtClean="0">
                <a:solidFill>
                  <a:srgbClr val="CC3300"/>
                </a:solidFill>
                <a:latin typeface="Arial" panose="020B0604020202020204" pitchFamily="34" charset="0"/>
                <a:cs typeface="Arial" panose="020B0604020202020204" pitchFamily="34" charset="0"/>
              </a:rPr>
              <a:t>2- L'indexation </a:t>
            </a:r>
            <a:r>
              <a:rPr lang="fr-FR" sz="2200" b="1" dirty="0">
                <a:solidFill>
                  <a:srgbClr val="CC3300"/>
                </a:solidFill>
                <a:latin typeface="Arial" panose="020B0604020202020204" pitchFamily="34" charset="0"/>
                <a:cs typeface="Arial" panose="020B0604020202020204" pitchFamily="34" charset="0"/>
              </a:rPr>
              <a:t>automatique classique </a:t>
            </a:r>
            <a:endParaRPr lang="fr-FR" sz="2200" b="1" dirty="0" smtClean="0">
              <a:solidFill>
                <a:srgbClr val="CC3300"/>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Est </a:t>
            </a:r>
            <a:r>
              <a:rPr lang="fr-FR" sz="2200" dirty="0">
                <a:latin typeface="Arial" panose="020B0604020202020204" pitchFamily="34" charset="0"/>
                <a:cs typeface="Arial" panose="020B0604020202020204" pitchFamily="34" charset="0"/>
              </a:rPr>
              <a:t>fondée sur l'analyse des documents en vue de l'extraction des termes (mots clés simples ou composés) représentatifs de leur contenu </a:t>
            </a:r>
            <a:r>
              <a:rPr lang="fr-FR" sz="2200" dirty="0" smtClean="0">
                <a:latin typeface="Arial" panose="020B0604020202020204" pitchFamily="34" charset="0"/>
                <a:cs typeface="Arial" panose="020B0604020202020204" pitchFamily="34" charset="0"/>
              </a:rPr>
              <a:t>informationnel</a:t>
            </a:r>
          </a:p>
          <a:p>
            <a:pPr algn="just"/>
            <a:r>
              <a:rPr lang="fr-FR" sz="2200" dirty="0" smtClean="0">
                <a:latin typeface="Arial" panose="020B0604020202020204" pitchFamily="34" charset="0"/>
                <a:cs typeface="Arial" panose="020B0604020202020204" pitchFamily="34" charset="0"/>
              </a:rPr>
              <a:t>Elle </a:t>
            </a:r>
            <a:r>
              <a:rPr lang="fr-FR" sz="2200" dirty="0">
                <a:latin typeface="Arial" panose="020B0604020202020204" pitchFamily="34" charset="0"/>
                <a:cs typeface="Arial" panose="020B0604020202020204" pitchFamily="34" charset="0"/>
              </a:rPr>
              <a:t>repose sur les étapes suivantes : </a:t>
            </a:r>
            <a:endParaRPr lang="fr-FR" sz="2200" dirty="0" smtClean="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Extraction </a:t>
            </a:r>
            <a:r>
              <a:rPr lang="fr-FR" sz="2200" dirty="0">
                <a:latin typeface="Arial" panose="020B0604020202020204" pitchFamily="34" charset="0"/>
                <a:cs typeface="Arial" panose="020B0604020202020204" pitchFamily="34" charset="0"/>
              </a:rPr>
              <a:t>des termes d'indexation, </a:t>
            </a:r>
            <a:endParaRPr lang="fr-FR" sz="2200" dirty="0" smtClean="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Réduction </a:t>
            </a:r>
            <a:r>
              <a:rPr lang="fr-FR" sz="2200" dirty="0">
                <a:latin typeface="Arial" panose="020B0604020202020204" pitchFamily="34" charset="0"/>
                <a:cs typeface="Arial" panose="020B0604020202020204" pitchFamily="34" charset="0"/>
              </a:rPr>
              <a:t>du langage d’indexation et </a:t>
            </a:r>
            <a:endParaRPr lang="fr-FR" sz="2200" dirty="0" smtClean="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Pondération </a:t>
            </a:r>
            <a:r>
              <a:rPr lang="fr-FR" sz="2200" dirty="0">
                <a:latin typeface="Arial" panose="020B0604020202020204" pitchFamily="34" charset="0"/>
                <a:cs typeface="Arial" panose="020B0604020202020204" pitchFamily="34" charset="0"/>
              </a:rPr>
              <a:t>des termes  </a:t>
            </a:r>
            <a:r>
              <a:rPr lang="fr-FR" sz="2200" dirty="0" smtClean="0">
                <a:latin typeface="Arial" panose="020B0604020202020204" pitchFamily="34" charset="0"/>
                <a:cs typeface="Arial" panose="020B0604020202020204" pitchFamily="34" charset="0"/>
              </a:rPr>
              <a:t>d'indexation</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975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Filtrage d’information</a:t>
            </a:r>
          </a:p>
        </p:txBody>
      </p:sp>
      <p:sp>
        <p:nvSpPr>
          <p:cNvPr id="3" name="Espace réservé du contenu 2"/>
          <p:cNvSpPr>
            <a:spLocks noGrp="1"/>
          </p:cNvSpPr>
          <p:nvPr>
            <p:ph idx="1"/>
          </p:nvPr>
        </p:nvSpPr>
        <p:spPr>
          <a:xfrm>
            <a:off x="609599" y="2160590"/>
            <a:ext cx="6347714" cy="3880773"/>
          </a:xfrm>
        </p:spPr>
        <p:txBody>
          <a:bodyPr>
            <a:normAutofit lnSpcReduction="10000"/>
          </a:bodyPr>
          <a:lstStyle/>
          <a:p>
            <a:pPr marL="0" indent="0" algn="just">
              <a:buNone/>
            </a:pPr>
            <a:r>
              <a:rPr lang="fr-FR" sz="2200" b="1" dirty="0" smtClean="0">
                <a:solidFill>
                  <a:srgbClr val="CC3300"/>
                </a:solidFill>
                <a:latin typeface="Arial" panose="020B0604020202020204" pitchFamily="34" charset="0"/>
                <a:cs typeface="Arial" panose="020B0604020202020204" pitchFamily="34" charset="0"/>
              </a:rPr>
              <a:t>3- L’indexation </a:t>
            </a:r>
            <a:r>
              <a:rPr lang="fr-FR" sz="2200" b="1" dirty="0">
                <a:solidFill>
                  <a:srgbClr val="CC3300"/>
                </a:solidFill>
                <a:latin typeface="Arial" panose="020B0604020202020204" pitchFamily="34" charset="0"/>
                <a:cs typeface="Arial" panose="020B0604020202020204" pitchFamily="34" charset="0"/>
              </a:rPr>
              <a:t>semi-automatique </a:t>
            </a:r>
            <a:r>
              <a:rPr lang="fr-FR" sz="2200" b="1" dirty="0" smtClean="0">
                <a:solidFill>
                  <a:srgbClr val="CC3300"/>
                </a:solidFill>
                <a:latin typeface="Arial" panose="020B0604020202020204" pitchFamily="34" charset="0"/>
                <a:cs typeface="Arial" panose="020B0604020202020204" pitchFamily="34" charset="0"/>
              </a:rPr>
              <a:t>(ou indexation supervisée)</a:t>
            </a:r>
          </a:p>
          <a:p>
            <a:pPr algn="just"/>
            <a:r>
              <a:rPr lang="fr-FR" sz="2200" dirty="0" smtClean="0">
                <a:latin typeface="Arial" panose="020B0604020202020204" pitchFamily="34" charset="0"/>
                <a:cs typeface="Arial" panose="020B0604020202020204" pitchFamily="34" charset="0"/>
              </a:rPr>
              <a:t>Est </a:t>
            </a:r>
            <a:r>
              <a:rPr lang="fr-FR" sz="2200" dirty="0">
                <a:latin typeface="Arial" panose="020B0604020202020204" pitchFamily="34" charset="0"/>
                <a:cs typeface="Arial" panose="020B0604020202020204" pitchFamily="34" charset="0"/>
              </a:rPr>
              <a:t>une combinaison des deux approches d’indexation </a:t>
            </a:r>
            <a:r>
              <a:rPr lang="fr-FR" sz="2200" dirty="0" smtClean="0">
                <a:latin typeface="Arial" panose="020B0604020202020204" pitchFamily="34" charset="0"/>
                <a:cs typeface="Arial" panose="020B0604020202020204" pitchFamily="34" charset="0"/>
              </a:rPr>
              <a:t>précédentes</a:t>
            </a:r>
          </a:p>
          <a:p>
            <a:pPr algn="just"/>
            <a:r>
              <a:rPr lang="fr-FR" sz="2200" dirty="0" smtClean="0">
                <a:latin typeface="Arial" panose="020B0604020202020204" pitchFamily="34" charset="0"/>
                <a:cs typeface="Arial" panose="020B0604020202020204" pitchFamily="34" charset="0"/>
              </a:rPr>
              <a:t>Les </a:t>
            </a:r>
            <a:r>
              <a:rPr lang="fr-FR" sz="2200" dirty="0">
                <a:latin typeface="Arial" panose="020B0604020202020204" pitchFamily="34" charset="0"/>
                <a:cs typeface="Arial" panose="020B0604020202020204" pitchFamily="34" charset="0"/>
              </a:rPr>
              <a:t>indexeurs utilisent un vocabulaire contrôlé sous forme de </a:t>
            </a:r>
            <a:r>
              <a:rPr lang="fr-FR" sz="2200" dirty="0" smtClean="0">
                <a:latin typeface="Arial" panose="020B0604020202020204" pitchFamily="34" charset="0"/>
                <a:cs typeface="Arial" panose="020B0604020202020204" pitchFamily="34" charset="0"/>
              </a:rPr>
              <a:t>thésaurus (collection, album) </a:t>
            </a:r>
            <a:r>
              <a:rPr lang="fr-FR" sz="2200" dirty="0">
                <a:latin typeface="Arial" panose="020B0604020202020204" pitchFamily="34" charset="0"/>
                <a:cs typeface="Arial" panose="020B0604020202020204" pitchFamily="34" charset="0"/>
              </a:rPr>
              <a:t>ou de base </a:t>
            </a:r>
            <a:r>
              <a:rPr lang="fr-FR" sz="2200" dirty="0" smtClean="0">
                <a:latin typeface="Arial" panose="020B0604020202020204" pitchFamily="34" charset="0"/>
                <a:cs typeface="Arial" panose="020B0604020202020204" pitchFamily="34" charset="0"/>
              </a:rPr>
              <a:t>terminologique</a:t>
            </a:r>
          </a:p>
          <a:p>
            <a:pPr algn="just"/>
            <a:r>
              <a:rPr lang="fr-FR" sz="2200" dirty="0" smtClean="0">
                <a:latin typeface="Arial" panose="020B0604020202020204" pitchFamily="34" charset="0"/>
                <a:cs typeface="Arial" panose="020B0604020202020204" pitchFamily="34" charset="0"/>
              </a:rPr>
              <a:t>Le </a:t>
            </a:r>
            <a:r>
              <a:rPr lang="fr-FR" sz="2200" dirty="0">
                <a:latin typeface="Arial" panose="020B0604020202020204" pitchFamily="34" charset="0"/>
                <a:cs typeface="Arial" panose="020B0604020202020204" pitchFamily="34" charset="0"/>
              </a:rPr>
              <a:t>choix final des termes d’indexation à partir du vocabulaire fourni, est laissé ainsi à l’indexeur humain (généralement spécialiste du domaine</a:t>
            </a:r>
            <a:r>
              <a:rPr lang="fr-FR" sz="2200" dirty="0" smtClean="0">
                <a:latin typeface="Arial" panose="020B0604020202020204" pitchFamily="34" charset="0"/>
                <a:cs typeface="Arial" panose="020B0604020202020204" pitchFamily="34" charset="0"/>
              </a:rPr>
              <a:t>)</a:t>
            </a:r>
            <a:endParaRPr lang="fr-FR" sz="2200" dirty="0">
              <a:latin typeface="Arial" panose="020B0604020202020204" pitchFamily="34" charset="0"/>
              <a:cs typeface="Arial" panose="020B0604020202020204" pitchFamily="34" charset="0"/>
            </a:endParaRP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841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33</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Qu’est ce que le SRI</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Problématique de la </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Concepts de base de la </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accent2"/>
                </a:solidFill>
                <a:latin typeface="Arial" panose="020B0604020202020204" pitchFamily="34" charset="0"/>
                <a:cs typeface="Arial" panose="020B0604020202020204" pitchFamily="34" charset="0"/>
              </a:rPr>
              <a:t>Processus en U de </a:t>
            </a:r>
            <a:r>
              <a:rPr lang="fr-FR" sz="1800" b="1" dirty="0" smtClean="0">
                <a:solidFill>
                  <a:schemeClr val="accent2"/>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1426938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Processus en U de RI</a:t>
            </a:r>
          </a:p>
        </p:txBody>
      </p:sp>
      <p:sp>
        <p:nvSpPr>
          <p:cNvPr id="5" name="Text Box 4"/>
          <p:cNvSpPr txBox="1">
            <a:spLocks noChangeArrowheads="1"/>
          </p:cNvSpPr>
          <p:nvPr/>
        </p:nvSpPr>
        <p:spPr bwMode="auto">
          <a:xfrm>
            <a:off x="1203325" y="1939933"/>
            <a:ext cx="172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Requête</a:t>
            </a:r>
          </a:p>
        </p:txBody>
      </p:sp>
      <p:sp>
        <p:nvSpPr>
          <p:cNvPr id="6" name="Text Box 5"/>
          <p:cNvSpPr txBox="1">
            <a:spLocks noChangeArrowheads="1"/>
          </p:cNvSpPr>
          <p:nvPr/>
        </p:nvSpPr>
        <p:spPr bwMode="auto">
          <a:xfrm>
            <a:off x="5865813" y="1939933"/>
            <a:ext cx="172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Documents</a:t>
            </a:r>
          </a:p>
        </p:txBody>
      </p:sp>
      <p:sp>
        <p:nvSpPr>
          <p:cNvPr id="7" name="Text Box 8"/>
          <p:cNvSpPr txBox="1">
            <a:spLocks noChangeArrowheads="1"/>
          </p:cNvSpPr>
          <p:nvPr/>
        </p:nvSpPr>
        <p:spPr bwMode="auto">
          <a:xfrm>
            <a:off x="1203325" y="2797183"/>
            <a:ext cx="1728788" cy="376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fr-FR"/>
              <a:t>Indexation</a:t>
            </a:r>
          </a:p>
        </p:txBody>
      </p:sp>
      <p:sp>
        <p:nvSpPr>
          <p:cNvPr id="8" name="Text Box 9"/>
          <p:cNvSpPr txBox="1">
            <a:spLocks noChangeArrowheads="1"/>
          </p:cNvSpPr>
          <p:nvPr/>
        </p:nvSpPr>
        <p:spPr bwMode="auto">
          <a:xfrm>
            <a:off x="5865813" y="2797183"/>
            <a:ext cx="1728787" cy="376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fr-FR"/>
              <a:t>Indexation</a:t>
            </a:r>
          </a:p>
        </p:txBody>
      </p:sp>
      <p:sp>
        <p:nvSpPr>
          <p:cNvPr id="9" name="Text Box 10"/>
          <p:cNvSpPr txBox="1">
            <a:spLocks noChangeArrowheads="1"/>
          </p:cNvSpPr>
          <p:nvPr/>
        </p:nvSpPr>
        <p:spPr bwMode="auto">
          <a:xfrm>
            <a:off x="1149350" y="3703645"/>
            <a:ext cx="1836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Représentation des requêtes</a:t>
            </a:r>
          </a:p>
        </p:txBody>
      </p:sp>
      <p:sp>
        <p:nvSpPr>
          <p:cNvPr id="10" name="Text Box 11"/>
          <p:cNvSpPr txBox="1">
            <a:spLocks noChangeArrowheads="1"/>
          </p:cNvSpPr>
          <p:nvPr/>
        </p:nvSpPr>
        <p:spPr bwMode="auto">
          <a:xfrm>
            <a:off x="5794375" y="3703645"/>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Représentation des documents</a:t>
            </a:r>
          </a:p>
        </p:txBody>
      </p:sp>
      <p:sp>
        <p:nvSpPr>
          <p:cNvPr id="11" name="Text Box 12"/>
          <p:cNvSpPr txBox="1">
            <a:spLocks noChangeArrowheads="1"/>
          </p:cNvSpPr>
          <p:nvPr/>
        </p:nvSpPr>
        <p:spPr bwMode="auto">
          <a:xfrm>
            <a:off x="3563938" y="3703645"/>
            <a:ext cx="1728787" cy="6699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spcBef>
                <a:spcPct val="50000"/>
              </a:spcBef>
            </a:pPr>
            <a:r>
              <a:rPr lang="fr-FR" dirty="0"/>
              <a:t>Modèle de représentation</a:t>
            </a:r>
          </a:p>
        </p:txBody>
      </p:sp>
      <p:sp>
        <p:nvSpPr>
          <p:cNvPr id="12" name="Text Box 13"/>
          <p:cNvSpPr txBox="1">
            <a:spLocks noChangeArrowheads="1"/>
          </p:cNvSpPr>
          <p:nvPr/>
        </p:nvSpPr>
        <p:spPr bwMode="auto">
          <a:xfrm>
            <a:off x="3228981" y="4889508"/>
            <a:ext cx="240665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fr-FR" dirty="0"/>
              <a:t>Appariement document-requête</a:t>
            </a:r>
          </a:p>
        </p:txBody>
      </p:sp>
      <p:sp>
        <p:nvSpPr>
          <p:cNvPr id="13" name="Text Box 14"/>
          <p:cNvSpPr txBox="1">
            <a:spLocks noChangeArrowheads="1"/>
          </p:cNvSpPr>
          <p:nvPr/>
        </p:nvSpPr>
        <p:spPr bwMode="auto">
          <a:xfrm>
            <a:off x="5980117" y="4889508"/>
            <a:ext cx="1728787" cy="66992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spcBef>
                <a:spcPct val="50000"/>
              </a:spcBef>
            </a:pPr>
            <a:r>
              <a:rPr lang="fr-FR"/>
              <a:t>Modèle de recherche</a:t>
            </a:r>
          </a:p>
        </p:txBody>
      </p:sp>
      <p:sp>
        <p:nvSpPr>
          <p:cNvPr id="14" name="Text Box 15"/>
          <p:cNvSpPr txBox="1">
            <a:spLocks noChangeArrowheads="1"/>
          </p:cNvSpPr>
          <p:nvPr/>
        </p:nvSpPr>
        <p:spPr bwMode="auto">
          <a:xfrm>
            <a:off x="3563938" y="5756283"/>
            <a:ext cx="172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Documents sélectionnés</a:t>
            </a:r>
          </a:p>
        </p:txBody>
      </p:sp>
      <p:sp>
        <p:nvSpPr>
          <p:cNvPr id="15" name="Text Box 16"/>
          <p:cNvSpPr txBox="1">
            <a:spLocks noChangeArrowheads="1"/>
          </p:cNvSpPr>
          <p:nvPr/>
        </p:nvSpPr>
        <p:spPr bwMode="auto">
          <a:xfrm>
            <a:off x="1203325" y="5756283"/>
            <a:ext cx="1728788"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t>Reformulation automatique de la requête</a:t>
            </a:r>
          </a:p>
        </p:txBody>
      </p:sp>
      <p:sp>
        <p:nvSpPr>
          <p:cNvPr id="16" name="Line 17"/>
          <p:cNvSpPr>
            <a:spLocks noChangeShapeType="1"/>
          </p:cNvSpPr>
          <p:nvPr/>
        </p:nvSpPr>
        <p:spPr bwMode="auto">
          <a:xfrm>
            <a:off x="2066925" y="2244733"/>
            <a:ext cx="0" cy="5048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 name="Line 18"/>
          <p:cNvSpPr>
            <a:spLocks noChangeShapeType="1"/>
          </p:cNvSpPr>
          <p:nvPr/>
        </p:nvSpPr>
        <p:spPr bwMode="auto">
          <a:xfrm>
            <a:off x="6732588" y="2228858"/>
            <a:ext cx="0" cy="5048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8" name="Line 19"/>
          <p:cNvSpPr>
            <a:spLocks noChangeShapeType="1"/>
          </p:cNvSpPr>
          <p:nvPr/>
        </p:nvSpPr>
        <p:spPr bwMode="auto">
          <a:xfrm>
            <a:off x="6732588" y="3243270"/>
            <a:ext cx="0" cy="5048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9" name="Line 20"/>
          <p:cNvSpPr>
            <a:spLocks noChangeShapeType="1"/>
          </p:cNvSpPr>
          <p:nvPr/>
        </p:nvSpPr>
        <p:spPr bwMode="auto">
          <a:xfrm>
            <a:off x="2066925" y="3211520"/>
            <a:ext cx="0" cy="5048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 name="Line 21"/>
          <p:cNvSpPr>
            <a:spLocks noChangeShapeType="1"/>
          </p:cNvSpPr>
          <p:nvPr/>
        </p:nvSpPr>
        <p:spPr bwMode="auto">
          <a:xfrm>
            <a:off x="2124075" y="4389445"/>
            <a:ext cx="1727200" cy="431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1" name="Line 22"/>
          <p:cNvSpPr>
            <a:spLocks noChangeShapeType="1"/>
          </p:cNvSpPr>
          <p:nvPr/>
        </p:nvSpPr>
        <p:spPr bwMode="auto">
          <a:xfrm flipH="1">
            <a:off x="5005388" y="4389445"/>
            <a:ext cx="1727200" cy="431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2" name="Line 23"/>
          <p:cNvSpPr>
            <a:spLocks noChangeShapeType="1"/>
          </p:cNvSpPr>
          <p:nvPr/>
        </p:nvSpPr>
        <p:spPr bwMode="auto">
          <a:xfrm>
            <a:off x="4459288" y="5613408"/>
            <a:ext cx="0" cy="2159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3" name="Line 24"/>
          <p:cNvSpPr>
            <a:spLocks noChangeShapeType="1"/>
          </p:cNvSpPr>
          <p:nvPr/>
        </p:nvSpPr>
        <p:spPr bwMode="auto">
          <a:xfrm flipH="1">
            <a:off x="3059113" y="6116645"/>
            <a:ext cx="6477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4" name="Line 25"/>
          <p:cNvSpPr>
            <a:spLocks noChangeShapeType="1"/>
          </p:cNvSpPr>
          <p:nvPr/>
        </p:nvSpPr>
        <p:spPr bwMode="auto">
          <a:xfrm flipV="1">
            <a:off x="2051050" y="4460883"/>
            <a:ext cx="0" cy="10795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5" name="Rectangle 26"/>
          <p:cNvSpPr>
            <a:spLocks noChangeArrowheads="1"/>
          </p:cNvSpPr>
          <p:nvPr/>
        </p:nvSpPr>
        <p:spPr bwMode="auto">
          <a:xfrm>
            <a:off x="682625" y="3613158"/>
            <a:ext cx="7775575" cy="863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Rectangle 27"/>
          <p:cNvSpPr>
            <a:spLocks noChangeArrowheads="1"/>
          </p:cNvSpPr>
          <p:nvPr/>
        </p:nvSpPr>
        <p:spPr bwMode="auto">
          <a:xfrm>
            <a:off x="2627313" y="4764095"/>
            <a:ext cx="5832475" cy="863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2824004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en U de RI</a:t>
            </a:r>
          </a:p>
        </p:txBody>
      </p:sp>
      <p:sp>
        <p:nvSpPr>
          <p:cNvPr id="3" name="Espace réservé du contenu 2"/>
          <p:cNvSpPr>
            <a:spLocks noGrp="1"/>
          </p:cNvSpPr>
          <p:nvPr>
            <p:ph idx="1"/>
          </p:nvPr>
        </p:nvSpPr>
        <p:spPr/>
        <p:txBody>
          <a:bodyPr>
            <a:normAutofit/>
          </a:bodyPr>
          <a:lstStyle/>
          <a:p>
            <a:pPr algn="just"/>
            <a:r>
              <a:rPr lang="fr-FR" sz="2200" b="1" dirty="0" smtClean="0">
                <a:solidFill>
                  <a:schemeClr val="accent2"/>
                </a:solidFill>
                <a:latin typeface="Arial" panose="020B0604020202020204" pitchFamily="34" charset="0"/>
                <a:cs typeface="Arial" panose="020B0604020202020204" pitchFamily="34" charset="0"/>
              </a:rPr>
              <a:t>Indexation :</a:t>
            </a:r>
          </a:p>
          <a:p>
            <a:pPr algn="just"/>
            <a:r>
              <a:rPr lang="fr-FR" sz="2200" dirty="0" smtClean="0">
                <a:latin typeface="Arial" panose="020B0604020202020204" pitchFamily="34" charset="0"/>
                <a:cs typeface="Arial" panose="020B0604020202020204" pitchFamily="34" charset="0"/>
              </a:rPr>
              <a:t>Analyser </a:t>
            </a:r>
            <a:r>
              <a:rPr lang="fr-FR" sz="2200" dirty="0">
                <a:latin typeface="Arial" panose="020B0604020202020204" pitchFamily="34" charset="0"/>
                <a:cs typeface="Arial" panose="020B0604020202020204" pitchFamily="34" charset="0"/>
              </a:rPr>
              <a:t>et organiser les documents en fonds documentaire</a:t>
            </a:r>
          </a:p>
          <a:p>
            <a:pPr lvl="1" algn="just"/>
            <a:r>
              <a:rPr lang="fr-FR" sz="2200" dirty="0">
                <a:latin typeface="Arial" panose="020B0604020202020204" pitchFamily="34" charset="0"/>
                <a:cs typeface="Arial" panose="020B0604020202020204" pitchFamily="34" charset="0"/>
              </a:rPr>
              <a:t>Manuelle</a:t>
            </a:r>
          </a:p>
          <a:p>
            <a:pPr lvl="1" algn="just"/>
            <a:r>
              <a:rPr lang="fr-FR" sz="2200" dirty="0">
                <a:latin typeface="Arial" panose="020B0604020202020204" pitchFamily="34" charset="0"/>
                <a:cs typeface="Arial" panose="020B0604020202020204" pitchFamily="34" charset="0"/>
              </a:rPr>
              <a:t>Automatique</a:t>
            </a:r>
          </a:p>
          <a:p>
            <a:pPr lvl="1" algn="just"/>
            <a:r>
              <a:rPr lang="fr-FR" sz="2200" dirty="0">
                <a:latin typeface="Arial" panose="020B0604020202020204" pitchFamily="34" charset="0"/>
                <a:cs typeface="Arial" panose="020B0604020202020204" pitchFamily="34" charset="0"/>
              </a:rPr>
              <a:t>Semi-automatique</a:t>
            </a:r>
          </a:p>
          <a:p>
            <a:pPr algn="just"/>
            <a:r>
              <a:rPr lang="fr-FR" sz="2200" dirty="0" smtClean="0">
                <a:latin typeface="Arial" panose="020B0604020202020204" pitchFamily="34" charset="0"/>
                <a:cs typeface="Arial" panose="020B0604020202020204" pitchFamily="34" charset="0"/>
              </a:rPr>
              <a:t>Suppression </a:t>
            </a:r>
            <a:r>
              <a:rPr lang="fr-FR" sz="2200" dirty="0">
                <a:latin typeface="Arial" panose="020B0604020202020204" pitchFamily="34" charset="0"/>
                <a:cs typeface="Arial" panose="020B0604020202020204" pitchFamily="34" charset="0"/>
              </a:rPr>
              <a:t>des mots vides</a:t>
            </a: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377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en U de RI</a:t>
            </a:r>
          </a:p>
        </p:txBody>
      </p:sp>
      <p:sp>
        <p:nvSpPr>
          <p:cNvPr id="3" name="Espace réservé du contenu 2"/>
          <p:cNvSpPr>
            <a:spLocks noGrp="1"/>
          </p:cNvSpPr>
          <p:nvPr>
            <p:ph idx="1"/>
          </p:nvPr>
        </p:nvSpPr>
        <p:spPr/>
        <p:txBody>
          <a:bodyPr>
            <a:noAutofit/>
          </a:bodyPr>
          <a:lstStyle/>
          <a:p>
            <a:pPr algn="just"/>
            <a:r>
              <a:rPr lang="fr-FR" sz="2200" b="1" dirty="0">
                <a:solidFill>
                  <a:schemeClr val="accent2"/>
                </a:solidFill>
                <a:latin typeface="Arial" panose="020B0604020202020204" pitchFamily="34" charset="0"/>
                <a:cs typeface="Arial" panose="020B0604020202020204" pitchFamily="34" charset="0"/>
              </a:rPr>
              <a:t>Modèle de représentation : </a:t>
            </a:r>
            <a:endParaRPr lang="fr-FR" sz="2200" b="1" dirty="0" smtClean="0">
              <a:solidFill>
                <a:schemeClr val="accent2"/>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Un </a:t>
            </a:r>
            <a:r>
              <a:rPr lang="fr-FR" sz="2200" dirty="0">
                <a:latin typeface="Arial" panose="020B0604020202020204" pitchFamily="34" charset="0"/>
                <a:cs typeface="Arial" panose="020B0604020202020204" pitchFamily="34" charset="0"/>
              </a:rPr>
              <a:t>processus permettant d’extraire d’un document ou d’une requête, une représentation </a:t>
            </a:r>
            <a:r>
              <a:rPr lang="fr-FR" sz="2200" dirty="0" smtClean="0">
                <a:latin typeface="Arial" panose="020B0604020202020204" pitchFamily="34" charset="0"/>
                <a:cs typeface="Arial" panose="020B0604020202020204" pitchFamily="34" charset="0"/>
              </a:rPr>
              <a:t>qui </a:t>
            </a:r>
            <a:r>
              <a:rPr lang="fr-FR" sz="2200" dirty="0">
                <a:latin typeface="Arial" panose="020B0604020202020204" pitchFamily="34" charset="0"/>
                <a:cs typeface="Arial" panose="020B0604020202020204" pitchFamily="34" charset="0"/>
              </a:rPr>
              <a:t>couvre </a:t>
            </a:r>
            <a:r>
              <a:rPr lang="fr-FR" sz="2200" dirty="0" smtClean="0">
                <a:latin typeface="Arial" panose="020B0604020202020204" pitchFamily="34" charset="0"/>
                <a:cs typeface="Arial" panose="020B0604020202020204" pitchFamily="34" charset="0"/>
              </a:rPr>
              <a:t>son </a:t>
            </a:r>
            <a:r>
              <a:rPr lang="fr-FR" sz="2200" dirty="0">
                <a:latin typeface="Arial" panose="020B0604020202020204" pitchFamily="34" charset="0"/>
                <a:cs typeface="Arial" panose="020B0604020202020204" pitchFamily="34" charset="0"/>
              </a:rPr>
              <a:t>contenu </a:t>
            </a:r>
            <a:r>
              <a:rPr lang="fr-FR" sz="2200" dirty="0" smtClean="0">
                <a:latin typeface="Arial" panose="020B0604020202020204" pitchFamily="34" charset="0"/>
                <a:cs typeface="Arial" panose="020B0604020202020204" pitchFamily="34" charset="0"/>
              </a:rPr>
              <a:t>sémantique</a:t>
            </a:r>
          </a:p>
        </p:txBody>
      </p:sp>
    </p:spTree>
    <p:extLst>
      <p:ext uri="{BB962C8B-B14F-4D97-AF65-F5344CB8AC3E}">
        <p14:creationId xmlns:p14="http://schemas.microsoft.com/office/powerpoint/2010/main" val="818830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en U de RI</a:t>
            </a:r>
          </a:p>
        </p:txBody>
      </p:sp>
      <p:sp>
        <p:nvSpPr>
          <p:cNvPr id="3" name="Espace réservé du contenu 2"/>
          <p:cNvSpPr>
            <a:spLocks noGrp="1"/>
          </p:cNvSpPr>
          <p:nvPr>
            <p:ph idx="1"/>
          </p:nvPr>
        </p:nvSpPr>
        <p:spPr/>
        <p:txBody>
          <a:bodyPr>
            <a:normAutofit/>
          </a:bodyPr>
          <a:lstStyle/>
          <a:p>
            <a:pPr algn="just"/>
            <a:r>
              <a:rPr lang="fr-FR" sz="2200" b="1" dirty="0">
                <a:solidFill>
                  <a:schemeClr val="accent2"/>
                </a:solidFill>
                <a:latin typeface="Arial" panose="020B0604020202020204" pitchFamily="34" charset="0"/>
                <a:cs typeface="Arial" panose="020B0604020202020204" pitchFamily="34" charset="0"/>
              </a:rPr>
              <a:t>Modèle de représentation : </a:t>
            </a:r>
          </a:p>
          <a:p>
            <a:pPr algn="just"/>
            <a:r>
              <a:rPr lang="fr-FR" sz="2200" dirty="0" smtClean="0">
                <a:latin typeface="Arial" panose="020B0604020202020204" pitchFamily="34" charset="0"/>
                <a:cs typeface="Arial" panose="020B0604020202020204" pitchFamily="34" charset="0"/>
              </a:rPr>
              <a:t>Le </a:t>
            </a:r>
            <a:r>
              <a:rPr lang="fr-FR" sz="2200" dirty="0">
                <a:latin typeface="Arial" panose="020B0604020202020204" pitchFamily="34" charset="0"/>
                <a:cs typeface="Arial" panose="020B0604020202020204" pitchFamily="34" charset="0"/>
              </a:rPr>
              <a:t>résultat de l’indexation constitue le descripteur du document ou de la requête, qui est une liste de termes ou groupes de termes (concepts), significatifs pour l’unité textuelle correspondante, auxquels sont associés généralement des poids, pour différencier leurs degrés de représentativité du contenu sémantique de l’unité en question</a:t>
            </a:r>
          </a:p>
        </p:txBody>
      </p:sp>
    </p:spTree>
    <p:extLst>
      <p:ext uri="{BB962C8B-B14F-4D97-AF65-F5344CB8AC3E}">
        <p14:creationId xmlns:p14="http://schemas.microsoft.com/office/powerpoint/2010/main" val="637589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Processus en U de RI</a:t>
            </a:r>
          </a:p>
        </p:txBody>
      </p:sp>
      <p:sp>
        <p:nvSpPr>
          <p:cNvPr id="3" name="Espace réservé du contenu 2"/>
          <p:cNvSpPr>
            <a:spLocks noGrp="1"/>
          </p:cNvSpPr>
          <p:nvPr>
            <p:ph idx="1"/>
          </p:nvPr>
        </p:nvSpPr>
        <p:spPr/>
        <p:txBody>
          <a:bodyPr>
            <a:normAutofit/>
          </a:bodyPr>
          <a:lstStyle/>
          <a:p>
            <a:pPr algn="just"/>
            <a:r>
              <a:rPr lang="fr-FR" sz="2200" b="1" dirty="0">
                <a:solidFill>
                  <a:schemeClr val="accent2"/>
                </a:solidFill>
                <a:latin typeface="Arial" panose="020B0604020202020204" pitchFamily="34" charset="0"/>
                <a:cs typeface="Arial" panose="020B0604020202020204" pitchFamily="34" charset="0"/>
              </a:rPr>
              <a:t>Modèle de recherche : </a:t>
            </a:r>
            <a:endParaRPr lang="fr-FR" sz="2200" b="1" dirty="0" smtClean="0">
              <a:solidFill>
                <a:schemeClr val="accent2"/>
              </a:solidFill>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Représente </a:t>
            </a:r>
            <a:r>
              <a:rPr lang="fr-FR" sz="2200" dirty="0">
                <a:latin typeface="Arial" panose="020B0604020202020204" pitchFamily="34" charset="0"/>
                <a:cs typeface="Arial" panose="020B0604020202020204" pitchFamily="34" charset="0"/>
              </a:rPr>
              <a:t>le modèle du noyau d’un </a:t>
            </a:r>
            <a:r>
              <a:rPr lang="fr-FR" sz="2200" dirty="0" smtClean="0">
                <a:latin typeface="Arial" panose="020B0604020202020204" pitchFamily="34" charset="0"/>
                <a:cs typeface="Arial" panose="020B0604020202020204" pitchFamily="34" charset="0"/>
              </a:rPr>
              <a:t>SRI</a:t>
            </a:r>
          </a:p>
          <a:p>
            <a:pPr algn="just"/>
            <a:r>
              <a:rPr lang="fr-FR" sz="2200" dirty="0" smtClean="0">
                <a:latin typeface="Arial" panose="020B0604020202020204" pitchFamily="34" charset="0"/>
                <a:cs typeface="Arial" panose="020B0604020202020204" pitchFamily="34" charset="0"/>
              </a:rPr>
              <a:t>Il </a:t>
            </a:r>
            <a:r>
              <a:rPr lang="fr-FR" sz="2200" dirty="0">
                <a:latin typeface="Arial" panose="020B0604020202020204" pitchFamily="34" charset="0"/>
                <a:cs typeface="Arial" panose="020B0604020202020204" pitchFamily="34" charset="0"/>
              </a:rPr>
              <a:t>comprend la fonction </a:t>
            </a:r>
            <a:r>
              <a:rPr lang="fr-FR" sz="2200" dirty="0" smtClean="0">
                <a:latin typeface="Arial" panose="020B0604020202020204" pitchFamily="34" charset="0"/>
                <a:cs typeface="Arial" panose="020B0604020202020204" pitchFamily="34" charset="0"/>
              </a:rPr>
              <a:t>qui </a:t>
            </a:r>
            <a:r>
              <a:rPr lang="fr-FR" sz="2200" dirty="0">
                <a:latin typeface="Arial" panose="020B0604020202020204" pitchFamily="34" charset="0"/>
                <a:cs typeface="Arial" panose="020B0604020202020204" pitchFamily="34" charset="0"/>
              </a:rPr>
              <a:t>permet d’associer à une requête, l’ensemble des documents pertinents à </a:t>
            </a:r>
            <a:r>
              <a:rPr lang="fr-FR" sz="2200" dirty="0" smtClean="0">
                <a:latin typeface="Arial" panose="020B0604020202020204" pitchFamily="34" charset="0"/>
                <a:cs typeface="Arial" panose="020B0604020202020204" pitchFamily="34" charset="0"/>
              </a:rPr>
              <a:t>restituer</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97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39</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Qu’est ce que le SRI</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Problématique de la </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sym typeface="MS PGothic" pitchFamily="34" charset="-128"/>
              </a:rPr>
              <a:t>Concepts de base de la </a:t>
            </a: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i="1" dirty="0">
                <a:solidFill>
                  <a:schemeClr val="bg1">
                    <a:lumMod val="50000"/>
                  </a:schemeClr>
                </a:solidFill>
                <a:latin typeface="Arial" panose="020B0604020202020204" pitchFamily="34" charset="0"/>
                <a:cs typeface="Arial" panose="020B0604020202020204" pitchFamily="34" charset="0"/>
              </a:rPr>
              <a:t>Processus en U de </a:t>
            </a:r>
            <a:r>
              <a:rPr lang="fr-FR" sz="1800" b="1" i="1" dirty="0" smtClean="0">
                <a:solidFill>
                  <a:schemeClr val="bg1">
                    <a:lumMod val="50000"/>
                  </a:schemeClr>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accent2"/>
                </a:solidFill>
                <a:latin typeface="Arial" panose="020B0604020202020204" pitchFamily="34" charset="0"/>
                <a:ea typeface="+mj-ea"/>
                <a:cs typeface="Arial" panose="020B0604020202020204" pitchFamily="34" charset="0"/>
              </a:rPr>
              <a:t>Evaluation globale du SRI</a:t>
            </a:r>
            <a:endParaRPr lang="fr-FR" sz="1800" b="1" dirty="0">
              <a:solidFill>
                <a:schemeClr val="accent2"/>
              </a:solidFill>
              <a:latin typeface="Arial" pitchFamily="34" charset="0"/>
              <a:ea typeface="+mj-ea"/>
              <a:cs typeface="Arial" pitchFamily="34" charset="0"/>
            </a:endParaRPr>
          </a:p>
        </p:txBody>
      </p:sp>
    </p:spTree>
    <p:extLst>
      <p:ext uri="{BB962C8B-B14F-4D97-AF65-F5344CB8AC3E}">
        <p14:creationId xmlns:p14="http://schemas.microsoft.com/office/powerpoint/2010/main" val="604678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p:txBody>
          <a:bodyPr>
            <a:normAutofit/>
          </a:bodyPr>
          <a:lstStyle/>
          <a:p>
            <a:r>
              <a:rPr lang="fr-FR" dirty="0" smtClean="0">
                <a:solidFill>
                  <a:srgbClr val="003300"/>
                </a:solidFill>
                <a:sym typeface="MS PGothic" pitchFamily="34" charset="-128"/>
              </a:rPr>
              <a:t>Qu’est ce que la RI?</a:t>
            </a:r>
            <a:endParaRPr lang="fr-FR" dirty="0">
              <a:solidFill>
                <a:srgbClr val="003300"/>
              </a:solidFill>
            </a:endParaRPr>
          </a:p>
        </p:txBody>
      </p:sp>
      <p:sp>
        <p:nvSpPr>
          <p:cNvPr id="4" name="Espace réservé du contenu 3"/>
          <p:cNvSpPr>
            <a:spLocks noGrp="1"/>
          </p:cNvSpPr>
          <p:nvPr>
            <p:ph idx="1"/>
          </p:nvPr>
        </p:nvSpPr>
        <p:spPr/>
        <p:txBody>
          <a:bodyPr>
            <a:normAutofit/>
          </a:bodyPr>
          <a:lstStyle/>
          <a:p>
            <a:pPr algn="just">
              <a:lnSpc>
                <a:spcPts val="2625"/>
              </a:lnSpc>
              <a:spcAft>
                <a:spcPts val="450"/>
              </a:spcAft>
              <a:buFont typeface="Wingdings" panose="05000000000000000000" pitchFamily="2" charset="2"/>
              <a:buChar char="§"/>
              <a:defRPr/>
            </a:pPr>
            <a:r>
              <a:rPr lang="fr-FR" sz="2200" b="1" dirty="0" smtClean="0">
                <a:solidFill>
                  <a:schemeClr val="accent2"/>
                </a:solidFill>
                <a:latin typeface="Arial" panose="020B0604020202020204" pitchFamily="34" charset="0"/>
                <a:cs typeface="Arial" panose="020B0604020202020204" pitchFamily="34" charset="0"/>
              </a:rPr>
              <a:t>Recherche d’information (RI) :</a:t>
            </a:r>
          </a:p>
          <a:p>
            <a:pPr algn="just">
              <a:lnSpc>
                <a:spcPts val="2625"/>
              </a:lnSpc>
              <a:spcAft>
                <a:spcPts val="450"/>
              </a:spcAft>
              <a:defRPr/>
            </a:pPr>
            <a:r>
              <a:rPr lang="fr-FR" sz="2200" dirty="0" smtClean="0">
                <a:solidFill>
                  <a:schemeClr val="tx1"/>
                </a:solidFill>
                <a:latin typeface="Arial" panose="020B0604020202020204" pitchFamily="34" charset="0"/>
                <a:cs typeface="Arial" panose="020B0604020202020204" pitchFamily="34" charset="0"/>
              </a:rPr>
              <a:t>Ensemble </a:t>
            </a:r>
            <a:r>
              <a:rPr lang="fr-FR" sz="2200" dirty="0">
                <a:solidFill>
                  <a:schemeClr val="tx1"/>
                </a:solidFill>
                <a:latin typeface="Arial" panose="020B0604020202020204" pitchFamily="34" charset="0"/>
                <a:cs typeface="Arial" panose="020B0604020202020204" pitchFamily="34" charset="0"/>
              </a:rPr>
              <a:t>des méthodes et techniques pour </a:t>
            </a:r>
            <a:r>
              <a:rPr lang="fr-FR" sz="2200" dirty="0">
                <a:solidFill>
                  <a:srgbClr val="FF0000"/>
                </a:solidFill>
                <a:latin typeface="Arial" panose="020B0604020202020204" pitchFamily="34" charset="0"/>
                <a:cs typeface="Arial" panose="020B0604020202020204" pitchFamily="34" charset="0"/>
              </a:rPr>
              <a:t>l’acquisition</a:t>
            </a:r>
            <a:r>
              <a:rPr lang="fr-FR" sz="2200" dirty="0">
                <a:solidFill>
                  <a:schemeClr val="tx1"/>
                </a:solidFill>
                <a:latin typeface="Arial" panose="020B0604020202020204" pitchFamily="34" charset="0"/>
                <a:cs typeface="Arial" panose="020B0604020202020204" pitchFamily="34" charset="0"/>
              </a:rPr>
              <a:t>, </a:t>
            </a:r>
            <a:r>
              <a:rPr lang="fr-FR" sz="2200" dirty="0">
                <a:solidFill>
                  <a:srgbClr val="FF0000"/>
                </a:solidFill>
                <a:latin typeface="Arial" panose="020B0604020202020204" pitchFamily="34" charset="0"/>
                <a:cs typeface="Arial" panose="020B0604020202020204" pitchFamily="34" charset="0"/>
              </a:rPr>
              <a:t>l’organisation</a:t>
            </a:r>
            <a:r>
              <a:rPr lang="fr-FR" sz="2200" dirty="0">
                <a:solidFill>
                  <a:schemeClr val="tx1"/>
                </a:solidFill>
                <a:latin typeface="Arial" panose="020B0604020202020204" pitchFamily="34" charset="0"/>
                <a:cs typeface="Arial" panose="020B0604020202020204" pitchFamily="34" charset="0"/>
              </a:rPr>
              <a:t>, le </a:t>
            </a:r>
            <a:r>
              <a:rPr lang="fr-FR" sz="2200" dirty="0">
                <a:solidFill>
                  <a:srgbClr val="FF0000"/>
                </a:solidFill>
                <a:latin typeface="Arial" panose="020B0604020202020204" pitchFamily="34" charset="0"/>
                <a:cs typeface="Arial" panose="020B0604020202020204" pitchFamily="34" charset="0"/>
              </a:rPr>
              <a:t>stockage</a:t>
            </a:r>
            <a:r>
              <a:rPr lang="fr-FR" sz="2200" dirty="0">
                <a:solidFill>
                  <a:schemeClr val="tx1"/>
                </a:solidFill>
                <a:latin typeface="Arial" panose="020B0604020202020204" pitchFamily="34" charset="0"/>
                <a:cs typeface="Arial" panose="020B0604020202020204" pitchFamily="34" charset="0"/>
              </a:rPr>
              <a:t>, la </a:t>
            </a:r>
            <a:r>
              <a:rPr lang="fr-FR" sz="2200" dirty="0">
                <a:solidFill>
                  <a:srgbClr val="FF0000"/>
                </a:solidFill>
                <a:latin typeface="Arial" panose="020B0604020202020204" pitchFamily="34" charset="0"/>
                <a:cs typeface="Arial" panose="020B0604020202020204" pitchFamily="34" charset="0"/>
              </a:rPr>
              <a:t>recherche</a:t>
            </a:r>
            <a:r>
              <a:rPr lang="fr-FR" sz="2200" dirty="0">
                <a:solidFill>
                  <a:schemeClr val="tx1"/>
                </a:solidFill>
                <a:latin typeface="Arial" panose="020B0604020202020204" pitchFamily="34" charset="0"/>
                <a:cs typeface="Arial" panose="020B0604020202020204" pitchFamily="34" charset="0"/>
              </a:rPr>
              <a:t> et la </a:t>
            </a:r>
            <a:r>
              <a:rPr lang="fr-FR" sz="2200" dirty="0">
                <a:solidFill>
                  <a:srgbClr val="FF0000"/>
                </a:solidFill>
                <a:latin typeface="Arial" panose="020B0604020202020204" pitchFamily="34" charset="0"/>
                <a:cs typeface="Arial" panose="020B0604020202020204" pitchFamily="34" charset="0"/>
              </a:rPr>
              <a:t>sélection</a:t>
            </a:r>
            <a:r>
              <a:rPr lang="fr-FR" sz="2200" dirty="0">
                <a:solidFill>
                  <a:schemeClr val="tx1"/>
                </a:solidFill>
                <a:latin typeface="Arial" panose="020B0604020202020204" pitchFamily="34" charset="0"/>
                <a:cs typeface="Arial" panose="020B0604020202020204" pitchFamily="34" charset="0"/>
              </a:rPr>
              <a:t> d’information pertinente pour un </a:t>
            </a:r>
            <a:r>
              <a:rPr lang="fr-FR" sz="2200" dirty="0" smtClean="0">
                <a:solidFill>
                  <a:schemeClr val="tx1"/>
                </a:solidFill>
                <a:latin typeface="Arial" panose="020B0604020202020204" pitchFamily="34" charset="0"/>
                <a:cs typeface="Arial" panose="020B0604020202020204" pitchFamily="34" charset="0"/>
              </a:rPr>
              <a:t>utilisateur </a:t>
            </a:r>
            <a:r>
              <a:rPr lang="fr-FR" sz="2200" dirty="0" smtClean="0">
                <a:solidFill>
                  <a:schemeClr val="tx1"/>
                </a:solidFill>
                <a:latin typeface="Arial" panose="020B0604020202020204" pitchFamily="34" charset="0"/>
                <a:cs typeface="Arial" panose="020B0604020202020204" pitchFamily="34" charset="0"/>
              </a:rPr>
              <a:t>(texte</a:t>
            </a:r>
            <a:r>
              <a:rPr lang="fr-FR" sz="2200" dirty="0">
                <a:solidFill>
                  <a:schemeClr val="tx1"/>
                </a:solidFill>
                <a:latin typeface="Arial" panose="020B0604020202020204" pitchFamily="34" charset="0"/>
                <a:cs typeface="Arial" panose="020B0604020202020204" pitchFamily="34" charset="0"/>
              </a:rPr>
              <a:t>, son, images, vidéo)</a:t>
            </a:r>
            <a:r>
              <a:rPr lang="fr-FR" sz="2200" dirty="0" smtClean="0">
                <a:solidFill>
                  <a:schemeClr val="tx1"/>
                </a:solidFill>
                <a:latin typeface="Arial" panose="020B0604020202020204" pitchFamily="34" charset="0"/>
                <a:cs typeface="Arial" panose="020B0604020202020204" pitchFamily="34" charset="0"/>
              </a:rPr>
              <a:t>.</a:t>
            </a:r>
          </a:p>
          <a:p>
            <a:pPr algn="just">
              <a:lnSpc>
                <a:spcPts val="2625"/>
              </a:lnSpc>
              <a:spcAft>
                <a:spcPts val="450"/>
              </a:spcAft>
              <a:buFont typeface="Wingdings" panose="05000000000000000000" pitchFamily="2" charset="2"/>
              <a:buChar char="§"/>
              <a:defRPr/>
            </a:pPr>
            <a:endParaRPr lang="fr-FR" sz="2200" dirty="0">
              <a:solidFill>
                <a:schemeClr val="tx1"/>
              </a:solidFill>
              <a:latin typeface="Arial" panose="020B0604020202020204" pitchFamily="34" charset="0"/>
              <a:cs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11CDE6E8-E4DC-471D-AD12-6F460BDC7649}" type="slidenum">
              <a:rPr lang="fr-FR" smtClean="0"/>
              <a:t>4</a:t>
            </a:fld>
            <a:endParaRPr lang="fr-FR"/>
          </a:p>
        </p:txBody>
      </p:sp>
      <p:sp>
        <p:nvSpPr>
          <p:cNvPr id="22531" name="AutoShape 2" descr="https://user.oc-static.com/files/178001_179000/178598.png"/>
          <p:cNvSpPr>
            <a:spLocks noChangeAspect="1" noChangeArrowheads="1"/>
          </p:cNvSpPr>
          <p:nvPr/>
        </p:nvSpPr>
        <p:spPr bwMode="auto">
          <a:xfrm>
            <a:off x="1259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eaLnBrk="1" hangingPunct="1">
              <a:spcBef>
                <a:spcPct val="0"/>
              </a:spcBef>
              <a:buFont typeface="Arial" panose="020B0604020202020204" pitchFamily="34" charset="0"/>
              <a:buNone/>
            </a:pPr>
            <a:endParaRPr lang="fr-FR" sz="1350">
              <a:latin typeface="Arial" panose="020B0604020202020204" pitchFamily="34" charset="0"/>
            </a:endParaRPr>
          </a:p>
        </p:txBody>
      </p:sp>
      <p:sp>
        <p:nvSpPr>
          <p:cNvPr id="22532" name="AutoShape 4" descr="https://user.oc-static.com/files/178001_179000/178598.png"/>
          <p:cNvSpPr>
            <a:spLocks noChangeAspect="1" noChangeArrowheads="1"/>
          </p:cNvSpPr>
          <p:nvPr/>
        </p:nvSpPr>
        <p:spPr bwMode="auto">
          <a:xfrm>
            <a:off x="1259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eaLnBrk="1" hangingPunct="1">
              <a:spcBef>
                <a:spcPct val="0"/>
              </a:spcBef>
              <a:buFont typeface="Arial" panose="020B0604020202020204" pitchFamily="34" charset="0"/>
              <a:buNone/>
            </a:pPr>
            <a:endParaRPr lang="fr-FR" sz="1350">
              <a:latin typeface="Arial" panose="020B0604020202020204" pitchFamily="34" charset="0"/>
            </a:endParaRPr>
          </a:p>
        </p:txBody>
      </p:sp>
      <p:pic>
        <p:nvPicPr>
          <p:cNvPr id="1026" name="Picture 2" descr="recherche d'information | Digital Reputation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881" y="4471988"/>
            <a:ext cx="4443928" cy="231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28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Evaluation globale du </a:t>
            </a:r>
            <a:r>
              <a:rPr lang="fr-FR" dirty="0" smtClean="0"/>
              <a:t>SRI</a:t>
            </a:r>
            <a:endParaRPr lang="fr-FR" sz="3200" dirty="0"/>
          </a:p>
        </p:txBody>
      </p:sp>
      <p:sp>
        <p:nvSpPr>
          <p:cNvPr id="3" name="Espace réservé du contenu 2"/>
          <p:cNvSpPr>
            <a:spLocks noGrp="1"/>
          </p:cNvSpPr>
          <p:nvPr>
            <p:ph idx="1"/>
          </p:nvPr>
        </p:nvSpPr>
        <p:spPr/>
        <p:txBody>
          <a:bodyPr>
            <a:noAutofit/>
          </a:bodyPr>
          <a:lstStyle/>
          <a:p>
            <a:pPr algn="just"/>
            <a:r>
              <a:rPr lang="fr-FR" sz="2200" dirty="0" smtClean="0">
                <a:latin typeface="Arial" panose="020B0604020202020204" pitchFamily="34" charset="0"/>
                <a:cs typeface="Arial" panose="020B0604020202020204" pitchFamily="34" charset="0"/>
              </a:rPr>
              <a:t>Mesurer </a:t>
            </a:r>
            <a:r>
              <a:rPr lang="fr-FR" sz="2200" dirty="0">
                <a:latin typeface="Arial" panose="020B0604020202020204" pitchFamily="34" charset="0"/>
                <a:cs typeface="Arial" panose="020B0604020202020204" pitchFamily="34" charset="0"/>
              </a:rPr>
              <a:t>les caractéristiques du système en termes de qualité de service et de facilite </a:t>
            </a:r>
            <a:r>
              <a:rPr lang="fr-FR" sz="2200" dirty="0" smtClean="0">
                <a:latin typeface="Arial" panose="020B0604020202020204" pitchFamily="34" charset="0"/>
                <a:cs typeface="Arial" panose="020B0604020202020204" pitchFamily="34" charset="0"/>
              </a:rPr>
              <a:t>d’utilisation</a:t>
            </a:r>
            <a:endParaRPr lang="fr-FR" sz="2200" dirty="0">
              <a:latin typeface="Arial" panose="020B0604020202020204" pitchFamily="34" charset="0"/>
              <a:cs typeface="Arial" panose="020B0604020202020204" pitchFamily="34" charset="0"/>
            </a:endParaRPr>
          </a:p>
          <a:p>
            <a:pPr algn="just"/>
            <a:r>
              <a:rPr lang="fr-FR" sz="2200" dirty="0" smtClean="0">
                <a:latin typeface="Arial" panose="020B0604020202020204" pitchFamily="34" charset="0"/>
                <a:cs typeface="Arial" panose="020B0604020202020204" pitchFamily="34" charset="0"/>
              </a:rPr>
              <a:t>Deux </a:t>
            </a:r>
            <a:r>
              <a:rPr lang="fr-FR" sz="2200" dirty="0">
                <a:latin typeface="Arial" panose="020B0604020202020204" pitchFamily="34" charset="0"/>
                <a:cs typeface="Arial" panose="020B0604020202020204" pitchFamily="34" charset="0"/>
              </a:rPr>
              <a:t>mesures sont </a:t>
            </a:r>
            <a:r>
              <a:rPr lang="fr-FR" sz="2200" dirty="0" smtClean="0">
                <a:latin typeface="Arial" panose="020B0604020202020204" pitchFamily="34" charset="0"/>
                <a:cs typeface="Arial" panose="020B0604020202020204" pitchFamily="34" charset="0"/>
              </a:rPr>
              <a:t>utilisées </a:t>
            </a:r>
            <a:r>
              <a:rPr lang="fr-FR" sz="2200" dirty="0">
                <a:latin typeface="Arial" panose="020B0604020202020204" pitchFamily="34" charset="0"/>
                <a:cs typeface="Arial" panose="020B0604020202020204" pitchFamily="34" charset="0"/>
              </a:rPr>
              <a:t>pour évaluer la qualité d’un </a:t>
            </a:r>
            <a:r>
              <a:rPr lang="fr-FR" sz="2200" dirty="0" smtClean="0">
                <a:latin typeface="Arial" panose="020B0604020202020204" pitchFamily="34" charset="0"/>
                <a:cs typeface="Arial" panose="020B0604020202020204" pitchFamily="34" charset="0"/>
              </a:rPr>
              <a:t>SRI, </a:t>
            </a:r>
            <a:r>
              <a:rPr lang="fr-FR" sz="2200" dirty="0">
                <a:latin typeface="Arial" panose="020B0604020202020204" pitchFamily="34" charset="0"/>
                <a:cs typeface="Arial" panose="020B0604020202020204" pitchFamily="34" charset="0"/>
              </a:rPr>
              <a:t>c’est-à-dire sa performance à renvoyer des documents pertinents en réponse à une requête utilisateur.</a:t>
            </a:r>
          </a:p>
          <a:p>
            <a:pPr lvl="1" algn="just"/>
            <a:r>
              <a:rPr lang="fr-FR" sz="2200" dirty="0" smtClean="0">
                <a:solidFill>
                  <a:srgbClr val="7030A0"/>
                </a:solidFill>
                <a:latin typeface="Arial" panose="020B0604020202020204" pitchFamily="34" charset="0"/>
                <a:cs typeface="Arial" panose="020B0604020202020204" pitchFamily="34" charset="0"/>
              </a:rPr>
              <a:t>Le rappel </a:t>
            </a:r>
          </a:p>
          <a:p>
            <a:pPr lvl="1" algn="just"/>
            <a:r>
              <a:rPr lang="fr-FR" sz="2200" dirty="0" smtClean="0">
                <a:solidFill>
                  <a:srgbClr val="7030A0"/>
                </a:solidFill>
                <a:latin typeface="Arial" panose="020B0604020202020204" pitchFamily="34" charset="0"/>
                <a:cs typeface="Arial" panose="020B0604020202020204" pitchFamily="34" charset="0"/>
              </a:rPr>
              <a:t>La précision</a:t>
            </a:r>
            <a:endParaRPr lang="fr-FR" sz="2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165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Evaluation globale du SRI</a:t>
            </a:r>
          </a:p>
        </p:txBody>
      </p:sp>
      <p:pic>
        <p:nvPicPr>
          <p:cNvPr id="4" name="Image 3"/>
          <p:cNvPicPr/>
          <p:nvPr/>
        </p:nvPicPr>
        <p:blipFill>
          <a:blip r:embed="rId2"/>
          <a:srcRect/>
          <a:stretch>
            <a:fillRect/>
          </a:stretch>
        </p:blipFill>
        <p:spPr bwMode="auto">
          <a:xfrm>
            <a:off x="742949" y="2143126"/>
            <a:ext cx="6772276" cy="3514724"/>
          </a:xfrm>
          <a:prstGeom prst="rect">
            <a:avLst/>
          </a:prstGeom>
          <a:noFill/>
          <a:ln w="9525">
            <a:noFill/>
            <a:miter lim="800000"/>
            <a:headEnd/>
            <a:tailEnd/>
          </a:ln>
        </p:spPr>
      </p:pic>
    </p:spTree>
    <p:extLst>
      <p:ext uri="{BB962C8B-B14F-4D97-AF65-F5344CB8AC3E}">
        <p14:creationId xmlns:p14="http://schemas.microsoft.com/office/powerpoint/2010/main" val="37273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Evaluation globale du SRI</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lgn="just"/>
                <a:r>
                  <a:rPr lang="fr-FR" sz="2200" dirty="0" smtClean="0">
                    <a:solidFill>
                      <a:srgbClr val="7030A0"/>
                    </a:solidFill>
                    <a:latin typeface="Arial" panose="020B0604020202020204" pitchFamily="34" charset="0"/>
                    <a:cs typeface="Arial" panose="020B0604020202020204" pitchFamily="34" charset="0"/>
                  </a:rPr>
                  <a:t>Rappel :</a:t>
                </a:r>
              </a:p>
              <a:p>
                <a:pPr algn="just"/>
                <a:r>
                  <a:rPr lang="fr-FR" sz="2200" dirty="0" smtClean="0">
                    <a:latin typeface="Arial" panose="020B0604020202020204" pitchFamily="34" charset="0"/>
                    <a:cs typeface="Arial" panose="020B0604020202020204" pitchFamily="34" charset="0"/>
                  </a:rPr>
                  <a:t>Mesure </a:t>
                </a:r>
                <a:r>
                  <a:rPr lang="fr-FR" sz="2200" dirty="0">
                    <a:latin typeface="Arial" panose="020B0604020202020204" pitchFamily="34" charset="0"/>
                    <a:cs typeface="Arial" panose="020B0604020202020204" pitchFamily="34" charset="0"/>
                  </a:rPr>
                  <a:t>la capacité du système de RI à trouver, pour une requête, tous les documents </a:t>
                </a:r>
                <a:r>
                  <a:rPr lang="fr-FR" sz="2200" dirty="0" smtClean="0">
                    <a:latin typeface="Arial" panose="020B0604020202020204" pitchFamily="34" charset="0"/>
                    <a:cs typeface="Arial" panose="020B0604020202020204" pitchFamily="34" charset="0"/>
                  </a:rPr>
                  <a:t>pertinents</a:t>
                </a:r>
              </a:p>
              <a:p>
                <a:pPr algn="just"/>
                <a:r>
                  <a:rPr lang="fr-FR" sz="2200" dirty="0" smtClean="0">
                    <a:latin typeface="Arial" panose="020B0604020202020204" pitchFamily="34" charset="0"/>
                    <a:cs typeface="Arial" panose="020B0604020202020204" pitchFamily="34" charset="0"/>
                  </a:rPr>
                  <a:t>Peut se </a:t>
                </a:r>
                <a:r>
                  <a:rPr lang="fr-FR" sz="2200" dirty="0">
                    <a:latin typeface="Arial" panose="020B0604020202020204" pitchFamily="34" charset="0"/>
                    <a:cs typeface="Arial" panose="020B0604020202020204" pitchFamily="34" charset="0"/>
                  </a:rPr>
                  <a:t>définir comme la probabilité pour un document d’être retrouvé, sachant qu’il est </a:t>
                </a:r>
                <a:r>
                  <a:rPr lang="fr-FR" sz="2200" dirty="0" smtClean="0">
                    <a:latin typeface="Arial" panose="020B0604020202020204" pitchFamily="34" charset="0"/>
                    <a:cs typeface="Arial" panose="020B0604020202020204" pitchFamily="34" charset="0"/>
                  </a:rPr>
                  <a:t>pertinent</a:t>
                </a:r>
              </a:p>
              <a:p>
                <a:pPr algn="just"/>
                <a:r>
                  <a:rPr lang="fr-FR" dirty="0" smtClean="0">
                    <a:latin typeface="Arial" panose="020B0604020202020204" pitchFamily="34" charset="0"/>
                    <a:cs typeface="Arial" panose="020B0604020202020204" pitchFamily="34" charset="0"/>
                  </a:rPr>
                  <a:t>Rappel = </a:t>
                </a:r>
                <a14:m>
                  <m:oMath xmlns:m="http://schemas.openxmlformats.org/officeDocument/2006/math">
                    <m:f>
                      <m:fPr>
                        <m:ctrlPr>
                          <a:rPr lang="fr-FR" sz="2200" i="1" smtClean="0">
                            <a:latin typeface="Cambria Math" panose="02040503050406030204" pitchFamily="18" charset="0"/>
                          </a:rPr>
                        </m:ctrlPr>
                      </m:fPr>
                      <m:num>
                        <m:r>
                          <a:rPr lang="fr-FR" sz="2200" b="0" i="1" smtClean="0">
                            <a:latin typeface="Cambria Math" panose="02040503050406030204" pitchFamily="18" charset="0"/>
                          </a:rPr>
                          <m:t>𝑛𝑜𝑚𝑏𝑟𝑒</m:t>
                        </m:r>
                        <m:r>
                          <a:rPr lang="fr-FR" sz="2200" b="0" i="1" smtClean="0">
                            <a:latin typeface="Cambria Math" panose="02040503050406030204" pitchFamily="18" charset="0"/>
                          </a:rPr>
                          <m:t> </m:t>
                        </m:r>
                        <m:r>
                          <a:rPr lang="fr-FR" sz="2200" b="0" i="1" smtClean="0">
                            <a:latin typeface="Cambria Math" panose="02040503050406030204" pitchFamily="18" charset="0"/>
                          </a:rPr>
                          <m:t>𝑑𝑒</m:t>
                        </m:r>
                        <m:r>
                          <a:rPr lang="fr-FR" sz="2200" b="0" i="1" smtClean="0">
                            <a:latin typeface="Cambria Math" panose="02040503050406030204" pitchFamily="18" charset="0"/>
                          </a:rPr>
                          <m:t> </m:t>
                        </m:r>
                        <m:r>
                          <a:rPr lang="fr-FR" sz="2200" b="0" i="1" smtClean="0">
                            <a:latin typeface="Cambria Math" panose="02040503050406030204" pitchFamily="18" charset="0"/>
                          </a:rPr>
                          <m:t>𝑑𝑜𝑐𝑢𝑚𝑒𝑛𝑡𝑠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𝑝𝑒𝑟𝑡𝑖𝑛𝑒𝑛𝑡𝑠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𝑒𝑡</m:t>
                        </m:r>
                        <m:r>
                          <a:rPr lang="fr-FR" sz="2200" b="0" i="1" smtClean="0">
                            <a:latin typeface="Cambria Math" panose="02040503050406030204" pitchFamily="18" charset="0"/>
                          </a:rPr>
                          <m:t> </m:t>
                        </m:r>
                        <m:r>
                          <a:rPr lang="fr-FR" sz="2200" b="0" i="1" smtClean="0">
                            <a:latin typeface="Cambria Math" panose="02040503050406030204" pitchFamily="18" charset="0"/>
                          </a:rPr>
                          <m:t>𝑟𝑒𝑡𝑟𝑜𝑢𝑣</m:t>
                        </m:r>
                        <m:r>
                          <a:rPr lang="fr-FR" sz="2200" b="0" i="1" smtClean="0">
                            <a:latin typeface="Cambria Math" panose="02040503050406030204" pitchFamily="18" charset="0"/>
                          </a:rPr>
                          <m:t>é</m:t>
                        </m:r>
                        <m:r>
                          <a:rPr lang="fr-FR" sz="2200" b="0" i="1" smtClean="0">
                            <a:latin typeface="Cambria Math" panose="02040503050406030204" pitchFamily="18" charset="0"/>
                          </a:rPr>
                          <m:t>𝑠</m:t>
                        </m:r>
                      </m:num>
                      <m:den>
                        <m:r>
                          <a:rPr lang="fr-FR" sz="2200" b="0" i="1" smtClean="0">
                            <a:latin typeface="Cambria Math" panose="02040503050406030204" pitchFamily="18" charset="0"/>
                          </a:rPr>
                          <m:t>𝑛𝑜𝑚𝑏𝑟𝑒</m:t>
                        </m:r>
                        <m:r>
                          <a:rPr lang="fr-FR" sz="2200" b="0" i="1" smtClean="0">
                            <a:latin typeface="Cambria Math" panose="02040503050406030204" pitchFamily="18" charset="0"/>
                          </a:rPr>
                          <m:t> </m:t>
                        </m:r>
                        <m:r>
                          <a:rPr lang="fr-FR" sz="2200" b="0" i="1" smtClean="0">
                            <a:latin typeface="Cambria Math" panose="02040503050406030204" pitchFamily="18" charset="0"/>
                          </a:rPr>
                          <m:t>𝑑𝑒</m:t>
                        </m:r>
                        <m:r>
                          <a:rPr lang="fr-FR" sz="2200" b="0" i="1" smtClean="0">
                            <a:latin typeface="Cambria Math" panose="02040503050406030204" pitchFamily="18" charset="0"/>
                          </a:rPr>
                          <m:t> </m:t>
                        </m:r>
                        <m:r>
                          <a:rPr lang="fr-FR" sz="2200" b="0" i="1" smtClean="0">
                            <a:latin typeface="Cambria Math" panose="02040503050406030204" pitchFamily="18" charset="0"/>
                          </a:rPr>
                          <m:t>𝑑𝑜𝑐𝑢𝑚𝑒𝑛𝑡𝑠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𝑝𝑒𝑟𝑡𝑖𝑛𝑒𝑛𝑡𝑠</m:t>
                        </m:r>
                      </m:den>
                    </m:f>
                  </m:oMath>
                </a14:m>
                <a:r>
                  <a:rPr lang="fr-FR" sz="2200" dirty="0">
                    <a:latin typeface="Arial" panose="020B0604020202020204" pitchFamily="34" charset="0"/>
                    <a:cs typeface="Arial" panose="020B0604020202020204" pitchFamily="34" charset="0"/>
                  </a:rPr>
                  <a:t> </a:t>
                </a:r>
              </a:p>
              <a:p>
                <a:pPr algn="just"/>
                <a:endParaRPr lang="fr-FR" sz="2200" dirty="0">
                  <a:latin typeface="Arial" panose="020B0604020202020204" pitchFamily="34" charset="0"/>
                  <a:cs typeface="Arial" panose="020B0604020202020204" pitchFamily="34"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576" t="-785" r="-1249"/>
                </a:stretch>
              </a:blipFill>
            </p:spPr>
            <p:txBody>
              <a:bodyPr/>
              <a:lstStyle/>
              <a:p>
                <a:r>
                  <a:rPr lang="fr-FR">
                    <a:noFill/>
                  </a:rPr>
                  <a:t> </a:t>
                </a:r>
              </a:p>
            </p:txBody>
          </p:sp>
        </mc:Fallback>
      </mc:AlternateContent>
    </p:spTree>
    <p:extLst>
      <p:ext uri="{BB962C8B-B14F-4D97-AF65-F5344CB8AC3E}">
        <p14:creationId xmlns:p14="http://schemas.microsoft.com/office/powerpoint/2010/main" val="2675118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Evaluation globale du SRI</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lgn="just"/>
                <a:r>
                  <a:rPr lang="fr-FR" sz="2200" dirty="0">
                    <a:solidFill>
                      <a:srgbClr val="7030A0"/>
                    </a:solidFill>
                    <a:latin typeface="Arial" panose="020B0604020202020204" pitchFamily="34" charset="0"/>
                    <a:cs typeface="Arial" panose="020B0604020202020204" pitchFamily="34" charset="0"/>
                  </a:rPr>
                  <a:t>P</a:t>
                </a:r>
                <a:r>
                  <a:rPr lang="fr-FR" sz="2200" dirty="0" smtClean="0">
                    <a:solidFill>
                      <a:srgbClr val="7030A0"/>
                    </a:solidFill>
                    <a:latin typeface="Arial" panose="020B0604020202020204" pitchFamily="34" charset="0"/>
                    <a:cs typeface="Arial" panose="020B0604020202020204" pitchFamily="34" charset="0"/>
                  </a:rPr>
                  <a:t>récision :</a:t>
                </a:r>
              </a:p>
              <a:p>
                <a:pPr algn="just"/>
                <a:r>
                  <a:rPr lang="fr-FR" sz="2200" dirty="0" smtClean="0">
                    <a:latin typeface="Arial" panose="020B0604020202020204" pitchFamily="34" charset="0"/>
                    <a:cs typeface="Arial" panose="020B0604020202020204" pitchFamily="34" charset="0"/>
                  </a:rPr>
                  <a:t>Mesure </a:t>
                </a:r>
                <a:r>
                  <a:rPr lang="fr-FR" sz="2200" dirty="0">
                    <a:latin typeface="Arial" panose="020B0604020202020204" pitchFamily="34" charset="0"/>
                    <a:cs typeface="Arial" panose="020B0604020202020204" pitchFamily="34" charset="0"/>
                  </a:rPr>
                  <a:t>la capacité du </a:t>
                </a:r>
                <a:r>
                  <a:rPr lang="fr-FR" sz="2200" dirty="0" smtClean="0">
                    <a:latin typeface="Arial" panose="020B0604020202020204" pitchFamily="34" charset="0"/>
                    <a:cs typeface="Arial" panose="020B0604020202020204" pitchFamily="34" charset="0"/>
                  </a:rPr>
                  <a:t>SRI à </a:t>
                </a:r>
                <a:r>
                  <a:rPr lang="fr-FR" sz="2200" dirty="0">
                    <a:latin typeface="Arial" panose="020B0604020202020204" pitchFamily="34" charset="0"/>
                    <a:cs typeface="Arial" panose="020B0604020202020204" pitchFamily="34" charset="0"/>
                  </a:rPr>
                  <a:t>trouver, pour une requête, uniquement les documents </a:t>
                </a:r>
                <a:r>
                  <a:rPr lang="fr-FR" sz="2200" dirty="0" smtClean="0">
                    <a:latin typeface="Arial" panose="020B0604020202020204" pitchFamily="34" charset="0"/>
                    <a:cs typeface="Arial" panose="020B0604020202020204" pitchFamily="34" charset="0"/>
                  </a:rPr>
                  <a:t>pertinents</a:t>
                </a:r>
              </a:p>
              <a:p>
                <a:pPr algn="just"/>
                <a:r>
                  <a:rPr lang="fr-FR" sz="2200" dirty="0" smtClean="0">
                    <a:latin typeface="Arial" panose="020B0604020202020204" pitchFamily="34" charset="0"/>
                    <a:cs typeface="Arial" panose="020B0604020202020204" pitchFamily="34" charset="0"/>
                  </a:rPr>
                  <a:t>Est </a:t>
                </a:r>
                <a:r>
                  <a:rPr lang="fr-FR" sz="2200" dirty="0">
                    <a:latin typeface="Arial" panose="020B0604020202020204" pitchFamily="34" charset="0"/>
                    <a:cs typeface="Arial" panose="020B0604020202020204" pitchFamily="34" charset="0"/>
                  </a:rPr>
                  <a:t>une mesure très intéressante pour mesurer la qualité des réponses du point de vue de </a:t>
                </a:r>
                <a:r>
                  <a:rPr lang="fr-FR" sz="2200" dirty="0" smtClean="0">
                    <a:latin typeface="Arial" panose="020B0604020202020204" pitchFamily="34" charset="0"/>
                    <a:cs typeface="Arial" panose="020B0604020202020204" pitchFamily="34" charset="0"/>
                  </a:rPr>
                  <a:t>l’utilisateur</a:t>
                </a:r>
                <a:endParaRPr lang="fr-FR" sz="2200" dirty="0">
                  <a:latin typeface="Arial" panose="020B0604020202020204" pitchFamily="34" charset="0"/>
                  <a:cs typeface="Arial" panose="020B0604020202020204" pitchFamily="34" charset="0"/>
                </a:endParaRPr>
              </a:p>
              <a:p>
                <a:pPr algn="just"/>
                <a:r>
                  <a:rPr lang="fr-FR" sz="1600" dirty="0" smtClean="0">
                    <a:latin typeface="Arial" panose="020B0604020202020204" pitchFamily="34" charset="0"/>
                    <a:cs typeface="Arial" panose="020B0604020202020204" pitchFamily="34" charset="0"/>
                  </a:rPr>
                  <a:t>Précision = </a:t>
                </a:r>
                <a14:m>
                  <m:oMath xmlns:m="http://schemas.openxmlformats.org/officeDocument/2006/math">
                    <m:f>
                      <m:fPr>
                        <m:ctrlPr>
                          <a:rPr lang="fr-FR" sz="2200" i="1" smtClean="0">
                            <a:latin typeface="Cambria Math" panose="02040503050406030204" pitchFamily="18" charset="0"/>
                          </a:rPr>
                        </m:ctrlPr>
                      </m:fPr>
                      <m:num>
                        <m:r>
                          <a:rPr lang="fr-FR" sz="2200" b="0" i="1" smtClean="0">
                            <a:latin typeface="Cambria Math" panose="02040503050406030204" pitchFamily="18" charset="0"/>
                          </a:rPr>
                          <m:t>𝑁𝑜𝑚𝑏𝑟𝑒</m:t>
                        </m:r>
                        <m:r>
                          <a:rPr lang="fr-FR" sz="2200" b="0" i="1" smtClean="0">
                            <a:latin typeface="Cambria Math" panose="02040503050406030204" pitchFamily="18" charset="0"/>
                          </a:rPr>
                          <m:t> </m:t>
                        </m:r>
                        <m:r>
                          <a:rPr lang="fr-FR" sz="2200" b="0" i="1" smtClean="0">
                            <a:latin typeface="Cambria Math" panose="02040503050406030204" pitchFamily="18" charset="0"/>
                          </a:rPr>
                          <m:t>𝑑𝑒</m:t>
                        </m:r>
                        <m:r>
                          <a:rPr lang="fr-FR" sz="2200" b="0" i="1" smtClean="0">
                            <a:latin typeface="Cambria Math" panose="02040503050406030204" pitchFamily="18" charset="0"/>
                          </a:rPr>
                          <m:t> </m:t>
                        </m:r>
                        <m:r>
                          <a:rPr lang="fr-FR" sz="2200" b="0" i="1" smtClean="0">
                            <a:latin typeface="Cambria Math" panose="02040503050406030204" pitchFamily="18" charset="0"/>
                          </a:rPr>
                          <m:t>𝑑𝑜𝑐𝑢𝑚𝑒𝑛𝑡𝑠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𝑝𝑒𝑟𝑡𝑖𝑛𝑒𝑛𝑡𝑠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𝑒𝑡</m:t>
                        </m:r>
                        <m:r>
                          <a:rPr lang="fr-FR" sz="2200" b="0" i="1" smtClean="0">
                            <a:latin typeface="Cambria Math" panose="02040503050406030204" pitchFamily="18" charset="0"/>
                          </a:rPr>
                          <m:t> </m:t>
                        </m:r>
                        <m:r>
                          <a:rPr lang="fr-FR" sz="2200" b="0" i="1" smtClean="0">
                            <a:latin typeface="Cambria Math" panose="02040503050406030204" pitchFamily="18" charset="0"/>
                          </a:rPr>
                          <m:t>𝑟𝑒𝑡𝑟𝑜𝑢𝑣</m:t>
                        </m:r>
                        <m:r>
                          <a:rPr lang="fr-FR" sz="2200" b="0" i="1" smtClean="0">
                            <a:latin typeface="Cambria Math" panose="02040503050406030204" pitchFamily="18" charset="0"/>
                          </a:rPr>
                          <m:t>é</m:t>
                        </m:r>
                        <m:r>
                          <a:rPr lang="fr-FR" sz="2200" b="0" i="1" smtClean="0">
                            <a:latin typeface="Cambria Math" panose="02040503050406030204" pitchFamily="18" charset="0"/>
                          </a:rPr>
                          <m:t>𝑠</m:t>
                        </m:r>
                      </m:num>
                      <m:den>
                        <m:r>
                          <a:rPr lang="fr-FR" sz="2200" b="0" i="1" smtClean="0">
                            <a:latin typeface="Cambria Math" panose="02040503050406030204" pitchFamily="18" charset="0"/>
                          </a:rPr>
                          <m:t>𝑛𝑜𝑚𝑏𝑟𝑒𝑠</m:t>
                        </m:r>
                        <m:r>
                          <a:rPr lang="fr-FR" sz="2200" b="0" i="1" smtClean="0">
                            <a:latin typeface="Cambria Math" panose="02040503050406030204" pitchFamily="18" charset="0"/>
                          </a:rPr>
                          <m:t> </m:t>
                        </m:r>
                        <m:r>
                          <a:rPr lang="fr-FR" sz="2200" b="0" i="1" smtClean="0">
                            <a:latin typeface="Cambria Math" panose="02040503050406030204" pitchFamily="18" charset="0"/>
                          </a:rPr>
                          <m:t>𝑑𝑒</m:t>
                        </m:r>
                        <m:r>
                          <a:rPr lang="fr-FR" sz="2200" b="0" i="1" smtClean="0">
                            <a:latin typeface="Cambria Math" panose="02040503050406030204" pitchFamily="18" charset="0"/>
                          </a:rPr>
                          <m:t> </m:t>
                        </m:r>
                        <m:r>
                          <a:rPr lang="fr-FR" sz="2200" b="0" i="1" smtClean="0">
                            <a:latin typeface="Cambria Math" panose="02040503050406030204" pitchFamily="18" charset="0"/>
                          </a:rPr>
                          <m:t>𝑑𝑜𝑐𝑢𝑚𝑒𝑛𝑡𝑠</m:t>
                        </m:r>
                        <m:r>
                          <a:rPr lang="fr-FR" sz="2200" b="0" i="1" smtClean="0">
                            <a:latin typeface="Cambria Math" panose="02040503050406030204" pitchFamily="18" charset="0"/>
                          </a:rPr>
                          <m:t> </m:t>
                        </m:r>
                        <m:r>
                          <a:rPr lang="fr-FR" sz="2200" b="0" i="1" smtClean="0">
                            <a:latin typeface="Cambria Math" panose="02040503050406030204" pitchFamily="18" charset="0"/>
                          </a:rPr>
                          <m:t>𝑟𝑒𝑡𝑟𝑜𝑢</m:t>
                        </m:r>
                        <m:r>
                          <a:rPr lang="fr-FR" sz="2200" b="0" i="1" smtClean="0">
                            <a:latin typeface="Cambria Math" panose="02040503050406030204" pitchFamily="18" charset="0"/>
                          </a:rPr>
                          <m:t>é</m:t>
                        </m:r>
                        <m:r>
                          <a:rPr lang="fr-FR" sz="2200" b="0" i="1" smtClean="0">
                            <a:latin typeface="Cambria Math" panose="02040503050406030204" pitchFamily="18" charset="0"/>
                          </a:rPr>
                          <m:t>𝑠</m:t>
                        </m:r>
                      </m:den>
                    </m:f>
                  </m:oMath>
                </a14:m>
                <a:endParaRPr lang="fr-FR" sz="2200" dirty="0">
                  <a:latin typeface="Arial" panose="020B0604020202020204" pitchFamily="34" charset="0"/>
                  <a:cs typeface="Arial" panose="020B0604020202020204" pitchFamily="34"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576" t="-785" r="-1249"/>
                </a:stretch>
              </a:blipFill>
            </p:spPr>
            <p:txBody>
              <a:bodyPr/>
              <a:lstStyle/>
              <a:p>
                <a:r>
                  <a:rPr lang="fr-FR">
                    <a:noFill/>
                  </a:rPr>
                  <a:t> </a:t>
                </a:r>
              </a:p>
            </p:txBody>
          </p:sp>
        </mc:Fallback>
      </mc:AlternateContent>
    </p:spTree>
    <p:extLst>
      <p:ext uri="{BB962C8B-B14F-4D97-AF65-F5344CB8AC3E}">
        <p14:creationId xmlns:p14="http://schemas.microsoft.com/office/powerpoint/2010/main" val="1424575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la RI?</a:t>
            </a:r>
            <a:endParaRPr lang="fr-FR" dirty="0"/>
          </a:p>
        </p:txBody>
      </p:sp>
      <p:sp>
        <p:nvSpPr>
          <p:cNvPr id="3" name="Espace réservé du contenu 2"/>
          <p:cNvSpPr>
            <a:spLocks noGrp="1"/>
          </p:cNvSpPr>
          <p:nvPr>
            <p:ph idx="1"/>
          </p:nvPr>
        </p:nvSpPr>
        <p:spPr/>
        <p:txBody>
          <a:bodyPr>
            <a:normAutofit/>
          </a:bodyPr>
          <a:lstStyle/>
          <a:p>
            <a:pPr algn="just"/>
            <a:r>
              <a:rPr lang="fr-FR" sz="2200" dirty="0" smtClean="0">
                <a:latin typeface="Arial" panose="020B0604020202020204" pitchFamily="34" charset="0"/>
                <a:cs typeface="Arial" panose="020B0604020202020204" pitchFamily="34" charset="0"/>
              </a:rPr>
              <a:t>Gérer </a:t>
            </a:r>
            <a:r>
              <a:rPr lang="fr-FR" sz="2200" dirty="0">
                <a:latin typeface="Arial" panose="020B0604020202020204" pitchFamily="34" charset="0"/>
                <a:cs typeface="Arial" panose="020B0604020202020204" pitchFamily="34" charset="0"/>
              </a:rPr>
              <a:t>des textes (Documents) : </a:t>
            </a:r>
            <a:r>
              <a:rPr lang="fr-FR" sz="2200" dirty="0" smtClean="0">
                <a:latin typeface="Arial" panose="020B0604020202020204" pitchFamily="34" charset="0"/>
                <a:cs typeface="Arial" panose="020B0604020202020204" pitchFamily="34" charset="0"/>
              </a:rPr>
              <a:t>Stocker, Rechercher</a:t>
            </a:r>
            <a:r>
              <a:rPr lang="fr-FR" sz="2200" dirty="0">
                <a:latin typeface="Arial" panose="020B0604020202020204" pitchFamily="34" charset="0"/>
                <a:cs typeface="Arial" panose="020B0604020202020204" pitchFamily="34" charset="0"/>
              </a:rPr>
              <a:t>, Explorer</a:t>
            </a:r>
          </a:p>
          <a:p>
            <a:pPr algn="just"/>
            <a:r>
              <a:rPr lang="fr-FR" sz="2200" b="1" dirty="0" smtClean="0">
                <a:solidFill>
                  <a:schemeClr val="accent2"/>
                </a:solidFill>
                <a:latin typeface="Arial" panose="020B0604020202020204" pitchFamily="34" charset="0"/>
                <a:cs typeface="Arial" panose="020B0604020202020204" pitchFamily="34" charset="0"/>
              </a:rPr>
              <a:t>Processus général </a:t>
            </a:r>
            <a:r>
              <a:rPr lang="fr-FR" sz="2200" b="1" dirty="0">
                <a:solidFill>
                  <a:schemeClr val="accent2"/>
                </a:solidFill>
                <a:latin typeface="Arial" panose="020B0604020202020204" pitchFamily="34" charset="0"/>
                <a:cs typeface="Arial" panose="020B0604020202020204" pitchFamily="34" charset="0"/>
              </a:rPr>
              <a:t>:</a:t>
            </a:r>
          </a:p>
          <a:p>
            <a:pPr lvl="1" indent="-342900"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Représentation </a:t>
            </a:r>
            <a:r>
              <a:rPr lang="fr-FR" sz="2200" dirty="0">
                <a:latin typeface="Arial" panose="020B0604020202020204" pitchFamily="34" charset="0"/>
                <a:cs typeface="Arial" panose="020B0604020202020204" pitchFamily="34" charset="0"/>
              </a:rPr>
              <a:t>des documents et </a:t>
            </a:r>
            <a:r>
              <a:rPr lang="fr-FR" sz="2200" dirty="0" smtClean="0">
                <a:latin typeface="Arial" panose="020B0604020202020204" pitchFamily="34" charset="0"/>
                <a:cs typeface="Arial" panose="020B0604020202020204" pitchFamily="34" charset="0"/>
              </a:rPr>
              <a:t>des besoins </a:t>
            </a:r>
            <a:r>
              <a:rPr lang="fr-FR" sz="2200" dirty="0">
                <a:latin typeface="Arial" panose="020B0604020202020204" pitchFamily="34" charset="0"/>
                <a:cs typeface="Arial" panose="020B0604020202020204" pitchFamily="34" charset="0"/>
              </a:rPr>
              <a:t>en information : </a:t>
            </a:r>
            <a:r>
              <a:rPr lang="fr-FR" sz="2200" i="1" dirty="0" smtClean="0">
                <a:solidFill>
                  <a:srgbClr val="FF0000"/>
                </a:solidFill>
                <a:latin typeface="Arial" panose="020B0604020202020204" pitchFamily="34" charset="0"/>
                <a:cs typeface="Arial" panose="020B0604020202020204" pitchFamily="34" charset="0"/>
              </a:rPr>
              <a:t>indexation</a:t>
            </a:r>
          </a:p>
          <a:p>
            <a:pPr lvl="1" indent="-342900"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Appariement (réunion) </a:t>
            </a:r>
            <a:r>
              <a:rPr lang="fr-FR" sz="2200" dirty="0" smtClean="0">
                <a:latin typeface="Arial" panose="020B0604020202020204" pitchFamily="34" charset="0"/>
                <a:cs typeface="Arial" panose="020B0604020202020204" pitchFamily="34" charset="0"/>
              </a:rPr>
              <a:t>document-requête </a:t>
            </a:r>
          </a:p>
          <a:p>
            <a:pPr lvl="1" indent="-342900" algn="just">
              <a:buFont typeface="Wingdings" panose="05000000000000000000" pitchFamily="2" charset="2"/>
              <a:buChar char="Ø"/>
            </a:pPr>
            <a:r>
              <a:rPr lang="fr-FR" sz="2200" dirty="0" smtClean="0">
                <a:latin typeface="Arial" panose="020B0604020202020204" pitchFamily="34" charset="0"/>
                <a:cs typeface="Arial" panose="020B0604020202020204" pitchFamily="34" charset="0"/>
              </a:rPr>
              <a:t>Exploration </a:t>
            </a:r>
            <a:r>
              <a:rPr lang="fr-FR" sz="2200" dirty="0">
                <a:latin typeface="Arial" panose="020B0604020202020204" pitchFamily="34" charset="0"/>
                <a:cs typeface="Arial" panose="020B0604020202020204" pitchFamily="34" charset="0"/>
              </a:rPr>
              <a:t>du </a:t>
            </a:r>
            <a:r>
              <a:rPr lang="fr-FR" sz="2200" dirty="0" smtClean="0">
                <a:latin typeface="Arial" panose="020B0604020202020204" pitchFamily="34" charset="0"/>
                <a:cs typeface="Arial" panose="020B0604020202020204" pitchFamily="34" charset="0"/>
              </a:rPr>
              <a:t>résultat</a:t>
            </a:r>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2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6444676" y="6244559"/>
            <a:ext cx="512638" cy="365125"/>
          </a:xfrm>
        </p:spPr>
        <p:txBody>
          <a:bodyPr/>
          <a:lstStyle/>
          <a:p>
            <a:fld id="{C34CE94D-8E23-4107-AA90-054B8FB0CA12}" type="slidenum">
              <a:rPr lang="fr-FR" smtClean="0"/>
              <a:t>6</a:t>
            </a:fld>
            <a:endParaRPr lang="fr-FR"/>
          </a:p>
        </p:txBody>
      </p:sp>
      <p:sp>
        <p:nvSpPr>
          <p:cNvPr id="3" name="Espace réservé du contenu 2"/>
          <p:cNvSpPr>
            <a:spLocks noGrp="1"/>
          </p:cNvSpPr>
          <p:nvPr>
            <p:ph idx="4294967295"/>
          </p:nvPr>
        </p:nvSpPr>
        <p:spPr>
          <a:xfrm>
            <a:off x="540000" y="540000"/>
            <a:ext cx="6840000" cy="5400000"/>
          </a:xfrm>
          <a:prstGeom prst="rect">
            <a:avLst/>
          </a:prstGeom>
        </p:spPr>
        <p:txBody>
          <a:bodyPr>
            <a:normAutofit/>
          </a:bodyPr>
          <a:lstStyle/>
          <a:p>
            <a:pPr marL="0" indent="0" algn="just" defTabSz="914400">
              <a:lnSpc>
                <a:spcPct val="210000"/>
              </a:lnSpc>
              <a:spcBef>
                <a:spcPct val="0"/>
              </a:spcBef>
              <a:spcAft>
                <a:spcPts val="900"/>
              </a:spcAft>
              <a:buClrTx/>
              <a:buNone/>
              <a:defRPr/>
            </a:pPr>
            <a:r>
              <a:rPr lang="fr-FR" sz="2800" b="1" cap="small" dirty="0">
                <a:solidFill>
                  <a:schemeClr val="accent2"/>
                </a:solidFill>
                <a:latin typeface="+mj-lt"/>
                <a:ea typeface="+mj-ea"/>
                <a:cs typeface="+mj-cs"/>
              </a:rPr>
              <a:t>Chapitre 1 : </a:t>
            </a:r>
            <a:r>
              <a:rPr lang="fr-FR" sz="2800" b="1" cap="small" dirty="0" smtClean="0">
                <a:solidFill>
                  <a:schemeClr val="accent2"/>
                </a:solidFill>
                <a:latin typeface="+mj-lt"/>
                <a:ea typeface="+mj-ea"/>
                <a:cs typeface="+mj-cs"/>
              </a:rPr>
              <a:t>Introduction à la recherche d’information (RI)</a:t>
            </a:r>
            <a:endParaRPr lang="fr-FR" sz="2800" b="1" cap="small" dirty="0">
              <a:solidFill>
                <a:schemeClr val="accent2"/>
              </a:solidFill>
              <a:latin typeface="+mj-lt"/>
              <a:ea typeface="+mj-ea"/>
              <a:cs typeface="+mj-cs"/>
            </a:endParaRPr>
          </a:p>
          <a:p>
            <a:pPr marL="728645" lvl="1" indent="-385754" algn="just" defTabSz="914400">
              <a:lnSpc>
                <a:spcPct val="120000"/>
              </a:lnSpc>
              <a:spcBef>
                <a:spcPct val="0"/>
              </a:spcBef>
              <a:spcAft>
                <a:spcPts val="1350"/>
              </a:spcAft>
              <a:buClrTx/>
              <a:buFont typeface="+mj-lt"/>
              <a:buAutoNum type="arabicPeriod"/>
              <a:defRPr/>
            </a:pPr>
            <a:r>
              <a:rPr lang="fr-FR" sz="1800" b="1" i="1" dirty="0" smtClean="0">
                <a:solidFill>
                  <a:schemeClr val="bg1">
                    <a:lumMod val="50000"/>
                  </a:schemeClr>
                </a:solidFill>
                <a:latin typeface="Arial" pitchFamily="34" charset="0"/>
                <a:ea typeface="+mj-ea"/>
                <a:cs typeface="Arial" pitchFamily="34" charset="0"/>
              </a:rPr>
              <a:t>Qu’est ce que la 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accent2"/>
                </a:solidFill>
                <a:latin typeface="Arial" panose="020B0604020202020204" pitchFamily="34" charset="0"/>
                <a:cs typeface="Arial" panose="020B0604020202020204" pitchFamily="34" charset="0"/>
                <a:sym typeface="MS PGothic" pitchFamily="34" charset="-128"/>
              </a:rPr>
              <a:t>Qu’est ce que le SRI</a:t>
            </a:r>
            <a:r>
              <a:rPr lang="fr-FR" sz="1800" b="1" dirty="0" smtClean="0">
                <a:solidFill>
                  <a:schemeClr val="accent2"/>
                </a:solidFill>
                <a:latin typeface="Arial" panose="020B0604020202020204" pitchFamily="34" charset="0"/>
                <a:cs typeface="Arial" panose="020B0604020202020204" pitchFamily="34" charset="0"/>
                <a:sym typeface="MS PGothic" pitchFamily="34" charset="-128"/>
              </a:rPr>
              <a:t>?</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Problématique de la </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sym typeface="MS PGothic" pitchFamily="34" charset="-128"/>
              </a:rPr>
              <a:t>Concepts de base de la </a:t>
            </a: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cs typeface="Arial" panose="020B0604020202020204" pitchFamily="34" charset="0"/>
                <a:sym typeface="MS PGothic" pitchFamily="34" charset="-128"/>
              </a:rPr>
              <a:t>Filtrage d’information</a:t>
            </a:r>
          </a:p>
          <a:p>
            <a:pPr marL="728645" lvl="1" indent="-385754" algn="just" defTabSz="914400">
              <a:lnSpc>
                <a:spcPct val="120000"/>
              </a:lnSpc>
              <a:spcBef>
                <a:spcPct val="0"/>
              </a:spcBef>
              <a:spcAft>
                <a:spcPts val="1350"/>
              </a:spcAft>
              <a:buClrTx/>
              <a:buFont typeface="+mj-lt"/>
              <a:buAutoNum type="arabicPeriod"/>
              <a:defRPr/>
            </a:pPr>
            <a:r>
              <a:rPr lang="fr-FR" sz="1800" b="1" dirty="0">
                <a:solidFill>
                  <a:schemeClr val="tx1"/>
                </a:solidFill>
                <a:latin typeface="Arial" panose="020B0604020202020204" pitchFamily="34" charset="0"/>
                <a:cs typeface="Arial" panose="020B0604020202020204" pitchFamily="34" charset="0"/>
              </a:rPr>
              <a:t>Processus en U de </a:t>
            </a:r>
            <a:r>
              <a:rPr lang="fr-FR" sz="1800" b="1" dirty="0" smtClean="0">
                <a:solidFill>
                  <a:schemeClr val="tx1"/>
                </a:solidFill>
                <a:latin typeface="Arial" panose="020B0604020202020204" pitchFamily="34" charset="0"/>
                <a:cs typeface="Arial" panose="020B0604020202020204" pitchFamily="34" charset="0"/>
              </a:rPr>
              <a:t>RI</a:t>
            </a:r>
          </a:p>
          <a:p>
            <a:pPr marL="728645" lvl="1" indent="-385754" algn="just" defTabSz="914400">
              <a:lnSpc>
                <a:spcPct val="120000"/>
              </a:lnSpc>
              <a:spcBef>
                <a:spcPct val="0"/>
              </a:spcBef>
              <a:spcAft>
                <a:spcPts val="1350"/>
              </a:spcAft>
              <a:buClrTx/>
              <a:buFont typeface="+mj-lt"/>
              <a:buAutoNum type="arabicPeriod"/>
              <a:defRPr/>
            </a:pPr>
            <a:r>
              <a:rPr lang="fr-FR" sz="1800" b="1" dirty="0" smtClean="0">
                <a:solidFill>
                  <a:schemeClr val="tx1"/>
                </a:solidFill>
                <a:latin typeface="Arial" panose="020B0604020202020204" pitchFamily="34" charset="0"/>
                <a:ea typeface="+mj-ea"/>
                <a:cs typeface="Arial" panose="020B0604020202020204" pitchFamily="34" charset="0"/>
              </a:rPr>
              <a:t>Evaluation globale du SRI</a:t>
            </a:r>
            <a:endParaRPr lang="fr-FR" sz="1800" b="1" dirty="0">
              <a:solidFill>
                <a:schemeClr val="tx1"/>
              </a:solidFill>
              <a:latin typeface="Arial" pitchFamily="34" charset="0"/>
              <a:ea typeface="+mj-ea"/>
              <a:cs typeface="Arial" pitchFamily="34" charset="0"/>
            </a:endParaRPr>
          </a:p>
        </p:txBody>
      </p:sp>
    </p:spTree>
    <p:extLst>
      <p:ext uri="{BB962C8B-B14F-4D97-AF65-F5344CB8AC3E}">
        <p14:creationId xmlns:p14="http://schemas.microsoft.com/office/powerpoint/2010/main" val="1817077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3300"/>
                </a:solidFill>
                <a:sym typeface="MS PGothic" pitchFamily="34" charset="-128"/>
              </a:rPr>
              <a:t>Qu’est ce que le SRI?</a:t>
            </a:r>
            <a:endParaRPr lang="fr-FR" dirty="0"/>
          </a:p>
        </p:txBody>
      </p:sp>
      <p:sp>
        <p:nvSpPr>
          <p:cNvPr id="3" name="Espace réservé du contenu 2"/>
          <p:cNvSpPr>
            <a:spLocks noGrp="1"/>
          </p:cNvSpPr>
          <p:nvPr>
            <p:ph idx="1"/>
          </p:nvPr>
        </p:nvSpPr>
        <p:spPr/>
        <p:txBody>
          <a:bodyPr>
            <a:noAutofit/>
          </a:bodyPr>
          <a:lstStyle/>
          <a:p>
            <a:pPr marL="342900" lvl="1" indent="-342900" algn="just"/>
            <a:r>
              <a:rPr lang="fr-FR" sz="2200" b="1" dirty="0" smtClean="0">
                <a:solidFill>
                  <a:schemeClr val="accent2"/>
                </a:solidFill>
                <a:latin typeface="Arial" panose="020B0604020202020204" pitchFamily="34" charset="0"/>
                <a:cs typeface="Arial" panose="020B0604020202020204" pitchFamily="34" charset="0"/>
              </a:rPr>
              <a:t>Système de recherche d’information :</a:t>
            </a:r>
          </a:p>
          <a:p>
            <a:pPr marL="342900" lvl="1" indent="-342900" algn="just"/>
            <a:r>
              <a:rPr lang="fr-FR" sz="2200" dirty="0" smtClean="0">
                <a:latin typeface="Arial" panose="020B0604020202020204" pitchFamily="34" charset="0"/>
                <a:cs typeface="Arial" panose="020B0604020202020204" pitchFamily="34" charset="0"/>
              </a:rPr>
              <a:t>Est destiné à fournir de l’information à un utilisateur</a:t>
            </a:r>
          </a:p>
          <a:p>
            <a:pPr marL="342900" lvl="1" indent="-342900" algn="just"/>
            <a:r>
              <a:rPr lang="fr-FR" sz="2200" dirty="0" smtClean="0">
                <a:latin typeface="Arial" panose="020B0604020202020204" pitchFamily="34" charset="0"/>
                <a:cs typeface="Arial" panose="020B0604020202020204" pitchFamily="34" charset="0"/>
              </a:rPr>
              <a:t>Un outil capable </a:t>
            </a:r>
            <a:r>
              <a:rPr lang="fr-FR" sz="2200" dirty="0">
                <a:latin typeface="Arial" panose="020B0604020202020204" pitchFamily="34" charset="0"/>
                <a:cs typeface="Arial" panose="020B0604020202020204" pitchFamily="34" charset="0"/>
              </a:rPr>
              <a:t>de distinguer les informations pertinentes des informations non pertinentes</a:t>
            </a:r>
          </a:p>
          <a:p>
            <a:pPr marL="742950" lvl="2" indent="-342900" algn="just"/>
            <a:r>
              <a:rPr lang="fr-FR" sz="2200" dirty="0" smtClean="0">
                <a:solidFill>
                  <a:schemeClr val="accent4"/>
                </a:solidFill>
                <a:latin typeface="Arial" panose="020B0604020202020204" pitchFamily="34" charset="0"/>
                <a:cs typeface="Arial" panose="020B0604020202020204" pitchFamily="34" charset="0"/>
              </a:rPr>
              <a:t>But  </a:t>
            </a:r>
            <a:r>
              <a:rPr lang="fr-FR" sz="2200" dirty="0">
                <a:solidFill>
                  <a:schemeClr val="accent4"/>
                </a:solidFill>
                <a:latin typeface="Arial" panose="020B0604020202020204" pitchFamily="34" charset="0"/>
                <a:cs typeface="Arial" panose="020B0604020202020204" pitchFamily="34" charset="0"/>
              </a:rPr>
              <a:t>principal : </a:t>
            </a:r>
            <a:r>
              <a:rPr lang="fr-FR" sz="2200" dirty="0">
                <a:latin typeface="Arial" panose="020B0604020202020204" pitchFamily="34" charset="0"/>
                <a:cs typeface="Arial" panose="020B0604020202020204" pitchFamily="34" charset="0"/>
              </a:rPr>
              <a:t>Retrouver les documents pertinents en réponse à une requête utilisateur</a:t>
            </a:r>
          </a:p>
          <a:p>
            <a:pPr marL="742950" lvl="2" indent="-342900" algn="just"/>
            <a:r>
              <a:rPr lang="fr-FR" sz="2200" dirty="0">
                <a:latin typeface="Arial" panose="020B0604020202020204" pitchFamily="34" charset="0"/>
                <a:cs typeface="Arial" panose="020B0604020202020204" pitchFamily="34" charset="0"/>
              </a:rPr>
              <a:t>Une requête traduit le besoin en information de l’utilisateur mais aussi ses préférences sur les informations recherchées </a:t>
            </a:r>
            <a:endParaRPr lang="fr-FR" sz="2200" dirty="0" smtClean="0">
              <a:latin typeface="Arial" panose="020B0604020202020204" pitchFamily="34" charset="0"/>
              <a:cs typeface="Arial" panose="020B0604020202020204" pitchFamily="34" charset="0"/>
            </a:endParaRPr>
          </a:p>
          <a:p>
            <a:pPr marL="742950" lvl="2" indent="-342900"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331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le SRI?</a:t>
            </a:r>
            <a:endParaRPr lang="fr-FR" dirty="0"/>
          </a:p>
        </p:txBody>
      </p:sp>
      <p:sp>
        <p:nvSpPr>
          <p:cNvPr id="3" name="Espace réservé du contenu 2"/>
          <p:cNvSpPr>
            <a:spLocks noGrp="1"/>
          </p:cNvSpPr>
          <p:nvPr>
            <p:ph idx="1"/>
          </p:nvPr>
        </p:nvSpPr>
        <p:spPr/>
        <p:txBody>
          <a:bodyPr>
            <a:normAutofit/>
          </a:bodyPr>
          <a:lstStyle/>
          <a:p>
            <a:pPr lvl="1" algn="just"/>
            <a:r>
              <a:rPr lang="fr-FR" sz="2200" dirty="0">
                <a:latin typeface="Arial" panose="020B0604020202020204" pitchFamily="34" charset="0"/>
                <a:cs typeface="Arial" panose="020B0604020202020204" pitchFamily="34" charset="0"/>
              </a:rPr>
              <a:t>Les documents pertinents :</a:t>
            </a:r>
          </a:p>
          <a:p>
            <a:pPr lvl="2" algn="just"/>
            <a:r>
              <a:rPr lang="fr-FR" sz="2200" dirty="0">
                <a:latin typeface="Arial" panose="020B0604020202020204" pitchFamily="34" charset="0"/>
                <a:cs typeface="Arial" panose="020B0604020202020204" pitchFamily="34" charset="0"/>
              </a:rPr>
              <a:t>Présentés sous forme d’une  liste ordonnée, où l’ordre est basé sur des estimations de </a:t>
            </a:r>
            <a:r>
              <a:rPr lang="fr-FR" sz="2200" dirty="0" smtClean="0">
                <a:latin typeface="Arial" panose="020B0604020202020204" pitchFamily="34" charset="0"/>
                <a:cs typeface="Arial" panose="020B0604020202020204" pitchFamily="34" charset="0"/>
              </a:rPr>
              <a:t>pertinence</a:t>
            </a:r>
            <a:endParaRPr lang="fr-FR" sz="2200" dirty="0">
              <a:latin typeface="Arial" panose="020B0604020202020204" pitchFamily="34" charset="0"/>
              <a:cs typeface="Arial" panose="020B0604020202020204" pitchFamily="34" charset="0"/>
            </a:endParaRPr>
          </a:p>
          <a:p>
            <a:pPr lvl="2" algn="just"/>
            <a:r>
              <a:rPr lang="fr-FR" sz="2200" dirty="0">
                <a:latin typeface="Arial" panose="020B0604020202020204" pitchFamily="34" charset="0"/>
                <a:cs typeface="Arial" panose="020B0604020202020204" pitchFamily="34" charset="0"/>
              </a:rPr>
              <a:t>Critères de pertinence : le degré d’actualité, la qualité de la source, l’accessibilité …</a:t>
            </a:r>
          </a:p>
          <a:p>
            <a:pPr algn="just"/>
            <a:endParaRPr lang="fr-F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2917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ym typeface="MS PGothic" pitchFamily="34" charset="-128"/>
              </a:rPr>
              <a:t>Qu’est ce que le SRI?</a:t>
            </a:r>
            <a:endParaRPr lang="fr-FR" dirty="0"/>
          </a:p>
        </p:txBody>
      </p:sp>
      <p:graphicFrame>
        <p:nvGraphicFramePr>
          <p:cNvPr id="4" name="Group 40"/>
          <p:cNvGraphicFramePr>
            <a:graphicFrameLocks/>
          </p:cNvGraphicFramePr>
          <p:nvPr>
            <p:extLst>
              <p:ext uri="{D42A27DB-BD31-4B8C-83A1-F6EECF244321}">
                <p14:modId xmlns:p14="http://schemas.microsoft.com/office/powerpoint/2010/main" val="187004274"/>
              </p:ext>
            </p:extLst>
          </p:nvPr>
        </p:nvGraphicFramePr>
        <p:xfrm>
          <a:off x="785818" y="2571744"/>
          <a:ext cx="6700833" cy="3787776"/>
        </p:xfrm>
        <a:graphic>
          <a:graphicData uri="http://schemas.openxmlformats.org/drawingml/2006/table">
            <a:tbl>
              <a:tblPr>
                <a:tableStyleId>{69CF1AB2-1976-4502-BF36-3FF5EA218861}</a:tableStyleId>
              </a:tblPr>
              <a:tblGrid>
                <a:gridCol w="2234096">
                  <a:extLst>
                    <a:ext uri="{9D8B030D-6E8A-4147-A177-3AD203B41FA5}">
                      <a16:colId xmlns:a16="http://schemas.microsoft.com/office/drawing/2014/main" val="20000"/>
                    </a:ext>
                  </a:extLst>
                </a:gridCol>
                <a:gridCol w="2232641">
                  <a:extLst>
                    <a:ext uri="{9D8B030D-6E8A-4147-A177-3AD203B41FA5}">
                      <a16:colId xmlns:a16="http://schemas.microsoft.com/office/drawing/2014/main" val="20001"/>
                    </a:ext>
                  </a:extLst>
                </a:gridCol>
                <a:gridCol w="2234096">
                  <a:extLst>
                    <a:ext uri="{9D8B030D-6E8A-4147-A177-3AD203B41FA5}">
                      <a16:colId xmlns:a16="http://schemas.microsoft.com/office/drawing/2014/main" val="20002"/>
                    </a:ext>
                  </a:extLst>
                </a:gridCol>
              </a:tblGrid>
              <a:tr h="50006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fr-FR"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SGBD</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SRI</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820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Besoin en information</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effectLst/>
                        </a:rPr>
                        <a:t>Précis</a:t>
                      </a:r>
                      <a:endParaRPr kumimoji="0" lang="fr-FR"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effectLst/>
                        </a:rPr>
                        <a:t>Flou</a:t>
                      </a:r>
                      <a:endParaRPr kumimoji="0" lang="fr-FR"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82391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Résultat</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smtClean="0">
                          <a:ln>
                            <a:noFill/>
                          </a:ln>
                          <a:effectLst/>
                        </a:rPr>
                        <a:t>Exact</a:t>
                      </a:r>
                      <a:endParaRPr kumimoji="0" lang="fr-FR"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smtClean="0">
                          <a:ln>
                            <a:noFill/>
                          </a:ln>
                          <a:effectLst/>
                        </a:rPr>
                        <a:t>Inexact</a:t>
                      </a:r>
                      <a:endParaRPr kumimoji="0" lang="fr-FR"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820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Requête</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effectLst/>
                        </a:rPr>
                        <a:t>SQL</a:t>
                      </a:r>
                      <a:endParaRPr kumimoji="0" lang="fr-FR"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smtClean="0">
                          <a:ln>
                            <a:noFill/>
                          </a:ln>
                          <a:effectLst/>
                        </a:rPr>
                        <a:t>Ensemble de mots clés</a:t>
                      </a:r>
                      <a:endParaRPr kumimoji="0" lang="fr-FR"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8223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solidFill>
                            <a:schemeClr val="accent1">
                              <a:lumMod val="50000"/>
                            </a:schemeClr>
                          </a:solidFill>
                          <a:effectLst/>
                        </a:rPr>
                        <a:t>Modèle</a:t>
                      </a:r>
                      <a:endParaRPr kumimoji="0" lang="fr-FR" sz="220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smtClean="0">
                          <a:ln>
                            <a:noFill/>
                          </a:ln>
                          <a:effectLst/>
                        </a:rPr>
                        <a:t>Théorie des ensembles</a:t>
                      </a:r>
                      <a:endParaRPr kumimoji="0" lang="fr-FR"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fr-FR" sz="2200" u="none" strike="noStrike" cap="none" normalizeH="0" baseline="0" dirty="0" smtClean="0">
                          <a:ln>
                            <a:noFill/>
                          </a:ln>
                          <a:effectLst/>
                        </a:rPr>
                        <a:t>Modèles de RI</a:t>
                      </a:r>
                      <a:endParaRPr kumimoji="0" lang="fr-FR"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bl>
          </a:graphicData>
        </a:graphic>
      </p:graphicFrame>
      <p:sp>
        <p:nvSpPr>
          <p:cNvPr id="5" name="Rectangle 4"/>
          <p:cNvSpPr/>
          <p:nvPr/>
        </p:nvSpPr>
        <p:spPr>
          <a:xfrm>
            <a:off x="698422" y="1958452"/>
            <a:ext cx="2316660" cy="430887"/>
          </a:xfrm>
          <a:prstGeom prst="rect">
            <a:avLst/>
          </a:prstGeom>
        </p:spPr>
        <p:txBody>
          <a:bodyPr wrap="none">
            <a:spAutoFit/>
          </a:bodyPr>
          <a:lstStyle/>
          <a:p>
            <a:pPr marL="342900" indent="-342900">
              <a:buFont typeface="Wingdings" panose="05000000000000000000" pitchFamily="2" charset="2"/>
              <a:buChar char="§"/>
            </a:pPr>
            <a:r>
              <a:rPr lang="fr-FR" sz="2200" dirty="0">
                <a:solidFill>
                  <a:schemeClr val="accent2"/>
                </a:solidFill>
                <a:latin typeface="Arial" panose="020B0604020202020204" pitchFamily="34" charset="0"/>
                <a:cs typeface="Arial" panose="020B0604020202020204" pitchFamily="34" charset="0"/>
              </a:rPr>
              <a:t>SRI vs. SGBD</a:t>
            </a:r>
          </a:p>
        </p:txBody>
      </p:sp>
    </p:spTree>
    <p:extLst>
      <p:ext uri="{BB962C8B-B14F-4D97-AF65-F5344CB8AC3E}">
        <p14:creationId xmlns:p14="http://schemas.microsoft.com/office/powerpoint/2010/main" val="291941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10515</TotalTime>
  <Words>1813</Words>
  <Application>Microsoft Office PowerPoint</Application>
  <PresentationFormat>Affichage à l'écran (4:3)</PresentationFormat>
  <Paragraphs>271</Paragraphs>
  <Slides>43</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43</vt:i4>
      </vt:variant>
    </vt:vector>
  </HeadingPairs>
  <TitlesOfParts>
    <vt:vector size="52" baseType="lpstr">
      <vt:lpstr>MS PGothic</vt:lpstr>
      <vt:lpstr>SimSun</vt:lpstr>
      <vt:lpstr>Arial</vt:lpstr>
      <vt:lpstr>Calibri</vt:lpstr>
      <vt:lpstr>Cambria Math</vt:lpstr>
      <vt:lpstr>Trebuchet MS</vt:lpstr>
      <vt:lpstr>Wingdings</vt:lpstr>
      <vt:lpstr>Wingdings 3</vt:lpstr>
      <vt:lpstr>Facette</vt:lpstr>
      <vt:lpstr>Recherche d’information</vt:lpstr>
      <vt:lpstr>Présentation PowerPoint</vt:lpstr>
      <vt:lpstr>Qu’est ce que la RI?</vt:lpstr>
      <vt:lpstr>Qu’est ce que la RI?</vt:lpstr>
      <vt:lpstr>Qu’est ce que la RI?</vt:lpstr>
      <vt:lpstr>Présentation PowerPoint</vt:lpstr>
      <vt:lpstr>Qu’est ce que le SRI?</vt:lpstr>
      <vt:lpstr>Qu’est ce que le SRI?</vt:lpstr>
      <vt:lpstr>Qu’est ce que le SRI?</vt:lpstr>
      <vt:lpstr>Qu’est ce que le SRI?</vt:lpstr>
      <vt:lpstr>Qu’est ce que le SRI?</vt:lpstr>
      <vt:lpstr>Qu’est ce que le SRI?</vt:lpstr>
      <vt:lpstr>Présentation PowerPoint</vt:lpstr>
      <vt:lpstr>Problématique de la RI</vt:lpstr>
      <vt:lpstr>Problématique de la RI</vt:lpstr>
      <vt:lpstr>Présentation PowerPoint</vt:lpstr>
      <vt:lpstr>Concepts de base de la RI</vt:lpstr>
      <vt:lpstr>Concepts de base de la RI</vt:lpstr>
      <vt:lpstr>Concepts de base de la RI</vt:lpstr>
      <vt:lpstr>Concepts de base de la RI</vt:lpstr>
      <vt:lpstr>Concepts de base de la RI</vt:lpstr>
      <vt:lpstr>Concepts de base de la RI</vt:lpstr>
      <vt:lpstr>Présentation PowerPoint</vt:lpstr>
      <vt:lpstr>Filtrage d’information</vt:lpstr>
      <vt:lpstr>Filtrage d’information</vt:lpstr>
      <vt:lpstr>Filtrage d’information</vt:lpstr>
      <vt:lpstr>Filtrage d’information</vt:lpstr>
      <vt:lpstr>Filtrage d’information</vt:lpstr>
      <vt:lpstr>Filtrage d’information</vt:lpstr>
      <vt:lpstr>Filtrage d’information</vt:lpstr>
      <vt:lpstr>Filtrage d’information</vt:lpstr>
      <vt:lpstr>Filtrage d’information</vt:lpstr>
      <vt:lpstr>Présentation PowerPoint</vt:lpstr>
      <vt:lpstr>Processus en U de RI</vt:lpstr>
      <vt:lpstr>Processus en U de RI</vt:lpstr>
      <vt:lpstr>Processus en U de RI</vt:lpstr>
      <vt:lpstr>Processus en U de RI</vt:lpstr>
      <vt:lpstr>Processus en U de RI</vt:lpstr>
      <vt:lpstr>Présentation PowerPoint</vt:lpstr>
      <vt:lpstr>Evaluation globale du SRI</vt:lpstr>
      <vt:lpstr>Evaluation globale du SRI</vt:lpstr>
      <vt:lpstr>Evaluation globale du SRI</vt:lpstr>
      <vt:lpstr>Evaluation globale du SRI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SGBD : Oracle PL/SQL</dc:title>
  <dc:creator>DELL</dc:creator>
  <cp:lastModifiedBy>Rafik KHEMAKHEM</cp:lastModifiedBy>
  <cp:revision>80</cp:revision>
  <dcterms:created xsi:type="dcterms:W3CDTF">2021-01-26T15:30:19Z</dcterms:created>
  <dcterms:modified xsi:type="dcterms:W3CDTF">2021-02-08T21:28:09Z</dcterms:modified>
</cp:coreProperties>
</file>