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89" r:id="rId7"/>
    <p:sldId id="263" r:id="rId8"/>
    <p:sldId id="266" r:id="rId9"/>
    <p:sldId id="290" r:id="rId10"/>
    <p:sldId id="301" r:id="rId11"/>
    <p:sldId id="291" r:id="rId12"/>
    <p:sldId id="270" r:id="rId13"/>
    <p:sldId id="271" r:id="rId14"/>
    <p:sldId id="272" r:id="rId15"/>
    <p:sldId id="292" r:id="rId16"/>
    <p:sldId id="274" r:id="rId17"/>
    <p:sldId id="275" r:id="rId18"/>
    <p:sldId id="277" r:id="rId19"/>
    <p:sldId id="278" r:id="rId20"/>
    <p:sldId id="293" r:id="rId21"/>
    <p:sldId id="279" r:id="rId22"/>
    <p:sldId id="281" r:id="rId23"/>
    <p:sldId id="283" r:id="rId24"/>
    <p:sldId id="284" r:id="rId25"/>
    <p:sldId id="285" r:id="rId26"/>
    <p:sldId id="286" r:id="rId27"/>
    <p:sldId id="288" r:id="rId28"/>
    <p:sldId id="302" r:id="rId29"/>
    <p:sldId id="303" r:id="rId30"/>
    <p:sldId id="304" r:id="rId31"/>
    <p:sldId id="298" r:id="rId32"/>
    <p:sldId id="297" r:id="rId33"/>
    <p:sldId id="299" r:id="rId34"/>
    <p:sldId id="300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13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E60C-CBDF-412F-A2E1-EF92BC02414B}" type="datetimeFigureOut">
              <a:rPr lang="fr-FR" smtClean="0"/>
              <a:t>03/11/2021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3617E-5EC2-4884-BCE8-E04E628AB6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4438B59-CE5B-49C3-A3EF-43D95CF301D2}" type="datetime1">
              <a:rPr lang="fr-FR" smtClean="0"/>
              <a:t>03/11/2021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9880-81CE-4325-9DBD-FF9466975069}" type="datetime1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F85A9D-0819-4532-B9C1-9075A0510C94}" type="datetime1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857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4ED7-1045-4B18-9247-31746991CB41}" type="datetime1">
              <a:rPr lang="fr-FR" smtClean="0"/>
              <a:t>03/11/2021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15338" y="6286520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857232"/>
            <a:ext cx="8388508" cy="5238768"/>
          </a:xfrm>
        </p:spPr>
        <p:txBody>
          <a:bodyPr/>
          <a:lstStyle/>
          <a:p>
            <a:pPr lvl="0" eaLnBrk="1" latinLnBrk="0" hangingPunct="1"/>
            <a:r>
              <a:rPr lang="fr-FR" dirty="0"/>
              <a:t>Cliquez pour 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785794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B64D-D195-4747-BE3E-9DB6CBE7DD1C}" type="datetime1">
              <a:rPr lang="fr-FR" smtClean="0"/>
              <a:t>03/11/2021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D0B647-7B1D-49F4-8537-70623F9FE9B7}" type="datetime1">
              <a:rPr lang="fr-FR" smtClean="0"/>
              <a:t>03/11/2021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8E0F1EF-63E8-47B1-819A-7F248E47A69C}" type="datetime1">
              <a:rPr lang="fr-FR" smtClean="0"/>
              <a:t>03/11/2021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209-E801-49CB-A5ED-D5DB5E52F963}" type="datetime1">
              <a:rPr lang="fr-FR" smtClean="0"/>
              <a:t>03/11/2021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34CC-4BB7-957E-E90CCDCFB15F}" type="datetime1">
              <a:rPr lang="fr-FR" smtClean="0"/>
              <a:t>03/11/2021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A3E6-49D2-45F3-9AF6-9DA19FA23774}" type="datetime1">
              <a:rPr lang="fr-FR" smtClean="0"/>
              <a:t>03/11/2021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28A238D-7801-4959-99E8-B8B384E30236}" type="datetime1">
              <a:rPr lang="fr-FR" smtClean="0"/>
              <a:t>03/11/2021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CBCC17-EC84-4445-8CAF-0D4F5D383302}" type="datetime1">
              <a:rPr lang="fr-FR" smtClean="0"/>
              <a:t>03/11/2021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DE054E-5536-4C07-93DC-496BB7B9F7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/>
              <a:t>Chapitre Ii </a:t>
            </a:r>
            <a:br>
              <a:rPr lang="fr-FR" b="1" dirty="0"/>
            </a:br>
            <a:r>
              <a:rPr lang="fr-FR" b="1" dirty="0"/>
              <a:t>Connexion à une base de données relationnelle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fr-FR" dirty="0"/>
              <a:t>Création d’une connexion avec Oracle 10g Express : </a:t>
            </a:r>
          </a:p>
          <a:p>
            <a:pPr lvl="2">
              <a:buNone/>
            </a:pP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cnx</a:t>
            </a:r>
            <a:r>
              <a:rPr lang="fr-FR" dirty="0"/>
              <a:t>=</a:t>
            </a:r>
            <a:r>
              <a:rPr lang="fr-FR" dirty="0" err="1"/>
              <a:t>null</a:t>
            </a:r>
            <a:r>
              <a:rPr lang="fr-FR" dirty="0"/>
              <a:t>;</a:t>
            </a:r>
          </a:p>
          <a:p>
            <a:pPr lvl="2">
              <a:buNone/>
            </a:pPr>
            <a:r>
              <a:rPr lang="fr-FR" dirty="0"/>
              <a:t>String  utilisateur= "</a:t>
            </a:r>
            <a:r>
              <a:rPr lang="fr-FR" dirty="0" err="1"/>
              <a:t>nahla</a:t>
            </a:r>
            <a:r>
              <a:rPr lang="fr-FR" dirty="0"/>
              <a:t>";</a:t>
            </a:r>
          </a:p>
          <a:p>
            <a:pPr lvl="2">
              <a:buNone/>
            </a:pPr>
            <a:r>
              <a:rPr lang="fr-FR" dirty="0"/>
              <a:t>String </a:t>
            </a:r>
            <a:r>
              <a:rPr lang="fr-FR" dirty="0" err="1"/>
              <a:t>motPasse</a:t>
            </a:r>
            <a:r>
              <a:rPr lang="fr-FR" dirty="0"/>
              <a:t>="secret";</a:t>
            </a:r>
          </a:p>
          <a:p>
            <a:pPr lvl="2">
              <a:buNone/>
            </a:pPr>
            <a:r>
              <a:rPr lang="fr-FR" dirty="0" err="1"/>
              <a:t>try</a:t>
            </a:r>
            <a:endParaRPr lang="fr-FR" dirty="0"/>
          </a:p>
          <a:p>
            <a:pPr lvl="2">
              <a:buNone/>
            </a:pPr>
            <a:r>
              <a:rPr lang="fr-FR" dirty="0"/>
              <a:t>{ </a:t>
            </a:r>
            <a:r>
              <a:rPr lang="fr-FR" dirty="0" err="1"/>
              <a:t>cnx</a:t>
            </a:r>
            <a:r>
              <a:rPr lang="fr-FR" dirty="0"/>
              <a:t>= </a:t>
            </a:r>
            <a:r>
              <a:rPr lang="fr-FR" dirty="0" err="1"/>
              <a:t>DriverManager.</a:t>
            </a:r>
            <a:r>
              <a:rPr lang="fr-FR" i="1" dirty="0" err="1"/>
              <a:t>getConnection</a:t>
            </a:r>
            <a:r>
              <a:rPr lang="fr-FR" i="1" dirty="0"/>
              <a:t>(   </a:t>
            </a:r>
          </a:p>
          <a:p>
            <a:pPr lvl="2">
              <a:buNone/>
            </a:pPr>
            <a:r>
              <a:rPr lang="fr-FR" i="1" dirty="0"/>
              <a:t> "</a:t>
            </a:r>
            <a:r>
              <a:rPr lang="fr-FR" i="1" dirty="0" err="1"/>
              <a:t>jdbc:oracle:thin</a:t>
            </a:r>
            <a:r>
              <a:rPr lang="fr-FR" i="1" dirty="0"/>
              <a:t>:@//</a:t>
            </a:r>
            <a:r>
              <a:rPr lang="fr-FR" i="1" dirty="0" err="1"/>
              <a:t>localhost</a:t>
            </a:r>
            <a:r>
              <a:rPr lang="fr-FR" i="1" dirty="0"/>
              <a:t>:1521/XE", utilisateur, </a:t>
            </a:r>
            <a:r>
              <a:rPr lang="fr-FR" i="1" dirty="0" err="1"/>
              <a:t>motPasse</a:t>
            </a:r>
            <a:r>
              <a:rPr lang="fr-FR" i="1" dirty="0"/>
              <a:t>);</a:t>
            </a:r>
            <a:r>
              <a:rPr lang="fr-FR" dirty="0"/>
              <a:t>}</a:t>
            </a:r>
          </a:p>
          <a:p>
            <a:pPr lvl="2">
              <a:buNone/>
            </a:pPr>
            <a:r>
              <a:rPr lang="fr-FR" dirty="0"/>
              <a:t>catch (</a:t>
            </a:r>
            <a:r>
              <a:rPr lang="fr-FR" dirty="0" err="1"/>
              <a:t>SQLException</a:t>
            </a:r>
            <a:r>
              <a:rPr lang="fr-FR" dirty="0"/>
              <a:t> e)</a:t>
            </a:r>
          </a:p>
          <a:p>
            <a:pPr lvl="2">
              <a:buNone/>
            </a:pPr>
            <a:r>
              <a:rPr lang="fr-FR" dirty="0"/>
              <a:t>{System.out.println("erreur pendant la connexion");}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1" indent="-457200"/>
            <a:r>
              <a:rPr lang="fr-FR" dirty="0"/>
              <a:t>Création d’une connexion avec </a:t>
            </a:r>
            <a:r>
              <a:rPr lang="fr-FR" dirty="0" err="1"/>
              <a:t>Mysql</a:t>
            </a:r>
            <a:r>
              <a:rPr lang="fr-FR" dirty="0"/>
              <a:t> :</a:t>
            </a:r>
          </a:p>
          <a:p>
            <a:pPr lvl="2">
              <a:buNone/>
            </a:pP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cnx</a:t>
            </a:r>
            <a:r>
              <a:rPr lang="fr-FR" dirty="0"/>
              <a:t>=</a:t>
            </a:r>
            <a:r>
              <a:rPr lang="fr-FR" dirty="0" err="1"/>
              <a:t>null</a:t>
            </a:r>
            <a:r>
              <a:rPr lang="fr-FR" dirty="0"/>
              <a:t>;</a:t>
            </a:r>
          </a:p>
          <a:p>
            <a:pPr lvl="2">
              <a:buNone/>
            </a:pPr>
            <a:r>
              <a:rPr lang="fr-FR" dirty="0"/>
              <a:t>String  utilisateur= "</a:t>
            </a:r>
            <a:r>
              <a:rPr lang="fr-FR" dirty="0" err="1"/>
              <a:t>nahla</a:t>
            </a:r>
            <a:r>
              <a:rPr lang="fr-FR" dirty="0"/>
              <a:t>";</a:t>
            </a:r>
          </a:p>
          <a:p>
            <a:pPr lvl="2">
              <a:buNone/>
            </a:pPr>
            <a:r>
              <a:rPr lang="fr-FR" dirty="0"/>
              <a:t>String </a:t>
            </a:r>
            <a:r>
              <a:rPr lang="fr-FR" dirty="0" err="1"/>
              <a:t>motPasse</a:t>
            </a:r>
            <a:r>
              <a:rPr lang="fr-FR" dirty="0"/>
              <a:t>="secret";</a:t>
            </a:r>
          </a:p>
          <a:p>
            <a:pPr lvl="2">
              <a:buNone/>
            </a:pPr>
            <a:r>
              <a:rPr lang="fr-FR" dirty="0" err="1"/>
              <a:t>try</a:t>
            </a:r>
            <a:endParaRPr lang="fr-FR" dirty="0"/>
          </a:p>
          <a:p>
            <a:pPr lvl="2">
              <a:buNone/>
            </a:pPr>
            <a:r>
              <a:rPr lang="fr-FR" dirty="0"/>
              <a:t>{ </a:t>
            </a:r>
            <a:r>
              <a:rPr lang="fr-FR" dirty="0" err="1"/>
              <a:t>cnx</a:t>
            </a:r>
            <a:r>
              <a:rPr lang="fr-FR" dirty="0"/>
              <a:t>= </a:t>
            </a:r>
            <a:r>
              <a:rPr lang="fr-FR" dirty="0" err="1"/>
              <a:t>DriverManager.</a:t>
            </a:r>
            <a:r>
              <a:rPr lang="fr-FR" i="1" dirty="0" err="1"/>
              <a:t>getConnection</a:t>
            </a:r>
            <a:r>
              <a:rPr lang="fr-FR" i="1" dirty="0"/>
              <a:t>(  </a:t>
            </a:r>
          </a:p>
          <a:p>
            <a:pPr lvl="2">
              <a:buNone/>
            </a:pPr>
            <a:r>
              <a:rPr lang="fr-FR" i="1" dirty="0"/>
              <a:t>          "jdbc:mysql://localhost:3306/Voitures", utilisateur, </a:t>
            </a:r>
            <a:r>
              <a:rPr lang="fr-FR" i="1" dirty="0" err="1"/>
              <a:t>motPasse</a:t>
            </a:r>
            <a:r>
              <a:rPr lang="fr-FR" i="1" dirty="0"/>
              <a:t>);</a:t>
            </a:r>
            <a:r>
              <a:rPr lang="fr-FR" dirty="0"/>
              <a:t>}</a:t>
            </a:r>
          </a:p>
          <a:p>
            <a:pPr lvl="2">
              <a:buNone/>
            </a:pPr>
            <a:r>
              <a:rPr lang="fr-FR" dirty="0"/>
              <a:t>catch (</a:t>
            </a:r>
            <a:r>
              <a:rPr lang="fr-FR" dirty="0" err="1"/>
              <a:t>SQLException</a:t>
            </a:r>
            <a:r>
              <a:rPr lang="fr-FR" dirty="0"/>
              <a:t> e)</a:t>
            </a:r>
          </a:p>
          <a:p>
            <a:pPr lvl="2">
              <a:buNone/>
            </a:pPr>
            <a:r>
              <a:rPr lang="fr-FR" dirty="0"/>
              <a:t>{System.out.println("erreur pendant la connexion");}</a:t>
            </a:r>
          </a:p>
          <a:p>
            <a:pPr lvl="1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858016" y="1643050"/>
            <a:ext cx="1500198" cy="785818"/>
          </a:xfrm>
          <a:prstGeom prst="wedgeRoundRectCallout">
            <a:avLst>
              <a:gd name="adj1" fmla="val -96531"/>
              <a:gd name="adj2" fmla="val 18124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 de la 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La création et l’exécution d’une requête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Créer une requête SQL simple</a:t>
            </a:r>
          </a:p>
          <a:p>
            <a:pPr lvl="1"/>
            <a:r>
              <a:rPr lang="fr-FR" dirty="0"/>
              <a:t> Il faut créer un objet instance de l’interface </a:t>
            </a:r>
            <a:r>
              <a:rPr lang="fr-FR" b="1" i="1" dirty="0" err="1"/>
              <a:t>Statement</a:t>
            </a:r>
            <a:endParaRPr lang="fr-FR" b="1" i="1" dirty="0"/>
          </a:p>
          <a:p>
            <a:pPr lvl="1"/>
            <a:r>
              <a:rPr lang="fr-FR" dirty="0"/>
              <a:t> La création est effectuée par la méthode </a:t>
            </a:r>
            <a:r>
              <a:rPr lang="fr-FR" i="1" dirty="0" err="1"/>
              <a:t>createStatement</a:t>
            </a:r>
            <a:r>
              <a:rPr lang="fr-FR" i="1" dirty="0"/>
              <a:t>() de </a:t>
            </a:r>
            <a:r>
              <a:rPr lang="fr-FR" i="1" dirty="0" err="1"/>
              <a:t>Connection</a:t>
            </a:r>
            <a:r>
              <a:rPr lang="fr-FR" i="1" dirty="0"/>
              <a:t> :</a:t>
            </a:r>
          </a:p>
          <a:p>
            <a:pPr lvl="1">
              <a:buNone/>
            </a:pPr>
            <a:r>
              <a:rPr lang="fr-FR" i="1" dirty="0"/>
              <a:t>	</a:t>
            </a:r>
            <a:r>
              <a:rPr lang="fr-FR" i="1" dirty="0" err="1"/>
              <a:t>try</a:t>
            </a:r>
            <a:r>
              <a:rPr lang="fr-FR" i="1" dirty="0"/>
              <a:t>{ </a:t>
            </a:r>
            <a:r>
              <a:rPr lang="fr-FR" i="1" dirty="0" err="1"/>
              <a:t>Statement</a:t>
            </a:r>
            <a:r>
              <a:rPr lang="fr-FR" i="1" dirty="0"/>
              <a:t> </a:t>
            </a:r>
            <a:r>
              <a:rPr lang="fr-FR" i="1" dirty="0" err="1"/>
              <a:t>stmt</a:t>
            </a:r>
            <a:r>
              <a:rPr lang="fr-FR" i="1" dirty="0"/>
              <a:t> = </a:t>
            </a:r>
            <a:r>
              <a:rPr lang="fr-FR" i="1" dirty="0" err="1"/>
              <a:t>cnx.createStatement</a:t>
            </a:r>
            <a:r>
              <a:rPr lang="fr-FR" i="1" dirty="0"/>
              <a:t>();}</a:t>
            </a:r>
          </a:p>
          <a:p>
            <a:pPr lvl="1">
              <a:buNone/>
            </a:pPr>
            <a:r>
              <a:rPr lang="fr-FR" i="1" dirty="0"/>
              <a:t>	catch(</a:t>
            </a:r>
            <a:r>
              <a:rPr lang="fr-FR" i="1" dirty="0" err="1"/>
              <a:t>SQLException</a:t>
            </a:r>
            <a:r>
              <a:rPr lang="fr-FR" i="1" dirty="0"/>
              <a:t> e){</a:t>
            </a:r>
            <a:r>
              <a:rPr lang="fr-FR" i="1" dirty="0" err="1"/>
              <a:t>e.printStackTrace</a:t>
            </a:r>
            <a:r>
              <a:rPr lang="fr-FR" i="1" dirty="0"/>
              <a:t>();}</a:t>
            </a:r>
          </a:p>
          <a:p>
            <a:r>
              <a:rPr lang="fr-FR" dirty="0"/>
              <a:t> Lorsqu’un </a:t>
            </a:r>
            <a:r>
              <a:rPr lang="fr-FR" b="1" i="1" dirty="0" err="1"/>
              <a:t>Statement</a:t>
            </a:r>
            <a:r>
              <a:rPr lang="fr-FR" dirty="0"/>
              <a:t> a été créé, il peut être utilisé pour lancer plusieurs requêtes différentes </a:t>
            </a:r>
          </a:p>
          <a:p>
            <a:r>
              <a:rPr lang="fr-FR" dirty="0"/>
              <a:t>Un </a:t>
            </a:r>
            <a:r>
              <a:rPr lang="fr-FR" b="1" i="1" dirty="0" err="1"/>
              <a:t>Statement</a:t>
            </a:r>
            <a:r>
              <a:rPr lang="fr-FR" dirty="0"/>
              <a:t> peut prendre en charge l’exécution des instructions DDL aussi bien que des instructions DML.</a:t>
            </a:r>
          </a:p>
          <a:p>
            <a:pPr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méthode à appeler pour exécuter une requête dépend de la nature de l’ordre SQL que l’on veut exécuter :</a:t>
            </a:r>
          </a:p>
          <a:p>
            <a:pPr lvl="1"/>
            <a:r>
              <a:rPr lang="fr-FR" dirty="0"/>
              <a:t>consultation (select) : </a:t>
            </a:r>
            <a:r>
              <a:rPr lang="fr-FR" b="1" dirty="0" err="1"/>
              <a:t>executeQuery</a:t>
            </a:r>
            <a:r>
              <a:rPr lang="fr-FR" b="1" dirty="0"/>
              <a:t>() </a:t>
            </a:r>
            <a:r>
              <a:rPr lang="fr-FR" dirty="0"/>
              <a:t>renvoie un </a:t>
            </a:r>
            <a:r>
              <a:rPr lang="fr-FR" dirty="0" err="1"/>
              <a:t>ResultSet</a:t>
            </a:r>
            <a:r>
              <a:rPr lang="fr-FR" dirty="0"/>
              <a:t> pour récupérer les lignes une à une </a:t>
            </a:r>
          </a:p>
          <a:p>
            <a:pPr lvl="1"/>
            <a:r>
              <a:rPr lang="fr-FR" dirty="0"/>
              <a:t>modification des données (update, insert, </a:t>
            </a:r>
            <a:r>
              <a:rPr lang="fr-FR" dirty="0" err="1"/>
              <a:t>delete</a:t>
            </a:r>
            <a:r>
              <a:rPr lang="fr-FR" dirty="0"/>
              <a:t>) ou ordres DDL (</a:t>
            </a:r>
            <a:r>
              <a:rPr lang="fr-FR" dirty="0" err="1"/>
              <a:t>create</a:t>
            </a:r>
            <a:r>
              <a:rPr lang="fr-FR" dirty="0"/>
              <a:t> table,…) : </a:t>
            </a:r>
            <a:r>
              <a:rPr lang="fr-FR" b="1" dirty="0" err="1"/>
              <a:t>executeUpdate</a:t>
            </a:r>
            <a:r>
              <a:rPr lang="fr-FR" b="1" dirty="0"/>
              <a:t>() </a:t>
            </a:r>
            <a:r>
              <a:rPr lang="fr-FR" dirty="0"/>
              <a:t>renvoie le nombre de lignes modifiées</a:t>
            </a:r>
          </a:p>
          <a:p>
            <a:pPr lvl="1"/>
            <a:r>
              <a:rPr lang="fr-FR" dirty="0"/>
              <a:t>si on ne connaît pas à l’exécution la nature de l’ordre SQL à exécuter : </a:t>
            </a:r>
            <a:r>
              <a:rPr lang="fr-FR" b="1" dirty="0" err="1"/>
              <a:t>execute</a:t>
            </a:r>
            <a:r>
              <a:rPr lang="fr-FR" b="1" dirty="0"/>
              <a:t>() </a:t>
            </a:r>
            <a:r>
              <a:rPr lang="fr-FR" dirty="0"/>
              <a:t>renvoie un </a:t>
            </a:r>
            <a:r>
              <a:rPr lang="fr-FR" dirty="0" err="1"/>
              <a:t>boolean</a:t>
            </a:r>
            <a:r>
              <a:rPr lang="fr-FR" dirty="0"/>
              <a:t> qui indique si un jeu d’enregistrements a été généré (</a:t>
            </a:r>
            <a:r>
              <a:rPr lang="fr-FR" dirty="0" err="1"/>
              <a:t>true</a:t>
            </a:r>
            <a:r>
              <a:rPr lang="fr-FR" dirty="0"/>
              <a:t>) ou si simplement l’instruction a modifié des enregistrements dans la base de données (false)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méthode </a:t>
            </a:r>
            <a:r>
              <a:rPr lang="fr-FR" b="1" i="1" dirty="0" err="1"/>
              <a:t>executeQuery</a:t>
            </a:r>
            <a:r>
              <a:rPr lang="fr-FR" b="1" i="1" dirty="0"/>
              <a:t>()</a:t>
            </a:r>
          </a:p>
          <a:p>
            <a:pPr lvl="1"/>
            <a:r>
              <a:rPr lang="fr-FR" dirty="0"/>
              <a:t>Elle est conçue spécialement pour l’exécution d’instructions select.</a:t>
            </a:r>
          </a:p>
          <a:p>
            <a:pPr lvl="1"/>
            <a:r>
              <a:rPr lang="fr-FR" dirty="0"/>
              <a:t>Elle renvoie une instance de </a:t>
            </a:r>
            <a:r>
              <a:rPr lang="fr-FR" b="1" i="1" dirty="0" err="1"/>
              <a:t>ResultSet</a:t>
            </a:r>
            <a:endParaRPr lang="fr-FR" b="1" i="1" dirty="0"/>
          </a:p>
          <a:p>
            <a:pPr lvl="1"/>
            <a:r>
              <a:rPr lang="fr-FR" dirty="0"/>
              <a:t> </a:t>
            </a:r>
            <a:r>
              <a:rPr lang="fr-FR" b="1" i="1" dirty="0" err="1"/>
              <a:t>ResultSet</a:t>
            </a:r>
            <a:r>
              <a:rPr lang="fr-FR" b="1" dirty="0"/>
              <a:t> </a:t>
            </a:r>
            <a:r>
              <a:rPr lang="fr-FR" dirty="0"/>
              <a:t>va permettre de parcourir toutes les lignes renvoyées par le select.</a:t>
            </a:r>
          </a:p>
          <a:p>
            <a:pPr lvl="1"/>
            <a:r>
              <a:rPr lang="fr-FR" dirty="0"/>
              <a:t> Au début, </a:t>
            </a:r>
            <a:r>
              <a:rPr lang="fr-FR" b="1" i="1" dirty="0" err="1"/>
              <a:t>ResultSet</a:t>
            </a:r>
            <a:r>
              <a:rPr lang="fr-FR" b="1" dirty="0"/>
              <a:t> </a:t>
            </a:r>
            <a:r>
              <a:rPr lang="fr-FR" dirty="0"/>
              <a:t>est positionné avant la première ligne et il faut donc commencer par le faire avancer à la première ligne en appelant la méthode </a:t>
            </a:r>
            <a:r>
              <a:rPr lang="fr-FR" b="1" i="1" dirty="0" err="1"/>
              <a:t>next</a:t>
            </a:r>
            <a:r>
              <a:rPr lang="fr-FR" b="1" i="1" dirty="0"/>
              <a:t>()</a:t>
            </a:r>
          </a:p>
          <a:p>
            <a:pPr lvl="1"/>
            <a:r>
              <a:rPr lang="fr-FR" b="1" i="1" dirty="0" err="1"/>
              <a:t>next</a:t>
            </a:r>
            <a:r>
              <a:rPr lang="fr-FR" b="1" i="1" dirty="0"/>
              <a:t>() </a:t>
            </a:r>
            <a:r>
              <a:rPr lang="fr-FR" dirty="0"/>
              <a:t>permet de passer à la ligne suivante ; elle renvoie </a:t>
            </a:r>
            <a:r>
              <a:rPr lang="fr-FR" b="1" dirty="0" err="1"/>
              <a:t>true</a:t>
            </a:r>
            <a:r>
              <a:rPr lang="fr-FR" b="1" dirty="0"/>
              <a:t> </a:t>
            </a:r>
            <a:r>
              <a:rPr lang="fr-FR" dirty="0"/>
              <a:t>si cette ligne suivante existe et </a:t>
            </a:r>
            <a:r>
              <a:rPr lang="fr-FR" b="1" dirty="0"/>
              <a:t>false </a:t>
            </a:r>
            <a:r>
              <a:rPr lang="fr-FR" dirty="0"/>
              <a:t>sinon.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fr-FR" dirty="0"/>
              <a:t>Exemple :</a:t>
            </a:r>
          </a:p>
          <a:p>
            <a:pPr lvl="1">
              <a:buNone/>
            </a:pPr>
            <a:r>
              <a:rPr lang="fr-FR" dirty="0" err="1"/>
              <a:t>try</a:t>
            </a:r>
            <a:r>
              <a:rPr lang="fr-FR" dirty="0"/>
              <a:t>{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err="1"/>
              <a:t>ResultSet</a:t>
            </a:r>
            <a:r>
              <a:rPr lang="fr-FR" dirty="0"/>
              <a:t> </a:t>
            </a:r>
            <a:r>
              <a:rPr lang="fr-FR" dirty="0" err="1"/>
              <a:t>rset</a:t>
            </a:r>
            <a:r>
              <a:rPr lang="fr-FR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("SELECT distinct </a:t>
            </a:r>
            <a:r>
              <a:rPr lang="en-US" dirty="0" err="1"/>
              <a:t>couleur</a:t>
            </a:r>
            <a:r>
              <a:rPr lang="en-US" dirty="0"/>
              <a:t> FROM </a:t>
            </a:r>
            <a:r>
              <a:rPr lang="en-US" dirty="0" err="1"/>
              <a:t>Voiture</a:t>
            </a:r>
            <a:r>
              <a:rPr lang="en-US" dirty="0"/>
              <a:t>");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rset.next</a:t>
            </a:r>
            <a:r>
              <a:rPr lang="fr-FR" dirty="0"/>
              <a:t>())</a:t>
            </a:r>
          </a:p>
          <a:p>
            <a:pPr lvl="1">
              <a:buNone/>
            </a:pPr>
            <a:r>
              <a:rPr lang="fr-FR" dirty="0"/>
              <a:t>		System.out.println (</a:t>
            </a:r>
            <a:r>
              <a:rPr lang="fr-FR" dirty="0" err="1"/>
              <a:t>rset.getString</a:t>
            </a:r>
            <a:r>
              <a:rPr lang="fr-FR" dirty="0"/>
              <a:t>(1));</a:t>
            </a:r>
          </a:p>
          <a:p>
            <a:pPr lvl="1">
              <a:buNone/>
            </a:pPr>
            <a:r>
              <a:rPr lang="fr-FR" dirty="0"/>
              <a:t>      //ou bien System.out.println (</a:t>
            </a:r>
            <a:r>
              <a:rPr lang="fr-FR" dirty="0" err="1"/>
              <a:t>rset.getString</a:t>
            </a:r>
            <a:r>
              <a:rPr lang="fr-FR" dirty="0"/>
              <a:t>("couleur"));}</a:t>
            </a:r>
          </a:p>
          <a:p>
            <a:pPr lvl="1">
              <a:buNone/>
            </a:pPr>
            <a:r>
              <a:rPr lang="fr-FR" dirty="0"/>
              <a:t>catch(</a:t>
            </a:r>
            <a:r>
              <a:rPr lang="fr-FR" dirty="0" err="1"/>
              <a:t>SQLException</a:t>
            </a:r>
            <a:r>
              <a:rPr lang="fr-FR" dirty="0"/>
              <a:t> e){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err="1"/>
              <a:t>e.printStackTrace</a:t>
            </a:r>
            <a:r>
              <a:rPr lang="fr-FR" dirty="0"/>
              <a:t>();}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Quand </a:t>
            </a:r>
            <a:r>
              <a:rPr lang="fr-FR" b="1" dirty="0" err="1"/>
              <a:t>ResultSet</a:t>
            </a:r>
            <a:r>
              <a:rPr lang="fr-FR" b="1" dirty="0"/>
              <a:t> </a:t>
            </a:r>
            <a:r>
              <a:rPr lang="fr-FR" dirty="0"/>
              <a:t>est positionné sur une ligne, les méthodes </a:t>
            </a:r>
            <a:r>
              <a:rPr lang="fr-FR" b="1" i="1" dirty="0" err="1"/>
              <a:t>getXXX</a:t>
            </a:r>
            <a:r>
              <a:rPr lang="fr-FR" b="1" i="1" dirty="0"/>
              <a:t>() </a:t>
            </a:r>
            <a:r>
              <a:rPr lang="fr-FR" dirty="0"/>
              <a:t>permettent de récupérer les valeurs des colonnes de la ligne :</a:t>
            </a:r>
          </a:p>
          <a:p>
            <a:pPr lvl="2"/>
            <a:r>
              <a:rPr lang="fr-FR" b="1" i="1" dirty="0" err="1"/>
              <a:t>getXXX</a:t>
            </a:r>
            <a:r>
              <a:rPr lang="fr-FR" b="1" i="1" dirty="0"/>
              <a:t>(</a:t>
            </a:r>
            <a:r>
              <a:rPr lang="fr-FR" b="1" i="1" dirty="0" err="1"/>
              <a:t>int</a:t>
            </a:r>
            <a:r>
              <a:rPr lang="fr-FR" b="1" i="1" dirty="0"/>
              <a:t> </a:t>
            </a:r>
            <a:r>
              <a:rPr lang="fr-FR" b="1" i="1" dirty="0" err="1"/>
              <a:t>numéroColonne</a:t>
            </a:r>
            <a:r>
              <a:rPr lang="fr-FR" b="1" i="1" dirty="0"/>
              <a:t>)</a:t>
            </a:r>
          </a:p>
          <a:p>
            <a:pPr lvl="2"/>
            <a:r>
              <a:rPr lang="fr-FR" b="1" i="1" dirty="0" err="1"/>
              <a:t>getXXX</a:t>
            </a:r>
            <a:r>
              <a:rPr lang="fr-FR" b="1" i="1" dirty="0"/>
              <a:t>(String </a:t>
            </a:r>
            <a:r>
              <a:rPr lang="fr-FR" b="1" i="1" dirty="0" err="1"/>
              <a:t>nomColonne</a:t>
            </a:r>
            <a:r>
              <a:rPr lang="fr-FR" b="1" i="1" dirty="0"/>
              <a:t>) </a:t>
            </a:r>
            <a:r>
              <a:rPr lang="fr-FR" i="1" dirty="0"/>
              <a:t>(nom simple d’une </a:t>
            </a:r>
            <a:r>
              <a:rPr lang="fr-FR" dirty="0"/>
              <a:t>colonne, pas préfixé par un nom de table ; dans le cas d’une jointure utiliser un alias de colonne)</a:t>
            </a:r>
          </a:p>
          <a:p>
            <a:pPr lvl="1"/>
            <a:r>
              <a:rPr lang="fr-FR" b="1" i="1" dirty="0"/>
              <a:t>XXX</a:t>
            </a:r>
            <a:r>
              <a:rPr lang="fr-FR" dirty="0"/>
              <a:t> désigne le type Java de la valeur que l'on va récupérer, par exemple String, Int ou Double</a:t>
            </a:r>
          </a:p>
          <a:p>
            <a:pPr lvl="1"/>
            <a:r>
              <a:rPr lang="fr-FR" dirty="0"/>
              <a:t>Par exemple, </a:t>
            </a:r>
            <a:r>
              <a:rPr lang="fr-FR" b="1" i="1" dirty="0" err="1"/>
              <a:t>getInt</a:t>
            </a:r>
            <a:r>
              <a:rPr lang="fr-FR" b="1" i="1" dirty="0"/>
              <a:t>() </a:t>
            </a:r>
            <a:r>
              <a:rPr lang="fr-FR" dirty="0"/>
              <a:t>renvoie un </a:t>
            </a:r>
            <a:r>
              <a:rPr lang="fr-FR" dirty="0" err="1"/>
              <a:t>int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Les types JDBC/SQL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Tous les SGBD n’ont pas les mêmes types SQL ; même les types de base peuvent présenter des différences importantes</a:t>
            </a:r>
          </a:p>
          <a:p>
            <a:pPr algn="just"/>
            <a:r>
              <a:rPr lang="fr-FR" dirty="0"/>
              <a:t>Pour cacher ces différences, JDBC définit ses propres types SQL dans la classe </a:t>
            </a:r>
            <a:r>
              <a:rPr lang="fr-FR" b="1" dirty="0"/>
              <a:t>Types, </a:t>
            </a:r>
            <a:r>
              <a:rPr lang="fr-FR" dirty="0"/>
              <a:t>sous forme de constantes nommées</a:t>
            </a:r>
          </a:p>
          <a:p>
            <a:pPr algn="just"/>
            <a:r>
              <a:rPr lang="fr-FR" dirty="0"/>
              <a:t>Le pilote JDBC fait la traduction de ces types dans les types du SGBD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Correspondances entre types Java et SQL</a:t>
            </a:r>
          </a:p>
          <a:p>
            <a:pPr lvl="1" algn="just"/>
            <a:r>
              <a:rPr lang="fr-FR" dirty="0"/>
              <a:t>Dans un programme JDBC, les méthodes </a:t>
            </a:r>
            <a:r>
              <a:rPr lang="fr-FR" b="1" i="1" dirty="0" err="1"/>
              <a:t>getXXX</a:t>
            </a:r>
            <a:r>
              <a:rPr lang="fr-FR" b="1" i="1" dirty="0"/>
              <a:t>(), </a:t>
            </a:r>
            <a:r>
              <a:rPr lang="fr-FR" b="1" i="1" dirty="0" err="1"/>
              <a:t>setXXX</a:t>
            </a:r>
            <a:r>
              <a:rPr lang="fr-FR" b="1" i="1" dirty="0"/>
              <a:t>() </a:t>
            </a:r>
            <a:r>
              <a:rPr lang="fr-FR" dirty="0"/>
              <a:t>servent à préciser la correspondance entre les types Java et les types SQL. Par exemple, </a:t>
            </a:r>
            <a:r>
              <a:rPr lang="fr-FR" b="1" i="1" dirty="0" err="1"/>
              <a:t>getString</a:t>
            </a:r>
            <a:r>
              <a:rPr lang="fr-FR" b="1" i="1" dirty="0"/>
              <a:t>() </a:t>
            </a:r>
            <a:r>
              <a:rPr lang="fr-FR" dirty="0"/>
              <a:t>indique que l’on veut récupérer la donnée SQL dans un String.</a:t>
            </a:r>
          </a:p>
          <a:p>
            <a:pPr lvl="1" algn="just"/>
            <a:r>
              <a:rPr lang="fr-FR" dirty="0"/>
              <a:t>C'est le rôle du pilote particulier à chaque SGBD de faire les traductions correspondantes ; une exception peut être lancée si ça n’est pas possible.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857232"/>
            <a:ext cx="8388508" cy="2428892"/>
          </a:xfrm>
        </p:spPr>
        <p:txBody>
          <a:bodyPr>
            <a:normAutofit/>
          </a:bodyPr>
          <a:lstStyle/>
          <a:p>
            <a:r>
              <a:rPr lang="fr-FR" dirty="0"/>
              <a:t>Correspondances avec </a:t>
            </a:r>
            <a:r>
              <a:rPr lang="fr-FR" b="1" i="1" dirty="0" err="1"/>
              <a:t>getXXX</a:t>
            </a:r>
            <a:r>
              <a:rPr lang="fr-FR" b="1" i="1" dirty="0"/>
              <a:t>()</a:t>
            </a:r>
          </a:p>
          <a:p>
            <a:pPr lvl="1"/>
            <a:r>
              <a:rPr lang="fr-FR" dirty="0"/>
              <a:t>Presque tous les types SQL peuvent être retrouvés par </a:t>
            </a:r>
            <a:r>
              <a:rPr lang="fr-FR" b="1" i="1" dirty="0" err="1"/>
              <a:t>getString</a:t>
            </a:r>
            <a:r>
              <a:rPr lang="fr-FR" b="1" i="1" dirty="0"/>
              <a:t>()</a:t>
            </a:r>
          </a:p>
          <a:p>
            <a:pPr lvl="1"/>
            <a:r>
              <a:rPr lang="fr-FR" dirty="0"/>
              <a:t>Cependant, des méthodes sont recommandées : </a:t>
            </a:r>
          </a:p>
          <a:p>
            <a:pPr lvl="1">
              <a:buNone/>
            </a:pP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000100" y="2857495"/>
          <a:ext cx="7143800" cy="357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r>
                        <a:rPr lang="fr-FR" sz="2000" dirty="0"/>
                        <a:t>Type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Méthode JAVA recommandée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r>
                        <a:rPr lang="fr-FR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getInt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CHAR et VARCHAR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getString</a:t>
                      </a:r>
                      <a:r>
                        <a:rPr lang="fr-FR" sz="2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r>
                        <a:rPr lang="en-US" sz="20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getFloat</a:t>
                      </a:r>
                      <a:r>
                        <a:rPr lang="en-US" sz="2000" dirty="0"/>
                        <a:t>()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r>
                        <a:rPr lang="en-US" sz="2000" dirty="0"/>
                        <a:t>DOUBLE et 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getDouble</a:t>
                      </a:r>
                      <a:r>
                        <a:rPr lang="en-US" sz="2000" dirty="0"/>
                        <a:t>()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r>
                        <a:rPr lang="pt-BR" sz="2000" dirty="0"/>
                        <a:t>DECIMAL et NUMERIC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getBigDecimal()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r>
                        <a:rPr lang="en-US" sz="2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getDate</a:t>
                      </a:r>
                      <a:r>
                        <a:rPr lang="en-US" sz="2000" dirty="0"/>
                        <a:t>()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TIME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getTime</a:t>
                      </a:r>
                      <a:r>
                        <a:rPr lang="en-US" sz="2000" dirty="0"/>
                        <a:t>()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85728"/>
            <a:ext cx="8153400" cy="428628"/>
          </a:xfrm>
        </p:spPr>
        <p:txBody>
          <a:bodyPr>
            <a:normAutofit fontScale="90000"/>
          </a:bodyPr>
          <a:lstStyle/>
          <a:p>
            <a:r>
              <a:rPr lang="fr-FR" dirty="0"/>
              <a:t>1. Présentation de JDBC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fr-FR" sz="2800" dirty="0"/>
              <a:t>JDBC (</a:t>
            </a:r>
            <a:r>
              <a:rPr lang="fr-FR" sz="2800" i="1" dirty="0"/>
              <a:t>Java Data Base </a:t>
            </a:r>
            <a:r>
              <a:rPr lang="fr-FR" sz="2800" i="1" dirty="0" err="1"/>
              <a:t>Connectivity</a:t>
            </a:r>
            <a:r>
              <a:rPr lang="fr-FR" sz="2800" i="1" dirty="0"/>
              <a:t>) est l’API de </a:t>
            </a:r>
            <a:r>
              <a:rPr lang="fr-FR" sz="2800" dirty="0"/>
              <a:t>base pour l’accès à des bases de données relationnelles avec le langage SQL, depuis un programme en Java</a:t>
            </a:r>
          </a:p>
          <a:p>
            <a:pPr>
              <a:spcAft>
                <a:spcPts val="1200"/>
              </a:spcAft>
            </a:pPr>
            <a:r>
              <a:rPr lang="fr-FR" sz="2800" dirty="0"/>
              <a:t>Il est fourni par le paquetage </a:t>
            </a:r>
            <a:r>
              <a:rPr lang="fr-FR" sz="2800" b="1" dirty="0"/>
              <a:t>java.sql </a:t>
            </a:r>
            <a:r>
              <a:rPr lang="fr-FR" sz="2800" dirty="0"/>
              <a:t>qui contient un grand nombre d’interfaces et quelques classes</a:t>
            </a:r>
          </a:p>
          <a:p>
            <a:pPr>
              <a:spcAft>
                <a:spcPts val="1200"/>
              </a:spcAft>
            </a:pPr>
            <a:r>
              <a:rPr lang="fr-FR" sz="2800" dirty="0"/>
              <a:t>JDBC ne fournit pas les classes qui implantent les interfaces</a:t>
            </a:r>
            <a:endParaRPr lang="fr-FR" sz="2800" b="1" dirty="0"/>
          </a:p>
          <a:p>
            <a:pPr algn="just">
              <a:spcAft>
                <a:spcPts val="1200"/>
              </a:spcAft>
            </a:pPr>
            <a:r>
              <a:rPr lang="fr-FR" sz="2800" dirty="0"/>
              <a:t>L’API JDBC est presque totalement indépendante des </a:t>
            </a:r>
            <a:r>
              <a:rPr lang="fr-FR" sz="2800" dirty="0" err="1"/>
              <a:t>SGBDRs</a:t>
            </a:r>
            <a:endParaRPr lang="fr-FR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Chacune des méthodes </a:t>
            </a:r>
            <a:r>
              <a:rPr lang="fr-FR" b="1" i="1" dirty="0" err="1"/>
              <a:t>getXXX</a:t>
            </a:r>
            <a:r>
              <a:rPr lang="fr-FR" b="1" i="1" dirty="0"/>
              <a:t>() </a:t>
            </a:r>
            <a:r>
              <a:rPr lang="fr-FR" dirty="0"/>
              <a:t>est disponible sous deux formes : </a:t>
            </a:r>
          </a:p>
          <a:p>
            <a:pPr lvl="1"/>
            <a:r>
              <a:rPr lang="fr-FR" dirty="0"/>
              <a:t>La première accepte comme argument le numéro de la colonne dont on souhaite obtenir la valeur. La numérotation commençant à 1. </a:t>
            </a:r>
          </a:p>
          <a:p>
            <a:pPr lvl="1"/>
            <a:r>
              <a:rPr lang="fr-FR" dirty="0"/>
              <a:t>La deuxième version accepte une chaîne de caractères représentant le nom de la colonne dans la base de données. Si la requête ayant été utilisée pour créer le </a:t>
            </a:r>
            <a:r>
              <a:rPr lang="fr-FR" b="1" i="1" dirty="0" err="1"/>
              <a:t>ResultSet</a:t>
            </a:r>
            <a:r>
              <a:rPr lang="fr-FR" dirty="0"/>
              <a:t> contient des alias alors les colonnes portent le nom de l’alias et non le nom du champ dans la base de données.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Types Date en Java et en SQL</a:t>
            </a:r>
          </a:p>
          <a:p>
            <a:pPr marL="880110" lvl="1" indent="-514350" algn="just"/>
            <a:r>
              <a:rPr lang="fr-FR" b="1" i="1" dirty="0"/>
              <a:t>java.sql</a:t>
            </a:r>
            <a:r>
              <a:rPr lang="fr-FR" b="1" dirty="0"/>
              <a:t> </a:t>
            </a:r>
            <a:r>
              <a:rPr lang="fr-FR" dirty="0"/>
              <a:t>contient une classe </a:t>
            </a:r>
            <a:r>
              <a:rPr lang="fr-FR" b="1" i="1" dirty="0"/>
              <a:t>Date</a:t>
            </a:r>
            <a:r>
              <a:rPr lang="fr-FR" b="1" dirty="0"/>
              <a:t> </a:t>
            </a:r>
            <a:r>
              <a:rPr lang="fr-FR" dirty="0"/>
              <a:t>utilisée par JDBC pour les échanges de dates entre Java et la base de données. Cette classe hérite de la classe </a:t>
            </a:r>
            <a:r>
              <a:rPr lang="fr-FR" b="1" i="1" dirty="0" err="1"/>
              <a:t>java.util.Date</a:t>
            </a:r>
            <a:r>
              <a:rPr lang="fr-FR" b="1" i="1" dirty="0"/>
              <a:t>.</a:t>
            </a:r>
          </a:p>
          <a:p>
            <a:pPr lvl="1" algn="just"/>
            <a:r>
              <a:rPr lang="fr-FR" b="1" i="1" dirty="0"/>
              <a:t>java.sql.Date</a:t>
            </a:r>
            <a:r>
              <a:rPr lang="fr-FR" dirty="0"/>
              <a:t> correspond à un temps en millisecondes</a:t>
            </a:r>
          </a:p>
          <a:p>
            <a:pPr lvl="1" algn="just"/>
            <a:r>
              <a:rPr lang="fr-FR" dirty="0"/>
              <a:t>Normalement les dates SQL ne contiennent pas d’indication sur l’heure dans la journée ; il faut utiliser les types SQL </a:t>
            </a:r>
            <a:r>
              <a:rPr lang="fr-FR" b="1" i="1" dirty="0"/>
              <a:t>TIME</a:t>
            </a:r>
            <a:r>
              <a:rPr lang="fr-FR" dirty="0"/>
              <a:t> et </a:t>
            </a:r>
            <a:r>
              <a:rPr lang="fr-FR" b="1" dirty="0"/>
              <a:t>TIMESTAMP</a:t>
            </a:r>
            <a:r>
              <a:rPr lang="fr-FR" dirty="0"/>
              <a:t> pour l’heure dans la journée.</a:t>
            </a:r>
          </a:p>
          <a:p>
            <a:pPr lvl="1" algn="just"/>
            <a:r>
              <a:rPr lang="fr-FR" dirty="0"/>
              <a:t>Pour passer de </a:t>
            </a:r>
            <a:r>
              <a:rPr lang="fr-FR" b="1" i="1" dirty="0" err="1"/>
              <a:t>java.util.Date</a:t>
            </a:r>
            <a:r>
              <a:rPr lang="fr-FR" b="1" dirty="0"/>
              <a:t> </a:t>
            </a:r>
            <a:r>
              <a:rPr lang="fr-FR" dirty="0"/>
              <a:t>à</a:t>
            </a:r>
            <a:r>
              <a:rPr lang="fr-FR" b="1" dirty="0"/>
              <a:t> </a:t>
            </a:r>
            <a:r>
              <a:rPr lang="fr-FR" b="1" i="1" dirty="0"/>
              <a:t>java.sql.Date</a:t>
            </a:r>
            <a:r>
              <a:rPr lang="fr-FR" b="1" dirty="0"/>
              <a:t>, </a:t>
            </a:r>
            <a:r>
              <a:rPr lang="fr-FR" dirty="0"/>
              <a:t>on utilise la méthode </a:t>
            </a:r>
            <a:r>
              <a:rPr lang="fr-FR" b="1" i="1" dirty="0" err="1"/>
              <a:t>getTime</a:t>
            </a:r>
            <a:r>
              <a:rPr lang="fr-FR" b="1" i="1" dirty="0"/>
              <a:t>():</a:t>
            </a:r>
          </a:p>
          <a:p>
            <a:pPr lvl="2">
              <a:buNone/>
            </a:pPr>
            <a:r>
              <a:rPr lang="fr-FR" sz="2500" i="1" dirty="0" err="1"/>
              <a:t>java.util.Date</a:t>
            </a:r>
            <a:r>
              <a:rPr lang="fr-FR" sz="2500" i="1" dirty="0"/>
              <a:t> date = new </a:t>
            </a:r>
            <a:r>
              <a:rPr lang="fr-FR" sz="2500" i="1" dirty="0" err="1"/>
              <a:t>java.util.Date</a:t>
            </a:r>
            <a:r>
              <a:rPr lang="fr-FR" sz="2500" i="1" dirty="0"/>
              <a:t>();</a:t>
            </a:r>
          </a:p>
          <a:p>
            <a:pPr lvl="2">
              <a:buNone/>
            </a:pPr>
            <a:r>
              <a:rPr lang="fr-FR" sz="2500" i="1" dirty="0"/>
              <a:t>java.sql.Date </a:t>
            </a:r>
            <a:r>
              <a:rPr lang="fr-FR" sz="2500" i="1" dirty="0" err="1"/>
              <a:t>dateSQL</a:t>
            </a:r>
            <a:r>
              <a:rPr lang="fr-FR" sz="2500" i="1" dirty="0"/>
              <a:t> = new java.sql.Date(</a:t>
            </a:r>
            <a:r>
              <a:rPr lang="fr-FR" sz="2500" i="1" dirty="0" err="1"/>
              <a:t>date.getTime</a:t>
            </a:r>
            <a:r>
              <a:rPr lang="fr-FR" sz="2500" i="1" dirty="0"/>
              <a:t>());</a:t>
            </a:r>
          </a:p>
          <a:p>
            <a:pPr lvl="2">
              <a:buNone/>
            </a:pPr>
            <a:r>
              <a:rPr lang="fr-FR" sz="2500" i="1" dirty="0"/>
              <a:t>java.sql.Time time = new Time(</a:t>
            </a:r>
            <a:r>
              <a:rPr lang="fr-FR" sz="2500" i="1" dirty="0" err="1"/>
              <a:t>date.getTime</a:t>
            </a:r>
            <a:r>
              <a:rPr lang="fr-FR" sz="2500" i="1" dirty="0"/>
              <a:t>());</a:t>
            </a:r>
          </a:p>
          <a:p>
            <a:pPr lvl="1" algn="just"/>
            <a:endParaRPr lang="fr-FR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Valeur NULL</a:t>
            </a:r>
          </a:p>
          <a:p>
            <a:pPr>
              <a:buNone/>
            </a:pPr>
            <a:r>
              <a:rPr lang="fr-FR" sz="2400" i="1" dirty="0" err="1"/>
              <a:t>Statement</a:t>
            </a:r>
            <a:r>
              <a:rPr lang="fr-FR" sz="2400" i="1" dirty="0"/>
              <a:t> </a:t>
            </a:r>
            <a:r>
              <a:rPr lang="fr-FR" sz="2400" i="1" dirty="0" err="1"/>
              <a:t>stmt</a:t>
            </a:r>
            <a:r>
              <a:rPr lang="fr-FR" sz="2400" i="1" dirty="0"/>
              <a:t> = </a:t>
            </a:r>
            <a:r>
              <a:rPr lang="fr-FR" sz="2400" i="1" dirty="0" err="1"/>
              <a:t>cnx.createStatement</a:t>
            </a:r>
            <a:r>
              <a:rPr lang="fr-FR" sz="2400" i="1" dirty="0"/>
              <a:t>();</a:t>
            </a:r>
          </a:p>
          <a:p>
            <a:pPr>
              <a:buNone/>
            </a:pPr>
            <a:r>
              <a:rPr lang="fr-FR" sz="2400" i="1" dirty="0" err="1"/>
              <a:t>ResultSet</a:t>
            </a:r>
            <a:r>
              <a:rPr lang="fr-FR" sz="2400" i="1" dirty="0"/>
              <a:t> </a:t>
            </a:r>
            <a:r>
              <a:rPr lang="fr-FR" sz="2400" i="1" dirty="0" err="1"/>
              <a:t>rset</a:t>
            </a:r>
            <a:r>
              <a:rPr lang="fr-FR" sz="2400" i="1" dirty="0"/>
              <a:t> = </a:t>
            </a:r>
            <a:r>
              <a:rPr lang="fr-FR" sz="2400" i="1" dirty="0" err="1"/>
              <a:t>stmt.executeQuery</a:t>
            </a:r>
            <a:r>
              <a:rPr lang="fr-FR" sz="2400" i="1" dirty="0"/>
              <a:t>(</a:t>
            </a:r>
            <a:r>
              <a:rPr lang="en-US" sz="2400" i="1" dirty="0"/>
              <a:t>"SELECT </a:t>
            </a:r>
            <a:r>
              <a:rPr lang="en-US" sz="2400" i="1" dirty="0" err="1"/>
              <a:t>immat</a:t>
            </a:r>
            <a:r>
              <a:rPr lang="en-US" sz="2400" i="1" dirty="0"/>
              <a:t>, </a:t>
            </a:r>
            <a:r>
              <a:rPr lang="en-US" sz="2400" i="1" dirty="0" err="1"/>
              <a:t>couleur</a:t>
            </a:r>
            <a:r>
              <a:rPr lang="en-US" sz="2400" i="1" dirty="0"/>
              <a:t> FROM </a:t>
            </a:r>
            <a:r>
              <a:rPr lang="en-US" sz="2400" i="1" dirty="0" err="1"/>
              <a:t>voiture</a:t>
            </a:r>
            <a:r>
              <a:rPr lang="en-US" sz="2400" i="1" dirty="0"/>
              <a:t>");</a:t>
            </a:r>
          </a:p>
          <a:p>
            <a:pPr>
              <a:buNone/>
            </a:pPr>
            <a:r>
              <a:rPr lang="en-US" sz="2400" i="1" dirty="0"/>
              <a:t>String </a:t>
            </a:r>
            <a:r>
              <a:rPr lang="en-US" sz="2400" i="1" dirty="0" err="1"/>
              <a:t>immat</a:t>
            </a:r>
            <a:r>
              <a:rPr lang="en-US" sz="2400" i="1" dirty="0"/>
              <a:t>=null, </a:t>
            </a:r>
            <a:r>
              <a:rPr lang="en-US" sz="2400" i="1" dirty="0" err="1"/>
              <a:t>couleur</a:t>
            </a:r>
            <a:r>
              <a:rPr lang="en-US" sz="2400" i="1" dirty="0"/>
              <a:t>=null;</a:t>
            </a:r>
          </a:p>
          <a:p>
            <a:pPr>
              <a:buNone/>
            </a:pPr>
            <a:r>
              <a:rPr lang="fr-FR" sz="2400" i="1" dirty="0" err="1"/>
              <a:t>while</a:t>
            </a:r>
            <a:r>
              <a:rPr lang="fr-FR" sz="2400" i="1" dirty="0"/>
              <a:t> (</a:t>
            </a:r>
            <a:r>
              <a:rPr lang="fr-FR" sz="2400" i="1" dirty="0" err="1"/>
              <a:t>rset.next</a:t>
            </a:r>
            <a:r>
              <a:rPr lang="fr-FR" sz="2400" i="1" dirty="0"/>
              <a:t>()) {</a:t>
            </a:r>
          </a:p>
          <a:p>
            <a:pPr>
              <a:buNone/>
            </a:pPr>
            <a:r>
              <a:rPr lang="fr-FR" sz="2400" i="1" dirty="0"/>
              <a:t>	</a:t>
            </a:r>
            <a:r>
              <a:rPr lang="fr-FR" sz="2400" i="1" dirty="0" err="1"/>
              <a:t>immat</a:t>
            </a:r>
            <a:r>
              <a:rPr lang="fr-FR" sz="2400" i="1" dirty="0"/>
              <a:t> = </a:t>
            </a:r>
            <a:r>
              <a:rPr lang="fr-FR" sz="2400" i="1" dirty="0" err="1"/>
              <a:t>rset.getString</a:t>
            </a:r>
            <a:r>
              <a:rPr lang="fr-FR" sz="2400" i="1" dirty="0"/>
              <a:t>("</a:t>
            </a:r>
            <a:r>
              <a:rPr lang="fr-FR" sz="2400" i="1" dirty="0" err="1"/>
              <a:t>immat</a:t>
            </a:r>
            <a:r>
              <a:rPr lang="fr-FR" sz="2400" i="1" dirty="0"/>
              <a:t>");</a:t>
            </a:r>
          </a:p>
          <a:p>
            <a:pPr>
              <a:buNone/>
            </a:pPr>
            <a:r>
              <a:rPr lang="fr-FR" sz="2400" i="1" dirty="0"/>
              <a:t>	couleur = </a:t>
            </a:r>
            <a:r>
              <a:rPr lang="fr-FR" sz="2400" i="1" dirty="0" err="1"/>
              <a:t>rset.getString</a:t>
            </a:r>
            <a:r>
              <a:rPr lang="fr-FR" sz="2400" i="1" dirty="0"/>
              <a:t>("couleur");</a:t>
            </a:r>
          </a:p>
          <a:p>
            <a:pPr>
              <a:buNone/>
            </a:pPr>
            <a:r>
              <a:rPr lang="fr-FR" sz="2400" i="1" dirty="0"/>
              <a:t>	if (</a:t>
            </a:r>
            <a:r>
              <a:rPr lang="fr-FR" sz="2400" i="1" dirty="0" err="1"/>
              <a:t>rset.wasNull</a:t>
            </a:r>
            <a:r>
              <a:rPr lang="fr-FR" sz="2400" i="1" dirty="0"/>
              <a:t>())</a:t>
            </a:r>
          </a:p>
          <a:p>
            <a:pPr>
              <a:buNone/>
            </a:pPr>
            <a:r>
              <a:rPr lang="fr-FR" sz="2400" i="1" dirty="0"/>
              <a:t>		System.out.println(</a:t>
            </a:r>
            <a:r>
              <a:rPr lang="fr-FR" sz="2400" i="1" dirty="0" err="1"/>
              <a:t>immat</a:t>
            </a:r>
            <a:r>
              <a:rPr lang="fr-FR" sz="2400" i="1" dirty="0"/>
              <a:t> + ": pas de couleur");</a:t>
            </a:r>
          </a:p>
          <a:p>
            <a:pPr>
              <a:buNone/>
            </a:pPr>
            <a:r>
              <a:rPr lang="fr-FR" sz="2400" i="1" dirty="0"/>
              <a:t>	</a:t>
            </a:r>
            <a:r>
              <a:rPr lang="fr-FR" sz="2400" i="1" dirty="0" err="1"/>
              <a:t>else</a:t>
            </a:r>
            <a:endParaRPr lang="fr-FR" sz="2400" i="1" dirty="0"/>
          </a:p>
          <a:p>
            <a:pPr>
              <a:buNone/>
            </a:pPr>
            <a:r>
              <a:rPr lang="fr-FR" sz="2400" i="1" dirty="0"/>
              <a:t>		System.out.println(</a:t>
            </a:r>
            <a:r>
              <a:rPr lang="fr-FR" sz="2400" i="1" dirty="0" err="1"/>
              <a:t>immat</a:t>
            </a:r>
            <a:r>
              <a:rPr lang="fr-FR" sz="2400" i="1" dirty="0"/>
              <a:t> + " est de couleur" + couleur);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Les requêtes SQL paramétrées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plupart des SGBD (dont Oracle) peuvent n’analyser qu’une seule fois une requête exécutée un grand nombre de fois durant une connexion</a:t>
            </a:r>
          </a:p>
          <a:p>
            <a:r>
              <a:rPr lang="fr-FR" sz="2800" dirty="0"/>
              <a:t>JDBC permet de profiter de ce type de fonctionnalité par l’utilisation de requêtes paramétrées</a:t>
            </a:r>
          </a:p>
          <a:p>
            <a:r>
              <a:rPr lang="fr-FR" sz="2800" dirty="0"/>
              <a:t>Les requêtes paramétrées sont associées aux instances de l’interface </a:t>
            </a:r>
            <a:r>
              <a:rPr lang="fr-FR" sz="2800" b="1" dirty="0" err="1"/>
              <a:t>PreparedStatement</a:t>
            </a:r>
            <a:r>
              <a:rPr lang="fr-FR" sz="2800" dirty="0"/>
              <a:t> qui hérite de l’interface </a:t>
            </a:r>
            <a:r>
              <a:rPr lang="fr-FR" sz="2800" b="1" dirty="0" err="1"/>
              <a:t>Statement</a:t>
            </a:r>
            <a:endParaRPr lang="fr-FR" sz="2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d’une requête paramétrée</a:t>
            </a:r>
          </a:p>
          <a:p>
            <a:pPr lvl="1">
              <a:buNone/>
            </a:pPr>
            <a:r>
              <a:rPr lang="fr-FR" i="1" dirty="0" err="1"/>
              <a:t>PreparedStatement</a:t>
            </a:r>
            <a:r>
              <a:rPr lang="fr-FR" i="1" dirty="0"/>
              <a:t> </a:t>
            </a:r>
            <a:r>
              <a:rPr lang="fr-FR" i="1" dirty="0" err="1"/>
              <a:t>pstmt</a:t>
            </a:r>
            <a:r>
              <a:rPr lang="fr-FR" i="1" dirty="0"/>
              <a:t> =</a:t>
            </a:r>
          </a:p>
          <a:p>
            <a:pPr lvl="1">
              <a:buNone/>
            </a:pPr>
            <a:r>
              <a:rPr lang="en-US" i="1" dirty="0" err="1"/>
              <a:t>conn.prepareStatement</a:t>
            </a:r>
            <a:r>
              <a:rPr lang="en-US" i="1" dirty="0"/>
              <a:t>("UPDATE </a:t>
            </a:r>
            <a:r>
              <a:rPr lang="en-US" i="1" dirty="0" err="1"/>
              <a:t>voiture</a:t>
            </a:r>
            <a:r>
              <a:rPr lang="en-US" i="1" dirty="0"/>
              <a:t> SET </a:t>
            </a:r>
            <a:r>
              <a:rPr lang="en-US" i="1" dirty="0" err="1"/>
              <a:t>couleur</a:t>
            </a:r>
            <a:r>
              <a:rPr lang="en-US" i="1" dirty="0"/>
              <a:t> = </a:t>
            </a:r>
            <a:r>
              <a:rPr lang="fr-FR" b="1" dirty="0"/>
              <a:t>?</a:t>
            </a:r>
            <a:r>
              <a:rPr lang="en-US" i="1" dirty="0"/>
              <a:t> </a:t>
            </a:r>
            <a:r>
              <a:rPr lang="fr-FR" i="1" dirty="0"/>
              <a:t> WHERE </a:t>
            </a:r>
            <a:r>
              <a:rPr lang="fr-FR" i="1" dirty="0" err="1"/>
              <a:t>immat</a:t>
            </a:r>
            <a:r>
              <a:rPr lang="fr-FR" i="1" dirty="0"/>
              <a:t> = </a:t>
            </a:r>
            <a:r>
              <a:rPr lang="fr-FR" b="1" dirty="0"/>
              <a:t>?</a:t>
            </a:r>
            <a:r>
              <a:rPr lang="fr-FR" i="1" dirty="0"/>
              <a:t> ");</a:t>
            </a:r>
          </a:p>
          <a:p>
            <a:pPr lvl="1"/>
            <a:r>
              <a:rPr lang="fr-FR" dirty="0"/>
              <a:t>Les  "</a:t>
            </a:r>
            <a:r>
              <a:rPr lang="fr-FR" b="1" dirty="0"/>
              <a:t>?</a:t>
            </a:r>
            <a:r>
              <a:rPr lang="fr-FR" dirty="0"/>
              <a:t>" indiquent les emplacements des paramètres</a:t>
            </a:r>
          </a:p>
          <a:p>
            <a:pPr lvl="1"/>
            <a:r>
              <a:rPr lang="fr-FR" dirty="0"/>
              <a:t>Cette requête pourra être exécutée avec plusieurs</a:t>
            </a:r>
          </a:p>
          <a:p>
            <a:pPr lvl="1">
              <a:buNone/>
            </a:pPr>
            <a:r>
              <a:rPr lang="fr-FR" dirty="0"/>
              <a:t>couples de valeurs.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Valeurs des paramètres</a:t>
            </a:r>
          </a:p>
          <a:p>
            <a:pPr lvl="1"/>
            <a:r>
              <a:rPr lang="fr-FR" dirty="0"/>
              <a:t>Les valeurs des paramètres sont données par les méthodes </a:t>
            </a:r>
            <a:r>
              <a:rPr lang="fr-FR" b="1" i="1" dirty="0" err="1"/>
              <a:t>setXXX</a:t>
            </a:r>
            <a:r>
              <a:rPr lang="fr-FR" b="1" i="1" dirty="0"/>
              <a:t>(n, valeur) </a:t>
            </a:r>
            <a:r>
              <a:rPr lang="fr-FR" dirty="0"/>
              <a:t>(ex. </a:t>
            </a:r>
            <a:r>
              <a:rPr lang="fr-FR" b="1" dirty="0" err="1"/>
              <a:t>setDouble</a:t>
            </a:r>
            <a:r>
              <a:rPr lang="fr-FR" b="1" dirty="0"/>
              <a:t>()</a:t>
            </a:r>
            <a:r>
              <a:rPr lang="fr-FR" dirty="0"/>
              <a:t>, </a:t>
            </a:r>
            <a:r>
              <a:rPr lang="fr-FR" b="1" dirty="0" err="1"/>
              <a:t>setString</a:t>
            </a:r>
            <a:r>
              <a:rPr lang="fr-FR" b="1" dirty="0"/>
              <a:t>(), </a:t>
            </a:r>
            <a:r>
              <a:rPr lang="fr-FR" dirty="0"/>
              <a:t>…), où n est un entier qui correspond au rang du paramètre dans l’instruction SQL</a:t>
            </a:r>
          </a:p>
          <a:p>
            <a:pPr lvl="1"/>
            <a:r>
              <a:rPr lang="fr-FR" dirty="0"/>
              <a:t>On choisit la méthode </a:t>
            </a:r>
            <a:r>
              <a:rPr lang="fr-FR" b="1" i="1" dirty="0" err="1"/>
              <a:t>setXXX</a:t>
            </a:r>
            <a:r>
              <a:rPr lang="fr-FR" b="1" i="1" dirty="0"/>
              <a:t>() </a:t>
            </a:r>
            <a:r>
              <a:rPr lang="fr-FR" dirty="0"/>
              <a:t>suivant le type Java de la valeur que l’on veut mettre dans la base de données</a:t>
            </a:r>
          </a:p>
          <a:p>
            <a:pPr lvl="1"/>
            <a:r>
              <a:rPr lang="fr-FR" dirty="0"/>
              <a:t> C’est au programmeur de passer une valeur Java du bon type à la méthode </a:t>
            </a:r>
            <a:r>
              <a:rPr lang="fr-FR" b="1" i="1" dirty="0" err="1"/>
              <a:t>setXXX</a:t>
            </a:r>
            <a:r>
              <a:rPr lang="fr-FR" b="1" i="1" dirty="0"/>
              <a:t>()</a:t>
            </a:r>
          </a:p>
          <a:p>
            <a:pPr lvl="1"/>
            <a:r>
              <a:rPr lang="fr-FR" dirty="0"/>
              <a:t>Le driver JDBC fait la conversion dans le bon format pour le SGBD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Exemple :</a:t>
            </a:r>
          </a:p>
          <a:p>
            <a:pPr lvl="1">
              <a:buNone/>
            </a:pPr>
            <a:r>
              <a:rPr lang="fr-FR" i="1" dirty="0" err="1"/>
              <a:t>PreparedStatement</a:t>
            </a:r>
            <a:r>
              <a:rPr lang="fr-FR" i="1" dirty="0"/>
              <a:t> </a:t>
            </a:r>
            <a:r>
              <a:rPr lang="fr-FR" i="1" dirty="0" err="1"/>
              <a:t>pstmt</a:t>
            </a:r>
            <a:r>
              <a:rPr lang="fr-FR" i="1" dirty="0"/>
              <a:t> =</a:t>
            </a:r>
            <a:r>
              <a:rPr lang="fr-FR" i="1" dirty="0" err="1"/>
              <a:t>cnx.prepareStatement</a:t>
            </a:r>
            <a:r>
              <a:rPr lang="fr-FR" i="1" dirty="0"/>
              <a:t>(</a:t>
            </a:r>
          </a:p>
          <a:p>
            <a:pPr lvl="1">
              <a:buNone/>
            </a:pPr>
            <a:r>
              <a:rPr lang="fr-FR" i="1" dirty="0"/>
              <a:t>"UPDATE voiture SET couleur = </a:t>
            </a:r>
            <a:r>
              <a:rPr lang="fr-FR" b="1" dirty="0"/>
              <a:t>?</a:t>
            </a:r>
            <a:r>
              <a:rPr lang="fr-FR" i="1" dirty="0"/>
              <a:t> WHERE </a:t>
            </a:r>
            <a:r>
              <a:rPr lang="fr-FR" i="1" dirty="0" err="1"/>
              <a:t>immat</a:t>
            </a:r>
            <a:r>
              <a:rPr lang="fr-FR" i="1" dirty="0"/>
              <a:t> = </a:t>
            </a:r>
            <a:r>
              <a:rPr lang="fr-FR" b="1" dirty="0"/>
              <a:t>?</a:t>
            </a:r>
            <a:r>
              <a:rPr lang="fr-FR" i="1" dirty="0"/>
              <a:t>");</a:t>
            </a:r>
          </a:p>
          <a:p>
            <a:pPr lvl="1">
              <a:buNone/>
            </a:pPr>
            <a:r>
              <a:rPr lang="nn-NO" i="1" dirty="0"/>
              <a:t>for (int i=0; i&lt;10; i++) {</a:t>
            </a:r>
          </a:p>
          <a:p>
            <a:pPr lvl="2">
              <a:buNone/>
            </a:pPr>
            <a:r>
              <a:rPr lang="fr-FR" sz="2600" i="1" dirty="0" err="1"/>
              <a:t>pstmt.setString</a:t>
            </a:r>
            <a:r>
              <a:rPr lang="fr-FR" sz="2600" i="1" dirty="0"/>
              <a:t>(1,voitures[i].</a:t>
            </a:r>
            <a:r>
              <a:rPr lang="fr-FR" sz="2600" i="1" dirty="0" err="1"/>
              <a:t>getCouleur</a:t>
            </a:r>
            <a:r>
              <a:rPr lang="fr-FR" sz="2600" i="1" dirty="0"/>
              <a:t>());</a:t>
            </a:r>
          </a:p>
          <a:p>
            <a:pPr lvl="2">
              <a:buNone/>
            </a:pPr>
            <a:r>
              <a:rPr lang="fr-FR" sz="2600" i="1" dirty="0" err="1"/>
              <a:t>pstmt.setString</a:t>
            </a:r>
            <a:r>
              <a:rPr lang="fr-FR" sz="2600" i="1" dirty="0"/>
              <a:t>(2, voitures[i].</a:t>
            </a:r>
            <a:r>
              <a:rPr lang="fr-FR" sz="2600" i="1" dirty="0" err="1"/>
              <a:t>getImmat</a:t>
            </a:r>
            <a:r>
              <a:rPr lang="fr-FR" sz="2600" i="1" dirty="0"/>
              <a:t>());</a:t>
            </a:r>
          </a:p>
          <a:p>
            <a:pPr lvl="2">
              <a:buNone/>
            </a:pPr>
            <a:r>
              <a:rPr lang="fr-FR" sz="2600" i="1" dirty="0" err="1"/>
              <a:t>pstmt.executeUpdate</a:t>
            </a:r>
            <a:r>
              <a:rPr lang="fr-FR" sz="2600" i="1" dirty="0"/>
              <a:t>();}</a:t>
            </a:r>
          </a:p>
          <a:p>
            <a:r>
              <a:rPr lang="fr-FR" dirty="0"/>
              <a:t>Pour passer la valeur NULL à la base de donnée, on peut</a:t>
            </a:r>
          </a:p>
          <a:p>
            <a:pPr lvl="1"/>
            <a:r>
              <a:rPr lang="fr-FR" dirty="0"/>
              <a:t>utiliser la méthode </a:t>
            </a:r>
            <a:r>
              <a:rPr lang="fr-FR" b="1" i="1" dirty="0" err="1"/>
              <a:t>setNull</a:t>
            </a:r>
            <a:r>
              <a:rPr lang="fr-FR" b="1" i="1" dirty="0"/>
              <a:t>(n, type) </a:t>
            </a:r>
            <a:r>
              <a:rPr lang="fr-FR" dirty="0"/>
              <a:t>( où</a:t>
            </a:r>
            <a:r>
              <a:rPr lang="fr-FR" b="1" i="1" dirty="0"/>
              <a:t> type </a:t>
            </a:r>
            <a:r>
              <a:rPr lang="fr-FR" dirty="0"/>
              <a:t>est un type de la classe </a:t>
            </a:r>
            <a:r>
              <a:rPr lang="fr-FR" b="1" dirty="0"/>
              <a:t>Types)</a:t>
            </a:r>
            <a:r>
              <a:rPr lang="fr-FR" dirty="0"/>
              <a:t> ou</a:t>
            </a:r>
            <a:endParaRPr lang="fr-FR" b="1" dirty="0"/>
          </a:p>
          <a:p>
            <a:pPr lvl="1"/>
            <a:r>
              <a:rPr lang="fr-FR" dirty="0"/>
              <a:t>passer la valeur Java </a:t>
            </a:r>
            <a:r>
              <a:rPr lang="fr-FR" b="1" dirty="0" err="1"/>
              <a:t>null</a:t>
            </a:r>
            <a:r>
              <a:rPr lang="fr-FR" b="1" dirty="0"/>
              <a:t> </a:t>
            </a:r>
            <a:r>
              <a:rPr lang="fr-FR" dirty="0"/>
              <a:t>si la méthode </a:t>
            </a:r>
            <a:r>
              <a:rPr lang="fr-FR" dirty="0" err="1"/>
              <a:t>s</a:t>
            </a:r>
            <a:r>
              <a:rPr lang="fr-FR" b="1" i="1" dirty="0" err="1"/>
              <a:t>etXXX</a:t>
            </a:r>
            <a:r>
              <a:rPr lang="fr-FR" b="1" i="1" dirty="0"/>
              <a:t>() </a:t>
            </a:r>
            <a:r>
              <a:rPr lang="fr-FR" dirty="0"/>
              <a:t>attend un objet en paramètre (</a:t>
            </a:r>
            <a:r>
              <a:rPr lang="fr-FR" b="1" i="1" dirty="0" err="1"/>
              <a:t>setString</a:t>
            </a:r>
            <a:r>
              <a:rPr lang="fr-FR" b="1" i="1" dirty="0"/>
              <a:t>(), </a:t>
            </a:r>
            <a:r>
              <a:rPr lang="fr-FR" b="1" i="1" dirty="0" err="1"/>
              <a:t>setDate</a:t>
            </a:r>
            <a:r>
              <a:rPr lang="fr-FR" b="1" i="1" dirty="0"/>
              <a:t>(),</a:t>
            </a:r>
            <a:r>
              <a:rPr lang="fr-FR" dirty="0"/>
              <a:t>…)</a:t>
            </a:r>
          </a:p>
          <a:p>
            <a:endParaRPr lang="fr-FR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Avantages des </a:t>
            </a:r>
            <a:r>
              <a:rPr lang="fr-FR" b="1" i="1" dirty="0" err="1"/>
              <a:t>PreparedStatement</a:t>
            </a:r>
            <a:endParaRPr lang="fr-FR" b="1" i="1" dirty="0"/>
          </a:p>
          <a:p>
            <a:pPr marL="834390" lvl="1" indent="-514350"/>
            <a:r>
              <a:rPr lang="fr-FR" dirty="0"/>
              <a:t>Leur traitement est plus rapide s’ils sont utilisés plusieurs fois avec plusieurs paramètres.</a:t>
            </a:r>
          </a:p>
          <a:p>
            <a:pPr marL="834390" lvl="1" indent="-514350"/>
            <a:r>
              <a:rPr lang="fr-FR" dirty="0"/>
              <a:t>Ils améliorent aussi la portabilité car les méthodes </a:t>
            </a:r>
            <a:r>
              <a:rPr lang="fr-FR" b="1" i="1" dirty="0" err="1"/>
              <a:t>setXXX</a:t>
            </a:r>
            <a:r>
              <a:rPr lang="fr-FR" b="1" i="1" dirty="0"/>
              <a:t>()</a:t>
            </a:r>
            <a:r>
              <a:rPr lang="fr-FR" dirty="0"/>
              <a:t> gèrent les différences entre SGBDs. En effet, les </a:t>
            </a:r>
            <a:r>
              <a:rPr lang="fr-FR" dirty="0" err="1"/>
              <a:t>SGBDs</a:t>
            </a:r>
            <a:r>
              <a:rPr lang="fr-FR" dirty="0"/>
              <a:t> n’utilisent pas tous les mêmes formats de date ('JJ/MM/AA' ou 'AAAA-MM-JJ‘ par exemple) ou de chaînes de caractères.</a:t>
            </a:r>
          </a:p>
          <a:p>
            <a:pPr marL="834390" lvl="1" indent="-514350"/>
            <a:r>
              <a:rPr lang="fr-FR" dirty="0"/>
              <a:t>Ils évitent l’injection de code SQL dans les instructions java.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Les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/>
              <a:t>SQLException</a:t>
            </a:r>
            <a:r>
              <a:rPr lang="fr-FR" dirty="0"/>
              <a:t> est la classe racine des exceptions et des « warnings » (avertissements) liés à SQL</a:t>
            </a:r>
          </a:p>
          <a:p>
            <a:r>
              <a:rPr lang="fr-FR" dirty="0"/>
              <a:t>Les exceptions de type </a:t>
            </a:r>
            <a:r>
              <a:rPr lang="fr-FR" b="1" dirty="0" err="1"/>
              <a:t>SQLException</a:t>
            </a:r>
            <a:r>
              <a:rPr lang="fr-FR" dirty="0"/>
              <a:t> sont des erreurs  SQL contrôlées </a:t>
            </a:r>
          </a:p>
          <a:p>
            <a:r>
              <a:rPr lang="fr-FR" dirty="0"/>
              <a:t>Une exception peut avoir une cause ; on l'obtient par la méthode </a:t>
            </a:r>
            <a:r>
              <a:rPr lang="fr-FR" b="1" i="1" dirty="0" err="1"/>
              <a:t>getCause</a:t>
            </a:r>
            <a:r>
              <a:rPr lang="fr-FR" b="1" i="1" dirty="0"/>
              <a:t>()</a:t>
            </a:r>
          </a:p>
          <a:p>
            <a:r>
              <a:rPr lang="fr-FR" sz="3200" dirty="0"/>
              <a:t>Une requête SQL peut provoquer plusieurs exceptions</a:t>
            </a:r>
          </a:p>
          <a:p>
            <a:pPr lvl="1"/>
            <a:r>
              <a:rPr lang="fr-FR" dirty="0"/>
              <a:t>On peut obtenir la prochaine exception par la </a:t>
            </a:r>
            <a:r>
              <a:rPr lang="fr-FR" sz="3200" dirty="0"/>
              <a:t>méthode </a:t>
            </a:r>
            <a:r>
              <a:rPr lang="fr-FR" sz="3200" b="1" dirty="0" err="1"/>
              <a:t>getNextException</a:t>
            </a:r>
            <a:r>
              <a:rPr lang="fr-FR" sz="3200" b="1" dirty="0"/>
              <a:t>()</a:t>
            </a:r>
          </a:p>
          <a:p>
            <a:pPr lvl="1"/>
            <a:r>
              <a:rPr lang="fr-FR" dirty="0"/>
              <a:t>Toutes ces exceptions peuvent être parcourues </a:t>
            </a:r>
            <a:r>
              <a:rPr lang="fr-FR" sz="3200" dirty="0"/>
              <a:t>par une boucle « for-</a:t>
            </a:r>
            <a:r>
              <a:rPr lang="fr-FR" sz="3200" dirty="0" err="1"/>
              <a:t>each</a:t>
            </a:r>
            <a:r>
              <a:rPr lang="fr-FR" sz="3200" dirty="0"/>
              <a:t> » :</a:t>
            </a:r>
          </a:p>
          <a:p>
            <a:pPr marL="1179513" lvl="4">
              <a:buNone/>
            </a:pPr>
            <a:r>
              <a:rPr lang="fr-FR" sz="2800" i="1" dirty="0"/>
              <a:t>catch(</a:t>
            </a:r>
            <a:r>
              <a:rPr lang="fr-FR" sz="2800" i="1" dirty="0" err="1"/>
              <a:t>SQLException</a:t>
            </a:r>
            <a:r>
              <a:rPr lang="fr-FR" sz="2800" i="1" dirty="0"/>
              <a:t> ex) {</a:t>
            </a:r>
          </a:p>
          <a:p>
            <a:pPr marL="1179513" lvl="4">
              <a:buNone/>
            </a:pPr>
            <a:r>
              <a:rPr lang="fr-FR" sz="2800" i="1" dirty="0"/>
              <a:t>for (</a:t>
            </a:r>
            <a:r>
              <a:rPr lang="fr-FR" sz="2800" i="1" dirty="0" err="1"/>
              <a:t>Throwable</a:t>
            </a:r>
            <a:r>
              <a:rPr lang="fr-FR" sz="2800" i="1" dirty="0"/>
              <a:t> e : ex) { …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9. 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 Par défaut la connexion est en « auto-commit » : un commit est automatiquement lancé après chaque ordre SQL qui modifie la base</a:t>
            </a:r>
          </a:p>
          <a:p>
            <a:r>
              <a:rPr lang="fr-FR" dirty="0"/>
              <a:t> Le plus souvent il faut enlever l'auto-commit :</a:t>
            </a:r>
          </a:p>
          <a:p>
            <a:pPr algn="ctr">
              <a:buNone/>
            </a:pPr>
            <a:r>
              <a:rPr lang="fr-FR" dirty="0" err="1"/>
              <a:t>conn.setAutoCommit</a:t>
            </a:r>
            <a:r>
              <a:rPr lang="fr-FR" dirty="0"/>
              <a:t>(false)</a:t>
            </a:r>
          </a:p>
          <a:p>
            <a:r>
              <a:rPr lang="fr-FR" dirty="0"/>
              <a:t> Il faut alors explicitement valider ou annuler la transaction par</a:t>
            </a:r>
          </a:p>
          <a:p>
            <a:pPr lvl="1"/>
            <a:r>
              <a:rPr lang="fr-FR" dirty="0" err="1"/>
              <a:t>conn.commit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conn.rollback</a:t>
            </a:r>
            <a:r>
              <a:rPr lang="fr-FR" dirty="0"/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fr-FR" dirty="0"/>
              <a:t>Versions de SQL supportées </a:t>
            </a:r>
          </a:p>
          <a:p>
            <a:pPr lvl="1" algn="just">
              <a:spcAft>
                <a:spcPts val="1200"/>
              </a:spcAft>
            </a:pPr>
            <a:r>
              <a:rPr lang="fr-FR" dirty="0"/>
              <a:t>Les premières versions de JDBC supportent le standard </a:t>
            </a:r>
            <a:r>
              <a:rPr lang="fr-FR" i="1" dirty="0"/>
              <a:t>SQL-2 </a:t>
            </a:r>
          </a:p>
          <a:p>
            <a:pPr lvl="1" algn="just">
              <a:spcAft>
                <a:spcPts val="1200"/>
              </a:spcAft>
            </a:pPr>
            <a:r>
              <a:rPr lang="fr-FR" dirty="0"/>
              <a:t>JDBC 2, 3 et 4 offrent en plus des fonctionnalités de SQL3</a:t>
            </a:r>
          </a:p>
          <a:p>
            <a:pPr lvl="1" algn="just">
              <a:spcAft>
                <a:spcPts val="1200"/>
              </a:spcAft>
            </a:pPr>
            <a:r>
              <a:rPr lang="fr-FR" dirty="0"/>
              <a:t>JDBC 4 accompagne Java 6 et ajoute quelques  possibilités (nouvelles exceptions, chargement automatique du driver, meilleur support des LOB (Large </a:t>
            </a:r>
            <a:r>
              <a:rPr lang="fr-FR" dirty="0" err="1"/>
              <a:t>Objects</a:t>
            </a:r>
            <a:r>
              <a:rPr lang="fr-FR" dirty="0"/>
              <a:t>),…)</a:t>
            </a:r>
          </a:p>
          <a:p>
            <a:pPr lvl="1" algn="just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Schéma de code pour le cas où la méthode doit fermer la transaction en cours :</a:t>
            </a:r>
            <a:endParaRPr lang="fr-FR" b="1" dirty="0"/>
          </a:p>
          <a:p>
            <a:pPr>
              <a:buNone/>
            </a:pPr>
            <a:r>
              <a:rPr lang="fr-FR" b="1" dirty="0"/>
              <a:t>	</a:t>
            </a:r>
            <a:r>
              <a:rPr lang="fr-FR" i="1" dirty="0" err="1"/>
              <a:t>try</a:t>
            </a:r>
            <a:r>
              <a:rPr lang="fr-FR" i="1" dirty="0"/>
              <a:t> {...</a:t>
            </a:r>
          </a:p>
          <a:p>
            <a:pPr>
              <a:buNone/>
            </a:pPr>
            <a:r>
              <a:rPr lang="fr-FR" i="1" dirty="0"/>
              <a:t>		</a:t>
            </a:r>
            <a:r>
              <a:rPr lang="fr-FR" i="1" dirty="0" err="1"/>
              <a:t>cnx.commit</a:t>
            </a:r>
            <a:r>
              <a:rPr lang="fr-FR" i="1" dirty="0"/>
              <a:t>();}</a:t>
            </a:r>
          </a:p>
          <a:p>
            <a:pPr>
              <a:buNone/>
            </a:pPr>
            <a:r>
              <a:rPr lang="fr-FR" i="1" dirty="0"/>
              <a:t>	catch(</a:t>
            </a:r>
            <a:r>
              <a:rPr lang="fr-FR" i="1" dirty="0" err="1"/>
              <a:t>SQLException</a:t>
            </a:r>
            <a:r>
              <a:rPr lang="fr-FR" i="1" dirty="0"/>
              <a:t> e) {</a:t>
            </a:r>
          </a:p>
          <a:p>
            <a:pPr lvl="1">
              <a:buNone/>
            </a:pPr>
            <a:r>
              <a:rPr lang="fr-FR" i="1" dirty="0"/>
              <a:t>// Traiter l’exception ;</a:t>
            </a:r>
          </a:p>
          <a:p>
            <a:pPr lvl="1">
              <a:buNone/>
            </a:pPr>
            <a:r>
              <a:rPr lang="fr-FR" i="1" dirty="0"/>
              <a:t>// </a:t>
            </a:r>
            <a:r>
              <a:rPr lang="fr-FR" i="1" dirty="0" err="1"/>
              <a:t>conn.commit</a:t>
            </a:r>
            <a:r>
              <a:rPr lang="fr-FR" i="1" dirty="0"/>
              <a:t>() ou </a:t>
            </a:r>
            <a:r>
              <a:rPr lang="fr-FR" i="1" dirty="0" err="1"/>
              <a:t>conn.rollback</a:t>
            </a:r>
            <a:r>
              <a:rPr lang="fr-FR" i="1" dirty="0"/>
              <a:t>() selon les cas</a:t>
            </a:r>
          </a:p>
          <a:p>
            <a:pPr>
              <a:buNone/>
            </a:pPr>
            <a:r>
              <a:rPr lang="fr-FR" i="1" dirty="0"/>
              <a:t>		...}</a:t>
            </a:r>
          </a:p>
          <a:p>
            <a:pPr lvl="1">
              <a:buNone/>
            </a:pPr>
            <a:r>
              <a:rPr lang="fr-FR" i="1" dirty="0" err="1"/>
              <a:t>finally</a:t>
            </a:r>
            <a:r>
              <a:rPr lang="fr-FR" i="1" dirty="0"/>
              <a:t> {</a:t>
            </a:r>
          </a:p>
          <a:p>
            <a:pPr lvl="1">
              <a:buNone/>
            </a:pPr>
            <a:r>
              <a:rPr lang="fr-FR" i="1" dirty="0"/>
              <a:t>// Fermeture des ressources plus utilisées par la</a:t>
            </a:r>
          </a:p>
          <a:p>
            <a:pPr lvl="1">
              <a:buNone/>
            </a:pPr>
            <a:r>
              <a:rPr lang="fr-FR" i="1" dirty="0"/>
              <a:t>// suite (</a:t>
            </a:r>
            <a:r>
              <a:rPr lang="fr-FR" i="1" dirty="0" err="1"/>
              <a:t>stmt.close</a:t>
            </a:r>
            <a:r>
              <a:rPr lang="fr-FR" i="1" dirty="0"/>
              <a:t>(), </a:t>
            </a:r>
            <a:r>
              <a:rPr lang="fr-FR" i="1" dirty="0" err="1"/>
              <a:t>conn.close</a:t>
            </a:r>
            <a:r>
              <a:rPr lang="fr-FR" i="1" dirty="0"/>
              <a:t>(),...)</a:t>
            </a:r>
          </a:p>
          <a:p>
            <a:pPr lvl="1">
              <a:buNone/>
            </a:pPr>
            <a:r>
              <a:rPr lang="fr-FR" i="1" dirty="0"/>
              <a:t>…}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10. La Libération des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Toutes les ressources JDBC doivent être fermées dès qu’elles ne sont plus utilisées</a:t>
            </a:r>
          </a:p>
          <a:p>
            <a:pPr algn="just"/>
            <a:r>
              <a:rPr lang="fr-FR" dirty="0"/>
              <a:t>Le plus souvent la fermeture doit se faire dans un bloc </a:t>
            </a:r>
            <a:r>
              <a:rPr lang="fr-FR" b="1" i="1" dirty="0" err="1"/>
              <a:t>finally</a:t>
            </a:r>
            <a:r>
              <a:rPr lang="fr-FR" b="1" dirty="0"/>
              <a:t> </a:t>
            </a:r>
            <a:r>
              <a:rPr lang="fr-FR" dirty="0"/>
              <a:t>pour qu’elle ait lieu quel que soit le déroulement des opérations (avec ou sans erreurs)</a:t>
            </a:r>
          </a:p>
          <a:p>
            <a:pPr algn="just"/>
            <a:r>
              <a:rPr lang="fr-FR" dirty="0"/>
              <a:t>Un </a:t>
            </a:r>
            <a:r>
              <a:rPr lang="fr-FR" b="1" i="1" dirty="0" err="1"/>
              <a:t>Statement</a:t>
            </a:r>
            <a:r>
              <a:rPr lang="fr-FR" b="1" dirty="0"/>
              <a:t> </a:t>
            </a:r>
            <a:r>
              <a:rPr lang="fr-FR" dirty="0"/>
              <a:t>ou un </a:t>
            </a:r>
            <a:r>
              <a:rPr lang="fr-FR" b="1" i="1" dirty="0" err="1"/>
              <a:t>ResultSet</a:t>
            </a:r>
            <a:r>
              <a:rPr lang="fr-FR" b="1" dirty="0"/>
              <a:t> </a:t>
            </a:r>
            <a:r>
              <a:rPr lang="fr-FR" dirty="0"/>
              <a:t>fermé ne peut plus être utilisé</a:t>
            </a:r>
          </a:p>
          <a:p>
            <a:pPr algn="just"/>
            <a:r>
              <a:rPr lang="fr-FR" dirty="0"/>
              <a:t>Les ressources à fermer sont :</a:t>
            </a:r>
          </a:p>
          <a:p>
            <a:pPr lvl="1" algn="just"/>
            <a:r>
              <a:rPr lang="fr-FR" b="1" i="1" dirty="0" err="1"/>
              <a:t>Connection</a:t>
            </a:r>
            <a:r>
              <a:rPr lang="fr-FR" b="1" dirty="0"/>
              <a:t> : </a:t>
            </a:r>
            <a:r>
              <a:rPr lang="fr-FR" dirty="0"/>
              <a:t>leur fermeture est indispensable car c’est la ressource la plus coûteuse</a:t>
            </a:r>
          </a:p>
          <a:p>
            <a:pPr lvl="1" algn="just"/>
            <a:r>
              <a:rPr lang="fr-FR" b="1" i="1" dirty="0" err="1"/>
              <a:t>Statement</a:t>
            </a:r>
            <a:r>
              <a:rPr lang="fr-FR" b="1" dirty="0"/>
              <a:t>, </a:t>
            </a:r>
            <a:r>
              <a:rPr lang="fr-FR" dirty="0"/>
              <a:t>et ses sous-interfaces </a:t>
            </a:r>
            <a:r>
              <a:rPr lang="fr-FR" b="1" i="1" dirty="0" err="1"/>
              <a:t>PreparedStatement</a:t>
            </a:r>
            <a:r>
              <a:rPr lang="fr-FR" b="1" dirty="0"/>
              <a:t> et </a:t>
            </a:r>
            <a:r>
              <a:rPr lang="fr-FR" b="1" i="1" dirty="0" err="1"/>
              <a:t>CallableStatement</a:t>
            </a:r>
            <a:endParaRPr lang="fr-FR" b="1" i="1" dirty="0"/>
          </a:p>
          <a:p>
            <a:pPr lvl="1" algn="just"/>
            <a:r>
              <a:rPr lang="fr-FR" dirty="0"/>
              <a:t>Un </a:t>
            </a:r>
            <a:r>
              <a:rPr lang="fr-FR" b="1" i="1" dirty="0" err="1"/>
              <a:t>ResultSet</a:t>
            </a:r>
            <a:r>
              <a:rPr lang="fr-FR" b="1" dirty="0"/>
              <a:t> </a:t>
            </a:r>
            <a:r>
              <a:rPr lang="fr-FR" dirty="0"/>
              <a:t>est automatiquement fermé lorsque le </a:t>
            </a:r>
            <a:r>
              <a:rPr lang="fr-FR" i="1" dirty="0" err="1"/>
              <a:t>statement</a:t>
            </a:r>
            <a:r>
              <a:rPr lang="fr-FR" i="1" dirty="0"/>
              <a:t> qui l’a engendré est fermé ou </a:t>
            </a:r>
            <a:r>
              <a:rPr lang="fr-FR" dirty="0" err="1"/>
              <a:t>réexécuté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11. Les </a:t>
            </a:r>
            <a:r>
              <a:rPr lang="fr-FR" dirty="0" err="1"/>
              <a:t>méta-données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FR" dirty="0"/>
              <a:t>JDBC permet de récupérer des informations sur le type de données que l'on vient de récupérer par un </a:t>
            </a:r>
            <a:r>
              <a:rPr lang="fr-FR" b="1" i="1" dirty="0"/>
              <a:t>SELECT</a:t>
            </a:r>
            <a:r>
              <a:rPr lang="fr-FR" dirty="0"/>
              <a:t> (interface </a:t>
            </a:r>
            <a:r>
              <a:rPr lang="fr-FR" b="1" i="1" dirty="0" err="1"/>
              <a:t>ResultSetMetaData</a:t>
            </a:r>
            <a:r>
              <a:rPr lang="fr-FR" dirty="0"/>
              <a:t>), mais aussi sur la base de données elle-même  (interface </a:t>
            </a:r>
            <a:r>
              <a:rPr lang="fr-FR" b="1" i="1" dirty="0" err="1"/>
              <a:t>DatabaseMetaData</a:t>
            </a:r>
            <a:r>
              <a:rPr lang="fr-FR" dirty="0"/>
              <a:t>)</a:t>
            </a:r>
          </a:p>
          <a:p>
            <a:pPr algn="just"/>
            <a:r>
              <a:rPr lang="fr-FR" dirty="0"/>
              <a:t>La structure de la base peut également être obtenue avec la méthode </a:t>
            </a:r>
            <a:r>
              <a:rPr lang="fr-FR" b="1" i="1" dirty="0" err="1"/>
              <a:t>getMetaData</a:t>
            </a:r>
            <a:r>
              <a:rPr lang="fr-FR" dirty="0"/>
              <a:t>. Cette méthode retourne un objet </a:t>
            </a:r>
            <a:r>
              <a:rPr lang="fr-FR" b="1" i="1" dirty="0" err="1"/>
              <a:t>DataBaseMetaData</a:t>
            </a:r>
            <a:r>
              <a:rPr lang="fr-FR" dirty="0"/>
              <a:t> fournissant de très nombreuses informations sur la structure de la base. </a:t>
            </a:r>
          </a:p>
          <a:p>
            <a:pPr algn="just"/>
            <a:r>
              <a:rPr lang="fr-FR" dirty="0"/>
              <a:t>Les données que l’on peut récupérer avec </a:t>
            </a:r>
            <a:r>
              <a:rPr lang="fr-FR" b="1" i="1" dirty="0" err="1"/>
              <a:t>DatabaseMetaData</a:t>
            </a:r>
            <a:r>
              <a:rPr lang="fr-FR" b="1" i="1" dirty="0"/>
              <a:t> </a:t>
            </a:r>
            <a:r>
              <a:rPr lang="fr-FR" dirty="0"/>
              <a:t>dépendent du SGBD avec lequel on travaille.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err="1"/>
              <a:t>ResultSetMetaData</a:t>
            </a:r>
            <a:endParaRPr lang="fr-FR" b="1" dirty="0"/>
          </a:p>
          <a:p>
            <a:pPr lvl="1">
              <a:buNone/>
            </a:pPr>
            <a:r>
              <a:rPr lang="fr-FR" sz="2800" i="1" dirty="0" err="1"/>
              <a:t>ResultSet</a:t>
            </a:r>
            <a:r>
              <a:rPr lang="fr-FR" sz="2800" i="1" dirty="0"/>
              <a:t> </a:t>
            </a:r>
            <a:r>
              <a:rPr lang="fr-FR" sz="2800" i="1" dirty="0" err="1"/>
              <a:t>rs</a:t>
            </a:r>
            <a:r>
              <a:rPr lang="fr-FR" sz="2800" i="1" dirty="0"/>
              <a:t> = </a:t>
            </a:r>
            <a:r>
              <a:rPr lang="fr-FR" sz="2800" i="1" dirty="0" err="1"/>
              <a:t>stmt.executeQuery</a:t>
            </a:r>
            <a:r>
              <a:rPr lang="fr-FR" sz="2800" i="1" dirty="0"/>
              <a:t>("SELECT * FROM Personne");</a:t>
            </a:r>
          </a:p>
          <a:p>
            <a:pPr lvl="1">
              <a:buNone/>
            </a:pPr>
            <a:r>
              <a:rPr lang="fr-FR" sz="2800" b="1" i="1" dirty="0" err="1"/>
              <a:t>ResultSetMetaData</a:t>
            </a:r>
            <a:r>
              <a:rPr lang="fr-FR" sz="2800" i="1" dirty="0"/>
              <a:t> </a:t>
            </a:r>
            <a:r>
              <a:rPr lang="fr-FR" sz="2800" i="1" dirty="0" err="1"/>
              <a:t>rsmd</a:t>
            </a:r>
            <a:r>
              <a:rPr lang="fr-FR" sz="2800" i="1" dirty="0"/>
              <a:t> = </a:t>
            </a:r>
            <a:r>
              <a:rPr lang="fr-FR" sz="2800" i="1" dirty="0" err="1"/>
              <a:t>rs.</a:t>
            </a:r>
            <a:r>
              <a:rPr lang="fr-FR" sz="2800" b="1" i="1" dirty="0" err="1"/>
              <a:t>getMetaData</a:t>
            </a:r>
            <a:r>
              <a:rPr lang="fr-FR" sz="2800" b="1" i="1" dirty="0"/>
              <a:t>();</a:t>
            </a:r>
          </a:p>
          <a:p>
            <a:pPr lvl="1">
              <a:buNone/>
            </a:pPr>
            <a:r>
              <a:rPr lang="fr-FR" sz="2800" i="1" dirty="0" err="1"/>
              <a:t>int</a:t>
            </a:r>
            <a:r>
              <a:rPr lang="fr-FR" sz="2800" i="1" dirty="0"/>
              <a:t> </a:t>
            </a:r>
            <a:r>
              <a:rPr lang="fr-FR" sz="2800" i="1" dirty="0" err="1"/>
              <a:t>nbColonnes</a:t>
            </a:r>
            <a:r>
              <a:rPr lang="fr-FR" sz="2800" i="1" dirty="0"/>
              <a:t> = </a:t>
            </a:r>
            <a:r>
              <a:rPr lang="fr-FR" sz="2800" i="1" dirty="0" err="1"/>
              <a:t>rsmd.</a:t>
            </a:r>
            <a:r>
              <a:rPr lang="fr-FR" sz="2800" b="1" i="1" dirty="0" err="1"/>
              <a:t>getColumnCount</a:t>
            </a:r>
            <a:r>
              <a:rPr lang="fr-FR" sz="2800" b="1" i="1" dirty="0"/>
              <a:t>()</a:t>
            </a:r>
            <a:r>
              <a:rPr lang="fr-FR" sz="2800" i="1" dirty="0"/>
              <a:t>;</a:t>
            </a:r>
          </a:p>
          <a:p>
            <a:pPr lvl="1">
              <a:buNone/>
            </a:pPr>
            <a:r>
              <a:rPr lang="fr-FR" sz="2800" i="1" dirty="0"/>
              <a:t>String </a:t>
            </a:r>
            <a:r>
              <a:rPr lang="fr-FR" sz="2800" i="1" dirty="0" err="1"/>
              <a:t>typeColonne</a:t>
            </a:r>
            <a:r>
              <a:rPr lang="fr-FR" sz="2800" i="1" dirty="0"/>
              <a:t>=</a:t>
            </a:r>
            <a:r>
              <a:rPr lang="fr-FR" sz="2800" i="1" dirty="0" err="1"/>
              <a:t>null</a:t>
            </a:r>
            <a:r>
              <a:rPr lang="fr-FR" sz="2800" i="1" dirty="0"/>
              <a:t>, </a:t>
            </a:r>
            <a:r>
              <a:rPr lang="fr-FR" sz="2800" i="1" dirty="0" err="1"/>
              <a:t>nomColonne</a:t>
            </a:r>
            <a:r>
              <a:rPr lang="fr-FR" sz="2800" i="1" dirty="0"/>
              <a:t>=</a:t>
            </a:r>
            <a:r>
              <a:rPr lang="fr-FR" sz="2800" i="1" dirty="0" err="1"/>
              <a:t>null</a:t>
            </a:r>
            <a:r>
              <a:rPr lang="fr-FR" sz="2800" i="1" dirty="0"/>
              <a:t>;</a:t>
            </a:r>
          </a:p>
          <a:p>
            <a:pPr lvl="1">
              <a:buNone/>
            </a:pPr>
            <a:r>
              <a:rPr lang="fr-FR" sz="2800" i="1" dirty="0"/>
              <a:t>for (</a:t>
            </a:r>
            <a:r>
              <a:rPr lang="fr-FR" sz="2800" i="1" dirty="0" err="1"/>
              <a:t>int</a:t>
            </a:r>
            <a:r>
              <a:rPr lang="fr-FR" sz="2800" i="1" dirty="0"/>
              <a:t> i = 1; i &lt;= </a:t>
            </a:r>
            <a:r>
              <a:rPr lang="fr-FR" sz="2800" i="1" dirty="0" err="1"/>
              <a:t>nbColonnes</a:t>
            </a:r>
            <a:r>
              <a:rPr lang="fr-FR" sz="2800" i="1" dirty="0"/>
              <a:t>; i++) {</a:t>
            </a:r>
          </a:p>
          <a:p>
            <a:pPr lvl="1">
              <a:buNone/>
            </a:pPr>
            <a:r>
              <a:rPr lang="fr-FR" sz="2800" i="1" dirty="0"/>
              <a:t>	</a:t>
            </a:r>
            <a:r>
              <a:rPr lang="fr-FR" sz="2800" i="1" dirty="0" err="1"/>
              <a:t>typeColonne</a:t>
            </a:r>
            <a:r>
              <a:rPr lang="fr-FR" sz="2800" i="1" dirty="0"/>
              <a:t> = </a:t>
            </a:r>
            <a:r>
              <a:rPr lang="fr-FR" sz="2800" i="1" dirty="0" err="1"/>
              <a:t>rsmd.</a:t>
            </a:r>
            <a:r>
              <a:rPr lang="fr-FR" sz="2800" b="1" i="1" dirty="0" err="1"/>
              <a:t>getColumnTypeName</a:t>
            </a:r>
            <a:r>
              <a:rPr lang="fr-FR" sz="2800" b="1" i="1" dirty="0"/>
              <a:t>(i)</a:t>
            </a:r>
            <a:r>
              <a:rPr lang="fr-FR" sz="2800" i="1" dirty="0"/>
              <a:t>;</a:t>
            </a:r>
          </a:p>
          <a:p>
            <a:pPr lvl="1">
              <a:buNone/>
            </a:pPr>
            <a:r>
              <a:rPr lang="fr-FR" sz="2800" i="1" dirty="0"/>
              <a:t>	</a:t>
            </a:r>
            <a:r>
              <a:rPr lang="fr-FR" sz="2800" i="1" dirty="0" err="1"/>
              <a:t>nomColonne</a:t>
            </a:r>
            <a:r>
              <a:rPr lang="fr-FR" sz="2800" i="1" dirty="0"/>
              <a:t> = </a:t>
            </a:r>
            <a:r>
              <a:rPr lang="fr-FR" sz="2800" i="1" dirty="0" err="1"/>
              <a:t>rsmd.</a:t>
            </a:r>
            <a:r>
              <a:rPr lang="fr-FR" sz="2800" b="1" i="1" dirty="0" err="1"/>
              <a:t>getColumnName</a:t>
            </a:r>
            <a:r>
              <a:rPr lang="fr-FR" sz="2800" b="1" i="1" dirty="0"/>
              <a:t>(i)</a:t>
            </a:r>
            <a:r>
              <a:rPr lang="fr-FR" sz="2800" i="1" dirty="0"/>
              <a:t>;</a:t>
            </a:r>
          </a:p>
          <a:p>
            <a:pPr lvl="1">
              <a:buNone/>
            </a:pPr>
            <a:r>
              <a:rPr lang="fr-FR" sz="2800" i="1" dirty="0"/>
              <a:t>	System.out.println("Colonne " + i + " de nom "+ </a:t>
            </a:r>
            <a:r>
              <a:rPr lang="fr-FR" sz="2800" i="1" dirty="0" err="1"/>
              <a:t>nomColonne</a:t>
            </a:r>
            <a:r>
              <a:rPr lang="fr-FR" sz="2800" i="1" dirty="0"/>
              <a:t> + " de type " + </a:t>
            </a:r>
            <a:r>
              <a:rPr lang="fr-FR" sz="2800" i="1" dirty="0" err="1"/>
              <a:t>typeColonne</a:t>
            </a:r>
            <a:r>
              <a:rPr lang="fr-FR" sz="2800" i="1" dirty="0"/>
              <a:t>);}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err="1"/>
              <a:t>DatabaseMetaData</a:t>
            </a:r>
            <a:endParaRPr lang="fr-FR" b="1" dirty="0"/>
          </a:p>
          <a:p>
            <a:pPr lvl="1">
              <a:buNone/>
            </a:pPr>
            <a:r>
              <a:rPr lang="fr-FR" i="1" dirty="0" err="1"/>
              <a:t>private</a:t>
            </a:r>
            <a:r>
              <a:rPr lang="fr-FR" i="1" dirty="0"/>
              <a:t> </a:t>
            </a:r>
            <a:r>
              <a:rPr lang="fr-FR" b="1" i="1" dirty="0" err="1"/>
              <a:t>DatabaseMetaData</a:t>
            </a:r>
            <a:r>
              <a:rPr lang="fr-FR" i="1" dirty="0"/>
              <a:t> </a:t>
            </a:r>
            <a:r>
              <a:rPr lang="fr-FR" i="1" dirty="0" err="1"/>
              <a:t>metaData</a:t>
            </a:r>
            <a:r>
              <a:rPr lang="fr-FR" i="1" dirty="0"/>
              <a:t>;</a:t>
            </a:r>
          </a:p>
          <a:p>
            <a:pPr lvl="1">
              <a:buNone/>
            </a:pPr>
            <a:r>
              <a:rPr lang="fr-FR" i="1" dirty="0" err="1"/>
              <a:t>private</a:t>
            </a:r>
            <a:r>
              <a:rPr lang="fr-FR" i="1" dirty="0"/>
              <a:t> java.awt.List </a:t>
            </a:r>
            <a:r>
              <a:rPr lang="fr-FR" i="1" dirty="0" err="1"/>
              <a:t>listTables</a:t>
            </a:r>
            <a:r>
              <a:rPr lang="fr-FR" i="1" dirty="0"/>
              <a:t> = new List(10);</a:t>
            </a:r>
          </a:p>
          <a:p>
            <a:pPr lvl="1">
              <a:buNone/>
            </a:pPr>
            <a:r>
              <a:rPr lang="fr-FR" i="1" dirty="0"/>
              <a:t>. . .</a:t>
            </a:r>
          </a:p>
          <a:p>
            <a:pPr lvl="1">
              <a:buNone/>
            </a:pPr>
            <a:r>
              <a:rPr lang="fr-FR" i="1" dirty="0" err="1"/>
              <a:t>metaData</a:t>
            </a:r>
            <a:r>
              <a:rPr lang="fr-FR" i="1" dirty="0"/>
              <a:t> = </a:t>
            </a:r>
            <a:r>
              <a:rPr lang="fr-FR" b="1" i="1" dirty="0" err="1"/>
              <a:t>cnx.getMetaData</a:t>
            </a:r>
            <a:r>
              <a:rPr lang="fr-FR" b="1" i="1" dirty="0"/>
              <a:t>();</a:t>
            </a:r>
          </a:p>
          <a:p>
            <a:pPr lvl="1">
              <a:buNone/>
            </a:pPr>
            <a:r>
              <a:rPr lang="fr-FR" i="1" dirty="0"/>
              <a:t>String[] types = { "TABLE", "VIEW" };</a:t>
            </a:r>
          </a:p>
          <a:p>
            <a:pPr lvl="1">
              <a:buNone/>
            </a:pPr>
            <a:r>
              <a:rPr lang="fr-FR" i="1" dirty="0" err="1"/>
              <a:t>ResultSet</a:t>
            </a:r>
            <a:r>
              <a:rPr lang="fr-FR" i="1" dirty="0"/>
              <a:t> </a:t>
            </a:r>
            <a:r>
              <a:rPr lang="fr-FR" i="1" dirty="0" err="1"/>
              <a:t>rs</a:t>
            </a:r>
            <a:r>
              <a:rPr lang="fr-FR" i="1" dirty="0"/>
              <a:t> = </a:t>
            </a:r>
            <a:r>
              <a:rPr lang="fr-FR" b="1" i="1" dirty="0" err="1"/>
              <a:t>metaData.getTables</a:t>
            </a:r>
            <a:r>
              <a:rPr lang="fr-FR" b="1" i="1" dirty="0"/>
              <a:t>(</a:t>
            </a:r>
            <a:r>
              <a:rPr lang="fr-FR" b="1" i="1" dirty="0" err="1"/>
              <a:t>null</a:t>
            </a:r>
            <a:r>
              <a:rPr lang="fr-FR" b="1" i="1" dirty="0"/>
              <a:t>, </a:t>
            </a:r>
            <a:r>
              <a:rPr lang="fr-FR" b="1" i="1" dirty="0" err="1"/>
              <a:t>null</a:t>
            </a:r>
            <a:r>
              <a:rPr lang="fr-FR" b="1" i="1" dirty="0"/>
              <a:t>, "%", types);</a:t>
            </a:r>
          </a:p>
          <a:p>
            <a:pPr lvl="1">
              <a:buNone/>
            </a:pPr>
            <a:r>
              <a:rPr lang="fr-FR" i="1" dirty="0"/>
              <a:t>String </a:t>
            </a:r>
            <a:r>
              <a:rPr lang="fr-FR" i="1" dirty="0" err="1"/>
              <a:t>nomTables</a:t>
            </a:r>
            <a:r>
              <a:rPr lang="fr-FR" i="1" dirty="0"/>
              <a:t>;</a:t>
            </a:r>
          </a:p>
          <a:p>
            <a:pPr lvl="1">
              <a:buNone/>
            </a:pPr>
            <a:r>
              <a:rPr lang="fr-FR" i="1" dirty="0" err="1"/>
              <a:t>while</a:t>
            </a:r>
            <a:r>
              <a:rPr lang="fr-FR" i="1" dirty="0"/>
              <a:t> (</a:t>
            </a:r>
            <a:r>
              <a:rPr lang="fr-FR" i="1" dirty="0" err="1"/>
              <a:t>rs.next</a:t>
            </a:r>
            <a:r>
              <a:rPr lang="fr-FR" i="1" dirty="0"/>
              <a:t>()) {</a:t>
            </a:r>
          </a:p>
          <a:p>
            <a:pPr lvl="1">
              <a:buNone/>
            </a:pPr>
            <a:r>
              <a:rPr lang="fr-FR" i="1" dirty="0"/>
              <a:t>	</a:t>
            </a:r>
            <a:r>
              <a:rPr lang="fr-FR" i="1" dirty="0" err="1"/>
              <a:t>nomTable</a:t>
            </a:r>
            <a:r>
              <a:rPr lang="fr-FR" i="1" dirty="0"/>
              <a:t> = </a:t>
            </a:r>
            <a:r>
              <a:rPr lang="fr-FR" i="1" dirty="0" err="1"/>
              <a:t>rs.getString</a:t>
            </a:r>
            <a:r>
              <a:rPr lang="fr-FR" i="1" dirty="0"/>
              <a:t>(3);</a:t>
            </a:r>
          </a:p>
          <a:p>
            <a:pPr lvl="1">
              <a:buNone/>
            </a:pPr>
            <a:r>
              <a:rPr lang="fr-FR" i="1" dirty="0"/>
              <a:t>	listTables.add(</a:t>
            </a:r>
            <a:r>
              <a:rPr lang="fr-FR" i="1" dirty="0" err="1"/>
              <a:t>nomTable</a:t>
            </a:r>
            <a:r>
              <a:rPr lang="fr-FR" i="1" dirty="0"/>
              <a:t>);}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85728"/>
            <a:ext cx="8153400" cy="428628"/>
          </a:xfrm>
        </p:spPr>
        <p:txBody>
          <a:bodyPr>
            <a:normAutofit fontScale="90000"/>
          </a:bodyPr>
          <a:lstStyle/>
          <a:p>
            <a:r>
              <a:rPr lang="fr-FR" dirty="0"/>
              <a:t>2. Les drivers JDBC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785794"/>
            <a:ext cx="8388508" cy="6000768"/>
          </a:xfrm>
        </p:spPr>
        <p:txBody>
          <a:bodyPr>
            <a:normAutofit fontScale="77500" lnSpcReduction="20000"/>
          </a:bodyPr>
          <a:lstStyle/>
          <a:p>
            <a:pPr algn="just">
              <a:spcAft>
                <a:spcPts val="1200"/>
              </a:spcAft>
            </a:pPr>
            <a:r>
              <a:rPr lang="fr-FR" sz="3600" dirty="0"/>
              <a:t>Pour travailler avec un SGBD il faut disposer de classes qui implantent les interfaces de JDBC</a:t>
            </a:r>
          </a:p>
          <a:p>
            <a:pPr algn="just">
              <a:spcAft>
                <a:spcPts val="1200"/>
              </a:spcAft>
            </a:pPr>
            <a:r>
              <a:rPr lang="fr-FR" sz="3600" dirty="0"/>
              <a:t>Un ensemble de telles classes est désigné sous le nom de </a:t>
            </a:r>
            <a:r>
              <a:rPr lang="fr-FR" sz="3600" i="1" dirty="0"/>
              <a:t>driver JDBC (pilote JDBC)</a:t>
            </a:r>
          </a:p>
          <a:p>
            <a:pPr algn="just">
              <a:spcAft>
                <a:spcPts val="1200"/>
              </a:spcAft>
            </a:pPr>
            <a:r>
              <a:rPr lang="fr-FR" sz="3600" dirty="0"/>
              <a:t>Les pilotes dépendent du SGBD auquel ils permettent d’accéder</a:t>
            </a:r>
          </a:p>
          <a:p>
            <a:pPr algn="just">
              <a:spcAft>
                <a:spcPts val="1200"/>
              </a:spcAft>
            </a:pPr>
            <a:r>
              <a:rPr lang="fr-FR" sz="3600" dirty="0"/>
              <a:t>Tous les SGBD importants du marché ont un (et même plusieurs) pilote JDBC, fourni par l’éditeur du SGBD ou par des éditeurs de logiciels indépendants</a:t>
            </a:r>
          </a:p>
          <a:p>
            <a:pPr>
              <a:spcAft>
                <a:spcPts val="1200"/>
              </a:spcAft>
            </a:pPr>
            <a:r>
              <a:rPr lang="fr-FR" sz="3600" dirty="0"/>
              <a:t>Exemples de pilotes JDBC :</a:t>
            </a:r>
          </a:p>
          <a:p>
            <a:pPr lvl="1">
              <a:spcAft>
                <a:spcPts val="1200"/>
              </a:spcAft>
            </a:pPr>
            <a:r>
              <a:rPr lang="fr-FR" sz="3100" dirty="0" err="1"/>
              <a:t>mysql</a:t>
            </a:r>
            <a:r>
              <a:rPr lang="fr-FR" sz="3100" dirty="0"/>
              <a:t>-</a:t>
            </a:r>
            <a:r>
              <a:rPr lang="fr-FR" sz="3100" dirty="0" err="1"/>
              <a:t>connector</a:t>
            </a:r>
            <a:r>
              <a:rPr lang="fr-FR" sz="3100" dirty="0"/>
              <a:t>-java-</a:t>
            </a:r>
            <a:r>
              <a:rPr lang="fr-FR" sz="3100" dirty="0" err="1"/>
              <a:t>gpl</a:t>
            </a:r>
            <a:r>
              <a:rPr lang="fr-FR" sz="3100" dirty="0"/>
              <a:t>-5.1.28 (</a:t>
            </a:r>
            <a:r>
              <a:rPr lang="fr-FR" sz="3100" dirty="0" err="1"/>
              <a:t>connector</a:t>
            </a:r>
            <a:r>
              <a:rPr lang="fr-FR" sz="3100" dirty="0"/>
              <a:t>/J) pour MYSQL</a:t>
            </a:r>
          </a:p>
          <a:p>
            <a:pPr lvl="1">
              <a:spcAft>
                <a:spcPts val="1200"/>
              </a:spcAft>
            </a:pPr>
            <a:r>
              <a:rPr lang="fr-FR" sz="3100" dirty="0"/>
              <a:t>ojdbc6.jar, ojdbc14 pour ORACLE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3. Travailler avec JDBC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928670"/>
            <a:ext cx="8153400" cy="5167330"/>
          </a:xfrm>
        </p:spPr>
        <p:txBody>
          <a:bodyPr>
            <a:normAutofit/>
          </a:bodyPr>
          <a:lstStyle/>
          <a:p>
            <a:r>
              <a:rPr lang="fr-FR" dirty="0"/>
              <a:t>Pour l’exécution, ajouter le chemin des classes du pilote JDBC dans le </a:t>
            </a:r>
            <a:r>
              <a:rPr lang="fr-FR" i="1" dirty="0"/>
              <a:t>CLASSPATH. </a:t>
            </a:r>
          </a:p>
          <a:p>
            <a:r>
              <a:rPr lang="fr-FR" dirty="0"/>
              <a:t>Dans les classes qui utilisent JDBC, importer le paquetage java.sql :</a:t>
            </a:r>
          </a:p>
          <a:p>
            <a:pPr algn="ctr">
              <a:buNone/>
            </a:pPr>
            <a:r>
              <a:rPr lang="fr-FR" dirty="0"/>
              <a:t>import java.sql.*;</a:t>
            </a:r>
          </a:p>
          <a:p>
            <a:r>
              <a:rPr lang="fr-FR" dirty="0"/>
              <a:t> Charger en mémoire la classe du (des) pilote JDBC avant d’utiliser JDBC. Cette étape est inutile avec JDBC 4 (donc à partir du JDK 1.6)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9DE054E-5536-4C07-93DC-496BB7B9F70F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Exemples de chargement du pilote :</a:t>
            </a:r>
          </a:p>
          <a:p>
            <a:pPr lvl="1"/>
            <a:r>
              <a:rPr lang="fr-FR" dirty="0"/>
              <a:t>Connexion à Oracle :</a:t>
            </a:r>
          </a:p>
          <a:p>
            <a:pPr lvl="1">
              <a:buNone/>
            </a:pPr>
            <a:r>
              <a:rPr lang="fr-FR" sz="2100" dirty="0" err="1"/>
              <a:t>try</a:t>
            </a:r>
            <a:r>
              <a:rPr lang="fr-FR" sz="2100" dirty="0"/>
              <a:t> </a:t>
            </a:r>
          </a:p>
          <a:p>
            <a:pPr lvl="1">
              <a:buNone/>
            </a:pPr>
            <a:r>
              <a:rPr lang="fr-FR" sz="2100" dirty="0"/>
              <a:t>	{</a:t>
            </a:r>
            <a:r>
              <a:rPr lang="fr-FR" sz="2100" dirty="0" err="1"/>
              <a:t>Class.forName</a:t>
            </a:r>
            <a:r>
              <a:rPr lang="fr-FR" sz="2100" dirty="0"/>
              <a:t>(" </a:t>
            </a:r>
            <a:r>
              <a:rPr lang="fr-FR" sz="2100" dirty="0" err="1"/>
              <a:t>oracle.jdbc.OracleDriver</a:t>
            </a:r>
            <a:r>
              <a:rPr lang="fr-FR" sz="2100" dirty="0"/>
              <a:t> ");}</a:t>
            </a:r>
          </a:p>
          <a:p>
            <a:pPr lvl="1">
              <a:buNone/>
            </a:pPr>
            <a:r>
              <a:rPr lang="fr-FR" sz="2100" dirty="0"/>
              <a:t>catch (</a:t>
            </a:r>
            <a:r>
              <a:rPr lang="fr-FR" sz="2100" dirty="0" err="1"/>
              <a:t>ClassNotFoundException</a:t>
            </a:r>
            <a:r>
              <a:rPr lang="fr-FR" sz="2100" dirty="0"/>
              <a:t> e)</a:t>
            </a:r>
          </a:p>
          <a:p>
            <a:pPr lvl="1">
              <a:buNone/>
            </a:pPr>
            <a:r>
              <a:rPr lang="fr-FR" sz="2100" dirty="0"/>
              <a:t>	{System.out.println("erreur de chargement du pilote");}</a:t>
            </a:r>
          </a:p>
          <a:p>
            <a:pPr lvl="1"/>
            <a:r>
              <a:rPr lang="fr-FR" dirty="0"/>
              <a:t>Connexion à </a:t>
            </a:r>
            <a:r>
              <a:rPr lang="fr-FR" dirty="0" err="1"/>
              <a:t>Mysql</a:t>
            </a:r>
            <a:endParaRPr lang="fr-FR" dirty="0"/>
          </a:p>
          <a:p>
            <a:pPr lvl="1">
              <a:buNone/>
            </a:pPr>
            <a:r>
              <a:rPr lang="fr-FR" sz="2100" dirty="0" err="1"/>
              <a:t>try</a:t>
            </a:r>
            <a:r>
              <a:rPr lang="fr-FR" sz="2100" dirty="0"/>
              <a:t> </a:t>
            </a:r>
          </a:p>
          <a:p>
            <a:pPr lvl="1">
              <a:buNone/>
            </a:pPr>
            <a:r>
              <a:rPr lang="fr-FR" sz="2100" dirty="0"/>
              <a:t>	{</a:t>
            </a:r>
            <a:r>
              <a:rPr lang="fr-FR" sz="2100" dirty="0" err="1"/>
              <a:t>Class.forName</a:t>
            </a:r>
            <a:r>
              <a:rPr lang="fr-FR" sz="2100" dirty="0"/>
              <a:t>(" </a:t>
            </a:r>
            <a:r>
              <a:rPr lang="fr-FR" sz="2400" dirty="0" err="1"/>
              <a:t>com.mysql.jdbc.Driver</a:t>
            </a:r>
            <a:r>
              <a:rPr lang="fr-FR" sz="2100" dirty="0"/>
              <a:t> ");}</a:t>
            </a:r>
          </a:p>
          <a:p>
            <a:pPr lvl="1">
              <a:buNone/>
            </a:pPr>
            <a:r>
              <a:rPr lang="fr-FR" sz="2100" dirty="0"/>
              <a:t>catch (</a:t>
            </a:r>
            <a:r>
              <a:rPr lang="fr-FR" sz="2100" dirty="0" err="1"/>
              <a:t>ClassNotFoundException</a:t>
            </a:r>
            <a:r>
              <a:rPr lang="fr-FR" sz="2100" dirty="0"/>
              <a:t> e)</a:t>
            </a:r>
          </a:p>
          <a:p>
            <a:pPr lvl="1">
              <a:buNone/>
            </a:pPr>
            <a:r>
              <a:rPr lang="fr-FR" sz="2100" dirty="0"/>
              <a:t>	{System.out.println("erreur de chargement du pilote");}</a:t>
            </a:r>
          </a:p>
          <a:p>
            <a:pPr lvl="1">
              <a:buNone/>
            </a:pPr>
            <a:endParaRPr lang="fr-FR" sz="2100" dirty="0"/>
          </a:p>
          <a:p>
            <a:pPr lvl="1"/>
            <a:endParaRPr lang="fr-FR" sz="2100" dirty="0"/>
          </a:p>
          <a:p>
            <a:endParaRPr lang="fr-F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857232"/>
            <a:ext cx="8317070" cy="52387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Étapes du travail avec une base de données avec JDBC</a:t>
            </a:r>
          </a:p>
          <a:p>
            <a:pPr>
              <a:buNone/>
            </a:pPr>
            <a:r>
              <a:rPr lang="fr-FR" dirty="0"/>
              <a:t>	1. Ouvrir une connexion (</a:t>
            </a:r>
            <a:r>
              <a:rPr lang="fr-FR" b="1" i="1" dirty="0" err="1"/>
              <a:t>Connection</a:t>
            </a:r>
            <a:r>
              <a:rPr lang="fr-FR" dirty="0"/>
              <a:t>)</a:t>
            </a:r>
          </a:p>
          <a:p>
            <a:pPr>
              <a:buNone/>
            </a:pPr>
            <a:r>
              <a:rPr lang="fr-FR" dirty="0"/>
              <a:t>	2. Créer des instructions SQL : </a:t>
            </a:r>
            <a:r>
              <a:rPr lang="fr-FR" b="1" i="1" dirty="0" err="1"/>
              <a:t>Statement</a:t>
            </a:r>
            <a:r>
              <a:rPr lang="fr-FR" i="1" dirty="0"/>
              <a:t>,</a:t>
            </a:r>
          </a:p>
          <a:p>
            <a:pPr>
              <a:buNone/>
            </a:pPr>
            <a:r>
              <a:rPr lang="fr-FR" i="1" dirty="0"/>
              <a:t>          </a:t>
            </a:r>
            <a:r>
              <a:rPr lang="fr-FR" b="1" i="1" dirty="0" err="1"/>
              <a:t>PreparedStatement</a:t>
            </a:r>
            <a:r>
              <a:rPr lang="fr-FR" i="1" dirty="0"/>
              <a:t> ou </a:t>
            </a:r>
            <a:r>
              <a:rPr lang="fr-FR" b="1" i="1" dirty="0" err="1"/>
              <a:t>CallableStatement</a:t>
            </a:r>
            <a:r>
              <a:rPr lang="fr-FR" dirty="0"/>
              <a:t>)</a:t>
            </a:r>
          </a:p>
          <a:p>
            <a:pPr>
              <a:buNone/>
            </a:pPr>
            <a:r>
              <a:rPr lang="fr-FR" dirty="0"/>
              <a:t>	3. Lancer l’exécution de ces instructions :</a:t>
            </a:r>
          </a:p>
          <a:p>
            <a:pPr>
              <a:buNone/>
            </a:pPr>
            <a:r>
              <a:rPr lang="fr-FR" dirty="0"/>
              <a:t> 		interroger la base </a:t>
            </a:r>
            <a:r>
              <a:rPr lang="fr-FR" b="1" i="1" dirty="0"/>
              <a:t>: </a:t>
            </a:r>
            <a:r>
              <a:rPr lang="fr-FR" b="1" i="1" dirty="0" err="1"/>
              <a:t>executeQuery</a:t>
            </a:r>
            <a:r>
              <a:rPr lang="fr-FR" b="1" i="1" dirty="0"/>
              <a:t>() </a:t>
            </a:r>
          </a:p>
          <a:p>
            <a:pPr>
              <a:buNone/>
            </a:pPr>
            <a:r>
              <a:rPr lang="fr-FR" dirty="0"/>
              <a:t>	 	ou modifier la base : </a:t>
            </a:r>
            <a:r>
              <a:rPr lang="fr-FR" b="1" i="1" dirty="0" err="1"/>
              <a:t>executeUpdate</a:t>
            </a:r>
            <a:r>
              <a:rPr lang="fr-FR" b="1" i="1" dirty="0"/>
              <a:t>()</a:t>
            </a:r>
          </a:p>
          <a:p>
            <a:pPr>
              <a:buNone/>
            </a:pPr>
            <a:r>
              <a:rPr lang="fr-FR" dirty="0"/>
              <a:t>		ou tout autre ordre SQL : </a:t>
            </a:r>
            <a:r>
              <a:rPr lang="fr-FR" b="1" i="1" dirty="0" err="1"/>
              <a:t>execute</a:t>
            </a:r>
            <a:r>
              <a:rPr lang="fr-FR" b="1" i="1" dirty="0"/>
              <a:t>()</a:t>
            </a:r>
          </a:p>
          <a:p>
            <a:pPr>
              <a:buNone/>
            </a:pPr>
            <a:r>
              <a:rPr lang="fr-FR" dirty="0"/>
              <a:t>	4. Valider ou non la transaction avec </a:t>
            </a:r>
            <a:r>
              <a:rPr lang="fr-FR" b="1" i="1" dirty="0"/>
              <a:t>commit() </a:t>
            </a:r>
            <a:r>
              <a:rPr lang="fr-FR" dirty="0"/>
              <a:t>ou </a:t>
            </a:r>
          </a:p>
          <a:p>
            <a:pPr>
              <a:buNone/>
            </a:pPr>
            <a:r>
              <a:rPr lang="fr-FR" b="1" i="1" dirty="0"/>
              <a:t>          </a:t>
            </a:r>
            <a:r>
              <a:rPr lang="fr-FR" b="1" i="1" dirty="0" err="1"/>
              <a:t>rollback</a:t>
            </a:r>
            <a:r>
              <a:rPr lang="fr-FR" b="1" i="1" dirty="0"/>
              <a:t>()</a:t>
            </a:r>
          </a:p>
          <a:p>
            <a:pPr>
              <a:buNone/>
            </a:pPr>
            <a:r>
              <a:rPr lang="fr-FR" dirty="0"/>
              <a:t>	5. Fermer la connexion : </a:t>
            </a:r>
            <a:r>
              <a:rPr lang="fr-FR" b="1" i="1" dirty="0"/>
              <a:t>close()</a:t>
            </a:r>
          </a:p>
          <a:p>
            <a:r>
              <a:rPr lang="fr-FR" dirty="0"/>
              <a:t>Les connexions doivent être fermées dans un bloc </a:t>
            </a:r>
            <a:r>
              <a:rPr lang="fr-FR" b="1" i="1" dirty="0" err="1"/>
              <a:t>finally</a:t>
            </a:r>
            <a:endParaRPr lang="fr-FR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L’établissement d’une connexion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b="1" i="1" dirty="0" err="1"/>
              <a:t>DriverManager</a:t>
            </a:r>
            <a:r>
              <a:rPr lang="fr-FR" dirty="0"/>
              <a:t> est le gestionnaire des pilotes disponibles pour les différents SGBD utilisés par le programme Java</a:t>
            </a:r>
          </a:p>
          <a:p>
            <a:r>
              <a:rPr lang="fr-FR" dirty="0"/>
              <a:t>Pour établir une connexion à une base de données, Il faut fournir au </a:t>
            </a:r>
            <a:r>
              <a:rPr lang="fr-FR" b="1" i="1" dirty="0" err="1"/>
              <a:t>DriverManager</a:t>
            </a:r>
            <a:r>
              <a:rPr lang="fr-FR" b="1" i="1" dirty="0"/>
              <a:t> :</a:t>
            </a:r>
            <a:endParaRPr lang="fr-FR" dirty="0"/>
          </a:p>
          <a:p>
            <a:pPr lvl="1"/>
            <a:r>
              <a:rPr lang="fr-FR" dirty="0"/>
              <a:t>son URL </a:t>
            </a:r>
          </a:p>
          <a:p>
            <a:pPr lvl="1"/>
            <a:r>
              <a:rPr lang="fr-FR" dirty="0"/>
              <a:t>le nom de l’utilisateur et son mot de passe.</a:t>
            </a:r>
          </a:p>
          <a:p>
            <a:r>
              <a:rPr lang="fr-FR" dirty="0"/>
              <a:t>Une connexion est ouverte dès sa création 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857232"/>
            <a:ext cx="8388508" cy="1785950"/>
          </a:xfrm>
        </p:spPr>
        <p:txBody>
          <a:bodyPr>
            <a:normAutofit/>
          </a:bodyPr>
          <a:lstStyle/>
          <a:p>
            <a:r>
              <a:rPr lang="fr-FR" dirty="0"/>
              <a:t>Exemple :</a:t>
            </a:r>
          </a:p>
          <a:p>
            <a:pPr>
              <a:buNone/>
            </a:pPr>
            <a:r>
              <a:rPr lang="fr-FR" dirty="0"/>
              <a:t>	On considère la base de données Voitures ayant le schéma physique suivant :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0034" y="2000240"/>
            <a:ext cx="8072494" cy="3929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33" name="Group 9"/>
          <p:cNvGrpSpPr>
            <a:grpSpLocks noChangeAspect="1"/>
          </p:cNvGrpSpPr>
          <p:nvPr/>
        </p:nvGrpSpPr>
        <p:grpSpPr bwMode="auto">
          <a:xfrm>
            <a:off x="714375" y="2714620"/>
            <a:ext cx="7858125" cy="2268538"/>
            <a:chOff x="450" y="1755"/>
            <a:chExt cx="4950" cy="1429"/>
          </a:xfrm>
        </p:grpSpPr>
        <p:sp>
          <p:nvSpPr>
            <p:cNvPr id="10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450" y="1755"/>
              <a:ext cx="4950" cy="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2610" y="2515"/>
              <a:ext cx="927" cy="29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 flipV="1">
              <a:off x="3448" y="2463"/>
              <a:ext cx="89" cy="52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3448" y="2515"/>
              <a:ext cx="89" cy="53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84" y="1829"/>
              <a:ext cx="2026" cy="1141"/>
            </a:xfrm>
            <a:prstGeom prst="rect">
              <a:avLst/>
            </a:prstGeom>
            <a:solidFill>
              <a:srgbClr val="FFFFCC"/>
            </a:solidFill>
            <a:ln w="2222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1239" y="2034"/>
              <a:ext cx="44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Voiture</a:t>
              </a: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84" y="2254"/>
              <a:ext cx="2026" cy="716"/>
            </a:xfrm>
            <a:prstGeom prst="rect">
              <a:avLst/>
            </a:prstGeom>
            <a:noFill/>
            <a:ln w="2222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606" y="2275"/>
              <a:ext cx="921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immat : varchar(20)</a:t>
              </a: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606" y="2432"/>
              <a:ext cx="97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couleur : varchar(20)</a:t>
              </a: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606" y="2589"/>
              <a:ext cx="102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dateAcquisition</a:t>
              </a:r>
              <a:r>
                <a:rPr kumimoji="0" lang="fr-FR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Date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606" y="2746"/>
              <a:ext cx="149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&lt;&lt;clé étrangère&gt;&gt; cinP : char(8)</a:t>
              </a: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1200" y="1878"/>
              <a:ext cx="53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&lt;&lt;Table&gt;&gt;</a:t>
              </a: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539" y="2038"/>
              <a:ext cx="1816" cy="842"/>
            </a:xfrm>
            <a:prstGeom prst="rect">
              <a:avLst/>
            </a:prstGeom>
            <a:solidFill>
              <a:srgbClr val="FFFFCC"/>
            </a:solidFill>
            <a:ln w="2222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054" y="2244"/>
              <a:ext cx="57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Personne</a:t>
              </a: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3539" y="2463"/>
              <a:ext cx="1816" cy="417"/>
            </a:xfrm>
            <a:prstGeom prst="rect">
              <a:avLst/>
            </a:prstGeom>
            <a:noFill/>
            <a:ln w="2222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3562" y="2484"/>
              <a:ext cx="136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&lt;&lt;clé primaire&gt;&gt; </a:t>
              </a:r>
              <a:r>
                <a:rPr kumimoji="0" lang="fr-FR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cin</a:t>
              </a:r>
              <a:r>
                <a:rPr kumimoji="0" lang="fr-FR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char(8)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3562" y="2641"/>
              <a:ext cx="84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nom : </a:t>
              </a:r>
              <a:r>
                <a:rPr kumimoji="0" lang="fr-FR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varchar</a:t>
              </a:r>
              <a:r>
                <a:rPr kumimoji="0" lang="fr-FR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(30)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4081" y="2087"/>
              <a:ext cx="53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&lt;&lt;Table&gt;&gt;</a:t>
              </a: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4489</TotalTime>
  <Words>2679</Words>
  <Application>Microsoft Office PowerPoint</Application>
  <PresentationFormat>Affichage à l'écran (4:3)</PresentationFormat>
  <Paragraphs>253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Tw Cen MT</vt:lpstr>
      <vt:lpstr>Wingdings</vt:lpstr>
      <vt:lpstr>Wingdings 2</vt:lpstr>
      <vt:lpstr>Médian</vt:lpstr>
      <vt:lpstr>Chapitre Ii  Connexion à une base de données relationnelle</vt:lpstr>
      <vt:lpstr>1. Présentation de JDBC </vt:lpstr>
      <vt:lpstr>Présentation PowerPoint</vt:lpstr>
      <vt:lpstr>2. Les drivers JDBC </vt:lpstr>
      <vt:lpstr>3. Travailler avec JDBC</vt:lpstr>
      <vt:lpstr>Présentation PowerPoint</vt:lpstr>
      <vt:lpstr>Présentation PowerPoint</vt:lpstr>
      <vt:lpstr>4. L’établissement d’une connexion</vt:lpstr>
      <vt:lpstr>Présentation PowerPoint</vt:lpstr>
      <vt:lpstr>Présentation PowerPoint</vt:lpstr>
      <vt:lpstr>Présentation PowerPoint</vt:lpstr>
      <vt:lpstr>5. La création et l’exécution d’une requête</vt:lpstr>
      <vt:lpstr>Présentation PowerPoint</vt:lpstr>
      <vt:lpstr>Présentation PowerPoint</vt:lpstr>
      <vt:lpstr>Présentation PowerPoint</vt:lpstr>
      <vt:lpstr>Présentation PowerPoint</vt:lpstr>
      <vt:lpstr>6. Les types JDBC/SQL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7. Les requêtes SQL paramétrées</vt:lpstr>
      <vt:lpstr>Présentation PowerPoint</vt:lpstr>
      <vt:lpstr>Présentation PowerPoint</vt:lpstr>
      <vt:lpstr>Présentation PowerPoint</vt:lpstr>
      <vt:lpstr>Présentation PowerPoint</vt:lpstr>
      <vt:lpstr>8. Les exceptions</vt:lpstr>
      <vt:lpstr>9. Les transactions</vt:lpstr>
      <vt:lpstr>Présentation PowerPoint</vt:lpstr>
      <vt:lpstr>10. La Libération des ressources</vt:lpstr>
      <vt:lpstr>11. Les méta-données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IV  Connexion à une base de données relationnelle</dc:title>
  <dc:creator>azerty</dc:creator>
  <cp:lastModifiedBy>KALLEL SLIM</cp:lastModifiedBy>
  <cp:revision>37</cp:revision>
  <dcterms:created xsi:type="dcterms:W3CDTF">2014-03-22T16:16:07Z</dcterms:created>
  <dcterms:modified xsi:type="dcterms:W3CDTF">2021-11-03T12:55:11Z</dcterms:modified>
</cp:coreProperties>
</file>