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4" r:id="rId4"/>
    <p:sldId id="265" r:id="rId5"/>
    <p:sldId id="267" r:id="rId6"/>
    <p:sldId id="268" r:id="rId7"/>
    <p:sldId id="270" r:id="rId8"/>
    <p:sldId id="271" r:id="rId9"/>
    <p:sldId id="258"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513"/>
  </p:normalViewPr>
  <p:slideViewPr>
    <p:cSldViewPr snapToGrid="0" snapToObjects="1">
      <p:cViewPr varScale="1">
        <p:scale>
          <a:sx n="81" d="100"/>
          <a:sy n="81"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hris.j.fencl/Desktop/Thinkful%20Data%20Analytics/Module%2013=%20Capstone%201/Thinkful%20Capstone%201%20Chris%20Fencl%20V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hris.j.fencl/Desktop/Thinkful%20Data%20Analytics/Module%2013=%20Capstone%201/Thinkful%20Capstone%201%20Chris%20Fencl%20V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hris.j.fencl/Desktop/Thinkful%20Data%20Analytics/Module%2013=%20Capstone%201/Thinkful%20Capstone%201%20Chris%20Fencl%20V3.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Users/chris.j.fencl/Desktop/Thinkful%20Data%20Analytics/Module%2013=%20Capstone%201/Thinkful%20Capstone%201%20Chris%20Fencl%20V3.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[Thinkful Capstone 1 Chris Fencl V3.xlsx]Strat1_top50_carmodels!PivotTable1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u="sng"/>
              <a:t>Lariat's</a:t>
            </a:r>
            <a:r>
              <a:rPr lang="en-US" sz="2400" b="1" u="sng" baseline="0"/>
              <a:t> Top 50 Car Models</a:t>
            </a:r>
            <a:endParaRPr lang="en-US" sz="2400" b="1"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0.10979924026014153"/>
          <c:y val="9.37065648951768E-2"/>
          <c:w val="0.81236997531495925"/>
          <c:h val="0.73044079179223842"/>
        </c:manualLayout>
      </c:layout>
      <c:barChart>
        <c:barDir val="col"/>
        <c:grouping val="clustered"/>
        <c:varyColors val="0"/>
        <c:ser>
          <c:idx val="0"/>
          <c:order val="0"/>
          <c:tx>
            <c:strRef>
              <c:f>Strat1_top50_carmodels!$B$3</c:f>
              <c:strCache>
                <c:ptCount val="1"/>
                <c:pt idx="0">
                  <c:v>Sum of net profit</c:v>
                </c:pt>
              </c:strCache>
            </c:strRef>
          </c:tx>
          <c:spPr>
            <a:solidFill>
              <a:schemeClr val="accent1"/>
            </a:solidFill>
            <a:ln>
              <a:noFill/>
            </a:ln>
            <a:effectLst/>
          </c:spPr>
          <c:invertIfNegative val="0"/>
          <c:cat>
            <c:multiLvlStrRef>
              <c:f>Strat1_top50_carmodels!$A$4:$A$64</c:f>
              <c:multiLvlStrCache>
                <c:ptCount val="50"/>
                <c:lvl>
                  <c:pt idx="0">
                    <c:v>Ranger</c:v>
                  </c:pt>
                  <c:pt idx="1">
                    <c:v>Mustang</c:v>
                  </c:pt>
                  <c:pt idx="2">
                    <c:v>F-Series</c:v>
                  </c:pt>
                  <c:pt idx="3">
                    <c:v>F250</c:v>
                  </c:pt>
                  <c:pt idx="4">
                    <c:v>F350</c:v>
                  </c:pt>
                  <c:pt idx="5">
                    <c:v>Express 3500</c:v>
                  </c:pt>
                  <c:pt idx="6">
                    <c:v>Corvette</c:v>
                  </c:pt>
                  <c:pt idx="7">
                    <c:v>Camaro</c:v>
                  </c:pt>
                  <c:pt idx="8">
                    <c:v>Suburban 1500</c:v>
                  </c:pt>
                  <c:pt idx="9">
                    <c:v>Blazer</c:v>
                  </c:pt>
                  <c:pt idx="10">
                    <c:v>Viper</c:v>
                  </c:pt>
                  <c:pt idx="11">
                    <c:v>Grand Caravan</c:v>
                  </c:pt>
                  <c:pt idx="12">
                    <c:v>Caravan</c:v>
                  </c:pt>
                  <c:pt idx="13">
                    <c:v>Ram 3500</c:v>
                  </c:pt>
                  <c:pt idx="14">
                    <c:v>Intrepid</c:v>
                  </c:pt>
                  <c:pt idx="15">
                    <c:v>Grand Prix</c:v>
                  </c:pt>
                  <c:pt idx="16">
                    <c:v>Bonneville</c:v>
                  </c:pt>
                  <c:pt idx="17">
                    <c:v>Grand Am</c:v>
                  </c:pt>
                  <c:pt idx="18">
                    <c:v>Sunbird</c:v>
                  </c:pt>
                  <c:pt idx="19">
                    <c:v>GTO</c:v>
                  </c:pt>
                  <c:pt idx="20">
                    <c:v>Cabriolet</c:v>
                  </c:pt>
                  <c:pt idx="21">
                    <c:v>GTI</c:v>
                  </c:pt>
                  <c:pt idx="22">
                    <c:v>Jetta</c:v>
                  </c:pt>
                  <c:pt idx="23">
                    <c:v>Golf</c:v>
                  </c:pt>
                  <c:pt idx="24">
                    <c:v>Passat</c:v>
                  </c:pt>
                  <c:pt idx="25">
                    <c:v>RAV4</c:v>
                  </c:pt>
                  <c:pt idx="26">
                    <c:v>4Runner</c:v>
                  </c:pt>
                  <c:pt idx="27">
                    <c:v>Corolla</c:v>
                  </c:pt>
                  <c:pt idx="28">
                    <c:v>Celica</c:v>
                  </c:pt>
                  <c:pt idx="29">
                    <c:v>Camry</c:v>
                  </c:pt>
                  <c:pt idx="30">
                    <c:v>Pajero</c:v>
                  </c:pt>
                  <c:pt idx="31">
                    <c:v>Galant</c:v>
                  </c:pt>
                  <c:pt idx="32">
                    <c:v>Eclipse</c:v>
                  </c:pt>
                  <c:pt idx="33">
                    <c:v>Truck</c:v>
                  </c:pt>
                  <c:pt idx="34">
                    <c:v>Montero</c:v>
                  </c:pt>
                  <c:pt idx="35">
                    <c:v>S-Class</c:v>
                  </c:pt>
                  <c:pt idx="36">
                    <c:v>SL-Class</c:v>
                  </c:pt>
                  <c:pt idx="37">
                    <c:v>C-Class</c:v>
                  </c:pt>
                  <c:pt idx="38">
                    <c:v>CL-Class</c:v>
                  </c:pt>
                  <c:pt idx="39">
                    <c:v>E-Class</c:v>
                  </c:pt>
                  <c:pt idx="40">
                    <c:v>3 Series</c:v>
                  </c:pt>
                  <c:pt idx="41">
                    <c:v>7 Series</c:v>
                  </c:pt>
                  <c:pt idx="42">
                    <c:v>M3</c:v>
                  </c:pt>
                  <c:pt idx="43">
                    <c:v>X5</c:v>
                  </c:pt>
                  <c:pt idx="44">
                    <c:v>Z4</c:v>
                  </c:pt>
                  <c:pt idx="45">
                    <c:v>Savana 1500</c:v>
                  </c:pt>
                  <c:pt idx="46">
                    <c:v>Yukon</c:v>
                  </c:pt>
                  <c:pt idx="47">
                    <c:v>Savana 2500</c:v>
                  </c:pt>
                  <c:pt idx="48">
                    <c:v>Savana</c:v>
                  </c:pt>
                  <c:pt idx="49">
                    <c:v>Suburban 1500</c:v>
                  </c:pt>
                </c:lvl>
                <c:lvl>
                  <c:pt idx="0">
                    <c:v>Ford</c:v>
                  </c:pt>
                  <c:pt idx="5">
                    <c:v>Chevrolet</c:v>
                  </c:pt>
                  <c:pt idx="10">
                    <c:v>Dodge</c:v>
                  </c:pt>
                  <c:pt idx="15">
                    <c:v>Pontiac</c:v>
                  </c:pt>
                  <c:pt idx="20">
                    <c:v>Volkswagen</c:v>
                  </c:pt>
                  <c:pt idx="25">
                    <c:v>Toyota</c:v>
                  </c:pt>
                  <c:pt idx="30">
                    <c:v>Mitsubishi</c:v>
                  </c:pt>
                  <c:pt idx="35">
                    <c:v>Mercedes-Benz</c:v>
                  </c:pt>
                  <c:pt idx="40">
                    <c:v>BMW</c:v>
                  </c:pt>
                  <c:pt idx="45">
                    <c:v>GMC</c:v>
                  </c:pt>
                </c:lvl>
              </c:multiLvlStrCache>
            </c:multiLvlStrRef>
          </c:cat>
          <c:val>
            <c:numRef>
              <c:f>Strat1_top50_carmodels!$B$4:$B$64</c:f>
              <c:numCache>
                <c:formatCode>"$"#,##0.00</c:formatCode>
                <c:ptCount val="50"/>
                <c:pt idx="0">
                  <c:v>183344.47999999995</c:v>
                </c:pt>
                <c:pt idx="1">
                  <c:v>161771.35999999999</c:v>
                </c:pt>
                <c:pt idx="2">
                  <c:v>158084.88000000003</c:v>
                </c:pt>
                <c:pt idx="3">
                  <c:v>150767.28000000003</c:v>
                </c:pt>
                <c:pt idx="4">
                  <c:v>108149.72</c:v>
                </c:pt>
                <c:pt idx="5">
                  <c:v>165226.03999999998</c:v>
                </c:pt>
                <c:pt idx="6">
                  <c:v>137098.31999999998</c:v>
                </c:pt>
                <c:pt idx="7">
                  <c:v>120616.23999999999</c:v>
                </c:pt>
                <c:pt idx="8">
                  <c:v>104911.96</c:v>
                </c:pt>
                <c:pt idx="9">
                  <c:v>102721.84</c:v>
                </c:pt>
                <c:pt idx="10">
                  <c:v>145623.96000000002</c:v>
                </c:pt>
                <c:pt idx="11">
                  <c:v>126230.95999999999</c:v>
                </c:pt>
                <c:pt idx="12">
                  <c:v>120157.99999999999</c:v>
                </c:pt>
                <c:pt idx="13">
                  <c:v>115137.95999999999</c:v>
                </c:pt>
                <c:pt idx="14">
                  <c:v>100548.48</c:v>
                </c:pt>
                <c:pt idx="15">
                  <c:v>204476.11999999997</c:v>
                </c:pt>
                <c:pt idx="16">
                  <c:v>124266.31999999999</c:v>
                </c:pt>
                <c:pt idx="17">
                  <c:v>103562.43999999999</c:v>
                </c:pt>
                <c:pt idx="18">
                  <c:v>75955.159999999989</c:v>
                </c:pt>
                <c:pt idx="19">
                  <c:v>69224.28</c:v>
                </c:pt>
                <c:pt idx="20">
                  <c:v>149879.16000000003</c:v>
                </c:pt>
                <c:pt idx="21">
                  <c:v>119041.59999999999</c:v>
                </c:pt>
                <c:pt idx="22">
                  <c:v>112938.6</c:v>
                </c:pt>
                <c:pt idx="23">
                  <c:v>98451.840000000026</c:v>
                </c:pt>
                <c:pt idx="24">
                  <c:v>88027.68</c:v>
                </c:pt>
                <c:pt idx="25">
                  <c:v>137062.24</c:v>
                </c:pt>
                <c:pt idx="26">
                  <c:v>112335.16</c:v>
                </c:pt>
                <c:pt idx="27">
                  <c:v>101646.28</c:v>
                </c:pt>
                <c:pt idx="28">
                  <c:v>96200.360000000015</c:v>
                </c:pt>
                <c:pt idx="29">
                  <c:v>86152.88</c:v>
                </c:pt>
                <c:pt idx="30">
                  <c:v>130171.32</c:v>
                </c:pt>
                <c:pt idx="31">
                  <c:v>120426.68</c:v>
                </c:pt>
                <c:pt idx="32">
                  <c:v>108925.28</c:v>
                </c:pt>
                <c:pt idx="33">
                  <c:v>85183.039999999979</c:v>
                </c:pt>
                <c:pt idx="34">
                  <c:v>79239.400000000009</c:v>
                </c:pt>
                <c:pt idx="35">
                  <c:v>123617.56</c:v>
                </c:pt>
                <c:pt idx="36">
                  <c:v>113146.99999999999</c:v>
                </c:pt>
                <c:pt idx="37">
                  <c:v>98248.079999999987</c:v>
                </c:pt>
                <c:pt idx="38">
                  <c:v>83968.520000000019</c:v>
                </c:pt>
                <c:pt idx="39">
                  <c:v>83334.2</c:v>
                </c:pt>
                <c:pt idx="40">
                  <c:v>142943.35999999999</c:v>
                </c:pt>
                <c:pt idx="41">
                  <c:v>119509.96</c:v>
                </c:pt>
                <c:pt idx="42">
                  <c:v>78351.959999999992</c:v>
                </c:pt>
                <c:pt idx="43">
                  <c:v>61310.039999999994</c:v>
                </c:pt>
                <c:pt idx="44">
                  <c:v>59392.28</c:v>
                </c:pt>
                <c:pt idx="45">
                  <c:v>104287.48</c:v>
                </c:pt>
                <c:pt idx="46">
                  <c:v>88379.760000000009</c:v>
                </c:pt>
                <c:pt idx="47">
                  <c:v>77684.399999999994</c:v>
                </c:pt>
                <c:pt idx="48">
                  <c:v>76461.56</c:v>
                </c:pt>
                <c:pt idx="49">
                  <c:v>71976.2</c:v>
                </c:pt>
              </c:numCache>
            </c:numRef>
          </c:val>
          <c:extLst>
            <c:ext xmlns:c16="http://schemas.microsoft.com/office/drawing/2014/chart" uri="{C3380CC4-5D6E-409C-BE32-E72D297353CC}">
              <c16:uniqueId val="{00000000-EC2D-FE40-A1C5-D46CFBB7DE13}"/>
            </c:ext>
          </c:extLst>
        </c:ser>
        <c:ser>
          <c:idx val="1"/>
          <c:order val="1"/>
          <c:tx>
            <c:strRef>
              <c:f>Strat1_top50_carmodels!$C$3</c:f>
              <c:strCache>
                <c:ptCount val="1"/>
                <c:pt idx="0">
                  <c:v>Sum of total cost</c:v>
                </c:pt>
              </c:strCache>
            </c:strRef>
          </c:tx>
          <c:spPr>
            <a:solidFill>
              <a:schemeClr val="accent2"/>
            </a:solidFill>
            <a:ln>
              <a:noFill/>
            </a:ln>
            <a:effectLst/>
          </c:spPr>
          <c:invertIfNegative val="0"/>
          <c:cat>
            <c:multiLvlStrRef>
              <c:f>Strat1_top50_carmodels!$A$4:$A$64</c:f>
              <c:multiLvlStrCache>
                <c:ptCount val="50"/>
                <c:lvl>
                  <c:pt idx="0">
                    <c:v>Ranger</c:v>
                  </c:pt>
                  <c:pt idx="1">
                    <c:v>Mustang</c:v>
                  </c:pt>
                  <c:pt idx="2">
                    <c:v>F-Series</c:v>
                  </c:pt>
                  <c:pt idx="3">
                    <c:v>F250</c:v>
                  </c:pt>
                  <c:pt idx="4">
                    <c:v>F350</c:v>
                  </c:pt>
                  <c:pt idx="5">
                    <c:v>Express 3500</c:v>
                  </c:pt>
                  <c:pt idx="6">
                    <c:v>Corvette</c:v>
                  </c:pt>
                  <c:pt idx="7">
                    <c:v>Camaro</c:v>
                  </c:pt>
                  <c:pt idx="8">
                    <c:v>Suburban 1500</c:v>
                  </c:pt>
                  <c:pt idx="9">
                    <c:v>Blazer</c:v>
                  </c:pt>
                  <c:pt idx="10">
                    <c:v>Viper</c:v>
                  </c:pt>
                  <c:pt idx="11">
                    <c:v>Grand Caravan</c:v>
                  </c:pt>
                  <c:pt idx="12">
                    <c:v>Caravan</c:v>
                  </c:pt>
                  <c:pt idx="13">
                    <c:v>Ram 3500</c:v>
                  </c:pt>
                  <c:pt idx="14">
                    <c:v>Intrepid</c:v>
                  </c:pt>
                  <c:pt idx="15">
                    <c:v>Grand Prix</c:v>
                  </c:pt>
                  <c:pt idx="16">
                    <c:v>Bonneville</c:v>
                  </c:pt>
                  <c:pt idx="17">
                    <c:v>Grand Am</c:v>
                  </c:pt>
                  <c:pt idx="18">
                    <c:v>Sunbird</c:v>
                  </c:pt>
                  <c:pt idx="19">
                    <c:v>GTO</c:v>
                  </c:pt>
                  <c:pt idx="20">
                    <c:v>Cabriolet</c:v>
                  </c:pt>
                  <c:pt idx="21">
                    <c:v>GTI</c:v>
                  </c:pt>
                  <c:pt idx="22">
                    <c:v>Jetta</c:v>
                  </c:pt>
                  <c:pt idx="23">
                    <c:v>Golf</c:v>
                  </c:pt>
                  <c:pt idx="24">
                    <c:v>Passat</c:v>
                  </c:pt>
                  <c:pt idx="25">
                    <c:v>RAV4</c:v>
                  </c:pt>
                  <c:pt idx="26">
                    <c:v>4Runner</c:v>
                  </c:pt>
                  <c:pt idx="27">
                    <c:v>Corolla</c:v>
                  </c:pt>
                  <c:pt idx="28">
                    <c:v>Celica</c:v>
                  </c:pt>
                  <c:pt idx="29">
                    <c:v>Camry</c:v>
                  </c:pt>
                  <c:pt idx="30">
                    <c:v>Pajero</c:v>
                  </c:pt>
                  <c:pt idx="31">
                    <c:v>Galant</c:v>
                  </c:pt>
                  <c:pt idx="32">
                    <c:v>Eclipse</c:v>
                  </c:pt>
                  <c:pt idx="33">
                    <c:v>Truck</c:v>
                  </c:pt>
                  <c:pt idx="34">
                    <c:v>Montero</c:v>
                  </c:pt>
                  <c:pt idx="35">
                    <c:v>S-Class</c:v>
                  </c:pt>
                  <c:pt idx="36">
                    <c:v>SL-Class</c:v>
                  </c:pt>
                  <c:pt idx="37">
                    <c:v>C-Class</c:v>
                  </c:pt>
                  <c:pt idx="38">
                    <c:v>CL-Class</c:v>
                  </c:pt>
                  <c:pt idx="39">
                    <c:v>E-Class</c:v>
                  </c:pt>
                  <c:pt idx="40">
                    <c:v>3 Series</c:v>
                  </c:pt>
                  <c:pt idx="41">
                    <c:v>7 Series</c:v>
                  </c:pt>
                  <c:pt idx="42">
                    <c:v>M3</c:v>
                  </c:pt>
                  <c:pt idx="43">
                    <c:v>X5</c:v>
                  </c:pt>
                  <c:pt idx="44">
                    <c:v>Z4</c:v>
                  </c:pt>
                  <c:pt idx="45">
                    <c:v>Savana 1500</c:v>
                  </c:pt>
                  <c:pt idx="46">
                    <c:v>Yukon</c:v>
                  </c:pt>
                  <c:pt idx="47">
                    <c:v>Savana 2500</c:v>
                  </c:pt>
                  <c:pt idx="48">
                    <c:v>Savana</c:v>
                  </c:pt>
                  <c:pt idx="49">
                    <c:v>Suburban 1500</c:v>
                  </c:pt>
                </c:lvl>
                <c:lvl>
                  <c:pt idx="0">
                    <c:v>Ford</c:v>
                  </c:pt>
                  <c:pt idx="5">
                    <c:v>Chevrolet</c:v>
                  </c:pt>
                  <c:pt idx="10">
                    <c:v>Dodge</c:v>
                  </c:pt>
                  <c:pt idx="15">
                    <c:v>Pontiac</c:v>
                  </c:pt>
                  <c:pt idx="20">
                    <c:v>Volkswagen</c:v>
                  </c:pt>
                  <c:pt idx="25">
                    <c:v>Toyota</c:v>
                  </c:pt>
                  <c:pt idx="30">
                    <c:v>Mitsubishi</c:v>
                  </c:pt>
                  <c:pt idx="35">
                    <c:v>Mercedes-Benz</c:v>
                  </c:pt>
                  <c:pt idx="40">
                    <c:v>BMW</c:v>
                  </c:pt>
                  <c:pt idx="45">
                    <c:v>GMC</c:v>
                  </c:pt>
                </c:lvl>
              </c:multiLvlStrCache>
            </c:multiLvlStrRef>
          </c:cat>
          <c:val>
            <c:numRef>
              <c:f>Strat1_top50_carmodels!$C$4:$C$64</c:f>
              <c:numCache>
                <c:formatCode>"$"#,##0.00</c:formatCode>
                <c:ptCount val="50"/>
                <c:pt idx="0">
                  <c:v>190856.52</c:v>
                </c:pt>
                <c:pt idx="1">
                  <c:v>150137.63999999998</c:v>
                </c:pt>
                <c:pt idx="2">
                  <c:v>147411.12</c:v>
                </c:pt>
                <c:pt idx="3">
                  <c:v>130998.71999999997</c:v>
                </c:pt>
                <c:pt idx="4">
                  <c:v>104771.28</c:v>
                </c:pt>
                <c:pt idx="5">
                  <c:v>176433.96</c:v>
                </c:pt>
                <c:pt idx="6">
                  <c:v>182749.67999999996</c:v>
                </c:pt>
                <c:pt idx="7">
                  <c:v>105269.76000000001</c:v>
                </c:pt>
                <c:pt idx="8">
                  <c:v>76295.040000000008</c:v>
                </c:pt>
                <c:pt idx="9">
                  <c:v>82901.16</c:v>
                </c:pt>
                <c:pt idx="10">
                  <c:v>136283.03999999998</c:v>
                </c:pt>
                <c:pt idx="11">
                  <c:v>140672.03999999998</c:v>
                </c:pt>
                <c:pt idx="12">
                  <c:v>103743.00000000001</c:v>
                </c:pt>
                <c:pt idx="13">
                  <c:v>108209.04</c:v>
                </c:pt>
                <c:pt idx="14">
                  <c:v>88313.52</c:v>
                </c:pt>
                <c:pt idx="15">
                  <c:v>184214.87999999998</c:v>
                </c:pt>
                <c:pt idx="16">
                  <c:v>119296.68000000001</c:v>
                </c:pt>
                <c:pt idx="17">
                  <c:v>113689.55999999998</c:v>
                </c:pt>
                <c:pt idx="18">
                  <c:v>95775.84</c:v>
                </c:pt>
                <c:pt idx="19">
                  <c:v>81912.72</c:v>
                </c:pt>
                <c:pt idx="20">
                  <c:v>140052.83999999997</c:v>
                </c:pt>
                <c:pt idx="21">
                  <c:v>99692.400000000009</c:v>
                </c:pt>
                <c:pt idx="22">
                  <c:v>148019.4</c:v>
                </c:pt>
                <c:pt idx="23">
                  <c:v>118484.15999999997</c:v>
                </c:pt>
                <c:pt idx="24">
                  <c:v>98413.32</c:v>
                </c:pt>
                <c:pt idx="25">
                  <c:v>117293.76000000001</c:v>
                </c:pt>
                <c:pt idx="26">
                  <c:v>84822.84</c:v>
                </c:pt>
                <c:pt idx="27">
                  <c:v>90399.72</c:v>
                </c:pt>
                <c:pt idx="28">
                  <c:v>81497.639999999985</c:v>
                </c:pt>
                <c:pt idx="29">
                  <c:v>92325.119999999995</c:v>
                </c:pt>
                <c:pt idx="30">
                  <c:v>104545.68</c:v>
                </c:pt>
                <c:pt idx="31">
                  <c:v>157216.32000000001</c:v>
                </c:pt>
                <c:pt idx="32">
                  <c:v>99147.72</c:v>
                </c:pt>
                <c:pt idx="33">
                  <c:v>78090.960000000021</c:v>
                </c:pt>
                <c:pt idx="34">
                  <c:v>99975.6</c:v>
                </c:pt>
                <c:pt idx="35">
                  <c:v>132898.44</c:v>
                </c:pt>
                <c:pt idx="36">
                  <c:v>111537.00000000001</c:v>
                </c:pt>
                <c:pt idx="37">
                  <c:v>108937.92000000001</c:v>
                </c:pt>
                <c:pt idx="38">
                  <c:v>87510.479999999981</c:v>
                </c:pt>
                <c:pt idx="39">
                  <c:v>90583.8</c:v>
                </c:pt>
                <c:pt idx="40">
                  <c:v>152435.64000000001</c:v>
                </c:pt>
                <c:pt idx="41">
                  <c:v>114947.04</c:v>
                </c:pt>
                <c:pt idx="42">
                  <c:v>49202.039999999994</c:v>
                </c:pt>
                <c:pt idx="43">
                  <c:v>85527.96</c:v>
                </c:pt>
                <c:pt idx="44">
                  <c:v>48936.72</c:v>
                </c:pt>
                <c:pt idx="45">
                  <c:v>94208.52</c:v>
                </c:pt>
                <c:pt idx="46">
                  <c:v>95754.239999999991</c:v>
                </c:pt>
                <c:pt idx="47">
                  <c:v>86979.6</c:v>
                </c:pt>
                <c:pt idx="48">
                  <c:v>50836.44</c:v>
                </c:pt>
                <c:pt idx="49">
                  <c:v>58057.8</c:v>
                </c:pt>
              </c:numCache>
            </c:numRef>
          </c:val>
          <c:extLst>
            <c:ext xmlns:c16="http://schemas.microsoft.com/office/drawing/2014/chart" uri="{C3380CC4-5D6E-409C-BE32-E72D297353CC}">
              <c16:uniqueId val="{00000001-EC2D-FE40-A1C5-D46CFBB7DE13}"/>
            </c:ext>
          </c:extLst>
        </c:ser>
        <c:ser>
          <c:idx val="2"/>
          <c:order val="2"/>
          <c:tx>
            <c:strRef>
              <c:f>Strat1_top50_carmodels!$D$3</c:f>
              <c:strCache>
                <c:ptCount val="1"/>
                <c:pt idx="0">
                  <c:v>Sum of revenue</c:v>
                </c:pt>
              </c:strCache>
            </c:strRef>
          </c:tx>
          <c:spPr>
            <a:solidFill>
              <a:schemeClr val="accent3"/>
            </a:solidFill>
            <a:ln>
              <a:noFill/>
            </a:ln>
            <a:effectLst/>
          </c:spPr>
          <c:invertIfNegative val="0"/>
          <c:cat>
            <c:multiLvlStrRef>
              <c:f>Strat1_top50_carmodels!$A$4:$A$64</c:f>
              <c:multiLvlStrCache>
                <c:ptCount val="50"/>
                <c:lvl>
                  <c:pt idx="0">
                    <c:v>Ranger</c:v>
                  </c:pt>
                  <c:pt idx="1">
                    <c:v>Mustang</c:v>
                  </c:pt>
                  <c:pt idx="2">
                    <c:v>F-Series</c:v>
                  </c:pt>
                  <c:pt idx="3">
                    <c:v>F250</c:v>
                  </c:pt>
                  <c:pt idx="4">
                    <c:v>F350</c:v>
                  </c:pt>
                  <c:pt idx="5">
                    <c:v>Express 3500</c:v>
                  </c:pt>
                  <c:pt idx="6">
                    <c:v>Corvette</c:v>
                  </c:pt>
                  <c:pt idx="7">
                    <c:v>Camaro</c:v>
                  </c:pt>
                  <c:pt idx="8">
                    <c:v>Suburban 1500</c:v>
                  </c:pt>
                  <c:pt idx="9">
                    <c:v>Blazer</c:v>
                  </c:pt>
                  <c:pt idx="10">
                    <c:v>Viper</c:v>
                  </c:pt>
                  <c:pt idx="11">
                    <c:v>Grand Caravan</c:v>
                  </c:pt>
                  <c:pt idx="12">
                    <c:v>Caravan</c:v>
                  </c:pt>
                  <c:pt idx="13">
                    <c:v>Ram 3500</c:v>
                  </c:pt>
                  <c:pt idx="14">
                    <c:v>Intrepid</c:v>
                  </c:pt>
                  <c:pt idx="15">
                    <c:v>Grand Prix</c:v>
                  </c:pt>
                  <c:pt idx="16">
                    <c:v>Bonneville</c:v>
                  </c:pt>
                  <c:pt idx="17">
                    <c:v>Grand Am</c:v>
                  </c:pt>
                  <c:pt idx="18">
                    <c:v>Sunbird</c:v>
                  </c:pt>
                  <c:pt idx="19">
                    <c:v>GTO</c:v>
                  </c:pt>
                  <c:pt idx="20">
                    <c:v>Cabriolet</c:v>
                  </c:pt>
                  <c:pt idx="21">
                    <c:v>GTI</c:v>
                  </c:pt>
                  <c:pt idx="22">
                    <c:v>Jetta</c:v>
                  </c:pt>
                  <c:pt idx="23">
                    <c:v>Golf</c:v>
                  </c:pt>
                  <c:pt idx="24">
                    <c:v>Passat</c:v>
                  </c:pt>
                  <c:pt idx="25">
                    <c:v>RAV4</c:v>
                  </c:pt>
                  <c:pt idx="26">
                    <c:v>4Runner</c:v>
                  </c:pt>
                  <c:pt idx="27">
                    <c:v>Corolla</c:v>
                  </c:pt>
                  <c:pt idx="28">
                    <c:v>Celica</c:v>
                  </c:pt>
                  <c:pt idx="29">
                    <c:v>Camry</c:v>
                  </c:pt>
                  <c:pt idx="30">
                    <c:v>Pajero</c:v>
                  </c:pt>
                  <c:pt idx="31">
                    <c:v>Galant</c:v>
                  </c:pt>
                  <c:pt idx="32">
                    <c:v>Eclipse</c:v>
                  </c:pt>
                  <c:pt idx="33">
                    <c:v>Truck</c:v>
                  </c:pt>
                  <c:pt idx="34">
                    <c:v>Montero</c:v>
                  </c:pt>
                  <c:pt idx="35">
                    <c:v>S-Class</c:v>
                  </c:pt>
                  <c:pt idx="36">
                    <c:v>SL-Class</c:v>
                  </c:pt>
                  <c:pt idx="37">
                    <c:v>C-Class</c:v>
                  </c:pt>
                  <c:pt idx="38">
                    <c:v>CL-Class</c:v>
                  </c:pt>
                  <c:pt idx="39">
                    <c:v>E-Class</c:v>
                  </c:pt>
                  <c:pt idx="40">
                    <c:v>3 Series</c:v>
                  </c:pt>
                  <c:pt idx="41">
                    <c:v>7 Series</c:v>
                  </c:pt>
                  <c:pt idx="42">
                    <c:v>M3</c:v>
                  </c:pt>
                  <c:pt idx="43">
                    <c:v>X5</c:v>
                  </c:pt>
                  <c:pt idx="44">
                    <c:v>Z4</c:v>
                  </c:pt>
                  <c:pt idx="45">
                    <c:v>Savana 1500</c:v>
                  </c:pt>
                  <c:pt idx="46">
                    <c:v>Yukon</c:v>
                  </c:pt>
                  <c:pt idx="47">
                    <c:v>Savana 2500</c:v>
                  </c:pt>
                  <c:pt idx="48">
                    <c:v>Savana</c:v>
                  </c:pt>
                  <c:pt idx="49">
                    <c:v>Suburban 1500</c:v>
                  </c:pt>
                </c:lvl>
                <c:lvl>
                  <c:pt idx="0">
                    <c:v>Ford</c:v>
                  </c:pt>
                  <c:pt idx="5">
                    <c:v>Chevrolet</c:v>
                  </c:pt>
                  <c:pt idx="10">
                    <c:v>Dodge</c:v>
                  </c:pt>
                  <c:pt idx="15">
                    <c:v>Pontiac</c:v>
                  </c:pt>
                  <c:pt idx="20">
                    <c:v>Volkswagen</c:v>
                  </c:pt>
                  <c:pt idx="25">
                    <c:v>Toyota</c:v>
                  </c:pt>
                  <c:pt idx="30">
                    <c:v>Mitsubishi</c:v>
                  </c:pt>
                  <c:pt idx="35">
                    <c:v>Mercedes-Benz</c:v>
                  </c:pt>
                  <c:pt idx="40">
                    <c:v>BMW</c:v>
                  </c:pt>
                  <c:pt idx="45">
                    <c:v>GMC</c:v>
                  </c:pt>
                </c:lvl>
              </c:multiLvlStrCache>
            </c:multiLvlStrRef>
          </c:cat>
          <c:val>
            <c:numRef>
              <c:f>Strat1_top50_carmodels!$D$4:$D$64</c:f>
              <c:numCache>
                <c:formatCode>"$"#,##0.00</c:formatCode>
                <c:ptCount val="50"/>
                <c:pt idx="0">
                  <c:v>374201</c:v>
                </c:pt>
                <c:pt idx="1">
                  <c:v>311909</c:v>
                </c:pt>
                <c:pt idx="2">
                  <c:v>305496</c:v>
                </c:pt>
                <c:pt idx="3">
                  <c:v>281766</c:v>
                </c:pt>
                <c:pt idx="4">
                  <c:v>212921</c:v>
                </c:pt>
                <c:pt idx="5">
                  <c:v>341660</c:v>
                </c:pt>
                <c:pt idx="6">
                  <c:v>319848</c:v>
                </c:pt>
                <c:pt idx="7">
                  <c:v>225886</c:v>
                </c:pt>
                <c:pt idx="8">
                  <c:v>181207</c:v>
                </c:pt>
                <c:pt idx="9">
                  <c:v>185623</c:v>
                </c:pt>
                <c:pt idx="10">
                  <c:v>281907</c:v>
                </c:pt>
                <c:pt idx="11">
                  <c:v>266903</c:v>
                </c:pt>
                <c:pt idx="12">
                  <c:v>223901</c:v>
                </c:pt>
                <c:pt idx="13">
                  <c:v>223347</c:v>
                </c:pt>
                <c:pt idx="14">
                  <c:v>188862</c:v>
                </c:pt>
                <c:pt idx="15">
                  <c:v>388691</c:v>
                </c:pt>
                <c:pt idx="16">
                  <c:v>243563</c:v>
                </c:pt>
                <c:pt idx="17">
                  <c:v>217252</c:v>
                </c:pt>
                <c:pt idx="18">
                  <c:v>171731</c:v>
                </c:pt>
                <c:pt idx="19">
                  <c:v>151137</c:v>
                </c:pt>
                <c:pt idx="20">
                  <c:v>289932</c:v>
                </c:pt>
                <c:pt idx="21">
                  <c:v>218734</c:v>
                </c:pt>
                <c:pt idx="22">
                  <c:v>260958</c:v>
                </c:pt>
                <c:pt idx="23">
                  <c:v>216936</c:v>
                </c:pt>
                <c:pt idx="24">
                  <c:v>186441</c:v>
                </c:pt>
                <c:pt idx="25">
                  <c:v>254356</c:v>
                </c:pt>
                <c:pt idx="26">
                  <c:v>197158</c:v>
                </c:pt>
                <c:pt idx="27">
                  <c:v>192046</c:v>
                </c:pt>
                <c:pt idx="28">
                  <c:v>177698</c:v>
                </c:pt>
                <c:pt idx="29">
                  <c:v>178478</c:v>
                </c:pt>
                <c:pt idx="30">
                  <c:v>234717</c:v>
                </c:pt>
                <c:pt idx="31">
                  <c:v>277643</c:v>
                </c:pt>
                <c:pt idx="32">
                  <c:v>208073</c:v>
                </c:pt>
                <c:pt idx="33">
                  <c:v>163274</c:v>
                </c:pt>
                <c:pt idx="34">
                  <c:v>179215</c:v>
                </c:pt>
                <c:pt idx="35">
                  <c:v>256516</c:v>
                </c:pt>
                <c:pt idx="36">
                  <c:v>224684</c:v>
                </c:pt>
                <c:pt idx="37">
                  <c:v>207186</c:v>
                </c:pt>
                <c:pt idx="38">
                  <c:v>171479</c:v>
                </c:pt>
                <c:pt idx="39">
                  <c:v>173918</c:v>
                </c:pt>
                <c:pt idx="40">
                  <c:v>295379</c:v>
                </c:pt>
                <c:pt idx="41">
                  <c:v>234457</c:v>
                </c:pt>
                <c:pt idx="42">
                  <c:v>127554</c:v>
                </c:pt>
                <c:pt idx="43">
                  <c:v>146838</c:v>
                </c:pt>
                <c:pt idx="44">
                  <c:v>108329</c:v>
                </c:pt>
                <c:pt idx="45">
                  <c:v>198496</c:v>
                </c:pt>
                <c:pt idx="46">
                  <c:v>184134</c:v>
                </c:pt>
                <c:pt idx="47">
                  <c:v>164664</c:v>
                </c:pt>
                <c:pt idx="48">
                  <c:v>127298</c:v>
                </c:pt>
                <c:pt idx="49">
                  <c:v>130034</c:v>
                </c:pt>
              </c:numCache>
            </c:numRef>
          </c:val>
          <c:extLst>
            <c:ext xmlns:c16="http://schemas.microsoft.com/office/drawing/2014/chart" uri="{C3380CC4-5D6E-409C-BE32-E72D297353CC}">
              <c16:uniqueId val="{00000002-EC2D-FE40-A1C5-D46CFBB7DE13}"/>
            </c:ext>
          </c:extLst>
        </c:ser>
        <c:dLbls>
          <c:showLegendKey val="0"/>
          <c:showVal val="0"/>
          <c:showCatName val="0"/>
          <c:showSerName val="0"/>
          <c:showPercent val="0"/>
          <c:showBubbleSize val="0"/>
        </c:dLbls>
        <c:gapWidth val="219"/>
        <c:overlap val="-27"/>
        <c:axId val="391298400"/>
        <c:axId val="930339248"/>
      </c:barChart>
      <c:catAx>
        <c:axId val="39129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0339248"/>
        <c:crosses val="autoZero"/>
        <c:auto val="1"/>
        <c:lblAlgn val="ctr"/>
        <c:lblOffset val="100"/>
        <c:noMultiLvlLbl val="0"/>
      </c:catAx>
      <c:valAx>
        <c:axId val="9303392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298400"/>
        <c:crosses val="autoZero"/>
        <c:crossBetween val="between"/>
      </c:valAx>
      <c:spPr>
        <a:noFill/>
        <a:ln>
          <a:noFill/>
        </a:ln>
        <a:effectLst/>
      </c:spPr>
    </c:plotArea>
    <c:legend>
      <c:legendPos val="r"/>
      <c:layout>
        <c:manualLayout>
          <c:xMode val="edge"/>
          <c:yMode val="edge"/>
          <c:x val="0.92905327393890647"/>
          <c:y val="0.37336940548191899"/>
          <c:w val="6.0620638515385052E-2"/>
          <c:h val="0.2672173979501425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[Thinkful Capstone 1 Chris Fencl V3.xlsx]Strat1_bottom50_carmodels!PivotTable2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u="sng"/>
              <a:t>Lariat's</a:t>
            </a:r>
            <a:r>
              <a:rPr lang="en-US" sz="2000" b="1" u="sng" baseline="0"/>
              <a:t> </a:t>
            </a:r>
            <a:r>
              <a:rPr lang="en-US" sz="2000" b="1" u="sng"/>
              <a:t>Bottom</a:t>
            </a:r>
            <a:r>
              <a:rPr lang="en-US" sz="2000" b="1" u="sng" baseline="0"/>
              <a:t> 50 Car Models</a:t>
            </a:r>
            <a:endParaRPr lang="en-US" sz="2000" b="1"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0.10792232779524502"/>
          <c:y val="8.3760723946488147E-2"/>
          <c:w val="0.81557733022275114"/>
          <c:h val="0.82143689697352085"/>
        </c:manualLayout>
      </c:layout>
      <c:barChart>
        <c:barDir val="col"/>
        <c:grouping val="clustered"/>
        <c:varyColors val="0"/>
        <c:ser>
          <c:idx val="0"/>
          <c:order val="0"/>
          <c:tx>
            <c:strRef>
              <c:f>Strat1_bottom50_carmodels!$B$3</c:f>
              <c:strCache>
                <c:ptCount val="1"/>
                <c:pt idx="0">
                  <c:v>Sum of net profit</c:v>
                </c:pt>
              </c:strCache>
            </c:strRef>
          </c:tx>
          <c:spPr>
            <a:solidFill>
              <a:schemeClr val="accent1"/>
            </a:solidFill>
            <a:ln>
              <a:noFill/>
            </a:ln>
            <a:effectLst/>
          </c:spPr>
          <c:invertIfNegative val="0"/>
          <c:cat>
            <c:multiLvlStrRef>
              <c:f>Strat1_bottom50_carmodels!$A$4:$A$82</c:f>
              <c:multiLvlStrCache>
                <c:ptCount val="50"/>
                <c:lvl>
                  <c:pt idx="0">
                    <c:v>Sparrow</c:v>
                  </c:pt>
                  <c:pt idx="1">
                    <c:v>Typ-1</c:v>
                  </c:pt>
                  <c:pt idx="2">
                    <c:v>Minx Magnificent</c:v>
                  </c:pt>
                  <c:pt idx="3">
                    <c:v>207</c:v>
                  </c:pt>
                  <c:pt idx="4">
                    <c:v>Fortwo</c:v>
                  </c:pt>
                  <c:pt idx="5">
                    <c:v>Esperante</c:v>
                  </c:pt>
                  <c:pt idx="6">
                    <c:v>500</c:v>
                  </c:pt>
                  <c:pt idx="7">
                    <c:v>Nuova 500</c:v>
                  </c:pt>
                  <c:pt idx="8">
                    <c:v>GT350</c:v>
                  </c:pt>
                  <c:pt idx="9">
                    <c:v>VS Commodore</c:v>
                  </c:pt>
                  <c:pt idx="10">
                    <c:v>Aero 8</c:v>
                  </c:pt>
                  <c:pt idx="11">
                    <c:v>MP4-12C</c:v>
                  </c:pt>
                  <c:pt idx="12">
                    <c:v>Roadster</c:v>
                  </c:pt>
                  <c:pt idx="13">
                    <c:v>Model S</c:v>
                  </c:pt>
                  <c:pt idx="14">
                    <c:v>Interceptor</c:v>
                  </c:pt>
                  <c:pt idx="15">
                    <c:v>MGB</c:v>
                  </c:pt>
                  <c:pt idx="16">
                    <c:v>XR4Ti</c:v>
                  </c:pt>
                  <c:pt idx="17">
                    <c:v>C8 Double 12 S</c:v>
                  </c:pt>
                  <c:pt idx="18">
                    <c:v>C8</c:v>
                  </c:pt>
                  <c:pt idx="19">
                    <c:v>Alliance</c:v>
                  </c:pt>
                  <c:pt idx="20">
                    <c:v>2CV</c:v>
                  </c:pt>
                  <c:pt idx="21">
                    <c:v>CX</c:v>
                  </c:pt>
                  <c:pt idx="22">
                    <c:v>Rocky</c:v>
                  </c:pt>
                  <c:pt idx="23">
                    <c:v>Charade</c:v>
                  </c:pt>
                  <c:pt idx="24">
                    <c:v>Avanti</c:v>
                  </c:pt>
                  <c:pt idx="25">
                    <c:v>Mini Cooper S</c:v>
                  </c:pt>
                  <c:pt idx="26">
                    <c:v>Mini</c:v>
                  </c:pt>
                  <c:pt idx="27">
                    <c:v>Mini Cooper</c:v>
                  </c:pt>
                  <c:pt idx="28">
                    <c:v>1500</c:v>
                  </c:pt>
                  <c:pt idx="29">
                    <c:v>2500</c:v>
                  </c:pt>
                  <c:pt idx="30">
                    <c:v>3500</c:v>
                  </c:pt>
                  <c:pt idx="31">
                    <c:v>Ghost</c:v>
                  </c:pt>
                  <c:pt idx="32">
                    <c:v>Phantom</c:v>
                  </c:pt>
                  <c:pt idx="33">
                    <c:v>164</c:v>
                  </c:pt>
                  <c:pt idx="34">
                    <c:v>Spider</c:v>
                  </c:pt>
                  <c:pt idx="35">
                    <c:v>57S</c:v>
                  </c:pt>
                  <c:pt idx="36">
                    <c:v>Landaulet</c:v>
                  </c:pt>
                  <c:pt idx="37">
                    <c:v>62</c:v>
                  </c:pt>
                  <c:pt idx="38">
                    <c:v>57</c:v>
                  </c:pt>
                  <c:pt idx="39">
                    <c:v>Cooper Countryman</c:v>
                  </c:pt>
                  <c:pt idx="40">
                    <c:v>Countryman</c:v>
                  </c:pt>
                  <c:pt idx="41">
                    <c:v>Cooper</c:v>
                  </c:pt>
                  <c:pt idx="42">
                    <c:v>Cooper Clubman</c:v>
                  </c:pt>
                  <c:pt idx="43">
                    <c:v>Nubira</c:v>
                  </c:pt>
                  <c:pt idx="44">
                    <c:v>Leganza</c:v>
                  </c:pt>
                  <c:pt idx="45">
                    <c:v>Lanos</c:v>
                  </c:pt>
                  <c:pt idx="46">
                    <c:v>Metro</c:v>
                  </c:pt>
                  <c:pt idx="47">
                    <c:v>Tracker</c:v>
                  </c:pt>
                  <c:pt idx="48">
                    <c:v>Storm</c:v>
                  </c:pt>
                  <c:pt idx="49">
                    <c:v>Prizm</c:v>
                  </c:pt>
                </c:lvl>
                <c:lvl>
                  <c:pt idx="0">
                    <c:v>Corbin</c:v>
                  </c:pt>
                  <c:pt idx="1">
                    <c:v>Aptera</c:v>
                  </c:pt>
                  <c:pt idx="2">
                    <c:v>Hillman</c:v>
                  </c:pt>
                  <c:pt idx="3">
                    <c:v>Peugeot</c:v>
                  </c:pt>
                  <c:pt idx="4">
                    <c:v>Smart</c:v>
                  </c:pt>
                  <c:pt idx="5">
                    <c:v>Panoz</c:v>
                  </c:pt>
                  <c:pt idx="6">
                    <c:v>Fiat</c:v>
                  </c:pt>
                  <c:pt idx="8">
                    <c:v>Shelby</c:v>
                  </c:pt>
                  <c:pt idx="9">
                    <c:v>Holden</c:v>
                  </c:pt>
                  <c:pt idx="10">
                    <c:v>Morgan</c:v>
                  </c:pt>
                  <c:pt idx="11">
                    <c:v>McLaren</c:v>
                  </c:pt>
                  <c:pt idx="12">
                    <c:v>Tesla</c:v>
                  </c:pt>
                  <c:pt idx="14">
                    <c:v>Jensen</c:v>
                  </c:pt>
                  <c:pt idx="15">
                    <c:v>MG</c:v>
                  </c:pt>
                  <c:pt idx="16">
                    <c:v>Merkur</c:v>
                  </c:pt>
                  <c:pt idx="17">
                    <c:v>Spyker</c:v>
                  </c:pt>
                  <c:pt idx="19">
                    <c:v>Renault</c:v>
                  </c:pt>
                  <c:pt idx="20">
                    <c:v>Citro√´n</c:v>
                  </c:pt>
                  <c:pt idx="22">
                    <c:v>Daihatsu</c:v>
                  </c:pt>
                  <c:pt idx="24">
                    <c:v>Studebaker</c:v>
                  </c:pt>
                  <c:pt idx="25">
                    <c:v>Austin</c:v>
                  </c:pt>
                  <c:pt idx="28">
                    <c:v>Ram</c:v>
                  </c:pt>
                  <c:pt idx="31">
                    <c:v>Rolls-Royce</c:v>
                  </c:pt>
                  <c:pt idx="33">
                    <c:v>Alfa Romeo</c:v>
                  </c:pt>
                  <c:pt idx="35">
                    <c:v>Maybach</c:v>
                  </c:pt>
                  <c:pt idx="39">
                    <c:v>MINI</c:v>
                  </c:pt>
                  <c:pt idx="43">
                    <c:v>Daewoo</c:v>
                  </c:pt>
                  <c:pt idx="46">
                    <c:v>Geo</c:v>
                  </c:pt>
                </c:lvl>
              </c:multiLvlStrCache>
            </c:multiLvlStrRef>
          </c:cat>
          <c:val>
            <c:numRef>
              <c:f>Strat1_bottom50_carmodels!$B$4:$B$82</c:f>
              <c:numCache>
                <c:formatCode>"$"#,##0.00</c:formatCode>
                <c:ptCount val="50"/>
                <c:pt idx="0">
                  <c:v>1434.5599999999995</c:v>
                </c:pt>
                <c:pt idx="1">
                  <c:v>5332.0400000000009</c:v>
                </c:pt>
                <c:pt idx="2">
                  <c:v>5820.7199999999993</c:v>
                </c:pt>
                <c:pt idx="3">
                  <c:v>5841.119999999999</c:v>
                </c:pt>
                <c:pt idx="4">
                  <c:v>8216.16</c:v>
                </c:pt>
                <c:pt idx="5">
                  <c:v>8814.7199999999993</c:v>
                </c:pt>
                <c:pt idx="6">
                  <c:v>1857.7600000000002</c:v>
                </c:pt>
                <c:pt idx="7">
                  <c:v>9900.76</c:v>
                </c:pt>
                <c:pt idx="8">
                  <c:v>12086.960000000001</c:v>
                </c:pt>
                <c:pt idx="9">
                  <c:v>12246.92</c:v>
                </c:pt>
                <c:pt idx="10">
                  <c:v>13288.159999999996</c:v>
                </c:pt>
                <c:pt idx="11">
                  <c:v>14370.080000000002</c:v>
                </c:pt>
                <c:pt idx="12">
                  <c:v>7232.4400000000005</c:v>
                </c:pt>
                <c:pt idx="13">
                  <c:v>8889.24</c:v>
                </c:pt>
                <c:pt idx="14">
                  <c:v>19363.400000000001</c:v>
                </c:pt>
                <c:pt idx="15">
                  <c:v>19959.32</c:v>
                </c:pt>
                <c:pt idx="16">
                  <c:v>21320.400000000001</c:v>
                </c:pt>
                <c:pt idx="17">
                  <c:v>4784.84</c:v>
                </c:pt>
                <c:pt idx="18">
                  <c:v>16960.88</c:v>
                </c:pt>
                <c:pt idx="19">
                  <c:v>23515.96</c:v>
                </c:pt>
                <c:pt idx="20">
                  <c:v>9389.36</c:v>
                </c:pt>
                <c:pt idx="21">
                  <c:v>15853.400000000001</c:v>
                </c:pt>
                <c:pt idx="22">
                  <c:v>8501.76</c:v>
                </c:pt>
                <c:pt idx="23">
                  <c:v>19398.64</c:v>
                </c:pt>
                <c:pt idx="24">
                  <c:v>31122.800000000003</c:v>
                </c:pt>
                <c:pt idx="25">
                  <c:v>3662.0399999999991</c:v>
                </c:pt>
                <c:pt idx="26">
                  <c:v>8245.2000000000007</c:v>
                </c:pt>
                <c:pt idx="27">
                  <c:v>21384.16</c:v>
                </c:pt>
                <c:pt idx="28">
                  <c:v>8450.56</c:v>
                </c:pt>
                <c:pt idx="29">
                  <c:v>8928.64</c:v>
                </c:pt>
                <c:pt idx="30">
                  <c:v>18364.36</c:v>
                </c:pt>
                <c:pt idx="31">
                  <c:v>19320.439999999999</c:v>
                </c:pt>
                <c:pt idx="32">
                  <c:v>19500.039999999997</c:v>
                </c:pt>
                <c:pt idx="33">
                  <c:v>8615.279999999997</c:v>
                </c:pt>
                <c:pt idx="34">
                  <c:v>39967.600000000006</c:v>
                </c:pt>
                <c:pt idx="35">
                  <c:v>7195.5999999999985</c:v>
                </c:pt>
                <c:pt idx="36">
                  <c:v>18278.36</c:v>
                </c:pt>
                <c:pt idx="37">
                  <c:v>19924.760000000002</c:v>
                </c:pt>
                <c:pt idx="38">
                  <c:v>21492.68</c:v>
                </c:pt>
                <c:pt idx="39">
                  <c:v>6419.36</c:v>
                </c:pt>
                <c:pt idx="40">
                  <c:v>11116.12</c:v>
                </c:pt>
                <c:pt idx="41">
                  <c:v>24507.72</c:v>
                </c:pt>
                <c:pt idx="42">
                  <c:v>30283.719999999998</c:v>
                </c:pt>
                <c:pt idx="43">
                  <c:v>-2497.92</c:v>
                </c:pt>
                <c:pt idx="44">
                  <c:v>22724.400000000001</c:v>
                </c:pt>
                <c:pt idx="45">
                  <c:v>54937.48</c:v>
                </c:pt>
                <c:pt idx="46">
                  <c:v>7366</c:v>
                </c:pt>
                <c:pt idx="47">
                  <c:v>14038.64</c:v>
                </c:pt>
                <c:pt idx="48">
                  <c:v>16335.32</c:v>
                </c:pt>
                <c:pt idx="49">
                  <c:v>39918.639999999999</c:v>
                </c:pt>
              </c:numCache>
            </c:numRef>
          </c:val>
          <c:extLst>
            <c:ext xmlns:c16="http://schemas.microsoft.com/office/drawing/2014/chart" uri="{C3380CC4-5D6E-409C-BE32-E72D297353CC}">
              <c16:uniqueId val="{00000000-C892-2445-8AF7-4BE3B7BB91A5}"/>
            </c:ext>
          </c:extLst>
        </c:ser>
        <c:ser>
          <c:idx val="1"/>
          <c:order val="1"/>
          <c:tx>
            <c:strRef>
              <c:f>Strat1_bottom50_carmodels!$C$3</c:f>
              <c:strCache>
                <c:ptCount val="1"/>
                <c:pt idx="0">
                  <c:v>Sum of total cost</c:v>
                </c:pt>
              </c:strCache>
            </c:strRef>
          </c:tx>
          <c:spPr>
            <a:solidFill>
              <a:schemeClr val="accent2"/>
            </a:solidFill>
            <a:ln>
              <a:noFill/>
            </a:ln>
            <a:effectLst/>
          </c:spPr>
          <c:invertIfNegative val="0"/>
          <c:cat>
            <c:multiLvlStrRef>
              <c:f>Strat1_bottom50_carmodels!$A$4:$A$82</c:f>
              <c:multiLvlStrCache>
                <c:ptCount val="50"/>
                <c:lvl>
                  <c:pt idx="0">
                    <c:v>Sparrow</c:v>
                  </c:pt>
                  <c:pt idx="1">
                    <c:v>Typ-1</c:v>
                  </c:pt>
                  <c:pt idx="2">
                    <c:v>Minx Magnificent</c:v>
                  </c:pt>
                  <c:pt idx="3">
                    <c:v>207</c:v>
                  </c:pt>
                  <c:pt idx="4">
                    <c:v>Fortwo</c:v>
                  </c:pt>
                  <c:pt idx="5">
                    <c:v>Esperante</c:v>
                  </c:pt>
                  <c:pt idx="6">
                    <c:v>500</c:v>
                  </c:pt>
                  <c:pt idx="7">
                    <c:v>Nuova 500</c:v>
                  </c:pt>
                  <c:pt idx="8">
                    <c:v>GT350</c:v>
                  </c:pt>
                  <c:pt idx="9">
                    <c:v>VS Commodore</c:v>
                  </c:pt>
                  <c:pt idx="10">
                    <c:v>Aero 8</c:v>
                  </c:pt>
                  <c:pt idx="11">
                    <c:v>MP4-12C</c:v>
                  </c:pt>
                  <c:pt idx="12">
                    <c:v>Roadster</c:v>
                  </c:pt>
                  <c:pt idx="13">
                    <c:v>Model S</c:v>
                  </c:pt>
                  <c:pt idx="14">
                    <c:v>Interceptor</c:v>
                  </c:pt>
                  <c:pt idx="15">
                    <c:v>MGB</c:v>
                  </c:pt>
                  <c:pt idx="16">
                    <c:v>XR4Ti</c:v>
                  </c:pt>
                  <c:pt idx="17">
                    <c:v>C8 Double 12 S</c:v>
                  </c:pt>
                  <c:pt idx="18">
                    <c:v>C8</c:v>
                  </c:pt>
                  <c:pt idx="19">
                    <c:v>Alliance</c:v>
                  </c:pt>
                  <c:pt idx="20">
                    <c:v>2CV</c:v>
                  </c:pt>
                  <c:pt idx="21">
                    <c:v>CX</c:v>
                  </c:pt>
                  <c:pt idx="22">
                    <c:v>Rocky</c:v>
                  </c:pt>
                  <c:pt idx="23">
                    <c:v>Charade</c:v>
                  </c:pt>
                  <c:pt idx="24">
                    <c:v>Avanti</c:v>
                  </c:pt>
                  <c:pt idx="25">
                    <c:v>Mini Cooper S</c:v>
                  </c:pt>
                  <c:pt idx="26">
                    <c:v>Mini</c:v>
                  </c:pt>
                  <c:pt idx="27">
                    <c:v>Mini Cooper</c:v>
                  </c:pt>
                  <c:pt idx="28">
                    <c:v>1500</c:v>
                  </c:pt>
                  <c:pt idx="29">
                    <c:v>2500</c:v>
                  </c:pt>
                  <c:pt idx="30">
                    <c:v>3500</c:v>
                  </c:pt>
                  <c:pt idx="31">
                    <c:v>Ghost</c:v>
                  </c:pt>
                  <c:pt idx="32">
                    <c:v>Phantom</c:v>
                  </c:pt>
                  <c:pt idx="33">
                    <c:v>164</c:v>
                  </c:pt>
                  <c:pt idx="34">
                    <c:v>Spider</c:v>
                  </c:pt>
                  <c:pt idx="35">
                    <c:v>57S</c:v>
                  </c:pt>
                  <c:pt idx="36">
                    <c:v>Landaulet</c:v>
                  </c:pt>
                  <c:pt idx="37">
                    <c:v>62</c:v>
                  </c:pt>
                  <c:pt idx="38">
                    <c:v>57</c:v>
                  </c:pt>
                  <c:pt idx="39">
                    <c:v>Cooper Countryman</c:v>
                  </c:pt>
                  <c:pt idx="40">
                    <c:v>Countryman</c:v>
                  </c:pt>
                  <c:pt idx="41">
                    <c:v>Cooper</c:v>
                  </c:pt>
                  <c:pt idx="42">
                    <c:v>Cooper Clubman</c:v>
                  </c:pt>
                  <c:pt idx="43">
                    <c:v>Nubira</c:v>
                  </c:pt>
                  <c:pt idx="44">
                    <c:v>Leganza</c:v>
                  </c:pt>
                  <c:pt idx="45">
                    <c:v>Lanos</c:v>
                  </c:pt>
                  <c:pt idx="46">
                    <c:v>Metro</c:v>
                  </c:pt>
                  <c:pt idx="47">
                    <c:v>Tracker</c:v>
                  </c:pt>
                  <c:pt idx="48">
                    <c:v>Storm</c:v>
                  </c:pt>
                  <c:pt idx="49">
                    <c:v>Prizm</c:v>
                  </c:pt>
                </c:lvl>
                <c:lvl>
                  <c:pt idx="0">
                    <c:v>Corbin</c:v>
                  </c:pt>
                  <c:pt idx="1">
                    <c:v>Aptera</c:v>
                  </c:pt>
                  <c:pt idx="2">
                    <c:v>Hillman</c:v>
                  </c:pt>
                  <c:pt idx="3">
                    <c:v>Peugeot</c:v>
                  </c:pt>
                  <c:pt idx="4">
                    <c:v>Smart</c:v>
                  </c:pt>
                  <c:pt idx="5">
                    <c:v>Panoz</c:v>
                  </c:pt>
                  <c:pt idx="6">
                    <c:v>Fiat</c:v>
                  </c:pt>
                  <c:pt idx="8">
                    <c:v>Shelby</c:v>
                  </c:pt>
                  <c:pt idx="9">
                    <c:v>Holden</c:v>
                  </c:pt>
                  <c:pt idx="10">
                    <c:v>Morgan</c:v>
                  </c:pt>
                  <c:pt idx="11">
                    <c:v>McLaren</c:v>
                  </c:pt>
                  <c:pt idx="12">
                    <c:v>Tesla</c:v>
                  </c:pt>
                  <c:pt idx="14">
                    <c:v>Jensen</c:v>
                  </c:pt>
                  <c:pt idx="15">
                    <c:v>MG</c:v>
                  </c:pt>
                  <c:pt idx="16">
                    <c:v>Merkur</c:v>
                  </c:pt>
                  <c:pt idx="17">
                    <c:v>Spyker</c:v>
                  </c:pt>
                  <c:pt idx="19">
                    <c:v>Renault</c:v>
                  </c:pt>
                  <c:pt idx="20">
                    <c:v>Citro√´n</c:v>
                  </c:pt>
                  <c:pt idx="22">
                    <c:v>Daihatsu</c:v>
                  </c:pt>
                  <c:pt idx="24">
                    <c:v>Studebaker</c:v>
                  </c:pt>
                  <c:pt idx="25">
                    <c:v>Austin</c:v>
                  </c:pt>
                  <c:pt idx="28">
                    <c:v>Ram</c:v>
                  </c:pt>
                  <c:pt idx="31">
                    <c:v>Rolls-Royce</c:v>
                  </c:pt>
                  <c:pt idx="33">
                    <c:v>Alfa Romeo</c:v>
                  </c:pt>
                  <c:pt idx="35">
                    <c:v>Maybach</c:v>
                  </c:pt>
                  <c:pt idx="39">
                    <c:v>MINI</c:v>
                  </c:pt>
                  <c:pt idx="43">
                    <c:v>Daewoo</c:v>
                  </c:pt>
                  <c:pt idx="46">
                    <c:v>Geo</c:v>
                  </c:pt>
                </c:lvl>
              </c:multiLvlStrCache>
            </c:multiLvlStrRef>
          </c:cat>
          <c:val>
            <c:numRef>
              <c:f>Strat1_bottom50_carmodels!$C$4:$C$82</c:f>
              <c:numCache>
                <c:formatCode>"$"#,##0.00</c:formatCode>
                <c:ptCount val="50"/>
                <c:pt idx="0">
                  <c:v>9652.44</c:v>
                </c:pt>
                <c:pt idx="1">
                  <c:v>8427.9599999999991</c:v>
                </c:pt>
                <c:pt idx="2">
                  <c:v>9263.2800000000007</c:v>
                </c:pt>
                <c:pt idx="3">
                  <c:v>9053.880000000001</c:v>
                </c:pt>
                <c:pt idx="4">
                  <c:v>9102.84</c:v>
                </c:pt>
                <c:pt idx="5">
                  <c:v>8783.2800000000007</c:v>
                </c:pt>
                <c:pt idx="6">
                  <c:v>8220.24</c:v>
                </c:pt>
                <c:pt idx="7">
                  <c:v>8022.24</c:v>
                </c:pt>
                <c:pt idx="8">
                  <c:v>8867.0399999999991</c:v>
                </c:pt>
                <c:pt idx="9">
                  <c:v>15601.08</c:v>
                </c:pt>
                <c:pt idx="10">
                  <c:v>19599.840000000004</c:v>
                </c:pt>
                <c:pt idx="11">
                  <c:v>16270.919999999998</c:v>
                </c:pt>
                <c:pt idx="12">
                  <c:v>10057.56</c:v>
                </c:pt>
                <c:pt idx="13">
                  <c:v>6995.76</c:v>
                </c:pt>
                <c:pt idx="14">
                  <c:v>27660.6</c:v>
                </c:pt>
                <c:pt idx="15">
                  <c:v>17656.68</c:v>
                </c:pt>
                <c:pt idx="16">
                  <c:v>24165.599999999999</c:v>
                </c:pt>
                <c:pt idx="17">
                  <c:v>8249.16</c:v>
                </c:pt>
                <c:pt idx="18">
                  <c:v>18729.12</c:v>
                </c:pt>
                <c:pt idx="19">
                  <c:v>12770.04</c:v>
                </c:pt>
                <c:pt idx="20">
                  <c:v>7520.64</c:v>
                </c:pt>
                <c:pt idx="21">
                  <c:v>14703.599999999999</c:v>
                </c:pt>
                <c:pt idx="22">
                  <c:v>7782.24</c:v>
                </c:pt>
                <c:pt idx="23">
                  <c:v>18354.36</c:v>
                </c:pt>
                <c:pt idx="24">
                  <c:v>31636.199999999997</c:v>
                </c:pt>
                <c:pt idx="25">
                  <c:v>9903.9600000000009</c:v>
                </c:pt>
                <c:pt idx="26">
                  <c:v>8950.7999999999993</c:v>
                </c:pt>
                <c:pt idx="27">
                  <c:v>18291.84</c:v>
                </c:pt>
                <c:pt idx="28">
                  <c:v>6592.4400000000005</c:v>
                </c:pt>
                <c:pt idx="29">
                  <c:v>6747.36</c:v>
                </c:pt>
                <c:pt idx="30">
                  <c:v>23657.64</c:v>
                </c:pt>
                <c:pt idx="31">
                  <c:v>13978.560000000001</c:v>
                </c:pt>
                <c:pt idx="32">
                  <c:v>33498.960000000006</c:v>
                </c:pt>
                <c:pt idx="33">
                  <c:v>17895.72</c:v>
                </c:pt>
                <c:pt idx="34">
                  <c:v>37295.399999999994</c:v>
                </c:pt>
                <c:pt idx="35">
                  <c:v>9041.4000000000015</c:v>
                </c:pt>
                <c:pt idx="36">
                  <c:v>16337.64</c:v>
                </c:pt>
                <c:pt idx="37">
                  <c:v>32748.240000000002</c:v>
                </c:pt>
                <c:pt idx="38">
                  <c:v>24091.32</c:v>
                </c:pt>
                <c:pt idx="39">
                  <c:v>7154.64</c:v>
                </c:pt>
                <c:pt idx="40">
                  <c:v>7088.8799999999992</c:v>
                </c:pt>
                <c:pt idx="41">
                  <c:v>25529.279999999999</c:v>
                </c:pt>
                <c:pt idx="42">
                  <c:v>37001.279999999999</c:v>
                </c:pt>
                <c:pt idx="43">
                  <c:v>10027.92</c:v>
                </c:pt>
                <c:pt idx="44">
                  <c:v>14736.600000000002</c:v>
                </c:pt>
                <c:pt idx="45">
                  <c:v>51887.519999999997</c:v>
                </c:pt>
                <c:pt idx="46">
                  <c:v>6585</c:v>
                </c:pt>
                <c:pt idx="47">
                  <c:v>19167.36</c:v>
                </c:pt>
                <c:pt idx="48">
                  <c:v>16720.68</c:v>
                </c:pt>
                <c:pt idx="49">
                  <c:v>31272.36</c:v>
                </c:pt>
              </c:numCache>
            </c:numRef>
          </c:val>
          <c:extLst>
            <c:ext xmlns:c16="http://schemas.microsoft.com/office/drawing/2014/chart" uri="{C3380CC4-5D6E-409C-BE32-E72D297353CC}">
              <c16:uniqueId val="{00000001-C892-2445-8AF7-4BE3B7BB91A5}"/>
            </c:ext>
          </c:extLst>
        </c:ser>
        <c:ser>
          <c:idx val="2"/>
          <c:order val="2"/>
          <c:tx>
            <c:strRef>
              <c:f>Strat1_bottom50_carmodels!$D$3</c:f>
              <c:strCache>
                <c:ptCount val="1"/>
                <c:pt idx="0">
                  <c:v>Sum of revenue</c:v>
                </c:pt>
              </c:strCache>
            </c:strRef>
          </c:tx>
          <c:spPr>
            <a:solidFill>
              <a:schemeClr val="accent3"/>
            </a:solidFill>
            <a:ln>
              <a:noFill/>
            </a:ln>
            <a:effectLst/>
          </c:spPr>
          <c:invertIfNegative val="0"/>
          <c:cat>
            <c:multiLvlStrRef>
              <c:f>Strat1_bottom50_carmodels!$A$4:$A$82</c:f>
              <c:multiLvlStrCache>
                <c:ptCount val="50"/>
                <c:lvl>
                  <c:pt idx="0">
                    <c:v>Sparrow</c:v>
                  </c:pt>
                  <c:pt idx="1">
                    <c:v>Typ-1</c:v>
                  </c:pt>
                  <c:pt idx="2">
                    <c:v>Minx Magnificent</c:v>
                  </c:pt>
                  <c:pt idx="3">
                    <c:v>207</c:v>
                  </c:pt>
                  <c:pt idx="4">
                    <c:v>Fortwo</c:v>
                  </c:pt>
                  <c:pt idx="5">
                    <c:v>Esperante</c:v>
                  </c:pt>
                  <c:pt idx="6">
                    <c:v>500</c:v>
                  </c:pt>
                  <c:pt idx="7">
                    <c:v>Nuova 500</c:v>
                  </c:pt>
                  <c:pt idx="8">
                    <c:v>GT350</c:v>
                  </c:pt>
                  <c:pt idx="9">
                    <c:v>VS Commodore</c:v>
                  </c:pt>
                  <c:pt idx="10">
                    <c:v>Aero 8</c:v>
                  </c:pt>
                  <c:pt idx="11">
                    <c:v>MP4-12C</c:v>
                  </c:pt>
                  <c:pt idx="12">
                    <c:v>Roadster</c:v>
                  </c:pt>
                  <c:pt idx="13">
                    <c:v>Model S</c:v>
                  </c:pt>
                  <c:pt idx="14">
                    <c:v>Interceptor</c:v>
                  </c:pt>
                  <c:pt idx="15">
                    <c:v>MGB</c:v>
                  </c:pt>
                  <c:pt idx="16">
                    <c:v>XR4Ti</c:v>
                  </c:pt>
                  <c:pt idx="17">
                    <c:v>C8 Double 12 S</c:v>
                  </c:pt>
                  <c:pt idx="18">
                    <c:v>C8</c:v>
                  </c:pt>
                  <c:pt idx="19">
                    <c:v>Alliance</c:v>
                  </c:pt>
                  <c:pt idx="20">
                    <c:v>2CV</c:v>
                  </c:pt>
                  <c:pt idx="21">
                    <c:v>CX</c:v>
                  </c:pt>
                  <c:pt idx="22">
                    <c:v>Rocky</c:v>
                  </c:pt>
                  <c:pt idx="23">
                    <c:v>Charade</c:v>
                  </c:pt>
                  <c:pt idx="24">
                    <c:v>Avanti</c:v>
                  </c:pt>
                  <c:pt idx="25">
                    <c:v>Mini Cooper S</c:v>
                  </c:pt>
                  <c:pt idx="26">
                    <c:v>Mini</c:v>
                  </c:pt>
                  <c:pt idx="27">
                    <c:v>Mini Cooper</c:v>
                  </c:pt>
                  <c:pt idx="28">
                    <c:v>1500</c:v>
                  </c:pt>
                  <c:pt idx="29">
                    <c:v>2500</c:v>
                  </c:pt>
                  <c:pt idx="30">
                    <c:v>3500</c:v>
                  </c:pt>
                  <c:pt idx="31">
                    <c:v>Ghost</c:v>
                  </c:pt>
                  <c:pt idx="32">
                    <c:v>Phantom</c:v>
                  </c:pt>
                  <c:pt idx="33">
                    <c:v>164</c:v>
                  </c:pt>
                  <c:pt idx="34">
                    <c:v>Spider</c:v>
                  </c:pt>
                  <c:pt idx="35">
                    <c:v>57S</c:v>
                  </c:pt>
                  <c:pt idx="36">
                    <c:v>Landaulet</c:v>
                  </c:pt>
                  <c:pt idx="37">
                    <c:v>62</c:v>
                  </c:pt>
                  <c:pt idx="38">
                    <c:v>57</c:v>
                  </c:pt>
                  <c:pt idx="39">
                    <c:v>Cooper Countryman</c:v>
                  </c:pt>
                  <c:pt idx="40">
                    <c:v>Countryman</c:v>
                  </c:pt>
                  <c:pt idx="41">
                    <c:v>Cooper</c:v>
                  </c:pt>
                  <c:pt idx="42">
                    <c:v>Cooper Clubman</c:v>
                  </c:pt>
                  <c:pt idx="43">
                    <c:v>Nubira</c:v>
                  </c:pt>
                  <c:pt idx="44">
                    <c:v>Leganza</c:v>
                  </c:pt>
                  <c:pt idx="45">
                    <c:v>Lanos</c:v>
                  </c:pt>
                  <c:pt idx="46">
                    <c:v>Metro</c:v>
                  </c:pt>
                  <c:pt idx="47">
                    <c:v>Tracker</c:v>
                  </c:pt>
                  <c:pt idx="48">
                    <c:v>Storm</c:v>
                  </c:pt>
                  <c:pt idx="49">
                    <c:v>Prizm</c:v>
                  </c:pt>
                </c:lvl>
                <c:lvl>
                  <c:pt idx="0">
                    <c:v>Corbin</c:v>
                  </c:pt>
                  <c:pt idx="1">
                    <c:v>Aptera</c:v>
                  </c:pt>
                  <c:pt idx="2">
                    <c:v>Hillman</c:v>
                  </c:pt>
                  <c:pt idx="3">
                    <c:v>Peugeot</c:v>
                  </c:pt>
                  <c:pt idx="4">
                    <c:v>Smart</c:v>
                  </c:pt>
                  <c:pt idx="5">
                    <c:v>Panoz</c:v>
                  </c:pt>
                  <c:pt idx="6">
                    <c:v>Fiat</c:v>
                  </c:pt>
                  <c:pt idx="8">
                    <c:v>Shelby</c:v>
                  </c:pt>
                  <c:pt idx="9">
                    <c:v>Holden</c:v>
                  </c:pt>
                  <c:pt idx="10">
                    <c:v>Morgan</c:v>
                  </c:pt>
                  <c:pt idx="11">
                    <c:v>McLaren</c:v>
                  </c:pt>
                  <c:pt idx="12">
                    <c:v>Tesla</c:v>
                  </c:pt>
                  <c:pt idx="14">
                    <c:v>Jensen</c:v>
                  </c:pt>
                  <c:pt idx="15">
                    <c:v>MG</c:v>
                  </c:pt>
                  <c:pt idx="16">
                    <c:v>Merkur</c:v>
                  </c:pt>
                  <c:pt idx="17">
                    <c:v>Spyker</c:v>
                  </c:pt>
                  <c:pt idx="19">
                    <c:v>Renault</c:v>
                  </c:pt>
                  <c:pt idx="20">
                    <c:v>Citro√´n</c:v>
                  </c:pt>
                  <c:pt idx="22">
                    <c:v>Daihatsu</c:v>
                  </c:pt>
                  <c:pt idx="24">
                    <c:v>Studebaker</c:v>
                  </c:pt>
                  <c:pt idx="25">
                    <c:v>Austin</c:v>
                  </c:pt>
                  <c:pt idx="28">
                    <c:v>Ram</c:v>
                  </c:pt>
                  <c:pt idx="31">
                    <c:v>Rolls-Royce</c:v>
                  </c:pt>
                  <c:pt idx="33">
                    <c:v>Alfa Romeo</c:v>
                  </c:pt>
                  <c:pt idx="35">
                    <c:v>Maybach</c:v>
                  </c:pt>
                  <c:pt idx="39">
                    <c:v>MINI</c:v>
                  </c:pt>
                  <c:pt idx="43">
                    <c:v>Daewoo</c:v>
                  </c:pt>
                  <c:pt idx="46">
                    <c:v>Geo</c:v>
                  </c:pt>
                </c:lvl>
              </c:multiLvlStrCache>
            </c:multiLvlStrRef>
          </c:cat>
          <c:val>
            <c:numRef>
              <c:f>Strat1_bottom50_carmodels!$D$4:$D$82</c:f>
              <c:numCache>
                <c:formatCode>"$"#,##0.00</c:formatCode>
                <c:ptCount val="50"/>
                <c:pt idx="0">
                  <c:v>11087</c:v>
                </c:pt>
                <c:pt idx="1">
                  <c:v>13760</c:v>
                </c:pt>
                <c:pt idx="2">
                  <c:v>15084</c:v>
                </c:pt>
                <c:pt idx="3">
                  <c:v>14895</c:v>
                </c:pt>
                <c:pt idx="4">
                  <c:v>17319</c:v>
                </c:pt>
                <c:pt idx="5">
                  <c:v>17598</c:v>
                </c:pt>
                <c:pt idx="6">
                  <c:v>10078</c:v>
                </c:pt>
                <c:pt idx="7">
                  <c:v>17923</c:v>
                </c:pt>
                <c:pt idx="8">
                  <c:v>20954</c:v>
                </c:pt>
                <c:pt idx="9">
                  <c:v>27848</c:v>
                </c:pt>
                <c:pt idx="10">
                  <c:v>32888</c:v>
                </c:pt>
                <c:pt idx="11">
                  <c:v>30641</c:v>
                </c:pt>
                <c:pt idx="12">
                  <c:v>17290</c:v>
                </c:pt>
                <c:pt idx="13">
                  <c:v>15885</c:v>
                </c:pt>
                <c:pt idx="14">
                  <c:v>47024</c:v>
                </c:pt>
                <c:pt idx="15">
                  <c:v>37616</c:v>
                </c:pt>
                <c:pt idx="16">
                  <c:v>45486</c:v>
                </c:pt>
                <c:pt idx="17">
                  <c:v>13034</c:v>
                </c:pt>
                <c:pt idx="18">
                  <c:v>35690</c:v>
                </c:pt>
                <c:pt idx="19">
                  <c:v>36286</c:v>
                </c:pt>
                <c:pt idx="20">
                  <c:v>16910</c:v>
                </c:pt>
                <c:pt idx="21">
                  <c:v>30557</c:v>
                </c:pt>
                <c:pt idx="22">
                  <c:v>16284</c:v>
                </c:pt>
                <c:pt idx="23">
                  <c:v>37753</c:v>
                </c:pt>
                <c:pt idx="24">
                  <c:v>62759</c:v>
                </c:pt>
                <c:pt idx="25">
                  <c:v>13566</c:v>
                </c:pt>
                <c:pt idx="26">
                  <c:v>17196</c:v>
                </c:pt>
                <c:pt idx="27">
                  <c:v>39676</c:v>
                </c:pt>
                <c:pt idx="28">
                  <c:v>15043</c:v>
                </c:pt>
                <c:pt idx="29">
                  <c:v>15676</c:v>
                </c:pt>
                <c:pt idx="30">
                  <c:v>42022</c:v>
                </c:pt>
                <c:pt idx="31">
                  <c:v>33299</c:v>
                </c:pt>
                <c:pt idx="32">
                  <c:v>52999</c:v>
                </c:pt>
                <c:pt idx="33">
                  <c:v>26511</c:v>
                </c:pt>
                <c:pt idx="34">
                  <c:v>77263</c:v>
                </c:pt>
                <c:pt idx="35">
                  <c:v>16237</c:v>
                </c:pt>
                <c:pt idx="36">
                  <c:v>34616</c:v>
                </c:pt>
                <c:pt idx="37">
                  <c:v>52673</c:v>
                </c:pt>
                <c:pt idx="38">
                  <c:v>45584</c:v>
                </c:pt>
                <c:pt idx="39">
                  <c:v>13574</c:v>
                </c:pt>
                <c:pt idx="40">
                  <c:v>18205</c:v>
                </c:pt>
                <c:pt idx="41">
                  <c:v>50037</c:v>
                </c:pt>
                <c:pt idx="42">
                  <c:v>67285</c:v>
                </c:pt>
                <c:pt idx="43">
                  <c:v>7530</c:v>
                </c:pt>
                <c:pt idx="44">
                  <c:v>37461</c:v>
                </c:pt>
                <c:pt idx="45">
                  <c:v>106825</c:v>
                </c:pt>
                <c:pt idx="46">
                  <c:v>13951</c:v>
                </c:pt>
                <c:pt idx="47">
                  <c:v>33206</c:v>
                </c:pt>
                <c:pt idx="48">
                  <c:v>33056</c:v>
                </c:pt>
                <c:pt idx="49">
                  <c:v>71191</c:v>
                </c:pt>
              </c:numCache>
            </c:numRef>
          </c:val>
          <c:extLst>
            <c:ext xmlns:c16="http://schemas.microsoft.com/office/drawing/2014/chart" uri="{C3380CC4-5D6E-409C-BE32-E72D297353CC}">
              <c16:uniqueId val="{00000002-C892-2445-8AF7-4BE3B7BB91A5}"/>
            </c:ext>
          </c:extLst>
        </c:ser>
        <c:dLbls>
          <c:showLegendKey val="0"/>
          <c:showVal val="0"/>
          <c:showCatName val="0"/>
          <c:showSerName val="0"/>
          <c:showPercent val="0"/>
          <c:showBubbleSize val="0"/>
        </c:dLbls>
        <c:gapWidth val="219"/>
        <c:overlap val="-27"/>
        <c:axId val="389486640"/>
        <c:axId val="391357968"/>
      </c:barChart>
      <c:catAx>
        <c:axId val="389486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357968"/>
        <c:crosses val="autoZero"/>
        <c:auto val="1"/>
        <c:lblAlgn val="ctr"/>
        <c:lblOffset val="100"/>
        <c:noMultiLvlLbl val="0"/>
      </c:catAx>
      <c:valAx>
        <c:axId val="3913579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486640"/>
        <c:crosses val="autoZero"/>
        <c:crossBetween val="between"/>
      </c:valAx>
      <c:spPr>
        <a:noFill/>
        <a:ln>
          <a:noFill/>
        </a:ln>
        <a:effectLst/>
      </c:spPr>
    </c:plotArea>
    <c:legend>
      <c:legendPos val="r"/>
      <c:layout>
        <c:manualLayout>
          <c:xMode val="edge"/>
          <c:yMode val="edge"/>
          <c:x val="0.92688284901977369"/>
          <c:y val="0.30844667431584011"/>
          <c:w val="6.2967577974893787E-2"/>
          <c:h val="0.270395348008320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[Thinkful Capstone 1 Chris Fencl V3.xlsx]Strat2_top50_cars!PivotTable3</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manualLayout>
          <c:layoutTarget val="inner"/>
          <c:xMode val="edge"/>
          <c:yMode val="edge"/>
          <c:x val="6.1249097769028871E-2"/>
          <c:y val="0.1121211723534558"/>
          <c:w val="0.87026743044402688"/>
          <c:h val="0.7545658686603568"/>
        </c:manualLayout>
      </c:layout>
      <c:barChart>
        <c:barDir val="col"/>
        <c:grouping val="clustered"/>
        <c:varyColors val="0"/>
        <c:ser>
          <c:idx val="0"/>
          <c:order val="0"/>
          <c:tx>
            <c:strRef>
              <c:f>Strat2_top50_cars!$B$3</c:f>
              <c:strCache>
                <c:ptCount val="1"/>
                <c:pt idx="0">
                  <c:v>Sum of net profit</c:v>
                </c:pt>
              </c:strCache>
            </c:strRef>
          </c:tx>
          <c:spPr>
            <a:solidFill>
              <a:schemeClr val="accent1"/>
            </a:solidFill>
            <a:ln>
              <a:noFill/>
            </a:ln>
            <a:effectLst/>
          </c:spPr>
          <c:invertIfNegative val="0"/>
          <c:cat>
            <c:strRef>
              <c:f>Strat2_top50_cars!$A$4:$A$54</c:f>
              <c:strCache>
                <c:ptCount val="50"/>
                <c:pt idx="0">
                  <c:v>Pontiac Grand Prix</c:v>
                </c:pt>
                <c:pt idx="1">
                  <c:v>Mercury Grand Marquis</c:v>
                </c:pt>
                <c:pt idx="2">
                  <c:v>Ford Ranger</c:v>
                </c:pt>
                <c:pt idx="3">
                  <c:v>Mercury Sable</c:v>
                </c:pt>
                <c:pt idx="4">
                  <c:v>Lincoln Town Car</c:v>
                </c:pt>
                <c:pt idx="5">
                  <c:v>Chevrolet Express 3500</c:v>
                </c:pt>
                <c:pt idx="6">
                  <c:v>Honda Accord</c:v>
                </c:pt>
                <c:pt idx="7">
                  <c:v>Ford Mustang</c:v>
                </c:pt>
                <c:pt idx="8">
                  <c:v>Ford F-Series</c:v>
                </c:pt>
                <c:pt idx="9">
                  <c:v>Nissan Pathfinder</c:v>
                </c:pt>
                <c:pt idx="10">
                  <c:v>Ford F250</c:v>
                </c:pt>
                <c:pt idx="11">
                  <c:v>Volkswagen Cabriolet</c:v>
                </c:pt>
                <c:pt idx="12">
                  <c:v>Dodge Viper</c:v>
                </c:pt>
                <c:pt idx="13">
                  <c:v>BMW 3 Series</c:v>
                </c:pt>
                <c:pt idx="14">
                  <c:v>Mazda B-Series</c:v>
                </c:pt>
                <c:pt idx="15">
                  <c:v>Chevrolet Corvette</c:v>
                </c:pt>
                <c:pt idx="16">
                  <c:v>Toyota RAV4</c:v>
                </c:pt>
                <c:pt idx="17">
                  <c:v>Lexus LS</c:v>
                </c:pt>
                <c:pt idx="18">
                  <c:v>Honda Civic</c:v>
                </c:pt>
                <c:pt idx="19">
                  <c:v>Mitsubishi Pajero</c:v>
                </c:pt>
                <c:pt idx="20">
                  <c:v>Lincoln Continental</c:v>
                </c:pt>
                <c:pt idx="21">
                  <c:v>Maserati Quattroporte</c:v>
                </c:pt>
                <c:pt idx="22">
                  <c:v>Dodge Grand Caravan</c:v>
                </c:pt>
                <c:pt idx="23">
                  <c:v>Pontiac Bonneville</c:v>
                </c:pt>
                <c:pt idx="24">
                  <c:v>Mercedes-Benz S-Class</c:v>
                </c:pt>
                <c:pt idx="25">
                  <c:v>Mercury Cougar</c:v>
                </c:pt>
                <c:pt idx="26">
                  <c:v>Audi A6</c:v>
                </c:pt>
                <c:pt idx="27">
                  <c:v>Chevrolet Camaro</c:v>
                </c:pt>
                <c:pt idx="28">
                  <c:v>Nissan Quest</c:v>
                </c:pt>
                <c:pt idx="29">
                  <c:v>Mitsubishi Galant</c:v>
                </c:pt>
                <c:pt idx="30">
                  <c:v>Dodge Caravan</c:v>
                </c:pt>
                <c:pt idx="31">
                  <c:v>BMW 7 Series</c:v>
                </c:pt>
                <c:pt idx="32">
                  <c:v>Volkswagen GTI</c:v>
                </c:pt>
                <c:pt idx="33">
                  <c:v>Dodge Ram 3500</c:v>
                </c:pt>
                <c:pt idx="34">
                  <c:v>Mercedes-Benz SL-Class</c:v>
                </c:pt>
                <c:pt idx="35">
                  <c:v>Volkswagen Jetta</c:v>
                </c:pt>
                <c:pt idx="36">
                  <c:v>Toyota 4Runner</c:v>
                </c:pt>
                <c:pt idx="37">
                  <c:v>Subaru Legacy</c:v>
                </c:pt>
                <c:pt idx="38">
                  <c:v>Subaru Impreza</c:v>
                </c:pt>
                <c:pt idx="39">
                  <c:v>Mitsubishi Eclipse</c:v>
                </c:pt>
                <c:pt idx="40">
                  <c:v>Ford F350</c:v>
                </c:pt>
                <c:pt idx="41">
                  <c:v>Jeep Grand Cherokee</c:v>
                </c:pt>
                <c:pt idx="42">
                  <c:v>Chrysler Town &amp; Country</c:v>
                </c:pt>
                <c:pt idx="43">
                  <c:v>Lexus LX</c:v>
                </c:pt>
                <c:pt idx="44">
                  <c:v>Chevrolet Suburban 1500</c:v>
                </c:pt>
                <c:pt idx="45">
                  <c:v>GMC Savana 1500</c:v>
                </c:pt>
                <c:pt idx="46">
                  <c:v>Buick Century</c:v>
                </c:pt>
                <c:pt idx="47">
                  <c:v>Nissan Altima</c:v>
                </c:pt>
                <c:pt idx="48">
                  <c:v>Mazda MX-5</c:v>
                </c:pt>
                <c:pt idx="49">
                  <c:v>Pontiac Grand Am</c:v>
                </c:pt>
              </c:strCache>
            </c:strRef>
          </c:cat>
          <c:val>
            <c:numRef>
              <c:f>Strat2_top50_cars!$B$4:$B$54</c:f>
              <c:numCache>
                <c:formatCode>"$"#,##0.00</c:formatCode>
                <c:ptCount val="50"/>
                <c:pt idx="0">
                  <c:v>204476.11999999997</c:v>
                </c:pt>
                <c:pt idx="1">
                  <c:v>183616.55999999997</c:v>
                </c:pt>
                <c:pt idx="2">
                  <c:v>183344.47999999995</c:v>
                </c:pt>
                <c:pt idx="3">
                  <c:v>169112.24</c:v>
                </c:pt>
                <c:pt idx="4">
                  <c:v>166966.88</c:v>
                </c:pt>
                <c:pt idx="5">
                  <c:v>165226.03999999998</c:v>
                </c:pt>
                <c:pt idx="6">
                  <c:v>163724.44</c:v>
                </c:pt>
                <c:pt idx="7">
                  <c:v>161771.35999999999</c:v>
                </c:pt>
                <c:pt idx="8">
                  <c:v>158084.88000000003</c:v>
                </c:pt>
                <c:pt idx="9">
                  <c:v>154145.72</c:v>
                </c:pt>
                <c:pt idx="10">
                  <c:v>150767.28000000003</c:v>
                </c:pt>
                <c:pt idx="11">
                  <c:v>149879.16000000003</c:v>
                </c:pt>
                <c:pt idx="12">
                  <c:v>145623.96000000002</c:v>
                </c:pt>
                <c:pt idx="13">
                  <c:v>142943.35999999999</c:v>
                </c:pt>
                <c:pt idx="14">
                  <c:v>140912.83999999997</c:v>
                </c:pt>
                <c:pt idx="15">
                  <c:v>137098.31999999998</c:v>
                </c:pt>
                <c:pt idx="16">
                  <c:v>137062.24</c:v>
                </c:pt>
                <c:pt idx="17">
                  <c:v>135324.24</c:v>
                </c:pt>
                <c:pt idx="18">
                  <c:v>134668.4</c:v>
                </c:pt>
                <c:pt idx="19">
                  <c:v>130171.32</c:v>
                </c:pt>
                <c:pt idx="20">
                  <c:v>128779.40000000001</c:v>
                </c:pt>
                <c:pt idx="21">
                  <c:v>128246.23999999999</c:v>
                </c:pt>
                <c:pt idx="22">
                  <c:v>126230.95999999999</c:v>
                </c:pt>
                <c:pt idx="23">
                  <c:v>124266.31999999999</c:v>
                </c:pt>
                <c:pt idx="24">
                  <c:v>123617.56</c:v>
                </c:pt>
                <c:pt idx="25">
                  <c:v>123394.52</c:v>
                </c:pt>
                <c:pt idx="26">
                  <c:v>121897.59999999999</c:v>
                </c:pt>
                <c:pt idx="27">
                  <c:v>120616.23999999999</c:v>
                </c:pt>
                <c:pt idx="28">
                  <c:v>120499.20000000001</c:v>
                </c:pt>
                <c:pt idx="29">
                  <c:v>120426.68</c:v>
                </c:pt>
                <c:pt idx="30">
                  <c:v>120157.99999999999</c:v>
                </c:pt>
                <c:pt idx="31">
                  <c:v>119509.96</c:v>
                </c:pt>
                <c:pt idx="32">
                  <c:v>119041.59999999999</c:v>
                </c:pt>
                <c:pt idx="33">
                  <c:v>115137.95999999999</c:v>
                </c:pt>
                <c:pt idx="34">
                  <c:v>113146.99999999999</c:v>
                </c:pt>
                <c:pt idx="35">
                  <c:v>112938.6</c:v>
                </c:pt>
                <c:pt idx="36">
                  <c:v>112335.16</c:v>
                </c:pt>
                <c:pt idx="37">
                  <c:v>110295.96000000002</c:v>
                </c:pt>
                <c:pt idx="38">
                  <c:v>109890.59999999999</c:v>
                </c:pt>
                <c:pt idx="39">
                  <c:v>108925.28</c:v>
                </c:pt>
                <c:pt idx="40">
                  <c:v>108149.72</c:v>
                </c:pt>
                <c:pt idx="41">
                  <c:v>107724.56</c:v>
                </c:pt>
                <c:pt idx="42">
                  <c:v>106137.19999999998</c:v>
                </c:pt>
                <c:pt idx="43">
                  <c:v>105301.12000000001</c:v>
                </c:pt>
                <c:pt idx="44">
                  <c:v>104911.96</c:v>
                </c:pt>
                <c:pt idx="45">
                  <c:v>104287.48</c:v>
                </c:pt>
                <c:pt idx="46">
                  <c:v>104167.08000000002</c:v>
                </c:pt>
                <c:pt idx="47">
                  <c:v>104027.04000000002</c:v>
                </c:pt>
                <c:pt idx="48">
                  <c:v>103938.16</c:v>
                </c:pt>
                <c:pt idx="49">
                  <c:v>103562.43999999999</c:v>
                </c:pt>
              </c:numCache>
            </c:numRef>
          </c:val>
          <c:extLst>
            <c:ext xmlns:c16="http://schemas.microsoft.com/office/drawing/2014/chart" uri="{C3380CC4-5D6E-409C-BE32-E72D297353CC}">
              <c16:uniqueId val="{00000000-32DB-194A-9FB7-02D1EDEDDC16}"/>
            </c:ext>
          </c:extLst>
        </c:ser>
        <c:ser>
          <c:idx val="1"/>
          <c:order val="1"/>
          <c:tx>
            <c:strRef>
              <c:f>Strat2_top50_cars!$C$3</c:f>
              <c:strCache>
                <c:ptCount val="1"/>
                <c:pt idx="0">
                  <c:v>Sum of total cost</c:v>
                </c:pt>
              </c:strCache>
            </c:strRef>
          </c:tx>
          <c:spPr>
            <a:solidFill>
              <a:schemeClr val="accent2"/>
            </a:solidFill>
            <a:ln>
              <a:noFill/>
            </a:ln>
            <a:effectLst/>
          </c:spPr>
          <c:invertIfNegative val="0"/>
          <c:cat>
            <c:strRef>
              <c:f>Strat2_top50_cars!$A$4:$A$54</c:f>
              <c:strCache>
                <c:ptCount val="50"/>
                <c:pt idx="0">
                  <c:v>Pontiac Grand Prix</c:v>
                </c:pt>
                <c:pt idx="1">
                  <c:v>Mercury Grand Marquis</c:v>
                </c:pt>
                <c:pt idx="2">
                  <c:v>Ford Ranger</c:v>
                </c:pt>
                <c:pt idx="3">
                  <c:v>Mercury Sable</c:v>
                </c:pt>
                <c:pt idx="4">
                  <c:v>Lincoln Town Car</c:v>
                </c:pt>
                <c:pt idx="5">
                  <c:v>Chevrolet Express 3500</c:v>
                </c:pt>
                <c:pt idx="6">
                  <c:v>Honda Accord</c:v>
                </c:pt>
                <c:pt idx="7">
                  <c:v>Ford Mustang</c:v>
                </c:pt>
                <c:pt idx="8">
                  <c:v>Ford F-Series</c:v>
                </c:pt>
                <c:pt idx="9">
                  <c:v>Nissan Pathfinder</c:v>
                </c:pt>
                <c:pt idx="10">
                  <c:v>Ford F250</c:v>
                </c:pt>
                <c:pt idx="11">
                  <c:v>Volkswagen Cabriolet</c:v>
                </c:pt>
                <c:pt idx="12">
                  <c:v>Dodge Viper</c:v>
                </c:pt>
                <c:pt idx="13">
                  <c:v>BMW 3 Series</c:v>
                </c:pt>
                <c:pt idx="14">
                  <c:v>Mazda B-Series</c:v>
                </c:pt>
                <c:pt idx="15">
                  <c:v>Chevrolet Corvette</c:v>
                </c:pt>
                <c:pt idx="16">
                  <c:v>Toyota RAV4</c:v>
                </c:pt>
                <c:pt idx="17">
                  <c:v>Lexus LS</c:v>
                </c:pt>
                <c:pt idx="18">
                  <c:v>Honda Civic</c:v>
                </c:pt>
                <c:pt idx="19">
                  <c:v>Mitsubishi Pajero</c:v>
                </c:pt>
                <c:pt idx="20">
                  <c:v>Lincoln Continental</c:v>
                </c:pt>
                <c:pt idx="21">
                  <c:v>Maserati Quattroporte</c:v>
                </c:pt>
                <c:pt idx="22">
                  <c:v>Dodge Grand Caravan</c:v>
                </c:pt>
                <c:pt idx="23">
                  <c:v>Pontiac Bonneville</c:v>
                </c:pt>
                <c:pt idx="24">
                  <c:v>Mercedes-Benz S-Class</c:v>
                </c:pt>
                <c:pt idx="25">
                  <c:v>Mercury Cougar</c:v>
                </c:pt>
                <c:pt idx="26">
                  <c:v>Audi A6</c:v>
                </c:pt>
                <c:pt idx="27">
                  <c:v>Chevrolet Camaro</c:v>
                </c:pt>
                <c:pt idx="28">
                  <c:v>Nissan Quest</c:v>
                </c:pt>
                <c:pt idx="29">
                  <c:v>Mitsubishi Galant</c:v>
                </c:pt>
                <c:pt idx="30">
                  <c:v>Dodge Caravan</c:v>
                </c:pt>
                <c:pt idx="31">
                  <c:v>BMW 7 Series</c:v>
                </c:pt>
                <c:pt idx="32">
                  <c:v>Volkswagen GTI</c:v>
                </c:pt>
                <c:pt idx="33">
                  <c:v>Dodge Ram 3500</c:v>
                </c:pt>
                <c:pt idx="34">
                  <c:v>Mercedes-Benz SL-Class</c:v>
                </c:pt>
                <c:pt idx="35">
                  <c:v>Volkswagen Jetta</c:v>
                </c:pt>
                <c:pt idx="36">
                  <c:v>Toyota 4Runner</c:v>
                </c:pt>
                <c:pt idx="37">
                  <c:v>Subaru Legacy</c:v>
                </c:pt>
                <c:pt idx="38">
                  <c:v>Subaru Impreza</c:v>
                </c:pt>
                <c:pt idx="39">
                  <c:v>Mitsubishi Eclipse</c:v>
                </c:pt>
                <c:pt idx="40">
                  <c:v>Ford F350</c:v>
                </c:pt>
                <c:pt idx="41">
                  <c:v>Jeep Grand Cherokee</c:v>
                </c:pt>
                <c:pt idx="42">
                  <c:v>Chrysler Town &amp; Country</c:v>
                </c:pt>
                <c:pt idx="43">
                  <c:v>Lexus LX</c:v>
                </c:pt>
                <c:pt idx="44">
                  <c:v>Chevrolet Suburban 1500</c:v>
                </c:pt>
                <c:pt idx="45">
                  <c:v>GMC Savana 1500</c:v>
                </c:pt>
                <c:pt idx="46">
                  <c:v>Buick Century</c:v>
                </c:pt>
                <c:pt idx="47">
                  <c:v>Nissan Altima</c:v>
                </c:pt>
                <c:pt idx="48">
                  <c:v>Mazda MX-5</c:v>
                </c:pt>
                <c:pt idx="49">
                  <c:v>Pontiac Grand Am</c:v>
                </c:pt>
              </c:strCache>
            </c:strRef>
          </c:cat>
          <c:val>
            <c:numRef>
              <c:f>Strat2_top50_cars!$C$4:$C$54</c:f>
              <c:numCache>
                <c:formatCode>"$"#,##0.00</c:formatCode>
                <c:ptCount val="50"/>
                <c:pt idx="0">
                  <c:v>184214.87999999998</c:v>
                </c:pt>
                <c:pt idx="1">
                  <c:v>194377.44000000003</c:v>
                </c:pt>
                <c:pt idx="2">
                  <c:v>190856.52</c:v>
                </c:pt>
                <c:pt idx="3">
                  <c:v>149261.76000000001</c:v>
                </c:pt>
                <c:pt idx="4">
                  <c:v>164070.12</c:v>
                </c:pt>
                <c:pt idx="5">
                  <c:v>176433.96</c:v>
                </c:pt>
                <c:pt idx="6">
                  <c:v>176389.56</c:v>
                </c:pt>
                <c:pt idx="7">
                  <c:v>150137.63999999998</c:v>
                </c:pt>
                <c:pt idx="8">
                  <c:v>147411.12</c:v>
                </c:pt>
                <c:pt idx="9">
                  <c:v>132626.28</c:v>
                </c:pt>
                <c:pt idx="10">
                  <c:v>130998.71999999997</c:v>
                </c:pt>
                <c:pt idx="11">
                  <c:v>140052.83999999997</c:v>
                </c:pt>
                <c:pt idx="12">
                  <c:v>136283.03999999998</c:v>
                </c:pt>
                <c:pt idx="13">
                  <c:v>152435.64000000001</c:v>
                </c:pt>
                <c:pt idx="14">
                  <c:v>131552.16</c:v>
                </c:pt>
                <c:pt idx="15">
                  <c:v>182749.67999999996</c:v>
                </c:pt>
                <c:pt idx="16">
                  <c:v>117293.76000000001</c:v>
                </c:pt>
                <c:pt idx="17">
                  <c:v>130343.76000000001</c:v>
                </c:pt>
                <c:pt idx="18">
                  <c:v>147477.6</c:v>
                </c:pt>
                <c:pt idx="19">
                  <c:v>104545.68</c:v>
                </c:pt>
                <c:pt idx="20">
                  <c:v>112719.59999999999</c:v>
                </c:pt>
                <c:pt idx="21">
                  <c:v>122741.76000000004</c:v>
                </c:pt>
                <c:pt idx="22">
                  <c:v>140672.03999999998</c:v>
                </c:pt>
                <c:pt idx="23">
                  <c:v>119296.68000000001</c:v>
                </c:pt>
                <c:pt idx="24">
                  <c:v>132898.44</c:v>
                </c:pt>
                <c:pt idx="25">
                  <c:v>104448.47999999998</c:v>
                </c:pt>
                <c:pt idx="26">
                  <c:v>114521.40000000001</c:v>
                </c:pt>
                <c:pt idx="27">
                  <c:v>105269.76000000001</c:v>
                </c:pt>
                <c:pt idx="28">
                  <c:v>124225.79999999999</c:v>
                </c:pt>
                <c:pt idx="29">
                  <c:v>157216.32000000001</c:v>
                </c:pt>
                <c:pt idx="30">
                  <c:v>103743.00000000001</c:v>
                </c:pt>
                <c:pt idx="31">
                  <c:v>114947.04</c:v>
                </c:pt>
                <c:pt idx="32">
                  <c:v>99692.400000000009</c:v>
                </c:pt>
                <c:pt idx="33">
                  <c:v>108209.04</c:v>
                </c:pt>
                <c:pt idx="34">
                  <c:v>111537.00000000001</c:v>
                </c:pt>
                <c:pt idx="35">
                  <c:v>148019.4</c:v>
                </c:pt>
                <c:pt idx="36">
                  <c:v>84822.84</c:v>
                </c:pt>
                <c:pt idx="37">
                  <c:v>111128.03999999998</c:v>
                </c:pt>
                <c:pt idx="38">
                  <c:v>120824.39999999998</c:v>
                </c:pt>
                <c:pt idx="39">
                  <c:v>99147.72</c:v>
                </c:pt>
                <c:pt idx="40">
                  <c:v>104771.28</c:v>
                </c:pt>
                <c:pt idx="41">
                  <c:v>106609.44</c:v>
                </c:pt>
                <c:pt idx="42">
                  <c:v>108019.80000000002</c:v>
                </c:pt>
                <c:pt idx="43">
                  <c:v>91706.87999999999</c:v>
                </c:pt>
                <c:pt idx="44">
                  <c:v>76295.040000000008</c:v>
                </c:pt>
                <c:pt idx="45">
                  <c:v>94208.52</c:v>
                </c:pt>
                <c:pt idx="46">
                  <c:v>102652.91999999998</c:v>
                </c:pt>
                <c:pt idx="47">
                  <c:v>124182.96</c:v>
                </c:pt>
                <c:pt idx="48">
                  <c:v>91731.839999999997</c:v>
                </c:pt>
                <c:pt idx="49">
                  <c:v>113689.55999999998</c:v>
                </c:pt>
              </c:numCache>
            </c:numRef>
          </c:val>
          <c:extLst>
            <c:ext xmlns:c16="http://schemas.microsoft.com/office/drawing/2014/chart" uri="{C3380CC4-5D6E-409C-BE32-E72D297353CC}">
              <c16:uniqueId val="{00000001-32DB-194A-9FB7-02D1EDEDDC16}"/>
            </c:ext>
          </c:extLst>
        </c:ser>
        <c:ser>
          <c:idx val="2"/>
          <c:order val="2"/>
          <c:tx>
            <c:strRef>
              <c:f>Strat2_top50_cars!$D$3</c:f>
              <c:strCache>
                <c:ptCount val="1"/>
                <c:pt idx="0">
                  <c:v>Sum of revenue</c:v>
                </c:pt>
              </c:strCache>
            </c:strRef>
          </c:tx>
          <c:spPr>
            <a:solidFill>
              <a:schemeClr val="accent3"/>
            </a:solidFill>
            <a:ln>
              <a:noFill/>
            </a:ln>
            <a:effectLst/>
          </c:spPr>
          <c:invertIfNegative val="0"/>
          <c:cat>
            <c:strRef>
              <c:f>Strat2_top50_cars!$A$4:$A$54</c:f>
              <c:strCache>
                <c:ptCount val="50"/>
                <c:pt idx="0">
                  <c:v>Pontiac Grand Prix</c:v>
                </c:pt>
                <c:pt idx="1">
                  <c:v>Mercury Grand Marquis</c:v>
                </c:pt>
                <c:pt idx="2">
                  <c:v>Ford Ranger</c:v>
                </c:pt>
                <c:pt idx="3">
                  <c:v>Mercury Sable</c:v>
                </c:pt>
                <c:pt idx="4">
                  <c:v>Lincoln Town Car</c:v>
                </c:pt>
                <c:pt idx="5">
                  <c:v>Chevrolet Express 3500</c:v>
                </c:pt>
                <c:pt idx="6">
                  <c:v>Honda Accord</c:v>
                </c:pt>
                <c:pt idx="7">
                  <c:v>Ford Mustang</c:v>
                </c:pt>
                <c:pt idx="8">
                  <c:v>Ford F-Series</c:v>
                </c:pt>
                <c:pt idx="9">
                  <c:v>Nissan Pathfinder</c:v>
                </c:pt>
                <c:pt idx="10">
                  <c:v>Ford F250</c:v>
                </c:pt>
                <c:pt idx="11">
                  <c:v>Volkswagen Cabriolet</c:v>
                </c:pt>
                <c:pt idx="12">
                  <c:v>Dodge Viper</c:v>
                </c:pt>
                <c:pt idx="13">
                  <c:v>BMW 3 Series</c:v>
                </c:pt>
                <c:pt idx="14">
                  <c:v>Mazda B-Series</c:v>
                </c:pt>
                <c:pt idx="15">
                  <c:v>Chevrolet Corvette</c:v>
                </c:pt>
                <c:pt idx="16">
                  <c:v>Toyota RAV4</c:v>
                </c:pt>
                <c:pt idx="17">
                  <c:v>Lexus LS</c:v>
                </c:pt>
                <c:pt idx="18">
                  <c:v>Honda Civic</c:v>
                </c:pt>
                <c:pt idx="19">
                  <c:v>Mitsubishi Pajero</c:v>
                </c:pt>
                <c:pt idx="20">
                  <c:v>Lincoln Continental</c:v>
                </c:pt>
                <c:pt idx="21">
                  <c:v>Maserati Quattroporte</c:v>
                </c:pt>
                <c:pt idx="22">
                  <c:v>Dodge Grand Caravan</c:v>
                </c:pt>
                <c:pt idx="23">
                  <c:v>Pontiac Bonneville</c:v>
                </c:pt>
                <c:pt idx="24">
                  <c:v>Mercedes-Benz S-Class</c:v>
                </c:pt>
                <c:pt idx="25">
                  <c:v>Mercury Cougar</c:v>
                </c:pt>
                <c:pt idx="26">
                  <c:v>Audi A6</c:v>
                </c:pt>
                <c:pt idx="27">
                  <c:v>Chevrolet Camaro</c:v>
                </c:pt>
                <c:pt idx="28">
                  <c:v>Nissan Quest</c:v>
                </c:pt>
                <c:pt idx="29">
                  <c:v>Mitsubishi Galant</c:v>
                </c:pt>
                <c:pt idx="30">
                  <c:v>Dodge Caravan</c:v>
                </c:pt>
                <c:pt idx="31">
                  <c:v>BMW 7 Series</c:v>
                </c:pt>
                <c:pt idx="32">
                  <c:v>Volkswagen GTI</c:v>
                </c:pt>
                <c:pt idx="33">
                  <c:v>Dodge Ram 3500</c:v>
                </c:pt>
                <c:pt idx="34">
                  <c:v>Mercedes-Benz SL-Class</c:v>
                </c:pt>
                <c:pt idx="35">
                  <c:v>Volkswagen Jetta</c:v>
                </c:pt>
                <c:pt idx="36">
                  <c:v>Toyota 4Runner</c:v>
                </c:pt>
                <c:pt idx="37">
                  <c:v>Subaru Legacy</c:v>
                </c:pt>
                <c:pt idx="38">
                  <c:v>Subaru Impreza</c:v>
                </c:pt>
                <c:pt idx="39">
                  <c:v>Mitsubishi Eclipse</c:v>
                </c:pt>
                <c:pt idx="40">
                  <c:v>Ford F350</c:v>
                </c:pt>
                <c:pt idx="41">
                  <c:v>Jeep Grand Cherokee</c:v>
                </c:pt>
                <c:pt idx="42">
                  <c:v>Chrysler Town &amp; Country</c:v>
                </c:pt>
                <c:pt idx="43">
                  <c:v>Lexus LX</c:v>
                </c:pt>
                <c:pt idx="44">
                  <c:v>Chevrolet Suburban 1500</c:v>
                </c:pt>
                <c:pt idx="45">
                  <c:v>GMC Savana 1500</c:v>
                </c:pt>
                <c:pt idx="46">
                  <c:v>Buick Century</c:v>
                </c:pt>
                <c:pt idx="47">
                  <c:v>Nissan Altima</c:v>
                </c:pt>
                <c:pt idx="48">
                  <c:v>Mazda MX-5</c:v>
                </c:pt>
                <c:pt idx="49">
                  <c:v>Pontiac Grand Am</c:v>
                </c:pt>
              </c:strCache>
            </c:strRef>
          </c:cat>
          <c:val>
            <c:numRef>
              <c:f>Strat2_top50_cars!$D$4:$D$54</c:f>
              <c:numCache>
                <c:formatCode>"$"#,##0.00</c:formatCode>
                <c:ptCount val="50"/>
                <c:pt idx="0">
                  <c:v>388691</c:v>
                </c:pt>
                <c:pt idx="1">
                  <c:v>377994</c:v>
                </c:pt>
                <c:pt idx="2">
                  <c:v>374201</c:v>
                </c:pt>
                <c:pt idx="3">
                  <c:v>318374</c:v>
                </c:pt>
                <c:pt idx="4">
                  <c:v>331037</c:v>
                </c:pt>
                <c:pt idx="5">
                  <c:v>341660</c:v>
                </c:pt>
                <c:pt idx="6">
                  <c:v>340114</c:v>
                </c:pt>
                <c:pt idx="7">
                  <c:v>311909</c:v>
                </c:pt>
                <c:pt idx="8">
                  <c:v>305496</c:v>
                </c:pt>
                <c:pt idx="9">
                  <c:v>286772</c:v>
                </c:pt>
                <c:pt idx="10">
                  <c:v>281766</c:v>
                </c:pt>
                <c:pt idx="11">
                  <c:v>289932</c:v>
                </c:pt>
                <c:pt idx="12">
                  <c:v>281907</c:v>
                </c:pt>
                <c:pt idx="13">
                  <c:v>295379</c:v>
                </c:pt>
                <c:pt idx="14">
                  <c:v>272465</c:v>
                </c:pt>
                <c:pt idx="15">
                  <c:v>319848</c:v>
                </c:pt>
                <c:pt idx="16">
                  <c:v>254356</c:v>
                </c:pt>
                <c:pt idx="17">
                  <c:v>265668</c:v>
                </c:pt>
                <c:pt idx="18">
                  <c:v>282146</c:v>
                </c:pt>
                <c:pt idx="19">
                  <c:v>234717</c:v>
                </c:pt>
                <c:pt idx="20">
                  <c:v>241499</c:v>
                </c:pt>
                <c:pt idx="21">
                  <c:v>250988</c:v>
                </c:pt>
                <c:pt idx="22">
                  <c:v>266903</c:v>
                </c:pt>
                <c:pt idx="23">
                  <c:v>243563</c:v>
                </c:pt>
                <c:pt idx="24">
                  <c:v>256516</c:v>
                </c:pt>
                <c:pt idx="25">
                  <c:v>227843</c:v>
                </c:pt>
                <c:pt idx="26">
                  <c:v>236419</c:v>
                </c:pt>
                <c:pt idx="27">
                  <c:v>225886</c:v>
                </c:pt>
                <c:pt idx="28">
                  <c:v>244725</c:v>
                </c:pt>
                <c:pt idx="29">
                  <c:v>277643</c:v>
                </c:pt>
                <c:pt idx="30">
                  <c:v>223901</c:v>
                </c:pt>
                <c:pt idx="31">
                  <c:v>234457</c:v>
                </c:pt>
                <c:pt idx="32">
                  <c:v>218734</c:v>
                </c:pt>
                <c:pt idx="33">
                  <c:v>223347</c:v>
                </c:pt>
                <c:pt idx="34">
                  <c:v>224684</c:v>
                </c:pt>
                <c:pt idx="35">
                  <c:v>260958</c:v>
                </c:pt>
                <c:pt idx="36">
                  <c:v>197158</c:v>
                </c:pt>
                <c:pt idx="37">
                  <c:v>221424</c:v>
                </c:pt>
                <c:pt idx="38">
                  <c:v>230715</c:v>
                </c:pt>
                <c:pt idx="39">
                  <c:v>208073</c:v>
                </c:pt>
                <c:pt idx="40">
                  <c:v>212921</c:v>
                </c:pt>
                <c:pt idx="41">
                  <c:v>214334</c:v>
                </c:pt>
                <c:pt idx="42">
                  <c:v>214157</c:v>
                </c:pt>
                <c:pt idx="43">
                  <c:v>197008</c:v>
                </c:pt>
                <c:pt idx="44">
                  <c:v>181207</c:v>
                </c:pt>
                <c:pt idx="45">
                  <c:v>198496</c:v>
                </c:pt>
                <c:pt idx="46">
                  <c:v>206820</c:v>
                </c:pt>
                <c:pt idx="47">
                  <c:v>228210</c:v>
                </c:pt>
                <c:pt idx="48">
                  <c:v>195670</c:v>
                </c:pt>
                <c:pt idx="49">
                  <c:v>217252</c:v>
                </c:pt>
              </c:numCache>
            </c:numRef>
          </c:val>
          <c:extLst>
            <c:ext xmlns:c16="http://schemas.microsoft.com/office/drawing/2014/chart" uri="{C3380CC4-5D6E-409C-BE32-E72D297353CC}">
              <c16:uniqueId val="{00000002-32DB-194A-9FB7-02D1EDEDDC16}"/>
            </c:ext>
          </c:extLst>
        </c:ser>
        <c:dLbls>
          <c:showLegendKey val="0"/>
          <c:showVal val="0"/>
          <c:showCatName val="0"/>
          <c:showSerName val="0"/>
          <c:showPercent val="0"/>
          <c:showBubbleSize val="0"/>
        </c:dLbls>
        <c:gapWidth val="219"/>
        <c:overlap val="-27"/>
        <c:axId val="429846816"/>
        <c:axId val="389206960"/>
      </c:barChart>
      <c:catAx>
        <c:axId val="42984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206960"/>
        <c:crosses val="autoZero"/>
        <c:auto val="1"/>
        <c:lblAlgn val="ctr"/>
        <c:lblOffset val="100"/>
        <c:noMultiLvlLbl val="0"/>
      </c:catAx>
      <c:valAx>
        <c:axId val="3892069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846816"/>
        <c:crosses val="autoZero"/>
        <c:crossBetween val="between"/>
      </c:valAx>
      <c:spPr>
        <a:noFill/>
        <a:ln>
          <a:noFill/>
        </a:ln>
        <a:effectLst/>
      </c:spPr>
    </c:plotArea>
    <c:legend>
      <c:legendPos val="r"/>
      <c:layout>
        <c:manualLayout>
          <c:xMode val="edge"/>
          <c:yMode val="edge"/>
          <c:x val="0.94247522965879282"/>
          <c:y val="0.32279819189268011"/>
          <c:w val="5.1274770341207358E-2"/>
          <c:h val="0.222921988918051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[Thinkful Capstone 1 Chris Fencl V3.xlsx]Strat3_top100_cars!PivotTable2</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4.8906882591093118E-2"/>
          <c:y val="5.7970605180808633E-2"/>
          <c:w val="0.88710104986876637"/>
          <c:h val="0.77649475065616802"/>
        </c:manualLayout>
      </c:layout>
      <c:barChart>
        <c:barDir val="col"/>
        <c:grouping val="clustered"/>
        <c:varyColors val="0"/>
        <c:ser>
          <c:idx val="0"/>
          <c:order val="0"/>
          <c:tx>
            <c:strRef>
              <c:f>Strat3_top100_cars!$B$3</c:f>
              <c:strCache>
                <c:ptCount val="1"/>
                <c:pt idx="0">
                  <c:v>Sum of net profit</c:v>
                </c:pt>
              </c:strCache>
            </c:strRef>
          </c:tx>
          <c:spPr>
            <a:solidFill>
              <a:schemeClr val="accent1"/>
            </a:solidFill>
            <a:ln>
              <a:noFill/>
            </a:ln>
            <a:effectLst/>
          </c:spPr>
          <c:invertIfNegative val="0"/>
          <c:cat>
            <c:strRef>
              <c:f>Strat3_top100_cars!$A$4:$A$104</c:f>
              <c:strCache>
                <c:ptCount val="100"/>
                <c:pt idx="0">
                  <c:v>Pontiac Grand Prix</c:v>
                </c:pt>
                <c:pt idx="1">
                  <c:v>Mercury Grand Marquis</c:v>
                </c:pt>
                <c:pt idx="2">
                  <c:v>Ford Ranger</c:v>
                </c:pt>
                <c:pt idx="3">
                  <c:v>Mercury Sable</c:v>
                </c:pt>
                <c:pt idx="4">
                  <c:v>Lincoln Town Car</c:v>
                </c:pt>
                <c:pt idx="5">
                  <c:v>Chevrolet Express 3500</c:v>
                </c:pt>
                <c:pt idx="6">
                  <c:v>Honda Accord</c:v>
                </c:pt>
                <c:pt idx="7">
                  <c:v>Ford Mustang</c:v>
                </c:pt>
                <c:pt idx="8">
                  <c:v>Ford F-Series</c:v>
                </c:pt>
                <c:pt idx="9">
                  <c:v>Nissan Pathfinder</c:v>
                </c:pt>
                <c:pt idx="10">
                  <c:v>Ford F250</c:v>
                </c:pt>
                <c:pt idx="11">
                  <c:v>Volkswagen Cabriolet</c:v>
                </c:pt>
                <c:pt idx="12">
                  <c:v>Dodge Viper</c:v>
                </c:pt>
                <c:pt idx="13">
                  <c:v>BMW 3 Series</c:v>
                </c:pt>
                <c:pt idx="14">
                  <c:v>Mazda B-Series</c:v>
                </c:pt>
                <c:pt idx="15">
                  <c:v>Chevrolet Corvette</c:v>
                </c:pt>
                <c:pt idx="16">
                  <c:v>Toyota RAV4</c:v>
                </c:pt>
                <c:pt idx="17">
                  <c:v>Lexus LS</c:v>
                </c:pt>
                <c:pt idx="18">
                  <c:v>Honda Civic</c:v>
                </c:pt>
                <c:pt idx="19">
                  <c:v>Mitsubishi Pajero</c:v>
                </c:pt>
                <c:pt idx="20">
                  <c:v>Lincoln Continental</c:v>
                </c:pt>
                <c:pt idx="21">
                  <c:v>Maserati Quattroporte</c:v>
                </c:pt>
                <c:pt idx="22">
                  <c:v>Dodge Grand Caravan</c:v>
                </c:pt>
                <c:pt idx="23">
                  <c:v>Pontiac Bonneville</c:v>
                </c:pt>
                <c:pt idx="24">
                  <c:v>Mercedes-Benz S-Class</c:v>
                </c:pt>
                <c:pt idx="25">
                  <c:v>Mercury Cougar</c:v>
                </c:pt>
                <c:pt idx="26">
                  <c:v>Audi A6</c:v>
                </c:pt>
                <c:pt idx="27">
                  <c:v>Chevrolet Camaro</c:v>
                </c:pt>
                <c:pt idx="28">
                  <c:v>Nissan Quest</c:v>
                </c:pt>
                <c:pt idx="29">
                  <c:v>Mitsubishi Galant</c:v>
                </c:pt>
                <c:pt idx="30">
                  <c:v>Dodge Caravan</c:v>
                </c:pt>
                <c:pt idx="31">
                  <c:v>BMW 7 Series</c:v>
                </c:pt>
                <c:pt idx="32">
                  <c:v>Volkswagen GTI</c:v>
                </c:pt>
                <c:pt idx="33">
                  <c:v>Dodge Ram 3500</c:v>
                </c:pt>
                <c:pt idx="34">
                  <c:v>Mercedes-Benz SL-Class</c:v>
                </c:pt>
                <c:pt idx="35">
                  <c:v>Volkswagen Jetta</c:v>
                </c:pt>
                <c:pt idx="36">
                  <c:v>Toyota 4Runner</c:v>
                </c:pt>
                <c:pt idx="37">
                  <c:v>Subaru Legacy</c:v>
                </c:pt>
                <c:pt idx="38">
                  <c:v>Subaru Impreza</c:v>
                </c:pt>
                <c:pt idx="39">
                  <c:v>Mitsubishi Eclipse</c:v>
                </c:pt>
                <c:pt idx="40">
                  <c:v>Ford F350</c:v>
                </c:pt>
                <c:pt idx="41">
                  <c:v>Jeep Grand Cherokee</c:v>
                </c:pt>
                <c:pt idx="42">
                  <c:v>Chrysler Town &amp; Country</c:v>
                </c:pt>
                <c:pt idx="43">
                  <c:v>Lexus LX</c:v>
                </c:pt>
                <c:pt idx="44">
                  <c:v>Chevrolet Suburban 1500</c:v>
                </c:pt>
                <c:pt idx="45">
                  <c:v>GMC Savana 1500</c:v>
                </c:pt>
                <c:pt idx="46">
                  <c:v>Buick Century</c:v>
                </c:pt>
                <c:pt idx="47">
                  <c:v>Nissan Altima</c:v>
                </c:pt>
                <c:pt idx="48">
                  <c:v>Mazda MX-5</c:v>
                </c:pt>
                <c:pt idx="49">
                  <c:v>Pontiac Grand Am</c:v>
                </c:pt>
                <c:pt idx="50">
                  <c:v>Chevrolet Blazer</c:v>
                </c:pt>
                <c:pt idx="51">
                  <c:v>Toyota Corolla</c:v>
                </c:pt>
                <c:pt idx="52">
                  <c:v>Dodge Intrepid</c:v>
                </c:pt>
                <c:pt idx="53">
                  <c:v>Audi A8</c:v>
                </c:pt>
                <c:pt idx="54">
                  <c:v>Lotus Esprit</c:v>
                </c:pt>
                <c:pt idx="55">
                  <c:v>Kia Sephia</c:v>
                </c:pt>
                <c:pt idx="56">
                  <c:v>Volkswagen Golf</c:v>
                </c:pt>
                <c:pt idx="57">
                  <c:v>Mercedes-Benz C-Class</c:v>
                </c:pt>
                <c:pt idx="58">
                  <c:v>Ford Focus</c:v>
                </c:pt>
                <c:pt idx="59">
                  <c:v>Chevrolet Express 2500</c:v>
                </c:pt>
                <c:pt idx="60">
                  <c:v>Toyota Celica</c:v>
                </c:pt>
                <c:pt idx="61">
                  <c:v>Lexus ES</c:v>
                </c:pt>
                <c:pt idx="62">
                  <c:v>Chevrolet S10</c:v>
                </c:pt>
                <c:pt idx="63">
                  <c:v>Nissan Maxima</c:v>
                </c:pt>
                <c:pt idx="64">
                  <c:v>Ford E150</c:v>
                </c:pt>
                <c:pt idx="65">
                  <c:v>GMC Yukon</c:v>
                </c:pt>
                <c:pt idx="66">
                  <c:v>Ford Econoline E250</c:v>
                </c:pt>
                <c:pt idx="67">
                  <c:v>Volkswagen Passat</c:v>
                </c:pt>
                <c:pt idx="68">
                  <c:v>Hyundai Accent</c:v>
                </c:pt>
                <c:pt idx="69">
                  <c:v>Ford E-Series</c:v>
                </c:pt>
                <c:pt idx="70">
                  <c:v>Subaru Forester</c:v>
                </c:pt>
                <c:pt idx="71">
                  <c:v>Toyota Camry</c:v>
                </c:pt>
                <c:pt idx="72">
                  <c:v>Toyota Tundra</c:v>
                </c:pt>
                <c:pt idx="73">
                  <c:v>Ford Taurus</c:v>
                </c:pt>
                <c:pt idx="74">
                  <c:v>Mitsubishi Truck</c:v>
                </c:pt>
                <c:pt idx="75">
                  <c:v>Infiniti QX</c:v>
                </c:pt>
                <c:pt idx="76">
                  <c:v>Dodge Ram 1500</c:v>
                </c:pt>
                <c:pt idx="77">
                  <c:v>Mercedes-Benz CL-Class</c:v>
                </c:pt>
                <c:pt idx="78">
                  <c:v>Mercedes-Benz E-Class</c:v>
                </c:pt>
                <c:pt idx="79">
                  <c:v>Cadillac CTS</c:v>
                </c:pt>
                <c:pt idx="80">
                  <c:v>Ford Aerostar</c:v>
                </c:pt>
                <c:pt idx="81">
                  <c:v>Mazda 929</c:v>
                </c:pt>
                <c:pt idx="82">
                  <c:v>Volvo V70</c:v>
                </c:pt>
                <c:pt idx="83">
                  <c:v>Lexus SC</c:v>
                </c:pt>
                <c:pt idx="84">
                  <c:v>Aston Martin DB9</c:v>
                </c:pt>
                <c:pt idx="85">
                  <c:v>Chrysler Concorde</c:v>
                </c:pt>
                <c:pt idx="86">
                  <c:v>Volkswagen Eurovan</c:v>
                </c:pt>
                <c:pt idx="87">
                  <c:v>Volvo S80</c:v>
                </c:pt>
                <c:pt idx="88">
                  <c:v>Mitsubishi Montero</c:v>
                </c:pt>
                <c:pt idx="89">
                  <c:v>Suzuki Swift</c:v>
                </c:pt>
                <c:pt idx="90">
                  <c:v>BMW M3</c:v>
                </c:pt>
                <c:pt idx="91">
                  <c:v>GMC Savana 2500</c:v>
                </c:pt>
                <c:pt idx="92">
                  <c:v>Suzuki SJ</c:v>
                </c:pt>
                <c:pt idx="93">
                  <c:v>Hummer H1</c:v>
                </c:pt>
                <c:pt idx="94">
                  <c:v>GMC Savana</c:v>
                </c:pt>
                <c:pt idx="95">
                  <c:v>Dodge Dakota</c:v>
                </c:pt>
                <c:pt idx="96">
                  <c:v>Dodge Stratus</c:v>
                </c:pt>
                <c:pt idx="97">
                  <c:v>Buick Regal</c:v>
                </c:pt>
                <c:pt idx="98">
                  <c:v>Pontiac Sunbird</c:v>
                </c:pt>
                <c:pt idx="99">
                  <c:v>Chevrolet Monte Carlo</c:v>
                </c:pt>
              </c:strCache>
            </c:strRef>
          </c:cat>
          <c:val>
            <c:numRef>
              <c:f>Strat3_top100_cars!$B$4:$B$104</c:f>
              <c:numCache>
                <c:formatCode>"$"#,##0.00</c:formatCode>
                <c:ptCount val="100"/>
                <c:pt idx="0">
                  <c:v>204476.11999999997</c:v>
                </c:pt>
                <c:pt idx="1">
                  <c:v>183616.55999999997</c:v>
                </c:pt>
                <c:pt idx="2">
                  <c:v>183344.47999999995</c:v>
                </c:pt>
                <c:pt idx="3">
                  <c:v>169112.24</c:v>
                </c:pt>
                <c:pt idx="4">
                  <c:v>166966.88</c:v>
                </c:pt>
                <c:pt idx="5">
                  <c:v>165226.03999999998</c:v>
                </c:pt>
                <c:pt idx="6">
                  <c:v>163724.44</c:v>
                </c:pt>
                <c:pt idx="7">
                  <c:v>161771.35999999999</c:v>
                </c:pt>
                <c:pt idx="8">
                  <c:v>158084.88000000003</c:v>
                </c:pt>
                <c:pt idx="9">
                  <c:v>154145.72</c:v>
                </c:pt>
                <c:pt idx="10">
                  <c:v>150767.28000000003</c:v>
                </c:pt>
                <c:pt idx="11">
                  <c:v>149879.16000000003</c:v>
                </c:pt>
                <c:pt idx="12">
                  <c:v>145623.96000000002</c:v>
                </c:pt>
                <c:pt idx="13">
                  <c:v>142943.35999999999</c:v>
                </c:pt>
                <c:pt idx="14">
                  <c:v>140912.83999999997</c:v>
                </c:pt>
                <c:pt idx="15">
                  <c:v>137098.31999999998</c:v>
                </c:pt>
                <c:pt idx="16">
                  <c:v>137062.24</c:v>
                </c:pt>
                <c:pt idx="17">
                  <c:v>135324.24</c:v>
                </c:pt>
                <c:pt idx="18">
                  <c:v>134668.4</c:v>
                </c:pt>
                <c:pt idx="19">
                  <c:v>130171.32</c:v>
                </c:pt>
                <c:pt idx="20">
                  <c:v>128779.40000000001</c:v>
                </c:pt>
                <c:pt idx="21">
                  <c:v>128246.23999999999</c:v>
                </c:pt>
                <c:pt idx="22">
                  <c:v>126230.95999999999</c:v>
                </c:pt>
                <c:pt idx="23">
                  <c:v>124266.31999999999</c:v>
                </c:pt>
                <c:pt idx="24">
                  <c:v>123617.56</c:v>
                </c:pt>
                <c:pt idx="25">
                  <c:v>123394.52</c:v>
                </c:pt>
                <c:pt idx="26">
                  <c:v>121897.59999999999</c:v>
                </c:pt>
                <c:pt idx="27">
                  <c:v>120616.23999999999</c:v>
                </c:pt>
                <c:pt idx="28">
                  <c:v>120499.20000000001</c:v>
                </c:pt>
                <c:pt idx="29">
                  <c:v>120426.68</c:v>
                </c:pt>
                <c:pt idx="30">
                  <c:v>120157.99999999999</c:v>
                </c:pt>
                <c:pt idx="31">
                  <c:v>119509.96</c:v>
                </c:pt>
                <c:pt idx="32">
                  <c:v>119041.59999999999</c:v>
                </c:pt>
                <c:pt idx="33">
                  <c:v>115137.95999999999</c:v>
                </c:pt>
                <c:pt idx="34">
                  <c:v>113146.99999999999</c:v>
                </c:pt>
                <c:pt idx="35">
                  <c:v>112938.6</c:v>
                </c:pt>
                <c:pt idx="36">
                  <c:v>112335.16</c:v>
                </c:pt>
                <c:pt idx="37">
                  <c:v>110295.96000000002</c:v>
                </c:pt>
                <c:pt idx="38">
                  <c:v>109890.59999999999</c:v>
                </c:pt>
                <c:pt idx="39">
                  <c:v>108925.28</c:v>
                </c:pt>
                <c:pt idx="40">
                  <c:v>108149.72</c:v>
                </c:pt>
                <c:pt idx="41">
                  <c:v>107724.56</c:v>
                </c:pt>
                <c:pt idx="42">
                  <c:v>106137.19999999998</c:v>
                </c:pt>
                <c:pt idx="43">
                  <c:v>105301.12000000001</c:v>
                </c:pt>
                <c:pt idx="44">
                  <c:v>104911.96</c:v>
                </c:pt>
                <c:pt idx="45">
                  <c:v>104287.48</c:v>
                </c:pt>
                <c:pt idx="46">
                  <c:v>104167.08000000002</c:v>
                </c:pt>
                <c:pt idx="47">
                  <c:v>104027.04000000002</c:v>
                </c:pt>
                <c:pt idx="48">
                  <c:v>103938.16</c:v>
                </c:pt>
                <c:pt idx="49">
                  <c:v>103562.43999999999</c:v>
                </c:pt>
                <c:pt idx="50">
                  <c:v>102721.84</c:v>
                </c:pt>
                <c:pt idx="51">
                  <c:v>101646.28</c:v>
                </c:pt>
                <c:pt idx="52">
                  <c:v>100548.48</c:v>
                </c:pt>
                <c:pt idx="53">
                  <c:v>100064.79999999999</c:v>
                </c:pt>
                <c:pt idx="54">
                  <c:v>99695.959999999992</c:v>
                </c:pt>
                <c:pt idx="55">
                  <c:v>98812.75999999998</c:v>
                </c:pt>
                <c:pt idx="56">
                  <c:v>98451.840000000026</c:v>
                </c:pt>
                <c:pt idx="57">
                  <c:v>98248.079999999987</c:v>
                </c:pt>
                <c:pt idx="58">
                  <c:v>96743.040000000008</c:v>
                </c:pt>
                <c:pt idx="59">
                  <c:v>96560.679999999978</c:v>
                </c:pt>
                <c:pt idx="60">
                  <c:v>96200.360000000015</c:v>
                </c:pt>
                <c:pt idx="61">
                  <c:v>95571.92</c:v>
                </c:pt>
                <c:pt idx="62">
                  <c:v>91922.880000000005</c:v>
                </c:pt>
                <c:pt idx="63">
                  <c:v>88866.16</c:v>
                </c:pt>
                <c:pt idx="64">
                  <c:v>88575.51999999999</c:v>
                </c:pt>
                <c:pt idx="65">
                  <c:v>88379.760000000009</c:v>
                </c:pt>
                <c:pt idx="66">
                  <c:v>88064.320000000007</c:v>
                </c:pt>
                <c:pt idx="67">
                  <c:v>88027.68</c:v>
                </c:pt>
                <c:pt idx="68">
                  <c:v>87867.24</c:v>
                </c:pt>
                <c:pt idx="69">
                  <c:v>86534.36</c:v>
                </c:pt>
                <c:pt idx="70">
                  <c:v>86298.799999999988</c:v>
                </c:pt>
                <c:pt idx="71">
                  <c:v>86152.88</c:v>
                </c:pt>
                <c:pt idx="72">
                  <c:v>85920.08</c:v>
                </c:pt>
                <c:pt idx="73">
                  <c:v>85188.4</c:v>
                </c:pt>
                <c:pt idx="74">
                  <c:v>85183.039999999979</c:v>
                </c:pt>
                <c:pt idx="75">
                  <c:v>85037.599999999991</c:v>
                </c:pt>
                <c:pt idx="76">
                  <c:v>84054.239999999991</c:v>
                </c:pt>
                <c:pt idx="77">
                  <c:v>83968.520000000019</c:v>
                </c:pt>
                <c:pt idx="78">
                  <c:v>83334.2</c:v>
                </c:pt>
                <c:pt idx="79">
                  <c:v>82367.839999999997</c:v>
                </c:pt>
                <c:pt idx="80">
                  <c:v>82123.399999999994</c:v>
                </c:pt>
                <c:pt idx="81">
                  <c:v>81646.639999999985</c:v>
                </c:pt>
                <c:pt idx="82">
                  <c:v>80822.559999999998</c:v>
                </c:pt>
                <c:pt idx="83">
                  <c:v>80291.51999999999</c:v>
                </c:pt>
                <c:pt idx="84">
                  <c:v>80253</c:v>
                </c:pt>
                <c:pt idx="85">
                  <c:v>80177.959999999992</c:v>
                </c:pt>
                <c:pt idx="86">
                  <c:v>79732.12</c:v>
                </c:pt>
                <c:pt idx="87">
                  <c:v>79284.160000000003</c:v>
                </c:pt>
                <c:pt idx="88">
                  <c:v>79239.400000000009</c:v>
                </c:pt>
                <c:pt idx="89">
                  <c:v>78819.360000000001</c:v>
                </c:pt>
                <c:pt idx="90">
                  <c:v>78351.959999999992</c:v>
                </c:pt>
                <c:pt idx="91">
                  <c:v>77684.399999999994</c:v>
                </c:pt>
                <c:pt idx="92">
                  <c:v>77072.28</c:v>
                </c:pt>
                <c:pt idx="93">
                  <c:v>76602.84</c:v>
                </c:pt>
                <c:pt idx="94">
                  <c:v>76461.56</c:v>
                </c:pt>
                <c:pt idx="95">
                  <c:v>76325.239999999991</c:v>
                </c:pt>
                <c:pt idx="96">
                  <c:v>76030.84</c:v>
                </c:pt>
                <c:pt idx="97">
                  <c:v>75991.56</c:v>
                </c:pt>
                <c:pt idx="98">
                  <c:v>75955.159999999989</c:v>
                </c:pt>
                <c:pt idx="99">
                  <c:v>75526.84</c:v>
                </c:pt>
              </c:numCache>
            </c:numRef>
          </c:val>
          <c:extLst>
            <c:ext xmlns:c16="http://schemas.microsoft.com/office/drawing/2014/chart" uri="{C3380CC4-5D6E-409C-BE32-E72D297353CC}">
              <c16:uniqueId val="{00000000-B5A3-7746-B304-1CEE2949F4EA}"/>
            </c:ext>
          </c:extLst>
        </c:ser>
        <c:ser>
          <c:idx val="1"/>
          <c:order val="1"/>
          <c:tx>
            <c:strRef>
              <c:f>Strat3_top100_cars!$C$3</c:f>
              <c:strCache>
                <c:ptCount val="1"/>
                <c:pt idx="0">
                  <c:v>Sum of total cost</c:v>
                </c:pt>
              </c:strCache>
            </c:strRef>
          </c:tx>
          <c:spPr>
            <a:solidFill>
              <a:schemeClr val="accent2"/>
            </a:solidFill>
            <a:ln>
              <a:noFill/>
            </a:ln>
            <a:effectLst/>
          </c:spPr>
          <c:invertIfNegative val="0"/>
          <c:cat>
            <c:strRef>
              <c:f>Strat3_top100_cars!$A$4:$A$104</c:f>
              <c:strCache>
                <c:ptCount val="100"/>
                <c:pt idx="0">
                  <c:v>Pontiac Grand Prix</c:v>
                </c:pt>
                <c:pt idx="1">
                  <c:v>Mercury Grand Marquis</c:v>
                </c:pt>
                <c:pt idx="2">
                  <c:v>Ford Ranger</c:v>
                </c:pt>
                <c:pt idx="3">
                  <c:v>Mercury Sable</c:v>
                </c:pt>
                <c:pt idx="4">
                  <c:v>Lincoln Town Car</c:v>
                </c:pt>
                <c:pt idx="5">
                  <c:v>Chevrolet Express 3500</c:v>
                </c:pt>
                <c:pt idx="6">
                  <c:v>Honda Accord</c:v>
                </c:pt>
                <c:pt idx="7">
                  <c:v>Ford Mustang</c:v>
                </c:pt>
                <c:pt idx="8">
                  <c:v>Ford F-Series</c:v>
                </c:pt>
                <c:pt idx="9">
                  <c:v>Nissan Pathfinder</c:v>
                </c:pt>
                <c:pt idx="10">
                  <c:v>Ford F250</c:v>
                </c:pt>
                <c:pt idx="11">
                  <c:v>Volkswagen Cabriolet</c:v>
                </c:pt>
                <c:pt idx="12">
                  <c:v>Dodge Viper</c:v>
                </c:pt>
                <c:pt idx="13">
                  <c:v>BMW 3 Series</c:v>
                </c:pt>
                <c:pt idx="14">
                  <c:v>Mazda B-Series</c:v>
                </c:pt>
                <c:pt idx="15">
                  <c:v>Chevrolet Corvette</c:v>
                </c:pt>
                <c:pt idx="16">
                  <c:v>Toyota RAV4</c:v>
                </c:pt>
                <c:pt idx="17">
                  <c:v>Lexus LS</c:v>
                </c:pt>
                <c:pt idx="18">
                  <c:v>Honda Civic</c:v>
                </c:pt>
                <c:pt idx="19">
                  <c:v>Mitsubishi Pajero</c:v>
                </c:pt>
                <c:pt idx="20">
                  <c:v>Lincoln Continental</c:v>
                </c:pt>
                <c:pt idx="21">
                  <c:v>Maserati Quattroporte</c:v>
                </c:pt>
                <c:pt idx="22">
                  <c:v>Dodge Grand Caravan</c:v>
                </c:pt>
                <c:pt idx="23">
                  <c:v>Pontiac Bonneville</c:v>
                </c:pt>
                <c:pt idx="24">
                  <c:v>Mercedes-Benz S-Class</c:v>
                </c:pt>
                <c:pt idx="25">
                  <c:v>Mercury Cougar</c:v>
                </c:pt>
                <c:pt idx="26">
                  <c:v>Audi A6</c:v>
                </c:pt>
                <c:pt idx="27">
                  <c:v>Chevrolet Camaro</c:v>
                </c:pt>
                <c:pt idx="28">
                  <c:v>Nissan Quest</c:v>
                </c:pt>
                <c:pt idx="29">
                  <c:v>Mitsubishi Galant</c:v>
                </c:pt>
                <c:pt idx="30">
                  <c:v>Dodge Caravan</c:v>
                </c:pt>
                <c:pt idx="31">
                  <c:v>BMW 7 Series</c:v>
                </c:pt>
                <c:pt idx="32">
                  <c:v>Volkswagen GTI</c:v>
                </c:pt>
                <c:pt idx="33">
                  <c:v>Dodge Ram 3500</c:v>
                </c:pt>
                <c:pt idx="34">
                  <c:v>Mercedes-Benz SL-Class</c:v>
                </c:pt>
                <c:pt idx="35">
                  <c:v>Volkswagen Jetta</c:v>
                </c:pt>
                <c:pt idx="36">
                  <c:v>Toyota 4Runner</c:v>
                </c:pt>
                <c:pt idx="37">
                  <c:v>Subaru Legacy</c:v>
                </c:pt>
                <c:pt idx="38">
                  <c:v>Subaru Impreza</c:v>
                </c:pt>
                <c:pt idx="39">
                  <c:v>Mitsubishi Eclipse</c:v>
                </c:pt>
                <c:pt idx="40">
                  <c:v>Ford F350</c:v>
                </c:pt>
                <c:pt idx="41">
                  <c:v>Jeep Grand Cherokee</c:v>
                </c:pt>
                <c:pt idx="42">
                  <c:v>Chrysler Town &amp; Country</c:v>
                </c:pt>
                <c:pt idx="43">
                  <c:v>Lexus LX</c:v>
                </c:pt>
                <c:pt idx="44">
                  <c:v>Chevrolet Suburban 1500</c:v>
                </c:pt>
                <c:pt idx="45">
                  <c:v>GMC Savana 1500</c:v>
                </c:pt>
                <c:pt idx="46">
                  <c:v>Buick Century</c:v>
                </c:pt>
                <c:pt idx="47">
                  <c:v>Nissan Altima</c:v>
                </c:pt>
                <c:pt idx="48">
                  <c:v>Mazda MX-5</c:v>
                </c:pt>
                <c:pt idx="49">
                  <c:v>Pontiac Grand Am</c:v>
                </c:pt>
                <c:pt idx="50">
                  <c:v>Chevrolet Blazer</c:v>
                </c:pt>
                <c:pt idx="51">
                  <c:v>Toyota Corolla</c:v>
                </c:pt>
                <c:pt idx="52">
                  <c:v>Dodge Intrepid</c:v>
                </c:pt>
                <c:pt idx="53">
                  <c:v>Audi A8</c:v>
                </c:pt>
                <c:pt idx="54">
                  <c:v>Lotus Esprit</c:v>
                </c:pt>
                <c:pt idx="55">
                  <c:v>Kia Sephia</c:v>
                </c:pt>
                <c:pt idx="56">
                  <c:v>Volkswagen Golf</c:v>
                </c:pt>
                <c:pt idx="57">
                  <c:v>Mercedes-Benz C-Class</c:v>
                </c:pt>
                <c:pt idx="58">
                  <c:v>Ford Focus</c:v>
                </c:pt>
                <c:pt idx="59">
                  <c:v>Chevrolet Express 2500</c:v>
                </c:pt>
                <c:pt idx="60">
                  <c:v>Toyota Celica</c:v>
                </c:pt>
                <c:pt idx="61">
                  <c:v>Lexus ES</c:v>
                </c:pt>
                <c:pt idx="62">
                  <c:v>Chevrolet S10</c:v>
                </c:pt>
                <c:pt idx="63">
                  <c:v>Nissan Maxima</c:v>
                </c:pt>
                <c:pt idx="64">
                  <c:v>Ford E150</c:v>
                </c:pt>
                <c:pt idx="65">
                  <c:v>GMC Yukon</c:v>
                </c:pt>
                <c:pt idx="66">
                  <c:v>Ford Econoline E250</c:v>
                </c:pt>
                <c:pt idx="67">
                  <c:v>Volkswagen Passat</c:v>
                </c:pt>
                <c:pt idx="68">
                  <c:v>Hyundai Accent</c:v>
                </c:pt>
                <c:pt idx="69">
                  <c:v>Ford E-Series</c:v>
                </c:pt>
                <c:pt idx="70">
                  <c:v>Subaru Forester</c:v>
                </c:pt>
                <c:pt idx="71">
                  <c:v>Toyota Camry</c:v>
                </c:pt>
                <c:pt idx="72">
                  <c:v>Toyota Tundra</c:v>
                </c:pt>
                <c:pt idx="73">
                  <c:v>Ford Taurus</c:v>
                </c:pt>
                <c:pt idx="74">
                  <c:v>Mitsubishi Truck</c:v>
                </c:pt>
                <c:pt idx="75">
                  <c:v>Infiniti QX</c:v>
                </c:pt>
                <c:pt idx="76">
                  <c:v>Dodge Ram 1500</c:v>
                </c:pt>
                <c:pt idx="77">
                  <c:v>Mercedes-Benz CL-Class</c:v>
                </c:pt>
                <c:pt idx="78">
                  <c:v>Mercedes-Benz E-Class</c:v>
                </c:pt>
                <c:pt idx="79">
                  <c:v>Cadillac CTS</c:v>
                </c:pt>
                <c:pt idx="80">
                  <c:v>Ford Aerostar</c:v>
                </c:pt>
                <c:pt idx="81">
                  <c:v>Mazda 929</c:v>
                </c:pt>
                <c:pt idx="82">
                  <c:v>Volvo V70</c:v>
                </c:pt>
                <c:pt idx="83">
                  <c:v>Lexus SC</c:v>
                </c:pt>
                <c:pt idx="84">
                  <c:v>Aston Martin DB9</c:v>
                </c:pt>
                <c:pt idx="85">
                  <c:v>Chrysler Concorde</c:v>
                </c:pt>
                <c:pt idx="86">
                  <c:v>Volkswagen Eurovan</c:v>
                </c:pt>
                <c:pt idx="87">
                  <c:v>Volvo S80</c:v>
                </c:pt>
                <c:pt idx="88">
                  <c:v>Mitsubishi Montero</c:v>
                </c:pt>
                <c:pt idx="89">
                  <c:v>Suzuki Swift</c:v>
                </c:pt>
                <c:pt idx="90">
                  <c:v>BMW M3</c:v>
                </c:pt>
                <c:pt idx="91">
                  <c:v>GMC Savana 2500</c:v>
                </c:pt>
                <c:pt idx="92">
                  <c:v>Suzuki SJ</c:v>
                </c:pt>
                <c:pt idx="93">
                  <c:v>Hummer H1</c:v>
                </c:pt>
                <c:pt idx="94">
                  <c:v>GMC Savana</c:v>
                </c:pt>
                <c:pt idx="95">
                  <c:v>Dodge Dakota</c:v>
                </c:pt>
                <c:pt idx="96">
                  <c:v>Dodge Stratus</c:v>
                </c:pt>
                <c:pt idx="97">
                  <c:v>Buick Regal</c:v>
                </c:pt>
                <c:pt idx="98">
                  <c:v>Pontiac Sunbird</c:v>
                </c:pt>
                <c:pt idx="99">
                  <c:v>Chevrolet Monte Carlo</c:v>
                </c:pt>
              </c:strCache>
            </c:strRef>
          </c:cat>
          <c:val>
            <c:numRef>
              <c:f>Strat3_top100_cars!$C$4:$C$104</c:f>
              <c:numCache>
                <c:formatCode>"$"#,##0.00</c:formatCode>
                <c:ptCount val="100"/>
                <c:pt idx="0">
                  <c:v>184214.87999999998</c:v>
                </c:pt>
                <c:pt idx="1">
                  <c:v>194377.44000000003</c:v>
                </c:pt>
                <c:pt idx="2">
                  <c:v>190856.52</c:v>
                </c:pt>
                <c:pt idx="3">
                  <c:v>149261.76000000001</c:v>
                </c:pt>
                <c:pt idx="4">
                  <c:v>164070.12</c:v>
                </c:pt>
                <c:pt idx="5">
                  <c:v>176433.96</c:v>
                </c:pt>
                <c:pt idx="6">
                  <c:v>176389.56</c:v>
                </c:pt>
                <c:pt idx="7">
                  <c:v>150137.63999999998</c:v>
                </c:pt>
                <c:pt idx="8">
                  <c:v>147411.12</c:v>
                </c:pt>
                <c:pt idx="9">
                  <c:v>132626.28</c:v>
                </c:pt>
                <c:pt idx="10">
                  <c:v>130998.71999999997</c:v>
                </c:pt>
                <c:pt idx="11">
                  <c:v>140052.83999999997</c:v>
                </c:pt>
                <c:pt idx="12">
                  <c:v>136283.03999999998</c:v>
                </c:pt>
                <c:pt idx="13">
                  <c:v>152435.64000000001</c:v>
                </c:pt>
                <c:pt idx="14">
                  <c:v>131552.16</c:v>
                </c:pt>
                <c:pt idx="15">
                  <c:v>182749.67999999996</c:v>
                </c:pt>
                <c:pt idx="16">
                  <c:v>117293.76000000001</c:v>
                </c:pt>
                <c:pt idx="17">
                  <c:v>130343.76000000001</c:v>
                </c:pt>
                <c:pt idx="18">
                  <c:v>147477.6</c:v>
                </c:pt>
                <c:pt idx="19">
                  <c:v>104545.68</c:v>
                </c:pt>
                <c:pt idx="20">
                  <c:v>112719.59999999999</c:v>
                </c:pt>
                <c:pt idx="21">
                  <c:v>122741.76000000004</c:v>
                </c:pt>
                <c:pt idx="22">
                  <c:v>140672.03999999998</c:v>
                </c:pt>
                <c:pt idx="23">
                  <c:v>119296.68000000001</c:v>
                </c:pt>
                <c:pt idx="24">
                  <c:v>132898.44</c:v>
                </c:pt>
                <c:pt idx="25">
                  <c:v>104448.47999999998</c:v>
                </c:pt>
                <c:pt idx="26">
                  <c:v>114521.40000000001</c:v>
                </c:pt>
                <c:pt idx="27">
                  <c:v>105269.76000000001</c:v>
                </c:pt>
                <c:pt idx="28">
                  <c:v>124225.79999999999</c:v>
                </c:pt>
                <c:pt idx="29">
                  <c:v>157216.32000000001</c:v>
                </c:pt>
                <c:pt idx="30">
                  <c:v>103743.00000000001</c:v>
                </c:pt>
                <c:pt idx="31">
                  <c:v>114947.04</c:v>
                </c:pt>
                <c:pt idx="32">
                  <c:v>99692.400000000009</c:v>
                </c:pt>
                <c:pt idx="33">
                  <c:v>108209.04</c:v>
                </c:pt>
                <c:pt idx="34">
                  <c:v>111537.00000000001</c:v>
                </c:pt>
                <c:pt idx="35">
                  <c:v>148019.4</c:v>
                </c:pt>
                <c:pt idx="36">
                  <c:v>84822.84</c:v>
                </c:pt>
                <c:pt idx="37">
                  <c:v>111128.03999999998</c:v>
                </c:pt>
                <c:pt idx="38">
                  <c:v>120824.39999999998</c:v>
                </c:pt>
                <c:pt idx="39">
                  <c:v>99147.72</c:v>
                </c:pt>
                <c:pt idx="40">
                  <c:v>104771.28</c:v>
                </c:pt>
                <c:pt idx="41">
                  <c:v>106609.44</c:v>
                </c:pt>
                <c:pt idx="42">
                  <c:v>108019.80000000002</c:v>
                </c:pt>
                <c:pt idx="43">
                  <c:v>91706.87999999999</c:v>
                </c:pt>
                <c:pt idx="44">
                  <c:v>76295.040000000008</c:v>
                </c:pt>
                <c:pt idx="45">
                  <c:v>94208.52</c:v>
                </c:pt>
                <c:pt idx="46">
                  <c:v>102652.91999999998</c:v>
                </c:pt>
                <c:pt idx="47">
                  <c:v>124182.96</c:v>
                </c:pt>
                <c:pt idx="48">
                  <c:v>91731.839999999997</c:v>
                </c:pt>
                <c:pt idx="49">
                  <c:v>113689.55999999998</c:v>
                </c:pt>
                <c:pt idx="50">
                  <c:v>82901.16</c:v>
                </c:pt>
                <c:pt idx="51">
                  <c:v>90399.72</c:v>
                </c:pt>
                <c:pt idx="52">
                  <c:v>88313.52</c:v>
                </c:pt>
                <c:pt idx="53">
                  <c:v>90370.200000000012</c:v>
                </c:pt>
                <c:pt idx="54">
                  <c:v>108143.04000000001</c:v>
                </c:pt>
                <c:pt idx="55">
                  <c:v>76461.240000000005</c:v>
                </c:pt>
                <c:pt idx="56">
                  <c:v>118484.15999999997</c:v>
                </c:pt>
                <c:pt idx="57">
                  <c:v>108937.92000000001</c:v>
                </c:pt>
                <c:pt idx="58">
                  <c:v>96486.959999999992</c:v>
                </c:pt>
                <c:pt idx="59">
                  <c:v>102133.32000000002</c:v>
                </c:pt>
                <c:pt idx="60">
                  <c:v>81497.639999999985</c:v>
                </c:pt>
                <c:pt idx="61">
                  <c:v>110908.08</c:v>
                </c:pt>
                <c:pt idx="62">
                  <c:v>97239.12</c:v>
                </c:pt>
                <c:pt idx="63">
                  <c:v>75750.840000000011</c:v>
                </c:pt>
                <c:pt idx="64">
                  <c:v>69618.48000000001</c:v>
                </c:pt>
                <c:pt idx="65">
                  <c:v>95754.239999999991</c:v>
                </c:pt>
                <c:pt idx="66">
                  <c:v>69082.679999999993</c:v>
                </c:pt>
                <c:pt idx="67">
                  <c:v>98413.32</c:v>
                </c:pt>
                <c:pt idx="68">
                  <c:v>94175.76</c:v>
                </c:pt>
                <c:pt idx="69">
                  <c:v>95435.64</c:v>
                </c:pt>
                <c:pt idx="70">
                  <c:v>77488.200000000012</c:v>
                </c:pt>
                <c:pt idx="71">
                  <c:v>92325.119999999995</c:v>
                </c:pt>
                <c:pt idx="72">
                  <c:v>97615.92</c:v>
                </c:pt>
                <c:pt idx="73">
                  <c:v>96537.600000000006</c:v>
                </c:pt>
                <c:pt idx="74">
                  <c:v>78090.960000000021</c:v>
                </c:pt>
                <c:pt idx="75">
                  <c:v>63167.400000000009</c:v>
                </c:pt>
                <c:pt idx="76">
                  <c:v>94154.75999999998</c:v>
                </c:pt>
                <c:pt idx="77">
                  <c:v>87510.479999999981</c:v>
                </c:pt>
                <c:pt idx="78">
                  <c:v>90583.8</c:v>
                </c:pt>
                <c:pt idx="79">
                  <c:v>69095.16</c:v>
                </c:pt>
                <c:pt idx="80">
                  <c:v>69564.600000000006</c:v>
                </c:pt>
                <c:pt idx="81">
                  <c:v>74280.359999999986</c:v>
                </c:pt>
                <c:pt idx="82">
                  <c:v>77647.439999999988</c:v>
                </c:pt>
                <c:pt idx="83">
                  <c:v>77136.48000000001</c:v>
                </c:pt>
                <c:pt idx="84">
                  <c:v>55560.000000000007</c:v>
                </c:pt>
                <c:pt idx="85">
                  <c:v>71696.040000000008</c:v>
                </c:pt>
                <c:pt idx="86">
                  <c:v>74939.88</c:v>
                </c:pt>
                <c:pt idx="87">
                  <c:v>71082.840000000011</c:v>
                </c:pt>
                <c:pt idx="88">
                  <c:v>99975.6</c:v>
                </c:pt>
                <c:pt idx="89">
                  <c:v>76214.64</c:v>
                </c:pt>
                <c:pt idx="90">
                  <c:v>49202.039999999994</c:v>
                </c:pt>
                <c:pt idx="91">
                  <c:v>86979.6</c:v>
                </c:pt>
                <c:pt idx="92">
                  <c:v>87519.719999999987</c:v>
                </c:pt>
                <c:pt idx="93">
                  <c:v>91403.16</c:v>
                </c:pt>
                <c:pt idx="94">
                  <c:v>50836.44</c:v>
                </c:pt>
                <c:pt idx="95">
                  <c:v>86207.76</c:v>
                </c:pt>
                <c:pt idx="96">
                  <c:v>63452.160000000003</c:v>
                </c:pt>
                <c:pt idx="97">
                  <c:v>103129.44</c:v>
                </c:pt>
                <c:pt idx="98">
                  <c:v>95775.84</c:v>
                </c:pt>
                <c:pt idx="99">
                  <c:v>61625.16</c:v>
                </c:pt>
              </c:numCache>
            </c:numRef>
          </c:val>
          <c:extLst>
            <c:ext xmlns:c16="http://schemas.microsoft.com/office/drawing/2014/chart" uri="{C3380CC4-5D6E-409C-BE32-E72D297353CC}">
              <c16:uniqueId val="{00000001-B5A3-7746-B304-1CEE2949F4EA}"/>
            </c:ext>
          </c:extLst>
        </c:ser>
        <c:ser>
          <c:idx val="2"/>
          <c:order val="2"/>
          <c:tx>
            <c:strRef>
              <c:f>Strat3_top100_cars!$D$3</c:f>
              <c:strCache>
                <c:ptCount val="1"/>
                <c:pt idx="0">
                  <c:v>Sum of revenue</c:v>
                </c:pt>
              </c:strCache>
            </c:strRef>
          </c:tx>
          <c:spPr>
            <a:solidFill>
              <a:schemeClr val="accent3"/>
            </a:solidFill>
            <a:ln>
              <a:noFill/>
            </a:ln>
            <a:effectLst/>
          </c:spPr>
          <c:invertIfNegative val="0"/>
          <c:cat>
            <c:strRef>
              <c:f>Strat3_top100_cars!$A$4:$A$104</c:f>
              <c:strCache>
                <c:ptCount val="100"/>
                <c:pt idx="0">
                  <c:v>Pontiac Grand Prix</c:v>
                </c:pt>
                <c:pt idx="1">
                  <c:v>Mercury Grand Marquis</c:v>
                </c:pt>
                <c:pt idx="2">
                  <c:v>Ford Ranger</c:v>
                </c:pt>
                <c:pt idx="3">
                  <c:v>Mercury Sable</c:v>
                </c:pt>
                <c:pt idx="4">
                  <c:v>Lincoln Town Car</c:v>
                </c:pt>
                <c:pt idx="5">
                  <c:v>Chevrolet Express 3500</c:v>
                </c:pt>
                <c:pt idx="6">
                  <c:v>Honda Accord</c:v>
                </c:pt>
                <c:pt idx="7">
                  <c:v>Ford Mustang</c:v>
                </c:pt>
                <c:pt idx="8">
                  <c:v>Ford F-Series</c:v>
                </c:pt>
                <c:pt idx="9">
                  <c:v>Nissan Pathfinder</c:v>
                </c:pt>
                <c:pt idx="10">
                  <c:v>Ford F250</c:v>
                </c:pt>
                <c:pt idx="11">
                  <c:v>Volkswagen Cabriolet</c:v>
                </c:pt>
                <c:pt idx="12">
                  <c:v>Dodge Viper</c:v>
                </c:pt>
                <c:pt idx="13">
                  <c:v>BMW 3 Series</c:v>
                </c:pt>
                <c:pt idx="14">
                  <c:v>Mazda B-Series</c:v>
                </c:pt>
                <c:pt idx="15">
                  <c:v>Chevrolet Corvette</c:v>
                </c:pt>
                <c:pt idx="16">
                  <c:v>Toyota RAV4</c:v>
                </c:pt>
                <c:pt idx="17">
                  <c:v>Lexus LS</c:v>
                </c:pt>
                <c:pt idx="18">
                  <c:v>Honda Civic</c:v>
                </c:pt>
                <c:pt idx="19">
                  <c:v>Mitsubishi Pajero</c:v>
                </c:pt>
                <c:pt idx="20">
                  <c:v>Lincoln Continental</c:v>
                </c:pt>
                <c:pt idx="21">
                  <c:v>Maserati Quattroporte</c:v>
                </c:pt>
                <c:pt idx="22">
                  <c:v>Dodge Grand Caravan</c:v>
                </c:pt>
                <c:pt idx="23">
                  <c:v>Pontiac Bonneville</c:v>
                </c:pt>
                <c:pt idx="24">
                  <c:v>Mercedes-Benz S-Class</c:v>
                </c:pt>
                <c:pt idx="25">
                  <c:v>Mercury Cougar</c:v>
                </c:pt>
                <c:pt idx="26">
                  <c:v>Audi A6</c:v>
                </c:pt>
                <c:pt idx="27">
                  <c:v>Chevrolet Camaro</c:v>
                </c:pt>
                <c:pt idx="28">
                  <c:v>Nissan Quest</c:v>
                </c:pt>
                <c:pt idx="29">
                  <c:v>Mitsubishi Galant</c:v>
                </c:pt>
                <c:pt idx="30">
                  <c:v>Dodge Caravan</c:v>
                </c:pt>
                <c:pt idx="31">
                  <c:v>BMW 7 Series</c:v>
                </c:pt>
                <c:pt idx="32">
                  <c:v>Volkswagen GTI</c:v>
                </c:pt>
                <c:pt idx="33">
                  <c:v>Dodge Ram 3500</c:v>
                </c:pt>
                <c:pt idx="34">
                  <c:v>Mercedes-Benz SL-Class</c:v>
                </c:pt>
                <c:pt idx="35">
                  <c:v>Volkswagen Jetta</c:v>
                </c:pt>
                <c:pt idx="36">
                  <c:v>Toyota 4Runner</c:v>
                </c:pt>
                <c:pt idx="37">
                  <c:v>Subaru Legacy</c:v>
                </c:pt>
                <c:pt idx="38">
                  <c:v>Subaru Impreza</c:v>
                </c:pt>
                <c:pt idx="39">
                  <c:v>Mitsubishi Eclipse</c:v>
                </c:pt>
                <c:pt idx="40">
                  <c:v>Ford F350</c:v>
                </c:pt>
                <c:pt idx="41">
                  <c:v>Jeep Grand Cherokee</c:v>
                </c:pt>
                <c:pt idx="42">
                  <c:v>Chrysler Town &amp; Country</c:v>
                </c:pt>
                <c:pt idx="43">
                  <c:v>Lexus LX</c:v>
                </c:pt>
                <c:pt idx="44">
                  <c:v>Chevrolet Suburban 1500</c:v>
                </c:pt>
                <c:pt idx="45">
                  <c:v>GMC Savana 1500</c:v>
                </c:pt>
                <c:pt idx="46">
                  <c:v>Buick Century</c:v>
                </c:pt>
                <c:pt idx="47">
                  <c:v>Nissan Altima</c:v>
                </c:pt>
                <c:pt idx="48">
                  <c:v>Mazda MX-5</c:v>
                </c:pt>
                <c:pt idx="49">
                  <c:v>Pontiac Grand Am</c:v>
                </c:pt>
                <c:pt idx="50">
                  <c:v>Chevrolet Blazer</c:v>
                </c:pt>
                <c:pt idx="51">
                  <c:v>Toyota Corolla</c:v>
                </c:pt>
                <c:pt idx="52">
                  <c:v>Dodge Intrepid</c:v>
                </c:pt>
                <c:pt idx="53">
                  <c:v>Audi A8</c:v>
                </c:pt>
                <c:pt idx="54">
                  <c:v>Lotus Esprit</c:v>
                </c:pt>
                <c:pt idx="55">
                  <c:v>Kia Sephia</c:v>
                </c:pt>
                <c:pt idx="56">
                  <c:v>Volkswagen Golf</c:v>
                </c:pt>
                <c:pt idx="57">
                  <c:v>Mercedes-Benz C-Class</c:v>
                </c:pt>
                <c:pt idx="58">
                  <c:v>Ford Focus</c:v>
                </c:pt>
                <c:pt idx="59">
                  <c:v>Chevrolet Express 2500</c:v>
                </c:pt>
                <c:pt idx="60">
                  <c:v>Toyota Celica</c:v>
                </c:pt>
                <c:pt idx="61">
                  <c:v>Lexus ES</c:v>
                </c:pt>
                <c:pt idx="62">
                  <c:v>Chevrolet S10</c:v>
                </c:pt>
                <c:pt idx="63">
                  <c:v>Nissan Maxima</c:v>
                </c:pt>
                <c:pt idx="64">
                  <c:v>Ford E150</c:v>
                </c:pt>
                <c:pt idx="65">
                  <c:v>GMC Yukon</c:v>
                </c:pt>
                <c:pt idx="66">
                  <c:v>Ford Econoline E250</c:v>
                </c:pt>
                <c:pt idx="67">
                  <c:v>Volkswagen Passat</c:v>
                </c:pt>
                <c:pt idx="68">
                  <c:v>Hyundai Accent</c:v>
                </c:pt>
                <c:pt idx="69">
                  <c:v>Ford E-Series</c:v>
                </c:pt>
                <c:pt idx="70">
                  <c:v>Subaru Forester</c:v>
                </c:pt>
                <c:pt idx="71">
                  <c:v>Toyota Camry</c:v>
                </c:pt>
                <c:pt idx="72">
                  <c:v>Toyota Tundra</c:v>
                </c:pt>
                <c:pt idx="73">
                  <c:v>Ford Taurus</c:v>
                </c:pt>
                <c:pt idx="74">
                  <c:v>Mitsubishi Truck</c:v>
                </c:pt>
                <c:pt idx="75">
                  <c:v>Infiniti QX</c:v>
                </c:pt>
                <c:pt idx="76">
                  <c:v>Dodge Ram 1500</c:v>
                </c:pt>
                <c:pt idx="77">
                  <c:v>Mercedes-Benz CL-Class</c:v>
                </c:pt>
                <c:pt idx="78">
                  <c:v>Mercedes-Benz E-Class</c:v>
                </c:pt>
                <c:pt idx="79">
                  <c:v>Cadillac CTS</c:v>
                </c:pt>
                <c:pt idx="80">
                  <c:v>Ford Aerostar</c:v>
                </c:pt>
                <c:pt idx="81">
                  <c:v>Mazda 929</c:v>
                </c:pt>
                <c:pt idx="82">
                  <c:v>Volvo V70</c:v>
                </c:pt>
                <c:pt idx="83">
                  <c:v>Lexus SC</c:v>
                </c:pt>
                <c:pt idx="84">
                  <c:v>Aston Martin DB9</c:v>
                </c:pt>
                <c:pt idx="85">
                  <c:v>Chrysler Concorde</c:v>
                </c:pt>
                <c:pt idx="86">
                  <c:v>Volkswagen Eurovan</c:v>
                </c:pt>
                <c:pt idx="87">
                  <c:v>Volvo S80</c:v>
                </c:pt>
                <c:pt idx="88">
                  <c:v>Mitsubishi Montero</c:v>
                </c:pt>
                <c:pt idx="89">
                  <c:v>Suzuki Swift</c:v>
                </c:pt>
                <c:pt idx="90">
                  <c:v>BMW M3</c:v>
                </c:pt>
                <c:pt idx="91">
                  <c:v>GMC Savana 2500</c:v>
                </c:pt>
                <c:pt idx="92">
                  <c:v>Suzuki SJ</c:v>
                </c:pt>
                <c:pt idx="93">
                  <c:v>Hummer H1</c:v>
                </c:pt>
                <c:pt idx="94">
                  <c:v>GMC Savana</c:v>
                </c:pt>
                <c:pt idx="95">
                  <c:v>Dodge Dakota</c:v>
                </c:pt>
                <c:pt idx="96">
                  <c:v>Dodge Stratus</c:v>
                </c:pt>
                <c:pt idx="97">
                  <c:v>Buick Regal</c:v>
                </c:pt>
                <c:pt idx="98">
                  <c:v>Pontiac Sunbird</c:v>
                </c:pt>
                <c:pt idx="99">
                  <c:v>Chevrolet Monte Carlo</c:v>
                </c:pt>
              </c:strCache>
            </c:strRef>
          </c:cat>
          <c:val>
            <c:numRef>
              <c:f>Strat3_top100_cars!$D$4:$D$104</c:f>
              <c:numCache>
                <c:formatCode>"$"#,##0.00</c:formatCode>
                <c:ptCount val="100"/>
                <c:pt idx="0">
                  <c:v>388691</c:v>
                </c:pt>
                <c:pt idx="1">
                  <c:v>377994</c:v>
                </c:pt>
                <c:pt idx="2">
                  <c:v>374201</c:v>
                </c:pt>
                <c:pt idx="3">
                  <c:v>318374</c:v>
                </c:pt>
                <c:pt idx="4">
                  <c:v>331037</c:v>
                </c:pt>
                <c:pt idx="5">
                  <c:v>341660</c:v>
                </c:pt>
                <c:pt idx="6">
                  <c:v>340114</c:v>
                </c:pt>
                <c:pt idx="7">
                  <c:v>311909</c:v>
                </c:pt>
                <c:pt idx="8">
                  <c:v>305496</c:v>
                </c:pt>
                <c:pt idx="9">
                  <c:v>286772</c:v>
                </c:pt>
                <c:pt idx="10">
                  <c:v>281766</c:v>
                </c:pt>
                <c:pt idx="11">
                  <c:v>289932</c:v>
                </c:pt>
                <c:pt idx="12">
                  <c:v>281907</c:v>
                </c:pt>
                <c:pt idx="13">
                  <c:v>295379</c:v>
                </c:pt>
                <c:pt idx="14">
                  <c:v>272465</c:v>
                </c:pt>
                <c:pt idx="15">
                  <c:v>319848</c:v>
                </c:pt>
                <c:pt idx="16">
                  <c:v>254356</c:v>
                </c:pt>
                <c:pt idx="17">
                  <c:v>265668</c:v>
                </c:pt>
                <c:pt idx="18">
                  <c:v>282146</c:v>
                </c:pt>
                <c:pt idx="19">
                  <c:v>234717</c:v>
                </c:pt>
                <c:pt idx="20">
                  <c:v>241499</c:v>
                </c:pt>
                <c:pt idx="21">
                  <c:v>250988</c:v>
                </c:pt>
                <c:pt idx="22">
                  <c:v>266903</c:v>
                </c:pt>
                <c:pt idx="23">
                  <c:v>243563</c:v>
                </c:pt>
                <c:pt idx="24">
                  <c:v>256516</c:v>
                </c:pt>
                <c:pt idx="25">
                  <c:v>227843</c:v>
                </c:pt>
                <c:pt idx="26">
                  <c:v>236419</c:v>
                </c:pt>
                <c:pt idx="27">
                  <c:v>225886</c:v>
                </c:pt>
                <c:pt idx="28">
                  <c:v>244725</c:v>
                </c:pt>
                <c:pt idx="29">
                  <c:v>277643</c:v>
                </c:pt>
                <c:pt idx="30">
                  <c:v>223901</c:v>
                </c:pt>
                <c:pt idx="31">
                  <c:v>234457</c:v>
                </c:pt>
                <c:pt idx="32">
                  <c:v>218734</c:v>
                </c:pt>
                <c:pt idx="33">
                  <c:v>223347</c:v>
                </c:pt>
                <c:pt idx="34">
                  <c:v>224684</c:v>
                </c:pt>
                <c:pt idx="35">
                  <c:v>260958</c:v>
                </c:pt>
                <c:pt idx="36">
                  <c:v>197158</c:v>
                </c:pt>
                <c:pt idx="37">
                  <c:v>221424</c:v>
                </c:pt>
                <c:pt idx="38">
                  <c:v>230715</c:v>
                </c:pt>
                <c:pt idx="39">
                  <c:v>208073</c:v>
                </c:pt>
                <c:pt idx="40">
                  <c:v>212921</c:v>
                </c:pt>
                <c:pt idx="41">
                  <c:v>214334</c:v>
                </c:pt>
                <c:pt idx="42">
                  <c:v>214157</c:v>
                </c:pt>
                <c:pt idx="43">
                  <c:v>197008</c:v>
                </c:pt>
                <c:pt idx="44">
                  <c:v>181207</c:v>
                </c:pt>
                <c:pt idx="45">
                  <c:v>198496</c:v>
                </c:pt>
                <c:pt idx="46">
                  <c:v>206820</c:v>
                </c:pt>
                <c:pt idx="47">
                  <c:v>228210</c:v>
                </c:pt>
                <c:pt idx="48">
                  <c:v>195670</c:v>
                </c:pt>
                <c:pt idx="49">
                  <c:v>217252</c:v>
                </c:pt>
                <c:pt idx="50">
                  <c:v>185623</c:v>
                </c:pt>
                <c:pt idx="51">
                  <c:v>192046</c:v>
                </c:pt>
                <c:pt idx="52">
                  <c:v>188862</c:v>
                </c:pt>
                <c:pt idx="53">
                  <c:v>190435</c:v>
                </c:pt>
                <c:pt idx="54">
                  <c:v>207839</c:v>
                </c:pt>
                <c:pt idx="55">
                  <c:v>175274</c:v>
                </c:pt>
                <c:pt idx="56">
                  <c:v>216936</c:v>
                </c:pt>
                <c:pt idx="57">
                  <c:v>207186</c:v>
                </c:pt>
                <c:pt idx="58">
                  <c:v>193230</c:v>
                </c:pt>
                <c:pt idx="59">
                  <c:v>198694</c:v>
                </c:pt>
                <c:pt idx="60">
                  <c:v>177698</c:v>
                </c:pt>
                <c:pt idx="61">
                  <c:v>206480</c:v>
                </c:pt>
                <c:pt idx="62">
                  <c:v>189162</c:v>
                </c:pt>
                <c:pt idx="63">
                  <c:v>164617</c:v>
                </c:pt>
                <c:pt idx="64">
                  <c:v>158194</c:v>
                </c:pt>
                <c:pt idx="65">
                  <c:v>184134</c:v>
                </c:pt>
                <c:pt idx="66">
                  <c:v>157147</c:v>
                </c:pt>
                <c:pt idx="67">
                  <c:v>186441</c:v>
                </c:pt>
                <c:pt idx="68">
                  <c:v>182043</c:v>
                </c:pt>
                <c:pt idx="69">
                  <c:v>181970</c:v>
                </c:pt>
                <c:pt idx="70">
                  <c:v>163787</c:v>
                </c:pt>
                <c:pt idx="71">
                  <c:v>178478</c:v>
                </c:pt>
                <c:pt idx="72">
                  <c:v>183536</c:v>
                </c:pt>
                <c:pt idx="73">
                  <c:v>181726</c:v>
                </c:pt>
                <c:pt idx="74">
                  <c:v>163274</c:v>
                </c:pt>
                <c:pt idx="75">
                  <c:v>148205</c:v>
                </c:pt>
                <c:pt idx="76">
                  <c:v>178209</c:v>
                </c:pt>
                <c:pt idx="77">
                  <c:v>171479</c:v>
                </c:pt>
                <c:pt idx="78">
                  <c:v>173918</c:v>
                </c:pt>
                <c:pt idx="79">
                  <c:v>151463</c:v>
                </c:pt>
                <c:pt idx="80">
                  <c:v>151688</c:v>
                </c:pt>
                <c:pt idx="81">
                  <c:v>155927</c:v>
                </c:pt>
                <c:pt idx="82">
                  <c:v>158470</c:v>
                </c:pt>
                <c:pt idx="83">
                  <c:v>157428</c:v>
                </c:pt>
                <c:pt idx="84">
                  <c:v>135813</c:v>
                </c:pt>
                <c:pt idx="85">
                  <c:v>151874</c:v>
                </c:pt>
                <c:pt idx="86">
                  <c:v>154672</c:v>
                </c:pt>
                <c:pt idx="87">
                  <c:v>150367</c:v>
                </c:pt>
                <c:pt idx="88">
                  <c:v>179215</c:v>
                </c:pt>
                <c:pt idx="89">
                  <c:v>155034</c:v>
                </c:pt>
                <c:pt idx="90">
                  <c:v>127554</c:v>
                </c:pt>
                <c:pt idx="91">
                  <c:v>164664</c:v>
                </c:pt>
                <c:pt idx="92">
                  <c:v>164592</c:v>
                </c:pt>
                <c:pt idx="93">
                  <c:v>168006</c:v>
                </c:pt>
                <c:pt idx="94">
                  <c:v>127298</c:v>
                </c:pt>
                <c:pt idx="95">
                  <c:v>162533</c:v>
                </c:pt>
                <c:pt idx="96">
                  <c:v>139483</c:v>
                </c:pt>
                <c:pt idx="97">
                  <c:v>179121</c:v>
                </c:pt>
                <c:pt idx="98">
                  <c:v>171731</c:v>
                </c:pt>
                <c:pt idx="99">
                  <c:v>137152</c:v>
                </c:pt>
              </c:numCache>
            </c:numRef>
          </c:val>
          <c:extLst>
            <c:ext xmlns:c16="http://schemas.microsoft.com/office/drawing/2014/chart" uri="{C3380CC4-5D6E-409C-BE32-E72D297353CC}">
              <c16:uniqueId val="{00000002-B5A3-7746-B304-1CEE2949F4EA}"/>
            </c:ext>
          </c:extLst>
        </c:ser>
        <c:dLbls>
          <c:showLegendKey val="0"/>
          <c:showVal val="0"/>
          <c:showCatName val="0"/>
          <c:showSerName val="0"/>
          <c:showPercent val="0"/>
          <c:showBubbleSize val="0"/>
        </c:dLbls>
        <c:gapWidth val="219"/>
        <c:overlap val="-27"/>
        <c:axId val="329722336"/>
        <c:axId val="329725344"/>
      </c:barChart>
      <c:catAx>
        <c:axId val="32972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725344"/>
        <c:crosses val="autoZero"/>
        <c:auto val="1"/>
        <c:lblAlgn val="ctr"/>
        <c:lblOffset val="100"/>
        <c:noMultiLvlLbl val="0"/>
      </c:catAx>
      <c:valAx>
        <c:axId val="32972534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722336"/>
        <c:crosses val="autoZero"/>
        <c:crossBetween val="between"/>
      </c:valAx>
      <c:spPr>
        <a:noFill/>
        <a:ln>
          <a:noFill/>
        </a:ln>
        <a:effectLst/>
      </c:spPr>
    </c:plotArea>
    <c:legend>
      <c:legendPos val="r"/>
      <c:layout>
        <c:manualLayout>
          <c:xMode val="edge"/>
          <c:yMode val="edge"/>
          <c:x val="0.95289189632545934"/>
          <c:y val="0.31539078448527269"/>
          <c:w val="4.0858103674540687E-2"/>
          <c:h val="0.230329396325459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0.49876</cdr:x>
      <cdr:y>0.04882</cdr:y>
    </cdr:from>
    <cdr:to>
      <cdr:x>0.55822</cdr:x>
      <cdr:y>0.17003</cdr:y>
    </cdr:to>
    <cdr:sp macro="" textlink="">
      <cdr:nvSpPr>
        <cdr:cNvPr id="2" name="TextBox 1">
          <a:extLst xmlns:a="http://schemas.openxmlformats.org/drawingml/2006/main">
            <a:ext uri="{FF2B5EF4-FFF2-40B4-BE49-F238E27FC236}">
              <a16:creationId xmlns:a16="http://schemas.microsoft.com/office/drawing/2014/main" id="{2D212EB8-E990-304B-8EBF-8DE72CB72C96}"/>
            </a:ext>
          </a:extLst>
        </cdr:cNvPr>
        <cdr:cNvSpPr txBox="1"/>
      </cdr:nvSpPr>
      <cdr:spPr>
        <a:xfrm xmlns:a="http://schemas.openxmlformats.org/drawingml/2006/main">
          <a:off x="7670800" y="3683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0.44096</cdr:x>
      <cdr:y>0.02189</cdr:y>
    </cdr:from>
    <cdr:to>
      <cdr:x>0.76301</cdr:x>
      <cdr:y>0.09596</cdr:y>
    </cdr:to>
    <cdr:sp macro="" textlink="">
      <cdr:nvSpPr>
        <cdr:cNvPr id="3" name="TextBox 2">
          <a:extLst xmlns:a="http://schemas.openxmlformats.org/drawingml/2006/main">
            <a:ext uri="{FF2B5EF4-FFF2-40B4-BE49-F238E27FC236}">
              <a16:creationId xmlns:a16="http://schemas.microsoft.com/office/drawing/2014/main" id="{A54CB0E8-FA7A-0546-845E-258E0BA9A403}"/>
            </a:ext>
          </a:extLst>
        </cdr:cNvPr>
        <cdr:cNvSpPr txBox="1"/>
      </cdr:nvSpPr>
      <cdr:spPr>
        <a:xfrm xmlns:a="http://schemas.openxmlformats.org/drawingml/2006/main">
          <a:off x="6781800" y="165100"/>
          <a:ext cx="4953000" cy="5588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u="sng"/>
            <a:t>Lariat's Top 50 Cars</a:t>
          </a:r>
        </a:p>
      </cdr:txBody>
    </cdr:sp>
  </cdr:relSizeAnchor>
</c:userShapes>
</file>

<file path=ppt/drawings/drawing2.xml><?xml version="1.0" encoding="utf-8"?>
<c:userShapes xmlns:c="http://schemas.openxmlformats.org/drawingml/2006/chart">
  <cdr:relSizeAnchor xmlns:cdr="http://schemas.openxmlformats.org/drawingml/2006/chartDrawing">
    <cdr:from>
      <cdr:x>0.39271</cdr:x>
      <cdr:y>0.00143</cdr:y>
    </cdr:from>
    <cdr:to>
      <cdr:x>0.45101</cdr:x>
      <cdr:y>0.10473</cdr:y>
    </cdr:to>
    <cdr:sp macro="" textlink="">
      <cdr:nvSpPr>
        <cdr:cNvPr id="2" name="TextBox 1">
          <a:extLst xmlns:a="http://schemas.openxmlformats.org/drawingml/2006/main">
            <a:ext uri="{FF2B5EF4-FFF2-40B4-BE49-F238E27FC236}">
              <a16:creationId xmlns:a16="http://schemas.microsoft.com/office/drawing/2014/main" id="{D947CA9F-BDB1-EA4B-8A05-4D4EB3AE099F}"/>
            </a:ext>
          </a:extLst>
        </cdr:cNvPr>
        <cdr:cNvSpPr txBox="1"/>
      </cdr:nvSpPr>
      <cdr:spPr>
        <a:xfrm xmlns:a="http://schemas.openxmlformats.org/drawingml/2006/main">
          <a:off x="6159500" y="127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u="sng"/>
            <a:t>Lariat's Top 100 Cars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26905-25B3-004D-AC0F-0157034B247F}" type="datetimeFigureOut">
              <a:rPr lang="en-US" smtClean="0"/>
              <a:t>10/19/19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3244F3-583E-384E-9BD5-E708A7F930DA}" type="slidenum">
              <a:rPr lang="en-US" smtClean="0"/>
              <a:t>‹#›</a:t>
            </a:fld>
            <a:endParaRPr lang="en-US"/>
          </a:p>
        </p:txBody>
      </p:sp>
    </p:spTree>
    <p:extLst>
      <p:ext uri="{BB962C8B-B14F-4D97-AF65-F5344CB8AC3E}">
        <p14:creationId xmlns:p14="http://schemas.microsoft.com/office/powerpoint/2010/main" val="371835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and welcome to this presentation, the Lariat Rental Car Company Profit Maximization. My name is Chris Fencl, a data analyst brought into the company to reduce Lariat’s unnecessary costs and improve their profit to the maximum possible value. Let’s get started. </a:t>
            </a:r>
          </a:p>
        </p:txBody>
      </p:sp>
      <p:sp>
        <p:nvSpPr>
          <p:cNvPr id="4" name="Slide Number Placeholder 3"/>
          <p:cNvSpPr>
            <a:spLocks noGrp="1"/>
          </p:cNvSpPr>
          <p:nvPr>
            <p:ph type="sldNum" sz="quarter" idx="5"/>
          </p:nvPr>
        </p:nvSpPr>
        <p:spPr/>
        <p:txBody>
          <a:bodyPr/>
          <a:lstStyle/>
          <a:p>
            <a:fld id="{F83244F3-583E-384E-9BD5-E708A7F930DA}" type="slidenum">
              <a:rPr lang="en-US" smtClean="0"/>
              <a:t>1</a:t>
            </a:fld>
            <a:endParaRPr lang="en-US"/>
          </a:p>
        </p:txBody>
      </p:sp>
    </p:spTree>
    <p:extLst>
      <p:ext uri="{BB962C8B-B14F-4D97-AF65-F5344CB8AC3E}">
        <p14:creationId xmlns:p14="http://schemas.microsoft.com/office/powerpoint/2010/main" val="93336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My final recommendation is for Lariat to use Strategy 2 because it has the highest net profit which will enable the company to grow the fastest. Lariat’s net profit will grow 155 times what it is now if it uses Strategy 2. Sure, the costs will increase but by using 80 of each of the top 50 cars, revenue will increase drastically. Employees’ wages could increase, new locations could be opened, more than 4000 cars can be bought, and many other possibilities will open when the net profit increases. Strategy 2 is the best way to help Lariat grow and improve as a company. </a:t>
            </a:r>
          </a:p>
          <a:p>
            <a:endParaRPr lang="en-US" dirty="0"/>
          </a:p>
          <a:p>
            <a:r>
              <a:rPr lang="en-US" dirty="0"/>
              <a:t>Regardless of which strategy Lariat chooses to take, there are other factors that should be examined to further improve net profit and the company as a whole. As you see here, here are some data points that weren’t evaluated, much of which because it was not in the original datasets, in order to seek further improvement. As a data analyst, I highly recommend Lariat begins collecting data on the topics listed here to determine for each branch both positive and negative correlations between profit and these demographics. </a:t>
            </a:r>
          </a:p>
          <a:p>
            <a:endParaRPr lang="en-US" dirty="0"/>
          </a:p>
          <a:p>
            <a:r>
              <a:rPr lang="en-US" dirty="0"/>
              <a:t>Thank you all for your time. I will take questions now. </a:t>
            </a:r>
          </a:p>
        </p:txBody>
      </p:sp>
      <p:sp>
        <p:nvSpPr>
          <p:cNvPr id="4" name="Slide Number Placeholder 3"/>
          <p:cNvSpPr>
            <a:spLocks noGrp="1"/>
          </p:cNvSpPr>
          <p:nvPr>
            <p:ph type="sldNum" sz="quarter" idx="5"/>
          </p:nvPr>
        </p:nvSpPr>
        <p:spPr/>
        <p:txBody>
          <a:bodyPr/>
          <a:lstStyle/>
          <a:p>
            <a:fld id="{F83244F3-583E-384E-9BD5-E708A7F930DA}" type="slidenum">
              <a:rPr lang="en-US" smtClean="0"/>
              <a:t>10</a:t>
            </a:fld>
            <a:endParaRPr lang="en-US"/>
          </a:p>
        </p:txBody>
      </p:sp>
    </p:spTree>
    <p:extLst>
      <p:ext uri="{BB962C8B-B14F-4D97-AF65-F5344CB8AC3E}">
        <p14:creationId xmlns:p14="http://schemas.microsoft.com/office/powerpoint/2010/main" val="2036158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Lariat is not making as much as it can as some assets are more costly than profitable. These assets that are losing the company money need to go and be replaced with better products. The question becomes what is the best course of action for Lariat to take? Here are the baseline calculations for Lariat’s current cars’ revenue, cost, and net profit. </a:t>
            </a:r>
            <a:r>
              <a:rPr lang="en-US" u="sng" dirty="0"/>
              <a:t>Here we see, on average each car is costing the company more money than it is making. Something is wrong with the products Lariat uses. But is the issue with every car or just a few? That is what this analysis will look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carefully reviewing the four datasets given to me by Lariat, I compiled 3 different strategies Lariat could take to reduce costly assets and increase profit. The company’s most profitable products are the cars. However, many of the cars currently used are costing the company more money they were making. My first conclusion is some of the cars needs to be replaced altogether. None of the amount of branches or locations will change in any of these strategies. Let me show you each strategy in detail so you better understand. </a:t>
            </a:r>
          </a:p>
          <a:p>
            <a:endParaRPr lang="en-US" dirty="0"/>
          </a:p>
        </p:txBody>
      </p:sp>
      <p:sp>
        <p:nvSpPr>
          <p:cNvPr id="4" name="Slide Number Placeholder 3"/>
          <p:cNvSpPr>
            <a:spLocks noGrp="1"/>
          </p:cNvSpPr>
          <p:nvPr>
            <p:ph type="sldNum" sz="quarter" idx="5"/>
          </p:nvPr>
        </p:nvSpPr>
        <p:spPr/>
        <p:txBody>
          <a:bodyPr/>
          <a:lstStyle/>
          <a:p>
            <a:fld id="{F83244F3-583E-384E-9BD5-E708A7F930DA}" type="slidenum">
              <a:rPr lang="en-US" smtClean="0"/>
              <a:t>2</a:t>
            </a:fld>
            <a:endParaRPr lang="en-US"/>
          </a:p>
        </p:txBody>
      </p:sp>
    </p:spTree>
    <p:extLst>
      <p:ext uri="{BB962C8B-B14F-4D97-AF65-F5344CB8AC3E}">
        <p14:creationId xmlns:p14="http://schemas.microsoft.com/office/powerpoint/2010/main" val="279120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Strategy 1 consists of switching out the bottom 50 car models entirely with the top 50 car models. This assumes that there is an even distribution Currently, these 50 car models consist of 17.6% of Lariat's total net profit and 17.1% of Lariat's total revenue. </a:t>
            </a:r>
            <a:r>
              <a:rPr lang="en-US" dirty="0"/>
              <a:t> </a:t>
            </a:r>
            <a:r>
              <a:rPr lang="en-US" sz="1200" b="0" i="0" u="none" strike="noStrike" kern="1200" dirty="0">
                <a:solidFill>
                  <a:schemeClr val="tx1"/>
                </a:solidFill>
                <a:effectLst/>
                <a:latin typeface="+mn-lt"/>
                <a:ea typeface="+mn-ea"/>
                <a:cs typeface="+mn-cs"/>
              </a:rPr>
              <a:t>Clearly, these car models are very profitable and benefit Lariat's growth as a company.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p>
        </p:txBody>
      </p:sp>
      <p:sp>
        <p:nvSpPr>
          <p:cNvPr id="4" name="Slide Number Placeholder 3"/>
          <p:cNvSpPr>
            <a:spLocks noGrp="1"/>
          </p:cNvSpPr>
          <p:nvPr>
            <p:ph type="sldNum" sz="quarter" idx="5"/>
          </p:nvPr>
        </p:nvSpPr>
        <p:spPr/>
        <p:txBody>
          <a:bodyPr/>
          <a:lstStyle/>
          <a:p>
            <a:fld id="{F83244F3-583E-384E-9BD5-E708A7F930DA}" type="slidenum">
              <a:rPr lang="en-US" smtClean="0"/>
              <a:t>3</a:t>
            </a:fld>
            <a:endParaRPr lang="en-US"/>
          </a:p>
        </p:txBody>
      </p:sp>
    </p:spTree>
    <p:extLst>
      <p:ext uri="{BB962C8B-B14F-4D97-AF65-F5344CB8AC3E}">
        <p14:creationId xmlns:p14="http://schemas.microsoft.com/office/powerpoint/2010/main" val="2496522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Here are the bottom 50 car models used by Lariat at this time. These car models consist of 2.4% of Lariat's total net profit and 2.4% of Lariat's total revenue. This is significantly lower compared to the top 50</a:t>
            </a:r>
            <a:r>
              <a:rPr lang="en-US" dirty="0"/>
              <a:t> </a:t>
            </a:r>
            <a:r>
              <a:rPr lang="en-US" sz="1200" b="0" i="0" u="none" strike="noStrike" kern="1200" dirty="0">
                <a:solidFill>
                  <a:schemeClr val="tx1"/>
                </a:solidFill>
                <a:effectLst/>
                <a:latin typeface="+mn-lt"/>
                <a:ea typeface="+mn-ea"/>
                <a:cs typeface="+mn-cs"/>
              </a:rPr>
              <a:t>car models, which accounts for 17.6% of Lariat's total profit. </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from these numbers here, the top 50 cars bring in 7.4 more times more profit than the bottom 50 cars. </a:t>
            </a:r>
            <a:r>
              <a:rPr lang="en-US" u="sng" dirty="0"/>
              <a:t>In a theoretical situation of all car models being equally present in the 4000 cars Lariat uses, if the bottom 50 cars were replaced with the top 50, that alone would increase revenue for the company by 15.6% within the first year. Profit will increase by almost 5 million dollars more in the first year than what it is now. Cost would be 14% higher than it is now but the revenue would also 15% higher. These bottom 50 cars need to go and the top 50 should be used even more often now. </a:t>
            </a:r>
          </a:p>
          <a:p>
            <a:endParaRPr lang="en-US" dirty="0"/>
          </a:p>
        </p:txBody>
      </p:sp>
      <p:sp>
        <p:nvSpPr>
          <p:cNvPr id="4" name="Slide Number Placeholder 3"/>
          <p:cNvSpPr>
            <a:spLocks noGrp="1"/>
          </p:cNvSpPr>
          <p:nvPr>
            <p:ph type="sldNum" sz="quarter" idx="5"/>
          </p:nvPr>
        </p:nvSpPr>
        <p:spPr/>
        <p:txBody>
          <a:bodyPr/>
          <a:lstStyle/>
          <a:p>
            <a:fld id="{F83244F3-583E-384E-9BD5-E708A7F930DA}" type="slidenum">
              <a:rPr lang="en-US" smtClean="0"/>
              <a:t>4</a:t>
            </a:fld>
            <a:endParaRPr lang="en-US"/>
          </a:p>
        </p:txBody>
      </p:sp>
    </p:spTree>
    <p:extLst>
      <p:ext uri="{BB962C8B-B14F-4D97-AF65-F5344CB8AC3E}">
        <p14:creationId xmlns:p14="http://schemas.microsoft.com/office/powerpoint/2010/main" val="139000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strategy builds even more on the top 50 cars and analyzes the potential for the company if only the top 50 cars were used and everything model with replaced with one of the top 50. In short, 80 cars of each top 50 car used by the company. </a:t>
            </a:r>
          </a:p>
          <a:p>
            <a:endParaRPr lang="en-US" dirty="0"/>
          </a:p>
          <a:p>
            <a:r>
              <a:rPr lang="en-US" sz="1200" b="0" i="0" u="none" strike="noStrike" kern="1200" dirty="0">
                <a:solidFill>
                  <a:schemeClr val="tx1"/>
                </a:solidFill>
                <a:effectLst/>
                <a:latin typeface="+mn-lt"/>
                <a:ea typeface="+mn-ea"/>
                <a:cs typeface="+mn-cs"/>
              </a:rPr>
              <a:t>Lariat would benefit if it only used its most lucrative products versus having a wide variety of products, of which many are more costly than they are worth. Using these 50 cars would have enormous growth potential for Lariat as a company. </a:t>
            </a:r>
            <a:r>
              <a:rPr lang="en-US" dirty="0"/>
              <a:t> </a:t>
            </a:r>
            <a:r>
              <a:rPr lang="en-US" sz="1200" b="0" i="0" u="none" strike="noStrike" kern="1200" dirty="0">
                <a:solidFill>
                  <a:schemeClr val="tx1"/>
                </a:solidFill>
                <a:effectLst/>
                <a:latin typeface="+mn-lt"/>
                <a:ea typeface="+mn-ea"/>
                <a:cs typeface="+mn-cs"/>
              </a:rPr>
              <a:t> </a:t>
            </a:r>
            <a:r>
              <a:rPr lang="en-US" dirty="0"/>
              <a:t> </a:t>
            </a:r>
          </a:p>
          <a:p>
            <a:endParaRPr lang="en-US" dirty="0"/>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83244F3-583E-384E-9BD5-E708A7F930DA}" type="slidenum">
              <a:rPr lang="en-US" smtClean="0"/>
              <a:t>5</a:t>
            </a:fld>
            <a:endParaRPr lang="en-US"/>
          </a:p>
        </p:txBody>
      </p:sp>
    </p:spTree>
    <p:extLst>
      <p:ext uri="{BB962C8B-B14F-4D97-AF65-F5344CB8AC3E}">
        <p14:creationId xmlns:p14="http://schemas.microsoft.com/office/powerpoint/2010/main" val="1548835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top 50 individual car models Lariat currently uses. Here we see in red the net profit, in orange the cost and in green the revenue for each car. This graph is in order of highest net profit starting at the left.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calculations were formed as follows: the net profit, cost, and revenue were all divided by 50. Then, simulating that all 4000 of the cars owned by Lariat would comprised of only these 50 cars, the values </a:t>
            </a:r>
            <a:r>
              <a:rPr lang="en-US" dirty="0"/>
              <a:t> </a:t>
            </a:r>
            <a:r>
              <a:rPr lang="en-US" sz="1200" b="0" i="0" u="none" strike="noStrike" kern="1200" dirty="0">
                <a:solidFill>
                  <a:schemeClr val="tx1"/>
                </a:solidFill>
                <a:effectLst/>
                <a:latin typeface="+mn-lt"/>
                <a:ea typeface="+mn-ea"/>
                <a:cs typeface="+mn-cs"/>
              </a:rPr>
              <a:t>were multiplied by 4000. This strategy is assuming all 4000 of the cars, now that they are all one of the top 50 most profitable cars, would be bringing in the average of the net profit shown in this tab. </a:t>
            </a:r>
            <a:r>
              <a:rPr lang="en-US" sz="1200" b="0" i="0" u="sng" strike="noStrike" kern="1200" dirty="0">
                <a:solidFill>
                  <a:schemeClr val="tx1"/>
                </a:solidFill>
                <a:effectLst/>
                <a:latin typeface="+mn-lt"/>
                <a:ea typeface="+mn-ea"/>
                <a:cs typeface="+mn-cs"/>
              </a:rPr>
              <a:t>Profit would be 155 times more than what the company now makes with Strategy 2. The cost would be 15.5 times what the cost is now but the profit would be 16 times higher than what it is now as well.  </a:t>
            </a:r>
          </a:p>
          <a:p>
            <a:endParaRPr lang="en-US" dirty="0"/>
          </a:p>
        </p:txBody>
      </p:sp>
      <p:sp>
        <p:nvSpPr>
          <p:cNvPr id="4" name="Slide Number Placeholder 3"/>
          <p:cNvSpPr>
            <a:spLocks noGrp="1"/>
          </p:cNvSpPr>
          <p:nvPr>
            <p:ph type="sldNum" sz="quarter" idx="5"/>
          </p:nvPr>
        </p:nvSpPr>
        <p:spPr/>
        <p:txBody>
          <a:bodyPr/>
          <a:lstStyle/>
          <a:p>
            <a:fld id="{F83244F3-583E-384E-9BD5-E708A7F930DA}" type="slidenum">
              <a:rPr lang="en-US" smtClean="0"/>
              <a:t>6</a:t>
            </a:fld>
            <a:endParaRPr lang="en-US"/>
          </a:p>
        </p:txBody>
      </p:sp>
    </p:spTree>
    <p:extLst>
      <p:ext uri="{BB962C8B-B14F-4D97-AF65-F5344CB8AC3E}">
        <p14:creationId xmlns:p14="http://schemas.microsoft.com/office/powerpoint/2010/main" val="335666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diversity is a benefit to a company. Strategy 3 is very similar to Strategy 2 except it uses the top 100 car models instead of the top 50 car models. I evaluated if having more variety of cars would improve profit to be sure Lariat doesn’t limit itself unnecessarily. </a:t>
            </a:r>
          </a:p>
          <a:p>
            <a:endParaRPr lang="en-US" dirty="0"/>
          </a:p>
          <a:p>
            <a:r>
              <a:rPr lang="en-US" sz="1200" b="0" i="0" u="none" strike="noStrike" kern="1200" dirty="0">
                <a:solidFill>
                  <a:schemeClr val="tx1"/>
                </a:solidFill>
                <a:effectLst/>
                <a:latin typeface="+mn-lt"/>
                <a:ea typeface="+mn-ea"/>
                <a:cs typeface="+mn-cs"/>
              </a:rPr>
              <a:t>The main difference compared to the previous strategy is to see if a certain amount of diversity will boost profits. Using only the top 100 cars would also help maximize Lariat’s profit.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r>
              <a:rPr lang="en-US" sz="1200" b="0" i="0" u="none" strike="noStrike" kern="1200" dirty="0">
                <a:solidFill>
                  <a:schemeClr val="tx1"/>
                </a:solidFill>
                <a:effectLst/>
                <a:latin typeface="+mn-lt"/>
                <a:ea typeface="+mn-ea"/>
                <a:cs typeface="+mn-cs"/>
              </a:rPr>
              <a:t> </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F83244F3-583E-384E-9BD5-E708A7F930DA}" type="slidenum">
              <a:rPr lang="en-US" smtClean="0"/>
              <a:t>7</a:t>
            </a:fld>
            <a:endParaRPr lang="en-US"/>
          </a:p>
        </p:txBody>
      </p:sp>
    </p:spTree>
    <p:extLst>
      <p:ext uri="{BB962C8B-B14F-4D97-AF65-F5344CB8AC3E}">
        <p14:creationId xmlns:p14="http://schemas.microsoft.com/office/powerpoint/2010/main" val="1782954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top 100 individual car models Lariat currently uses. Here we see in red the net profit, in orange the cost and in green the revenue for each car. This graph is in order of highest net profit starting at the left. As you can tell, much broader variety in car makes, profit, cost, and revenue compared to the previous strategy.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calculations were formed as follows: the net profit, cost, and revenue were all divided by 100. Then, simulating that all 4000 of the cars owned by Lariat would comprised of only these 100 cars, the values </a:t>
            </a:r>
            <a:r>
              <a:rPr lang="en-US" dirty="0"/>
              <a:t> </a:t>
            </a:r>
            <a:r>
              <a:rPr lang="en-US" sz="1200" b="0" i="0" u="none" strike="noStrike" kern="1200" dirty="0">
                <a:solidFill>
                  <a:schemeClr val="tx1"/>
                </a:solidFill>
                <a:effectLst/>
                <a:latin typeface="+mn-lt"/>
                <a:ea typeface="+mn-ea"/>
                <a:cs typeface="+mn-cs"/>
              </a:rPr>
              <a:t>were multiplied by 4000. This strategy is assuming all 4000 of the cars, now that they are all one of the top 100 most profitable cars, would be bringing in the average of the net profit shown in this tab. </a:t>
            </a:r>
            <a:r>
              <a:rPr lang="en-US" sz="1200" b="0" i="0" u="sng" strike="noStrike" kern="1200" dirty="0">
                <a:solidFill>
                  <a:schemeClr val="tx1"/>
                </a:solidFill>
                <a:effectLst/>
                <a:latin typeface="+mn-lt"/>
                <a:ea typeface="+mn-ea"/>
                <a:cs typeface="+mn-cs"/>
              </a:rPr>
              <a:t>Profit would be 126 times what the company makes now with Strategy 3. The cost would be 12.8 times what it is now but the revenue would be 13.3 times higher than what it is now. </a:t>
            </a:r>
            <a:endParaRPr lang="en-US" u="sng" dirty="0"/>
          </a:p>
          <a:p>
            <a:endParaRPr lang="en-US" dirty="0"/>
          </a:p>
        </p:txBody>
      </p:sp>
      <p:sp>
        <p:nvSpPr>
          <p:cNvPr id="4" name="Slide Number Placeholder 3"/>
          <p:cNvSpPr>
            <a:spLocks noGrp="1"/>
          </p:cNvSpPr>
          <p:nvPr>
            <p:ph type="sldNum" sz="quarter" idx="5"/>
          </p:nvPr>
        </p:nvSpPr>
        <p:spPr/>
        <p:txBody>
          <a:bodyPr/>
          <a:lstStyle/>
          <a:p>
            <a:fld id="{F83244F3-583E-384E-9BD5-E708A7F930DA}" type="slidenum">
              <a:rPr lang="en-US" smtClean="0"/>
              <a:t>8</a:t>
            </a:fld>
            <a:endParaRPr lang="en-US"/>
          </a:p>
        </p:txBody>
      </p:sp>
    </p:spTree>
    <p:extLst>
      <p:ext uri="{BB962C8B-B14F-4D97-AF65-F5344CB8AC3E}">
        <p14:creationId xmlns:p14="http://schemas.microsoft.com/office/powerpoint/2010/main" val="1254462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summary of all the calculations for the current status of Lariat and what it would be for each strategy. If you look at the bottom, you can clearly see the potential growth each strategy provides the company.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After reviewing all these numbers, tables, and charts, it is apparent that Strategy 2 is the smartest course of action to take. By making all 4000 cars used by Lariat only consist of the current top 50 most profitable cars, Lariat’s net profit will increase 155%, which will set the company up to expand and buy more cars and open more locations. </a:t>
            </a:r>
            <a:r>
              <a:rPr lang="en-US" dirty="0"/>
              <a:t>It </a:t>
            </a:r>
            <a:r>
              <a:rPr lang="en-US" sz="1200" b="0" i="0" u="none" strike="noStrike" kern="1200" dirty="0">
                <a:solidFill>
                  <a:schemeClr val="tx1"/>
                </a:solidFill>
                <a:effectLst/>
                <a:latin typeface="+mn-lt"/>
                <a:ea typeface="+mn-ea"/>
                <a:cs typeface="+mn-cs"/>
              </a:rPr>
              <a:t>has the highest growth rate as well as a relatively simple strategy of what cars to use for maximum profit. Strategy 3 also shows promising growth but not as much as Strategy 2. In this case, </a:t>
            </a:r>
            <a:r>
              <a:rPr lang="en-US" sz="1200" b="0" i="0" u="sng" strike="noStrike" kern="1200" dirty="0">
                <a:solidFill>
                  <a:schemeClr val="tx1"/>
                </a:solidFill>
                <a:effectLst/>
                <a:latin typeface="+mn-lt"/>
                <a:ea typeface="+mn-ea"/>
                <a:cs typeface="+mn-cs"/>
              </a:rPr>
              <a:t>specializing more in a limited set of cars is more profitable. </a:t>
            </a:r>
            <a:r>
              <a:rPr lang="en-US" sz="1200" b="0" i="0" u="none" strike="noStrike" kern="1200" dirty="0">
                <a:solidFill>
                  <a:schemeClr val="tx1"/>
                </a:solidFill>
                <a:effectLst/>
                <a:latin typeface="+mn-lt"/>
                <a:ea typeface="+mn-ea"/>
                <a:cs typeface="+mn-cs"/>
              </a:rPr>
              <a:t>Lariat should stick to the 50 most profitable cars only so as to increase</a:t>
            </a:r>
            <a:r>
              <a:rPr lang="en-US" dirty="0"/>
              <a:t> </a:t>
            </a:r>
            <a:r>
              <a:rPr lang="en-US" sz="1200" b="0" i="0" u="none" strike="noStrike" kern="1200" dirty="0">
                <a:solidFill>
                  <a:schemeClr val="tx1"/>
                </a:solidFill>
                <a:effectLst/>
                <a:latin typeface="+mn-lt"/>
                <a:ea typeface="+mn-ea"/>
                <a:cs typeface="+mn-cs"/>
              </a:rPr>
              <a:t>the chances of highest profit and not make the car selection difficult or tedious for customers. It would also help Lariat because these top 50 cars are reasonably costly to maintain but also profitable. </a:t>
            </a:r>
            <a:endParaRPr lang="en-US" dirty="0"/>
          </a:p>
          <a:p>
            <a:endParaRPr lang="en-US" dirty="0"/>
          </a:p>
        </p:txBody>
      </p:sp>
      <p:sp>
        <p:nvSpPr>
          <p:cNvPr id="4" name="Slide Number Placeholder 3"/>
          <p:cNvSpPr>
            <a:spLocks noGrp="1"/>
          </p:cNvSpPr>
          <p:nvPr>
            <p:ph type="sldNum" sz="quarter" idx="5"/>
          </p:nvPr>
        </p:nvSpPr>
        <p:spPr/>
        <p:txBody>
          <a:bodyPr/>
          <a:lstStyle/>
          <a:p>
            <a:fld id="{F83244F3-583E-384E-9BD5-E708A7F930DA}" type="slidenum">
              <a:rPr lang="en-US" smtClean="0"/>
              <a:t>9</a:t>
            </a:fld>
            <a:endParaRPr lang="en-US"/>
          </a:p>
        </p:txBody>
      </p:sp>
    </p:spTree>
    <p:extLst>
      <p:ext uri="{BB962C8B-B14F-4D97-AF65-F5344CB8AC3E}">
        <p14:creationId xmlns:p14="http://schemas.microsoft.com/office/powerpoint/2010/main" val="421553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10/19/19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10/19/19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10/19/19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10/19/19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10/19/19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10/19/19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10/19/19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10/19/19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D54D-7917-0444-AEE8-B66B3268CC64}"/>
              </a:ext>
            </a:extLst>
          </p:cNvPr>
          <p:cNvSpPr>
            <a:spLocks noGrp="1"/>
          </p:cNvSpPr>
          <p:nvPr>
            <p:ph type="ctrTitle"/>
          </p:nvPr>
        </p:nvSpPr>
        <p:spPr/>
        <p:txBody>
          <a:bodyPr>
            <a:normAutofit/>
          </a:bodyPr>
          <a:lstStyle/>
          <a:p>
            <a:r>
              <a:rPr lang="en-US" dirty="0"/>
              <a:t>Lariat Rental Car Company Profit Maximization</a:t>
            </a:r>
          </a:p>
        </p:txBody>
      </p:sp>
      <p:sp>
        <p:nvSpPr>
          <p:cNvPr id="3" name="Subtitle 2">
            <a:extLst>
              <a:ext uri="{FF2B5EF4-FFF2-40B4-BE49-F238E27FC236}">
                <a16:creationId xmlns:a16="http://schemas.microsoft.com/office/drawing/2014/main" id="{625C9892-4106-514A-B73B-87D3EF88460A}"/>
              </a:ext>
            </a:extLst>
          </p:cNvPr>
          <p:cNvSpPr>
            <a:spLocks noGrp="1"/>
          </p:cNvSpPr>
          <p:nvPr>
            <p:ph type="subTitle" idx="1"/>
          </p:nvPr>
        </p:nvSpPr>
        <p:spPr/>
        <p:txBody>
          <a:bodyPr/>
          <a:lstStyle/>
          <a:p>
            <a:r>
              <a:rPr lang="en-US" dirty="0"/>
              <a:t>By Chris Fencl</a:t>
            </a:r>
          </a:p>
          <a:p>
            <a:r>
              <a:rPr lang="en-US" dirty="0"/>
              <a:t>Thinkful Data Analytics</a:t>
            </a:r>
          </a:p>
        </p:txBody>
      </p:sp>
    </p:spTree>
    <p:extLst>
      <p:ext uri="{BB962C8B-B14F-4D97-AF65-F5344CB8AC3E}">
        <p14:creationId xmlns:p14="http://schemas.microsoft.com/office/powerpoint/2010/main" val="306049811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BD56D8-8B08-834B-81CE-96B706DBAF3B}"/>
              </a:ext>
            </a:extLst>
          </p:cNvPr>
          <p:cNvSpPr>
            <a:spLocks noGrp="1"/>
          </p:cNvSpPr>
          <p:nvPr>
            <p:ph type="ctrTitle"/>
          </p:nvPr>
        </p:nvSpPr>
        <p:spPr>
          <a:xfrm>
            <a:off x="1752749" y="1321525"/>
            <a:ext cx="8679915" cy="523317"/>
          </a:xfrm>
        </p:spPr>
        <p:txBody>
          <a:bodyPr>
            <a:noAutofit/>
          </a:bodyPr>
          <a:lstStyle/>
          <a:p>
            <a:r>
              <a:rPr lang="en-US" sz="3200" b="1" u="sng" dirty="0"/>
              <a:t>FUTURE RESEARCH and FINAL RECOMMENDATIONS:</a:t>
            </a:r>
          </a:p>
        </p:txBody>
      </p:sp>
      <p:sp>
        <p:nvSpPr>
          <p:cNvPr id="9" name="Subtitle 8">
            <a:extLst>
              <a:ext uri="{FF2B5EF4-FFF2-40B4-BE49-F238E27FC236}">
                <a16:creationId xmlns:a16="http://schemas.microsoft.com/office/drawing/2014/main" id="{03ED5257-2619-2947-ABBF-4FE278F318BE}"/>
              </a:ext>
            </a:extLst>
          </p:cNvPr>
          <p:cNvSpPr>
            <a:spLocks noGrp="1"/>
          </p:cNvSpPr>
          <p:nvPr>
            <p:ph type="subTitle" idx="1"/>
          </p:nvPr>
        </p:nvSpPr>
        <p:spPr>
          <a:xfrm>
            <a:off x="1759237" y="2117558"/>
            <a:ext cx="8673427" cy="3111295"/>
          </a:xfrm>
        </p:spPr>
        <p:txBody>
          <a:bodyPr>
            <a:normAutofit fontScale="92500" lnSpcReduction="20000"/>
          </a:bodyPr>
          <a:lstStyle/>
          <a:p>
            <a:pPr marL="285750" indent="-285750" algn="l">
              <a:buClr>
                <a:schemeClr val="bg1"/>
              </a:buClr>
              <a:buFont typeface="Wingdings" pitchFamily="2" charset="2"/>
              <a:buChar char="v"/>
            </a:pPr>
            <a:r>
              <a:rPr lang="en-US" sz="2400" dirty="0"/>
              <a:t>Customer differences</a:t>
            </a:r>
          </a:p>
          <a:p>
            <a:pPr marL="285750" indent="-285750" algn="l">
              <a:buClr>
                <a:schemeClr val="bg1"/>
              </a:buClr>
              <a:buFont typeface="Wingdings" pitchFamily="2" charset="2"/>
              <a:buChar char="v"/>
            </a:pPr>
            <a:endParaRPr lang="en-US" sz="2400" dirty="0"/>
          </a:p>
          <a:p>
            <a:pPr marL="285750" indent="-285750" algn="l">
              <a:buClr>
                <a:schemeClr val="bg1"/>
              </a:buClr>
              <a:buFont typeface="Wingdings" pitchFamily="2" charset="2"/>
              <a:buChar char="v"/>
            </a:pPr>
            <a:r>
              <a:rPr lang="en-US" sz="2400" dirty="0"/>
              <a:t>Branches differences (employees, city size, climate, airport, etc)</a:t>
            </a:r>
          </a:p>
          <a:p>
            <a:pPr marL="285750" indent="-285750" algn="l">
              <a:buClr>
                <a:schemeClr val="bg1"/>
              </a:buClr>
              <a:buFont typeface="Wingdings" pitchFamily="2" charset="2"/>
              <a:buChar char="v"/>
            </a:pPr>
            <a:endParaRPr lang="en-US" sz="2400" dirty="0"/>
          </a:p>
          <a:p>
            <a:pPr marL="285750" indent="-285750" algn="l">
              <a:buClr>
                <a:schemeClr val="bg1"/>
              </a:buClr>
              <a:buFont typeface="Wingdings" pitchFamily="2" charset="2"/>
              <a:buChar char="v"/>
            </a:pPr>
            <a:r>
              <a:rPr lang="en-US" sz="2400" dirty="0"/>
              <a:t>Location size (and average amount of cars available at each location)</a:t>
            </a:r>
          </a:p>
          <a:p>
            <a:pPr marL="285750" indent="-285750" algn="l">
              <a:buClr>
                <a:schemeClr val="bg1"/>
              </a:buClr>
              <a:buFont typeface="Wingdings" pitchFamily="2" charset="2"/>
              <a:buChar char="v"/>
            </a:pPr>
            <a:endParaRPr lang="en-US" sz="2400" dirty="0"/>
          </a:p>
          <a:p>
            <a:pPr marL="285750" indent="-285750" algn="l">
              <a:buClr>
                <a:schemeClr val="bg1"/>
              </a:buClr>
              <a:buFont typeface="Wingdings" pitchFamily="2" charset="2"/>
              <a:buChar char="v"/>
            </a:pPr>
            <a:r>
              <a:rPr lang="en-US" sz="2400" dirty="0"/>
              <a:t>Customer differences (age, gender, ethnicity, etc)</a:t>
            </a:r>
          </a:p>
          <a:p>
            <a:pPr marL="285750" indent="-285750" algn="l">
              <a:buClr>
                <a:schemeClr val="bg1"/>
              </a:buClr>
              <a:buFont typeface="Wingdings" pitchFamily="2" charset="2"/>
              <a:buChar char="v"/>
            </a:pPr>
            <a:endParaRPr lang="en-US" dirty="0"/>
          </a:p>
        </p:txBody>
      </p:sp>
    </p:spTree>
    <p:extLst>
      <p:ext uri="{BB962C8B-B14F-4D97-AF65-F5344CB8AC3E}">
        <p14:creationId xmlns:p14="http://schemas.microsoft.com/office/powerpoint/2010/main" val="293422791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D109-FB23-EE4E-9E4D-3995C7B5DCDF}"/>
              </a:ext>
            </a:extLst>
          </p:cNvPr>
          <p:cNvSpPr>
            <a:spLocks noGrp="1"/>
          </p:cNvSpPr>
          <p:nvPr>
            <p:ph type="title"/>
          </p:nvPr>
        </p:nvSpPr>
        <p:spPr>
          <a:xfrm>
            <a:off x="888631" y="2349925"/>
            <a:ext cx="3498979" cy="2456442"/>
          </a:xfrm>
        </p:spPr>
        <p:txBody>
          <a:bodyPr>
            <a:normAutofit fontScale="90000"/>
          </a:bodyPr>
          <a:lstStyle/>
          <a:p>
            <a:r>
              <a:rPr lang="en-US" dirty="0"/>
              <a:t>Problem: Lariat is losing money but not sure why. What is the best course of action?</a:t>
            </a:r>
          </a:p>
        </p:txBody>
      </p:sp>
      <p:graphicFrame>
        <p:nvGraphicFramePr>
          <p:cNvPr id="7" name="Content Placeholder 6">
            <a:extLst>
              <a:ext uri="{FF2B5EF4-FFF2-40B4-BE49-F238E27FC236}">
                <a16:creationId xmlns:a16="http://schemas.microsoft.com/office/drawing/2014/main" id="{19DB38D3-6007-8B44-BD48-3F582343EE05}"/>
              </a:ext>
            </a:extLst>
          </p:cNvPr>
          <p:cNvGraphicFramePr>
            <a:graphicFrameLocks noGrp="1"/>
          </p:cNvGraphicFramePr>
          <p:nvPr>
            <p:ph idx="1"/>
            <p:extLst>
              <p:ext uri="{D42A27DB-BD31-4B8C-83A1-F6EECF244321}">
                <p14:modId xmlns:p14="http://schemas.microsoft.com/office/powerpoint/2010/main" val="1616730345"/>
              </p:ext>
            </p:extLst>
          </p:nvPr>
        </p:nvGraphicFramePr>
        <p:xfrm>
          <a:off x="5044966" y="346840"/>
          <a:ext cx="6858000" cy="6132780"/>
        </p:xfrm>
        <a:graphic>
          <a:graphicData uri="http://schemas.openxmlformats.org/drawingml/2006/table">
            <a:tbl>
              <a:tblPr>
                <a:tableStyleId>{7DF18680-E054-41AD-8BC1-D1AEF772440D}</a:tableStyleId>
              </a:tblPr>
              <a:tblGrid>
                <a:gridCol w="4424516">
                  <a:extLst>
                    <a:ext uri="{9D8B030D-6E8A-4147-A177-3AD203B41FA5}">
                      <a16:colId xmlns:a16="http://schemas.microsoft.com/office/drawing/2014/main" val="278219831"/>
                    </a:ext>
                  </a:extLst>
                </a:gridCol>
                <a:gridCol w="2433484">
                  <a:extLst>
                    <a:ext uri="{9D8B030D-6E8A-4147-A177-3AD203B41FA5}">
                      <a16:colId xmlns:a16="http://schemas.microsoft.com/office/drawing/2014/main" val="1692078280"/>
                    </a:ext>
                  </a:extLst>
                </a:gridCol>
              </a:tblGrid>
              <a:tr h="306639">
                <a:tc>
                  <a:txBody>
                    <a:bodyPr/>
                    <a:lstStyle/>
                    <a:p>
                      <a:pPr algn="l" fontAlgn="b"/>
                      <a:r>
                        <a:rPr lang="en-US" sz="1200" u="none" strike="noStrike" dirty="0">
                          <a:solidFill>
                            <a:schemeClr val="bg1"/>
                          </a:solidFill>
                          <a:effectLst/>
                        </a:rPr>
                        <a:t> </a:t>
                      </a:r>
                      <a:endParaRPr lang="en-US" sz="1200" b="0"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tc>
                  <a:txBody>
                    <a:bodyPr/>
                    <a:lstStyle/>
                    <a:p>
                      <a:pPr algn="l" fontAlgn="b"/>
                      <a:r>
                        <a:rPr lang="en-US" sz="1200" u="none" strike="noStrike" dirty="0">
                          <a:solidFill>
                            <a:schemeClr val="bg1"/>
                          </a:solidFill>
                          <a:effectLst/>
                        </a:rPr>
                        <a:t>CURRENT</a:t>
                      </a:r>
                      <a:endParaRPr lang="en-US" sz="1200" b="1" i="0" u="none" strike="noStrike" dirty="0">
                        <a:solidFill>
                          <a:schemeClr val="bg1"/>
                        </a:solidFill>
                        <a:effectLst/>
                        <a:latin typeface="Calibri" panose="020F0502020204030204" pitchFamily="34" charset="0"/>
                      </a:endParaRPr>
                    </a:p>
                  </a:txBody>
                  <a:tcPr marL="9525" marR="9525" marT="9525" marB="0" anchor="b">
                    <a:solidFill>
                      <a:schemeClr val="accent5">
                        <a:lumMod val="75000"/>
                      </a:schemeClr>
                    </a:solidFill>
                  </a:tcPr>
                </a:tc>
                <a:extLst>
                  <a:ext uri="{0D108BD9-81ED-4DB2-BD59-A6C34878D82A}">
                    <a16:rowId xmlns:a16="http://schemas.microsoft.com/office/drawing/2014/main" val="2119957754"/>
                  </a:ext>
                </a:extLst>
              </a:tr>
              <a:tr h="306639">
                <a:tc>
                  <a:txBody>
                    <a:bodyPr/>
                    <a:lstStyle/>
                    <a:p>
                      <a:pPr algn="l" fontAlgn="b"/>
                      <a:r>
                        <a:rPr lang="en-US" sz="1200" u="none" strike="noStrike">
                          <a:effectLst/>
                        </a:rPr>
                        <a:t>Total Branches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271026"/>
                  </a:ext>
                </a:extLst>
              </a:tr>
              <a:tr h="306639">
                <a:tc>
                  <a:txBody>
                    <a:bodyPr/>
                    <a:lstStyle/>
                    <a:p>
                      <a:pPr algn="l" fontAlgn="b"/>
                      <a:r>
                        <a:rPr lang="en-US" sz="1200" u="none" strike="noStrike">
                          <a:effectLst/>
                        </a:rPr>
                        <a:t>Total Vehicles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4203924"/>
                  </a:ext>
                </a:extLst>
              </a:tr>
              <a:tr h="306639">
                <a:tc>
                  <a:txBody>
                    <a:bodyPr/>
                    <a:lstStyle/>
                    <a:p>
                      <a:pPr algn="l" fontAlgn="b"/>
                      <a:r>
                        <a:rPr lang="en-US" sz="1200" u="none" strike="noStrike">
                          <a:effectLst/>
                        </a:rPr>
                        <a:t>Average Vehicles Per Branch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4548504"/>
                  </a:ext>
                </a:extLst>
              </a:tr>
              <a:tr h="306639">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1731063"/>
                  </a:ext>
                </a:extLst>
              </a:tr>
              <a:tr h="306639">
                <a:tc>
                  <a:txBody>
                    <a:bodyPr/>
                    <a:lstStyle/>
                    <a:p>
                      <a:pPr algn="l" fontAlgn="b"/>
                      <a:r>
                        <a:rPr lang="en-US" sz="1200" u="none" strike="noStrike">
                          <a:effectLst/>
                        </a:rPr>
                        <a:t>Total City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3009402"/>
                  </a:ext>
                </a:extLst>
              </a:tr>
              <a:tr h="306639">
                <a:tc>
                  <a:txBody>
                    <a:bodyPr/>
                    <a:lstStyle/>
                    <a:p>
                      <a:pPr algn="l" fontAlgn="b"/>
                      <a:r>
                        <a:rPr lang="en-US" sz="1200" u="none" strike="noStrike">
                          <a:effectLst/>
                        </a:rPr>
                        <a:t>Average Branch Per City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4828315"/>
                  </a:ext>
                </a:extLst>
              </a:tr>
              <a:tr h="306639">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8960550"/>
                  </a:ext>
                </a:extLst>
              </a:tr>
              <a:tr h="306639">
                <a:tc>
                  <a:txBody>
                    <a:bodyPr/>
                    <a:lstStyle/>
                    <a:p>
                      <a:pPr algn="l" fontAlgn="b"/>
                      <a:r>
                        <a:rPr lang="en-US" sz="1200" u="none" strike="noStrike">
                          <a:effectLst/>
                        </a:rPr>
                        <a:t>Total State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4099216"/>
                  </a:ext>
                </a:extLst>
              </a:tr>
              <a:tr h="306639">
                <a:tc>
                  <a:txBody>
                    <a:bodyPr/>
                    <a:lstStyle/>
                    <a:p>
                      <a:pPr algn="l" fontAlgn="b"/>
                      <a:r>
                        <a:rPr lang="en-US" sz="1200" u="none" strike="noStrike">
                          <a:effectLst/>
                        </a:rPr>
                        <a:t>Average Branch Per State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2184485"/>
                  </a:ext>
                </a:extLst>
              </a:tr>
              <a:tr h="306639">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9697125"/>
                  </a:ext>
                </a:extLst>
              </a:tr>
              <a:tr h="306639">
                <a:tc>
                  <a:txBody>
                    <a:bodyPr/>
                    <a:lstStyle/>
                    <a:p>
                      <a:pPr algn="l" fontAlgn="b"/>
                      <a:r>
                        <a:rPr lang="en-US" sz="1200" u="sng" strike="noStrike" dirty="0">
                          <a:effectLst/>
                        </a:rPr>
                        <a:t>Sum Cost Cars</a:t>
                      </a:r>
                      <a:endParaRPr lang="en-U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sng" strike="noStrike" dirty="0">
                          <a:effectLst/>
                        </a:rPr>
                        <a:t>$33,076,688.64</a:t>
                      </a:r>
                      <a:endParaRPr lang="en-US" sz="1200" b="0"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283583"/>
                  </a:ext>
                </a:extLst>
              </a:tr>
              <a:tr h="306639">
                <a:tc>
                  <a:txBody>
                    <a:bodyPr/>
                    <a:lstStyle/>
                    <a:p>
                      <a:pPr algn="l" fontAlgn="b"/>
                      <a:r>
                        <a:rPr lang="en-US" sz="1200" u="sng" strike="noStrike">
                          <a:effectLst/>
                        </a:rPr>
                        <a:t>Sum Revenue Cars</a:t>
                      </a:r>
                      <a:endParaRPr lang="en-US" sz="1200" b="0" i="0" u="sng"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sng" strike="noStrike" dirty="0">
                          <a:effectLst/>
                        </a:rPr>
                        <a:t>$64,866,040.00</a:t>
                      </a:r>
                      <a:endParaRPr lang="en-US" sz="1200" b="0"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0135082"/>
                  </a:ext>
                </a:extLst>
              </a:tr>
              <a:tr h="306639">
                <a:tc>
                  <a:txBody>
                    <a:bodyPr/>
                    <a:lstStyle/>
                    <a:p>
                      <a:pPr algn="l" fontAlgn="b"/>
                      <a:r>
                        <a:rPr lang="en-US" sz="1200" u="sng" strike="noStrike" dirty="0">
                          <a:effectLst/>
                        </a:rPr>
                        <a:t>Net Profit Cars</a:t>
                      </a:r>
                      <a:endParaRPr lang="en-US" sz="12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sng" strike="noStrike" dirty="0">
                          <a:effectLst/>
                        </a:rPr>
                        <a:t>$31,789,351.36</a:t>
                      </a:r>
                      <a:endParaRPr lang="en-US" sz="1200" b="0"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3388031"/>
                  </a:ext>
                </a:extLst>
              </a:tr>
              <a:tr h="306639">
                <a:tc>
                  <a:txBody>
                    <a:bodyPr/>
                    <a:lstStyle/>
                    <a:p>
                      <a:pPr algn="l" fontAlgn="b"/>
                      <a:r>
                        <a:rPr lang="en-US" sz="1200" u="sng" strike="noStrike">
                          <a:effectLst/>
                        </a:rPr>
                        <a:t> </a:t>
                      </a:r>
                      <a:endParaRPr lang="en-US" sz="120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sng" strike="noStrike" dirty="0">
                          <a:effectLst/>
                        </a:rPr>
                        <a:t> </a:t>
                      </a:r>
                      <a:endParaRPr lang="en-US" sz="1200" b="0"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8240417"/>
                  </a:ext>
                </a:extLst>
              </a:tr>
              <a:tr h="306639">
                <a:tc>
                  <a:txBody>
                    <a:bodyPr/>
                    <a:lstStyle/>
                    <a:p>
                      <a:pPr algn="l" fontAlgn="b"/>
                      <a:r>
                        <a:rPr lang="en-US" sz="1200" u="sng" strike="noStrike">
                          <a:effectLst/>
                        </a:rPr>
                        <a:t>Average Cost per Car</a:t>
                      </a:r>
                      <a:endParaRPr lang="en-US" sz="1200" b="0" i="0" u="sng"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sng" strike="noStrike" dirty="0">
                          <a:effectLst/>
                        </a:rPr>
                        <a:t>$8,269.17</a:t>
                      </a:r>
                      <a:endParaRPr lang="en-US" sz="1200" b="0"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8050755"/>
                  </a:ext>
                </a:extLst>
              </a:tr>
              <a:tr h="306639">
                <a:tc>
                  <a:txBody>
                    <a:bodyPr/>
                    <a:lstStyle/>
                    <a:p>
                      <a:pPr algn="l" fontAlgn="b"/>
                      <a:r>
                        <a:rPr lang="en-US" sz="1200" u="sng" strike="noStrike">
                          <a:effectLst/>
                        </a:rPr>
                        <a:t>Average Revenue per Car</a:t>
                      </a:r>
                      <a:endParaRPr lang="en-US" sz="1200" b="0" i="0" u="sng"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sng" strike="noStrike" dirty="0">
                          <a:effectLst/>
                        </a:rPr>
                        <a:t>$16,216.51</a:t>
                      </a:r>
                      <a:endParaRPr lang="en-US" sz="1200" b="0"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2038455"/>
                  </a:ext>
                </a:extLst>
              </a:tr>
              <a:tr h="306639">
                <a:tc>
                  <a:txBody>
                    <a:bodyPr/>
                    <a:lstStyle/>
                    <a:p>
                      <a:pPr algn="l" fontAlgn="b"/>
                      <a:r>
                        <a:rPr lang="en-US" sz="1200" u="sng" strike="noStrike" dirty="0">
                          <a:effectLst/>
                        </a:rPr>
                        <a:t>Average Net Profit per Car</a:t>
                      </a:r>
                      <a:endParaRPr lang="en-US" sz="1200" b="1" i="0" u="sng"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200" u="sng" strike="noStrike" dirty="0">
                          <a:effectLst/>
                        </a:rPr>
                        <a:t>$7,947.34</a:t>
                      </a:r>
                      <a:endParaRPr lang="en-US" sz="1200" b="1" i="0" u="sng"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1373024"/>
                  </a:ext>
                </a:extLst>
              </a:tr>
              <a:tr h="306639">
                <a:tc>
                  <a:txBody>
                    <a:bodyPr/>
                    <a:lstStyle/>
                    <a:p>
                      <a:pPr algn="l" fontAlgn="b"/>
                      <a:r>
                        <a:rPr lang="en-US" sz="1200" u="none" strike="noStrike">
                          <a:effectLst/>
                        </a:rPr>
                        <a:t> </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 </a:t>
                      </a:r>
                      <a:endParaRPr lang="en-US" sz="12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2821741"/>
                  </a:ext>
                </a:extLst>
              </a:tr>
              <a:tr h="306639">
                <a:tc>
                  <a:txBody>
                    <a:bodyPr/>
                    <a:lstStyle/>
                    <a:p>
                      <a:pPr algn="l" fontAlgn="b"/>
                      <a:r>
                        <a:rPr lang="en-US" sz="1200" u="none" strike="noStrike">
                          <a:effectLst/>
                        </a:rPr>
                        <a:t>Growth Rate per Strategy</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a:t>
                      </a:r>
                      <a:endParaRPr lang="en-US" sz="1200" b="1"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5791032"/>
                  </a:ext>
                </a:extLst>
              </a:tr>
            </a:tbl>
          </a:graphicData>
        </a:graphic>
      </p:graphicFrame>
    </p:spTree>
    <p:extLst>
      <p:ext uri="{BB962C8B-B14F-4D97-AF65-F5344CB8AC3E}">
        <p14:creationId xmlns:p14="http://schemas.microsoft.com/office/powerpoint/2010/main" val="222779013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25C0-57DE-CA4C-AF73-514254D1255E}"/>
              </a:ext>
            </a:extLst>
          </p:cNvPr>
          <p:cNvSpPr>
            <a:spLocks noGrp="1"/>
          </p:cNvSpPr>
          <p:nvPr>
            <p:ph type="title"/>
          </p:nvPr>
        </p:nvSpPr>
        <p:spPr/>
        <p:txBody>
          <a:bodyPr>
            <a:normAutofit/>
          </a:bodyPr>
          <a:lstStyle/>
          <a:p>
            <a:r>
              <a:rPr lang="en-US" dirty="0"/>
              <a:t>Strategy 1: Replace bottom 50 models with top 50 models</a:t>
            </a:r>
          </a:p>
        </p:txBody>
      </p:sp>
      <p:graphicFrame>
        <p:nvGraphicFramePr>
          <p:cNvPr id="8" name="Content Placeholder 7">
            <a:extLst>
              <a:ext uri="{FF2B5EF4-FFF2-40B4-BE49-F238E27FC236}">
                <a16:creationId xmlns:a16="http://schemas.microsoft.com/office/drawing/2014/main" id="{15822826-B4FC-7B46-BC8C-424A709D1203}"/>
              </a:ext>
            </a:extLst>
          </p:cNvPr>
          <p:cNvGraphicFramePr>
            <a:graphicFrameLocks noGrp="1"/>
          </p:cNvGraphicFramePr>
          <p:nvPr>
            <p:ph sz="half" idx="2"/>
            <p:extLst>
              <p:ext uri="{D42A27DB-BD31-4B8C-83A1-F6EECF244321}">
                <p14:modId xmlns:p14="http://schemas.microsoft.com/office/powerpoint/2010/main" val="2284299477"/>
              </p:ext>
            </p:extLst>
          </p:nvPr>
        </p:nvGraphicFramePr>
        <p:xfrm>
          <a:off x="4572000" y="160420"/>
          <a:ext cx="7379368" cy="65291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712742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1702218-E4CB-4A43-8E30-D78BD3AC94D1}"/>
              </a:ext>
            </a:extLst>
          </p:cNvPr>
          <p:cNvSpPr>
            <a:spLocks noGrp="1"/>
          </p:cNvSpPr>
          <p:nvPr>
            <p:ph type="title"/>
          </p:nvPr>
        </p:nvSpPr>
        <p:spPr/>
        <p:txBody>
          <a:bodyPr>
            <a:normAutofit fontScale="90000"/>
          </a:bodyPr>
          <a:lstStyle/>
          <a:p>
            <a:r>
              <a:rPr lang="en-US" dirty="0"/>
              <a:t>Strategy 1: Replace bottom 50 models with top 50 models</a:t>
            </a:r>
          </a:p>
        </p:txBody>
      </p:sp>
      <p:graphicFrame>
        <p:nvGraphicFramePr>
          <p:cNvPr id="12" name="Content Placeholder 11">
            <a:extLst>
              <a:ext uri="{FF2B5EF4-FFF2-40B4-BE49-F238E27FC236}">
                <a16:creationId xmlns:a16="http://schemas.microsoft.com/office/drawing/2014/main" id="{89936041-22DC-E34E-95FE-BB9ACBDE5689}"/>
              </a:ext>
            </a:extLst>
          </p:cNvPr>
          <p:cNvGraphicFramePr>
            <a:graphicFrameLocks noGrp="1"/>
          </p:cNvGraphicFramePr>
          <p:nvPr>
            <p:ph idx="1"/>
            <p:extLst>
              <p:ext uri="{D42A27DB-BD31-4B8C-83A1-F6EECF244321}">
                <p14:modId xmlns:p14="http://schemas.microsoft.com/office/powerpoint/2010/main" val="1643876528"/>
              </p:ext>
            </p:extLst>
          </p:nvPr>
        </p:nvGraphicFramePr>
        <p:xfrm>
          <a:off x="5312978" y="128337"/>
          <a:ext cx="6750683" cy="65933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6265A3EC-0AC1-974E-B967-310E91E93CDD}"/>
              </a:ext>
            </a:extLst>
          </p:cNvPr>
          <p:cNvGraphicFramePr>
            <a:graphicFrameLocks noGrp="1"/>
          </p:cNvGraphicFramePr>
          <p:nvPr>
            <p:extLst>
              <p:ext uri="{D42A27DB-BD31-4B8C-83A1-F6EECF244321}">
                <p14:modId xmlns:p14="http://schemas.microsoft.com/office/powerpoint/2010/main" val="408846120"/>
              </p:ext>
            </p:extLst>
          </p:nvPr>
        </p:nvGraphicFramePr>
        <p:xfrm>
          <a:off x="126122" y="1371600"/>
          <a:ext cx="5186855" cy="3846787"/>
        </p:xfrm>
        <a:graphic>
          <a:graphicData uri="http://schemas.openxmlformats.org/drawingml/2006/table">
            <a:tbl>
              <a:tblPr firstRow="1" bandRow="1">
                <a:tableStyleId>{7DF18680-E054-41AD-8BC1-D1AEF772440D}</a:tableStyleId>
              </a:tblPr>
              <a:tblGrid>
                <a:gridCol w="965435">
                  <a:extLst>
                    <a:ext uri="{9D8B030D-6E8A-4147-A177-3AD203B41FA5}">
                      <a16:colId xmlns:a16="http://schemas.microsoft.com/office/drawing/2014/main" val="1836069643"/>
                    </a:ext>
                  </a:extLst>
                </a:gridCol>
                <a:gridCol w="1380839">
                  <a:extLst>
                    <a:ext uri="{9D8B030D-6E8A-4147-A177-3AD203B41FA5}">
                      <a16:colId xmlns:a16="http://schemas.microsoft.com/office/drawing/2014/main" val="1698186399"/>
                    </a:ext>
                  </a:extLst>
                </a:gridCol>
                <a:gridCol w="1380838">
                  <a:extLst>
                    <a:ext uri="{9D8B030D-6E8A-4147-A177-3AD203B41FA5}">
                      <a16:colId xmlns:a16="http://schemas.microsoft.com/office/drawing/2014/main" val="2972879174"/>
                    </a:ext>
                  </a:extLst>
                </a:gridCol>
                <a:gridCol w="1459743">
                  <a:extLst>
                    <a:ext uri="{9D8B030D-6E8A-4147-A177-3AD203B41FA5}">
                      <a16:colId xmlns:a16="http://schemas.microsoft.com/office/drawing/2014/main" val="2421674838"/>
                    </a:ext>
                  </a:extLst>
                </a:gridCol>
              </a:tblGrid>
              <a:tr h="997315">
                <a:tc>
                  <a:txBody>
                    <a:bodyPr/>
                    <a:lstStyle/>
                    <a:p>
                      <a:endParaRPr lang="en-US" dirty="0"/>
                    </a:p>
                  </a:txBody>
                  <a:tcPr/>
                </a:tc>
                <a:tc>
                  <a:txBody>
                    <a:bodyPr/>
                    <a:lstStyle/>
                    <a:p>
                      <a:r>
                        <a:rPr lang="en-US" dirty="0"/>
                        <a:t>Net Profit</a:t>
                      </a:r>
                    </a:p>
                  </a:txBody>
                  <a:tcPr/>
                </a:tc>
                <a:tc>
                  <a:txBody>
                    <a:bodyPr/>
                    <a:lstStyle/>
                    <a:p>
                      <a:r>
                        <a:rPr lang="en-US" dirty="0"/>
                        <a:t>Cost</a:t>
                      </a:r>
                    </a:p>
                  </a:txBody>
                  <a:tcPr/>
                </a:tc>
                <a:tc>
                  <a:txBody>
                    <a:bodyPr/>
                    <a:lstStyle/>
                    <a:p>
                      <a:r>
                        <a:rPr lang="en-US" dirty="0"/>
                        <a:t>Revenue</a:t>
                      </a:r>
                    </a:p>
                  </a:txBody>
                  <a:tcPr/>
                </a:tc>
                <a:extLst>
                  <a:ext uri="{0D108BD9-81ED-4DB2-BD59-A6C34878D82A}">
                    <a16:rowId xmlns:a16="http://schemas.microsoft.com/office/drawing/2014/main" val="3145636350"/>
                  </a:ext>
                </a:extLst>
              </a:tr>
              <a:tr h="1424736">
                <a:tc>
                  <a:txBody>
                    <a:bodyPr/>
                    <a:lstStyle/>
                    <a:p>
                      <a:r>
                        <a:rPr lang="en-US" dirty="0"/>
                        <a:t>Top 50 cars</a:t>
                      </a:r>
                    </a:p>
                  </a:txBody>
                  <a:tcPr/>
                </a:tc>
                <a:tc>
                  <a:txBody>
                    <a:bodyPr/>
                    <a:lstStyle/>
                    <a:p>
                      <a:r>
                        <a:rPr lang="en-US" dirty="0"/>
                        <a:t>$5,586,169.68</a:t>
                      </a:r>
                    </a:p>
                  </a:txBody>
                  <a:tcPr/>
                </a:tc>
                <a:tc>
                  <a:txBody>
                    <a:bodyPr/>
                    <a:lstStyle/>
                    <a:p>
                      <a:r>
                        <a:rPr lang="en-US" dirty="0"/>
                        <a:t>$5,498,266.32</a:t>
                      </a:r>
                    </a:p>
                  </a:txBody>
                  <a:tcPr/>
                </a:tc>
                <a:tc>
                  <a:txBody>
                    <a:bodyPr/>
                    <a:lstStyle/>
                    <a:p>
                      <a:r>
                        <a:rPr lang="en-US" dirty="0"/>
                        <a:t>$11,084,436.00</a:t>
                      </a:r>
                    </a:p>
                  </a:txBody>
                  <a:tcPr/>
                </a:tc>
                <a:extLst>
                  <a:ext uri="{0D108BD9-81ED-4DB2-BD59-A6C34878D82A}">
                    <a16:rowId xmlns:a16="http://schemas.microsoft.com/office/drawing/2014/main" val="573909948"/>
                  </a:ext>
                </a:extLst>
              </a:tr>
              <a:tr h="1424736">
                <a:tc>
                  <a:txBody>
                    <a:bodyPr/>
                    <a:lstStyle/>
                    <a:p>
                      <a:r>
                        <a:rPr lang="en-US" dirty="0"/>
                        <a:t>Bottom 50 cars</a:t>
                      </a:r>
                    </a:p>
                  </a:txBody>
                  <a:tcPr/>
                </a:tc>
                <a:tc>
                  <a:txBody>
                    <a:bodyPr/>
                    <a:lstStyle/>
                    <a:p>
                      <a:r>
                        <a:rPr lang="en-US" dirty="0"/>
                        <a:t>$753,981.60</a:t>
                      </a:r>
                    </a:p>
                  </a:txBody>
                  <a:tcPr/>
                </a:tc>
                <a:tc>
                  <a:txBody>
                    <a:bodyPr/>
                    <a:lstStyle/>
                    <a:p>
                      <a:r>
                        <a:rPr lang="en-US" dirty="0"/>
                        <a:t>$823,349.40</a:t>
                      </a:r>
                    </a:p>
                  </a:txBody>
                  <a:tcPr/>
                </a:tc>
                <a:tc>
                  <a:txBody>
                    <a:bodyPr/>
                    <a:lstStyle/>
                    <a:p>
                      <a:r>
                        <a:rPr lang="en-US" dirty="0"/>
                        <a:t>$1,577,331.00</a:t>
                      </a:r>
                    </a:p>
                  </a:txBody>
                  <a:tcPr/>
                </a:tc>
                <a:extLst>
                  <a:ext uri="{0D108BD9-81ED-4DB2-BD59-A6C34878D82A}">
                    <a16:rowId xmlns:a16="http://schemas.microsoft.com/office/drawing/2014/main" val="3340658450"/>
                  </a:ext>
                </a:extLst>
              </a:tr>
            </a:tbl>
          </a:graphicData>
        </a:graphic>
      </p:graphicFrame>
    </p:spTree>
    <p:extLst>
      <p:ext uri="{BB962C8B-B14F-4D97-AF65-F5344CB8AC3E}">
        <p14:creationId xmlns:p14="http://schemas.microsoft.com/office/powerpoint/2010/main" val="172276178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320D-3B4A-0340-B8EA-9D6466ACE17E}"/>
              </a:ext>
            </a:extLst>
          </p:cNvPr>
          <p:cNvSpPr>
            <a:spLocks noGrp="1"/>
          </p:cNvSpPr>
          <p:nvPr>
            <p:ph type="ctrTitle"/>
          </p:nvPr>
        </p:nvSpPr>
        <p:spPr/>
        <p:txBody>
          <a:bodyPr/>
          <a:lstStyle/>
          <a:p>
            <a:r>
              <a:rPr lang="en-US" dirty="0"/>
              <a:t>Strategy 2: Only use the top 50 car models</a:t>
            </a:r>
          </a:p>
        </p:txBody>
      </p:sp>
      <p:graphicFrame>
        <p:nvGraphicFramePr>
          <p:cNvPr id="3" name="Table 2">
            <a:extLst>
              <a:ext uri="{FF2B5EF4-FFF2-40B4-BE49-F238E27FC236}">
                <a16:creationId xmlns:a16="http://schemas.microsoft.com/office/drawing/2014/main" id="{58BEED06-2315-D047-956D-DE34F50AE51B}"/>
              </a:ext>
            </a:extLst>
          </p:cNvPr>
          <p:cNvGraphicFramePr>
            <a:graphicFrameLocks noGrp="1"/>
          </p:cNvGraphicFramePr>
          <p:nvPr>
            <p:extLst>
              <p:ext uri="{D42A27DB-BD31-4B8C-83A1-F6EECF244321}">
                <p14:modId xmlns:p14="http://schemas.microsoft.com/office/powerpoint/2010/main" val="2771133941"/>
              </p:ext>
            </p:extLst>
          </p:nvPr>
        </p:nvGraphicFramePr>
        <p:xfrm>
          <a:off x="1939158" y="3824233"/>
          <a:ext cx="8308428" cy="2056305"/>
        </p:xfrm>
        <a:graphic>
          <a:graphicData uri="http://schemas.openxmlformats.org/drawingml/2006/table">
            <a:tbl>
              <a:tblPr firstRow="1" bandRow="1">
                <a:tableStyleId>{7DF18680-E054-41AD-8BC1-D1AEF772440D}</a:tableStyleId>
              </a:tblPr>
              <a:tblGrid>
                <a:gridCol w="2077107">
                  <a:extLst>
                    <a:ext uri="{9D8B030D-6E8A-4147-A177-3AD203B41FA5}">
                      <a16:colId xmlns:a16="http://schemas.microsoft.com/office/drawing/2014/main" val="2120058526"/>
                    </a:ext>
                  </a:extLst>
                </a:gridCol>
                <a:gridCol w="2077107">
                  <a:extLst>
                    <a:ext uri="{9D8B030D-6E8A-4147-A177-3AD203B41FA5}">
                      <a16:colId xmlns:a16="http://schemas.microsoft.com/office/drawing/2014/main" val="4032175581"/>
                    </a:ext>
                  </a:extLst>
                </a:gridCol>
                <a:gridCol w="2077107">
                  <a:extLst>
                    <a:ext uri="{9D8B030D-6E8A-4147-A177-3AD203B41FA5}">
                      <a16:colId xmlns:a16="http://schemas.microsoft.com/office/drawing/2014/main" val="2546598776"/>
                    </a:ext>
                  </a:extLst>
                </a:gridCol>
                <a:gridCol w="2077107">
                  <a:extLst>
                    <a:ext uri="{9D8B030D-6E8A-4147-A177-3AD203B41FA5}">
                      <a16:colId xmlns:a16="http://schemas.microsoft.com/office/drawing/2014/main" val="1357585344"/>
                    </a:ext>
                  </a:extLst>
                </a:gridCol>
              </a:tblGrid>
              <a:tr h="685435">
                <a:tc>
                  <a:txBody>
                    <a:bodyPr/>
                    <a:lstStyle/>
                    <a:p>
                      <a:endParaRPr lang="en-US" dirty="0"/>
                    </a:p>
                  </a:txBody>
                  <a:tcPr/>
                </a:tc>
                <a:tc>
                  <a:txBody>
                    <a:bodyPr/>
                    <a:lstStyle/>
                    <a:p>
                      <a:r>
                        <a:rPr lang="en-US" dirty="0"/>
                        <a:t>Net Profit</a:t>
                      </a:r>
                    </a:p>
                  </a:txBody>
                  <a:tcPr/>
                </a:tc>
                <a:tc>
                  <a:txBody>
                    <a:bodyPr/>
                    <a:lstStyle/>
                    <a:p>
                      <a:r>
                        <a:rPr lang="en-US" dirty="0"/>
                        <a:t>Cost</a:t>
                      </a:r>
                    </a:p>
                  </a:txBody>
                  <a:tcPr/>
                </a:tc>
                <a:tc>
                  <a:txBody>
                    <a:bodyPr/>
                    <a:lstStyle/>
                    <a:p>
                      <a:r>
                        <a:rPr lang="en-US" dirty="0"/>
                        <a:t>Revenue</a:t>
                      </a:r>
                    </a:p>
                  </a:txBody>
                  <a:tcPr/>
                </a:tc>
                <a:extLst>
                  <a:ext uri="{0D108BD9-81ED-4DB2-BD59-A6C34878D82A}">
                    <a16:rowId xmlns:a16="http://schemas.microsoft.com/office/drawing/2014/main" val="3042323646"/>
                  </a:ext>
                </a:extLst>
              </a:tr>
              <a:tr h="685435">
                <a:tc>
                  <a:txBody>
                    <a:bodyPr/>
                    <a:lstStyle/>
                    <a:p>
                      <a:r>
                        <a:rPr lang="en-US" dirty="0"/>
                        <a:t>Top 50 Cars</a:t>
                      </a:r>
                    </a:p>
                  </a:txBody>
                  <a:tcPr/>
                </a:tc>
                <a:tc>
                  <a:txBody>
                    <a:bodyPr/>
                    <a:lstStyle/>
                    <a:p>
                      <a:r>
                        <a:rPr lang="en-US" dirty="0"/>
                        <a:t>$6,546,481.44</a:t>
                      </a:r>
                    </a:p>
                  </a:txBody>
                  <a:tcPr/>
                </a:tc>
                <a:tc>
                  <a:txBody>
                    <a:bodyPr/>
                    <a:lstStyle/>
                    <a:p>
                      <a:r>
                        <a:rPr lang="en-US" dirty="0"/>
                        <a:t>$6,389,461.56</a:t>
                      </a:r>
                    </a:p>
                  </a:txBody>
                  <a:tcPr/>
                </a:tc>
                <a:tc>
                  <a:txBody>
                    <a:bodyPr/>
                    <a:lstStyle/>
                    <a:p>
                      <a:r>
                        <a:rPr lang="en-US" dirty="0"/>
                        <a:t>$12,935,943.00</a:t>
                      </a:r>
                    </a:p>
                    <a:p>
                      <a:endParaRPr lang="en-US" dirty="0"/>
                    </a:p>
                  </a:txBody>
                  <a:tcPr/>
                </a:tc>
                <a:extLst>
                  <a:ext uri="{0D108BD9-81ED-4DB2-BD59-A6C34878D82A}">
                    <a16:rowId xmlns:a16="http://schemas.microsoft.com/office/drawing/2014/main" val="2857879737"/>
                  </a:ext>
                </a:extLst>
              </a:tr>
              <a:tr h="685435">
                <a:tc>
                  <a:txBody>
                    <a:bodyPr/>
                    <a:lstStyle/>
                    <a:p>
                      <a:r>
                        <a:rPr lang="en-US" dirty="0"/>
                        <a:t>Top 50 cars x 80</a:t>
                      </a:r>
                    </a:p>
                  </a:txBody>
                  <a:tcPr/>
                </a:tc>
                <a:tc>
                  <a:txBody>
                    <a:bodyPr/>
                    <a:lstStyle/>
                    <a:p>
                      <a:r>
                        <a:rPr lang="en-US" dirty="0"/>
                        <a:t>$523,718,515.00</a:t>
                      </a:r>
                    </a:p>
                  </a:txBody>
                  <a:tcPr/>
                </a:tc>
                <a:tc>
                  <a:txBody>
                    <a:bodyPr/>
                    <a:lstStyle/>
                    <a:p>
                      <a:r>
                        <a:rPr lang="en-US" dirty="0"/>
                        <a:t>$511,156,925.00</a:t>
                      </a:r>
                    </a:p>
                  </a:txBody>
                  <a:tcPr/>
                </a:tc>
                <a:tc>
                  <a:txBody>
                    <a:bodyPr/>
                    <a:lstStyle/>
                    <a:p>
                      <a:r>
                        <a:rPr lang="en-US" dirty="0"/>
                        <a:t>$1,034,875,440.00</a:t>
                      </a:r>
                    </a:p>
                  </a:txBody>
                  <a:tcPr/>
                </a:tc>
                <a:extLst>
                  <a:ext uri="{0D108BD9-81ED-4DB2-BD59-A6C34878D82A}">
                    <a16:rowId xmlns:a16="http://schemas.microsoft.com/office/drawing/2014/main" val="2851928460"/>
                  </a:ext>
                </a:extLst>
              </a:tr>
            </a:tbl>
          </a:graphicData>
        </a:graphic>
      </p:graphicFrame>
    </p:spTree>
    <p:extLst>
      <p:ext uri="{BB962C8B-B14F-4D97-AF65-F5344CB8AC3E}">
        <p14:creationId xmlns:p14="http://schemas.microsoft.com/office/powerpoint/2010/main" val="41825829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AF70362-DF33-E94E-8560-A54D178F2AEE}"/>
              </a:ext>
            </a:extLst>
          </p:cNvPr>
          <p:cNvGraphicFramePr>
            <a:graphicFrameLocks/>
          </p:cNvGraphicFramePr>
          <p:nvPr>
            <p:extLst>
              <p:ext uri="{D42A27DB-BD31-4B8C-83A1-F6EECF244321}">
                <p14:modId xmlns:p14="http://schemas.microsoft.com/office/powerpoint/2010/main" val="417056650"/>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59856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6CC36D0-8034-C44F-8E1E-DC9D6CDE998F}"/>
              </a:ext>
            </a:extLst>
          </p:cNvPr>
          <p:cNvSpPr>
            <a:spLocks noGrp="1"/>
          </p:cNvSpPr>
          <p:nvPr>
            <p:ph type="subTitle" idx="1"/>
          </p:nvPr>
        </p:nvSpPr>
        <p:spPr>
          <a:xfrm>
            <a:off x="1759237" y="2069432"/>
            <a:ext cx="8673427" cy="3159421"/>
          </a:xfrm>
        </p:spPr>
        <p:txBody>
          <a:bodyPr>
            <a:normAutofit/>
          </a:bodyPr>
          <a:lstStyle/>
          <a:p>
            <a:r>
              <a:rPr lang="en-US" sz="5400" dirty="0">
                <a:latin typeface="+mj-lt"/>
              </a:rPr>
              <a:t>Strategy 3: Only use the top 100 car models</a:t>
            </a:r>
          </a:p>
        </p:txBody>
      </p:sp>
      <p:graphicFrame>
        <p:nvGraphicFramePr>
          <p:cNvPr id="3" name="Table 2">
            <a:extLst>
              <a:ext uri="{FF2B5EF4-FFF2-40B4-BE49-F238E27FC236}">
                <a16:creationId xmlns:a16="http://schemas.microsoft.com/office/drawing/2014/main" id="{B1492A07-0497-DD4E-BBAF-426A857EF979}"/>
              </a:ext>
            </a:extLst>
          </p:cNvPr>
          <p:cNvGraphicFramePr>
            <a:graphicFrameLocks noGrp="1"/>
          </p:cNvGraphicFramePr>
          <p:nvPr>
            <p:extLst>
              <p:ext uri="{D42A27DB-BD31-4B8C-83A1-F6EECF244321}">
                <p14:modId xmlns:p14="http://schemas.microsoft.com/office/powerpoint/2010/main" val="4202073779"/>
              </p:ext>
            </p:extLst>
          </p:nvPr>
        </p:nvGraphicFramePr>
        <p:xfrm>
          <a:off x="1933852" y="3846786"/>
          <a:ext cx="8324196" cy="1931573"/>
        </p:xfrm>
        <a:graphic>
          <a:graphicData uri="http://schemas.openxmlformats.org/drawingml/2006/table">
            <a:tbl>
              <a:tblPr firstRow="1" bandRow="1">
                <a:tableStyleId>{7DF18680-E054-41AD-8BC1-D1AEF772440D}</a:tableStyleId>
              </a:tblPr>
              <a:tblGrid>
                <a:gridCol w="2081049">
                  <a:extLst>
                    <a:ext uri="{9D8B030D-6E8A-4147-A177-3AD203B41FA5}">
                      <a16:colId xmlns:a16="http://schemas.microsoft.com/office/drawing/2014/main" val="1534848549"/>
                    </a:ext>
                  </a:extLst>
                </a:gridCol>
                <a:gridCol w="2081049">
                  <a:extLst>
                    <a:ext uri="{9D8B030D-6E8A-4147-A177-3AD203B41FA5}">
                      <a16:colId xmlns:a16="http://schemas.microsoft.com/office/drawing/2014/main" val="53706255"/>
                    </a:ext>
                  </a:extLst>
                </a:gridCol>
                <a:gridCol w="2081049">
                  <a:extLst>
                    <a:ext uri="{9D8B030D-6E8A-4147-A177-3AD203B41FA5}">
                      <a16:colId xmlns:a16="http://schemas.microsoft.com/office/drawing/2014/main" val="1957847123"/>
                    </a:ext>
                  </a:extLst>
                </a:gridCol>
                <a:gridCol w="2081049">
                  <a:extLst>
                    <a:ext uri="{9D8B030D-6E8A-4147-A177-3AD203B41FA5}">
                      <a16:colId xmlns:a16="http://schemas.microsoft.com/office/drawing/2014/main" val="4171002610"/>
                    </a:ext>
                  </a:extLst>
                </a:gridCol>
              </a:tblGrid>
              <a:tr h="512095">
                <a:tc>
                  <a:txBody>
                    <a:bodyPr/>
                    <a:lstStyle/>
                    <a:p>
                      <a:endParaRPr lang="en-US" dirty="0"/>
                    </a:p>
                  </a:txBody>
                  <a:tcPr/>
                </a:tc>
                <a:tc>
                  <a:txBody>
                    <a:bodyPr/>
                    <a:lstStyle/>
                    <a:p>
                      <a:r>
                        <a:rPr lang="en-US" dirty="0"/>
                        <a:t>Profit</a:t>
                      </a:r>
                    </a:p>
                  </a:txBody>
                  <a:tcPr/>
                </a:tc>
                <a:tc>
                  <a:txBody>
                    <a:bodyPr/>
                    <a:lstStyle/>
                    <a:p>
                      <a:r>
                        <a:rPr lang="en-US" dirty="0"/>
                        <a:t>Cost</a:t>
                      </a:r>
                    </a:p>
                  </a:txBody>
                  <a:tcPr/>
                </a:tc>
                <a:tc>
                  <a:txBody>
                    <a:bodyPr/>
                    <a:lstStyle/>
                    <a:p>
                      <a:r>
                        <a:rPr lang="en-US" dirty="0"/>
                        <a:t>Revenue</a:t>
                      </a:r>
                    </a:p>
                  </a:txBody>
                  <a:tcPr/>
                </a:tc>
                <a:extLst>
                  <a:ext uri="{0D108BD9-81ED-4DB2-BD59-A6C34878D82A}">
                    <a16:rowId xmlns:a16="http://schemas.microsoft.com/office/drawing/2014/main" val="1247160584"/>
                  </a:ext>
                </a:extLst>
              </a:tr>
              <a:tr h="709739">
                <a:tc>
                  <a:txBody>
                    <a:bodyPr/>
                    <a:lstStyle/>
                    <a:p>
                      <a:r>
                        <a:rPr lang="en-US" dirty="0"/>
                        <a:t>Top 100</a:t>
                      </a:r>
                    </a:p>
                  </a:txBody>
                  <a:tcPr/>
                </a:tc>
                <a:tc>
                  <a:txBody>
                    <a:bodyPr/>
                    <a:lstStyle/>
                    <a:p>
                      <a:r>
                        <a:rPr lang="en-US" dirty="0"/>
                        <a:t>$10,855,883.80</a:t>
                      </a:r>
                    </a:p>
                  </a:txBody>
                  <a:tcPr/>
                </a:tc>
                <a:tc>
                  <a:txBody>
                    <a:bodyPr/>
                    <a:lstStyle/>
                    <a:p>
                      <a:r>
                        <a:rPr lang="en-US" dirty="0"/>
                        <a:t>$10,610,767.20</a:t>
                      </a:r>
                    </a:p>
                  </a:txBody>
                  <a:tcPr/>
                </a:tc>
                <a:tc>
                  <a:txBody>
                    <a:bodyPr/>
                    <a:lstStyle/>
                    <a:p>
                      <a:r>
                        <a:rPr lang="en-US" dirty="0"/>
                        <a:t>$21,466,651.00</a:t>
                      </a:r>
                    </a:p>
                  </a:txBody>
                  <a:tcPr/>
                </a:tc>
                <a:extLst>
                  <a:ext uri="{0D108BD9-81ED-4DB2-BD59-A6C34878D82A}">
                    <a16:rowId xmlns:a16="http://schemas.microsoft.com/office/drawing/2014/main" val="2570061765"/>
                  </a:ext>
                </a:extLst>
              </a:tr>
              <a:tr h="709739">
                <a:tc>
                  <a:txBody>
                    <a:bodyPr/>
                    <a:lstStyle/>
                    <a:p>
                      <a:r>
                        <a:rPr lang="en-US" dirty="0"/>
                        <a:t>Top 100 cars x 40</a:t>
                      </a:r>
                    </a:p>
                  </a:txBody>
                  <a:tcPr/>
                </a:tc>
                <a:tc>
                  <a:txBody>
                    <a:bodyPr/>
                    <a:lstStyle/>
                    <a:p>
                      <a:r>
                        <a:rPr lang="en-US" dirty="0"/>
                        <a:t>$434,235,352.00</a:t>
                      </a:r>
                    </a:p>
                  </a:txBody>
                  <a:tcPr/>
                </a:tc>
                <a:tc>
                  <a:txBody>
                    <a:bodyPr/>
                    <a:lstStyle/>
                    <a:p>
                      <a:r>
                        <a:rPr lang="en-US" dirty="0"/>
                        <a:t>$424,430,688.00</a:t>
                      </a:r>
                    </a:p>
                  </a:txBody>
                  <a:tcPr/>
                </a:tc>
                <a:tc>
                  <a:txBody>
                    <a:bodyPr/>
                    <a:lstStyle/>
                    <a:p>
                      <a:r>
                        <a:rPr lang="en-US" dirty="0"/>
                        <a:t>$858,666,040.00</a:t>
                      </a:r>
                    </a:p>
                  </a:txBody>
                  <a:tcPr/>
                </a:tc>
                <a:extLst>
                  <a:ext uri="{0D108BD9-81ED-4DB2-BD59-A6C34878D82A}">
                    <a16:rowId xmlns:a16="http://schemas.microsoft.com/office/drawing/2014/main" val="708067215"/>
                  </a:ext>
                </a:extLst>
              </a:tr>
            </a:tbl>
          </a:graphicData>
        </a:graphic>
      </p:graphicFrame>
    </p:spTree>
    <p:extLst>
      <p:ext uri="{BB962C8B-B14F-4D97-AF65-F5344CB8AC3E}">
        <p14:creationId xmlns:p14="http://schemas.microsoft.com/office/powerpoint/2010/main" val="394620643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5715EC1-B022-A84C-A369-61F064E34578}"/>
              </a:ext>
            </a:extLst>
          </p:cNvPr>
          <p:cNvGraphicFramePr>
            <a:graphicFrameLocks/>
          </p:cNvGraphicFramePr>
          <p:nvPr>
            <p:extLst>
              <p:ext uri="{D42A27DB-BD31-4B8C-83A1-F6EECF244321}">
                <p14:modId xmlns:p14="http://schemas.microsoft.com/office/powerpoint/2010/main" val="788183018"/>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03105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D0E873E-B522-E645-9832-00545658BBC8}"/>
              </a:ext>
            </a:extLst>
          </p:cNvPr>
          <p:cNvSpPr>
            <a:spLocks noGrp="1"/>
          </p:cNvSpPr>
          <p:nvPr>
            <p:ph type="title"/>
          </p:nvPr>
        </p:nvSpPr>
        <p:spPr/>
        <p:txBody>
          <a:bodyPr>
            <a:noAutofit/>
          </a:bodyPr>
          <a:lstStyle/>
          <a:p>
            <a:r>
              <a:rPr lang="en-US" sz="3600" dirty="0"/>
              <a:t>Final Recommendation: </a:t>
            </a:r>
            <a:r>
              <a:rPr lang="en-US" sz="3600" b="1" u="sng" dirty="0"/>
              <a:t>STRATEGY 2</a:t>
            </a:r>
          </a:p>
        </p:txBody>
      </p:sp>
      <p:graphicFrame>
        <p:nvGraphicFramePr>
          <p:cNvPr id="11" name="Content Placeholder 10">
            <a:extLst>
              <a:ext uri="{FF2B5EF4-FFF2-40B4-BE49-F238E27FC236}">
                <a16:creationId xmlns:a16="http://schemas.microsoft.com/office/drawing/2014/main" id="{5591E20B-ACFB-1B49-8E58-0A10167BBA55}"/>
              </a:ext>
            </a:extLst>
          </p:cNvPr>
          <p:cNvGraphicFramePr>
            <a:graphicFrameLocks noGrp="1"/>
          </p:cNvGraphicFramePr>
          <p:nvPr>
            <p:ph idx="1"/>
            <p:extLst>
              <p:ext uri="{D42A27DB-BD31-4B8C-83A1-F6EECF244321}">
                <p14:modId xmlns:p14="http://schemas.microsoft.com/office/powerpoint/2010/main" val="2176160948"/>
              </p:ext>
            </p:extLst>
          </p:nvPr>
        </p:nvGraphicFramePr>
        <p:xfrm>
          <a:off x="4796589" y="288758"/>
          <a:ext cx="7122694" cy="6384767"/>
        </p:xfrm>
        <a:graphic>
          <a:graphicData uri="http://schemas.openxmlformats.org/drawingml/2006/table">
            <a:tbl>
              <a:tblPr>
                <a:tableStyleId>{7DF18680-E054-41AD-8BC1-D1AEF772440D}</a:tableStyleId>
              </a:tblPr>
              <a:tblGrid>
                <a:gridCol w="2301007">
                  <a:extLst>
                    <a:ext uri="{9D8B030D-6E8A-4147-A177-3AD203B41FA5}">
                      <a16:colId xmlns:a16="http://schemas.microsoft.com/office/drawing/2014/main" val="4075133601"/>
                    </a:ext>
                  </a:extLst>
                </a:gridCol>
                <a:gridCol w="1229057">
                  <a:extLst>
                    <a:ext uri="{9D8B030D-6E8A-4147-A177-3AD203B41FA5}">
                      <a16:colId xmlns:a16="http://schemas.microsoft.com/office/drawing/2014/main" val="1582397605"/>
                    </a:ext>
                  </a:extLst>
                </a:gridCol>
                <a:gridCol w="1208049">
                  <a:extLst>
                    <a:ext uri="{9D8B030D-6E8A-4147-A177-3AD203B41FA5}">
                      <a16:colId xmlns:a16="http://schemas.microsoft.com/office/drawing/2014/main" val="1060777989"/>
                    </a:ext>
                  </a:extLst>
                </a:gridCol>
                <a:gridCol w="1166028">
                  <a:extLst>
                    <a:ext uri="{9D8B030D-6E8A-4147-A177-3AD203B41FA5}">
                      <a16:colId xmlns:a16="http://schemas.microsoft.com/office/drawing/2014/main" val="2801862465"/>
                    </a:ext>
                  </a:extLst>
                </a:gridCol>
                <a:gridCol w="1218553">
                  <a:extLst>
                    <a:ext uri="{9D8B030D-6E8A-4147-A177-3AD203B41FA5}">
                      <a16:colId xmlns:a16="http://schemas.microsoft.com/office/drawing/2014/main" val="2913169910"/>
                    </a:ext>
                  </a:extLst>
                </a:gridCol>
              </a:tblGrid>
              <a:tr h="297902">
                <a:tc gridSpan="5">
                  <a:txBody>
                    <a:bodyPr/>
                    <a:lstStyle/>
                    <a:p>
                      <a:pPr algn="ctr" fontAlgn="ctr"/>
                      <a:r>
                        <a:rPr lang="en-US" sz="1200" u="none" strike="noStrike">
                          <a:solidFill>
                            <a:schemeClr val="bg1"/>
                          </a:solidFill>
                          <a:effectLst/>
                        </a:rPr>
                        <a:t>CALCULATIONS</a:t>
                      </a:r>
                      <a:endParaRPr lang="en-US" sz="1200" b="1" i="0" u="none" strike="noStrike">
                        <a:solidFill>
                          <a:schemeClr val="bg1"/>
                        </a:solidFill>
                        <a:effectLst/>
                        <a:latin typeface="Calibri (Body)"/>
                      </a:endParaRPr>
                    </a:p>
                  </a:txBody>
                  <a:tcPr marL="9348" marR="9348" marT="9348" marB="0" anchor="ctr">
                    <a:solidFill>
                      <a:schemeClr val="accent5">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6672436"/>
                  </a:ext>
                </a:extLst>
              </a:tr>
              <a:tr h="297902">
                <a:tc>
                  <a:txBody>
                    <a:bodyPr/>
                    <a:lstStyle/>
                    <a:p>
                      <a:pPr algn="l" fontAlgn="b"/>
                      <a:r>
                        <a:rPr lang="en-US" sz="1200" u="none" strike="noStrike" dirty="0">
                          <a:solidFill>
                            <a:schemeClr val="bg1"/>
                          </a:solidFill>
                          <a:effectLst/>
                        </a:rPr>
                        <a:t> </a:t>
                      </a:r>
                      <a:endParaRPr lang="en-US" sz="1200" b="0" i="0" u="none" strike="noStrike" dirty="0">
                        <a:solidFill>
                          <a:schemeClr val="bg1"/>
                        </a:solidFill>
                        <a:effectLst/>
                        <a:latin typeface="Calibri" panose="020F0502020204030204" pitchFamily="34" charset="0"/>
                      </a:endParaRPr>
                    </a:p>
                  </a:txBody>
                  <a:tcPr marL="9348" marR="9348" marT="9348" marB="0" anchor="b">
                    <a:solidFill>
                      <a:schemeClr val="accent5">
                        <a:lumMod val="75000"/>
                      </a:schemeClr>
                    </a:solidFill>
                  </a:tcPr>
                </a:tc>
                <a:tc>
                  <a:txBody>
                    <a:bodyPr/>
                    <a:lstStyle/>
                    <a:p>
                      <a:pPr algn="l" fontAlgn="b"/>
                      <a:r>
                        <a:rPr lang="en-US" sz="1200" u="none" strike="noStrike" dirty="0">
                          <a:solidFill>
                            <a:schemeClr val="bg1"/>
                          </a:solidFill>
                          <a:effectLst/>
                        </a:rPr>
                        <a:t>CURRENT</a:t>
                      </a:r>
                      <a:endParaRPr lang="en-US" sz="1200" b="1" i="0" u="none" strike="noStrike" dirty="0">
                        <a:solidFill>
                          <a:schemeClr val="bg1"/>
                        </a:solidFill>
                        <a:effectLst/>
                        <a:latin typeface="Calibri" panose="020F0502020204030204" pitchFamily="34" charset="0"/>
                      </a:endParaRPr>
                    </a:p>
                  </a:txBody>
                  <a:tcPr marL="9348" marR="9348" marT="9348" marB="0" anchor="b">
                    <a:solidFill>
                      <a:schemeClr val="accent5">
                        <a:lumMod val="75000"/>
                      </a:schemeClr>
                    </a:solidFill>
                  </a:tcPr>
                </a:tc>
                <a:tc>
                  <a:txBody>
                    <a:bodyPr/>
                    <a:lstStyle/>
                    <a:p>
                      <a:pPr algn="l" fontAlgn="b"/>
                      <a:r>
                        <a:rPr lang="en-US" sz="1200" u="none" strike="noStrike" dirty="0">
                          <a:solidFill>
                            <a:schemeClr val="bg1"/>
                          </a:solidFill>
                          <a:effectLst/>
                        </a:rPr>
                        <a:t>STRATEGY 1</a:t>
                      </a:r>
                      <a:endParaRPr lang="en-US" sz="1200" b="1" i="1" u="none" strike="noStrike" dirty="0">
                        <a:solidFill>
                          <a:schemeClr val="bg1"/>
                        </a:solidFill>
                        <a:effectLst/>
                        <a:latin typeface="Calibri (Body)"/>
                      </a:endParaRPr>
                    </a:p>
                  </a:txBody>
                  <a:tcPr marL="9348" marR="9348" marT="9348" marB="0" anchor="b">
                    <a:solidFill>
                      <a:schemeClr val="accent5">
                        <a:lumMod val="75000"/>
                      </a:schemeClr>
                    </a:solidFill>
                  </a:tcPr>
                </a:tc>
                <a:tc>
                  <a:txBody>
                    <a:bodyPr/>
                    <a:lstStyle/>
                    <a:p>
                      <a:pPr algn="l" fontAlgn="b"/>
                      <a:r>
                        <a:rPr lang="en-US" sz="1200" u="none" strike="noStrike" dirty="0">
                          <a:solidFill>
                            <a:schemeClr val="bg1"/>
                          </a:solidFill>
                          <a:effectLst/>
                        </a:rPr>
                        <a:t>STRATEGY 2</a:t>
                      </a:r>
                      <a:endParaRPr lang="en-US" sz="1200" b="1" i="1" u="none" strike="noStrike" dirty="0">
                        <a:solidFill>
                          <a:schemeClr val="bg1"/>
                        </a:solidFill>
                        <a:effectLst/>
                        <a:latin typeface="Calibri (Body)"/>
                      </a:endParaRPr>
                    </a:p>
                  </a:txBody>
                  <a:tcPr marL="9348" marR="9348" marT="9348" marB="0" anchor="b">
                    <a:solidFill>
                      <a:schemeClr val="accent5">
                        <a:lumMod val="75000"/>
                      </a:schemeClr>
                    </a:solidFill>
                  </a:tcPr>
                </a:tc>
                <a:tc>
                  <a:txBody>
                    <a:bodyPr/>
                    <a:lstStyle/>
                    <a:p>
                      <a:pPr algn="l" fontAlgn="b"/>
                      <a:r>
                        <a:rPr lang="en-US" sz="1200" u="none" strike="noStrike" dirty="0">
                          <a:solidFill>
                            <a:schemeClr val="bg1"/>
                          </a:solidFill>
                          <a:effectLst/>
                        </a:rPr>
                        <a:t>STRATEGY 3</a:t>
                      </a:r>
                      <a:endParaRPr lang="en-US" sz="1200" b="1" i="1" u="none" strike="noStrike" dirty="0">
                        <a:solidFill>
                          <a:schemeClr val="bg1"/>
                        </a:solidFill>
                        <a:effectLst/>
                        <a:latin typeface="Calibri (Body)"/>
                      </a:endParaRPr>
                    </a:p>
                  </a:txBody>
                  <a:tcPr marL="9348" marR="9348" marT="9348" marB="0" anchor="b">
                    <a:solidFill>
                      <a:schemeClr val="accent5">
                        <a:lumMod val="75000"/>
                      </a:schemeClr>
                    </a:solidFill>
                  </a:tcPr>
                </a:tc>
                <a:extLst>
                  <a:ext uri="{0D108BD9-81ED-4DB2-BD59-A6C34878D82A}">
                    <a16:rowId xmlns:a16="http://schemas.microsoft.com/office/drawing/2014/main" val="3378721393"/>
                  </a:ext>
                </a:extLst>
              </a:tr>
              <a:tr h="297902">
                <a:tc>
                  <a:txBody>
                    <a:bodyPr/>
                    <a:lstStyle/>
                    <a:p>
                      <a:pPr algn="l" fontAlgn="b"/>
                      <a:r>
                        <a:rPr lang="en-US" sz="1200" u="none" strike="noStrike">
                          <a:effectLst/>
                        </a:rPr>
                        <a:t>Total Branches</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3883563983"/>
                  </a:ext>
                </a:extLst>
              </a:tr>
              <a:tr h="297902">
                <a:tc>
                  <a:txBody>
                    <a:bodyPr/>
                    <a:lstStyle/>
                    <a:p>
                      <a:pPr algn="l" fontAlgn="b"/>
                      <a:r>
                        <a:rPr lang="en-US" sz="1200" u="none" strike="noStrike">
                          <a:effectLst/>
                        </a:rPr>
                        <a:t>Total Vehicles</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2351641680"/>
                  </a:ext>
                </a:extLst>
              </a:tr>
              <a:tr h="297902">
                <a:tc>
                  <a:txBody>
                    <a:bodyPr/>
                    <a:lstStyle/>
                    <a:p>
                      <a:pPr algn="l" fontAlgn="b"/>
                      <a:r>
                        <a:rPr lang="en-US" sz="1200" u="none" strike="noStrike">
                          <a:effectLst/>
                        </a:rPr>
                        <a:t>Average Vehicles Per Branch</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3978075877"/>
                  </a:ext>
                </a:extLst>
              </a:tr>
              <a:tr h="29790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858819096"/>
                  </a:ext>
                </a:extLst>
              </a:tr>
              <a:tr h="297902">
                <a:tc>
                  <a:txBody>
                    <a:bodyPr/>
                    <a:lstStyle/>
                    <a:p>
                      <a:pPr algn="l" fontAlgn="b"/>
                      <a:r>
                        <a:rPr lang="en-US" sz="1200" u="none" strike="noStrike">
                          <a:effectLst/>
                        </a:rPr>
                        <a:t>Total City</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41</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41</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41</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844931961"/>
                  </a:ext>
                </a:extLst>
              </a:tr>
              <a:tr h="297902">
                <a:tc>
                  <a:txBody>
                    <a:bodyPr/>
                    <a:lstStyle/>
                    <a:p>
                      <a:pPr algn="l" fontAlgn="b"/>
                      <a:r>
                        <a:rPr lang="en-US" sz="1200" u="none" strike="noStrike">
                          <a:effectLst/>
                        </a:rPr>
                        <a:t>Average Branch Per City</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1707290774"/>
                  </a:ext>
                </a:extLst>
              </a:tr>
              <a:tr h="29790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1389647606"/>
                  </a:ext>
                </a:extLst>
              </a:tr>
              <a:tr h="297902">
                <a:tc>
                  <a:txBody>
                    <a:bodyPr/>
                    <a:lstStyle/>
                    <a:p>
                      <a:pPr algn="l" fontAlgn="b"/>
                      <a:r>
                        <a:rPr lang="en-US" sz="1200" u="none" strike="noStrike">
                          <a:effectLst/>
                        </a:rPr>
                        <a:t>Total State</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2159495431"/>
                  </a:ext>
                </a:extLst>
              </a:tr>
              <a:tr h="297902">
                <a:tc>
                  <a:txBody>
                    <a:bodyPr/>
                    <a:lstStyle/>
                    <a:p>
                      <a:pPr algn="l" fontAlgn="b"/>
                      <a:r>
                        <a:rPr lang="en-US" sz="1200" u="none" strike="noStrike">
                          <a:effectLst/>
                        </a:rPr>
                        <a:t>Average Branch Per State</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2147654144"/>
                  </a:ext>
                </a:extLst>
              </a:tr>
              <a:tr h="29790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3235742846"/>
                  </a:ext>
                </a:extLst>
              </a:tr>
              <a:tr h="297902">
                <a:tc>
                  <a:txBody>
                    <a:bodyPr/>
                    <a:lstStyle/>
                    <a:p>
                      <a:pPr algn="l" fontAlgn="b"/>
                      <a:r>
                        <a:rPr lang="en-US" sz="1200" u="none" strike="noStrike">
                          <a:effectLst/>
                        </a:rPr>
                        <a:t>Sum Cost Cars</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$33,076,688.64</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$37,751,605.56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$511,156,925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$424,430,688 </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3278859650"/>
                  </a:ext>
                </a:extLst>
              </a:tr>
              <a:tr h="527388">
                <a:tc>
                  <a:txBody>
                    <a:bodyPr/>
                    <a:lstStyle/>
                    <a:p>
                      <a:pPr algn="l" fontAlgn="b"/>
                      <a:r>
                        <a:rPr lang="en-US" sz="1200" u="none" strike="noStrike">
                          <a:effectLst/>
                        </a:rPr>
                        <a:t>Sum Revenue Cars</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$64,866,040.00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$74,373,145.00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$1,034,875,440</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$858,666,040</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2939988484"/>
                  </a:ext>
                </a:extLst>
              </a:tr>
              <a:tr h="297902">
                <a:tc>
                  <a:txBody>
                    <a:bodyPr/>
                    <a:lstStyle/>
                    <a:p>
                      <a:pPr algn="l" fontAlgn="b"/>
                      <a:r>
                        <a:rPr lang="en-US" sz="1200" u="none" strike="noStrike">
                          <a:effectLst/>
                        </a:rPr>
                        <a:t>Net Profit Cars</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$31,789,351.36</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$36,621,539.44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dirty="0">
                          <a:effectLst/>
                        </a:rPr>
                        <a:t>$523,718,515 </a:t>
                      </a:r>
                      <a:endParaRPr lang="en-US" sz="1200" b="0" i="0" u="none" strike="noStrike" dirty="0">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$434,235,352 </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4128196625"/>
                  </a:ext>
                </a:extLst>
              </a:tr>
              <a:tr h="29790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1182804961"/>
                  </a:ext>
                </a:extLst>
              </a:tr>
              <a:tr h="297902">
                <a:tc>
                  <a:txBody>
                    <a:bodyPr/>
                    <a:lstStyle/>
                    <a:p>
                      <a:pPr algn="l" fontAlgn="b"/>
                      <a:r>
                        <a:rPr lang="en-US" sz="1200" u="none" strike="noStrike">
                          <a:effectLst/>
                        </a:rPr>
                        <a:t>Average Cost per Car</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$8,269.17</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$9,437.90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$127,789.23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$106,107.67 </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3575427090"/>
                  </a:ext>
                </a:extLst>
              </a:tr>
              <a:tr h="297902">
                <a:tc>
                  <a:txBody>
                    <a:bodyPr/>
                    <a:lstStyle/>
                    <a:p>
                      <a:pPr algn="l" fontAlgn="b"/>
                      <a:r>
                        <a:rPr lang="en-US" sz="1200" u="none" strike="noStrike" dirty="0">
                          <a:effectLst/>
                        </a:rPr>
                        <a:t>Average Revenue per Car</a:t>
                      </a:r>
                      <a:endParaRPr lang="en-US" sz="1200" b="0" i="0" u="none" strike="noStrike" dirty="0">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$16,216.51</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$18,593.29 </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$258,718.86</a:t>
                      </a:r>
                      <a:endParaRPr lang="en-US" sz="1200" b="0" i="0" u="none" strike="noStrike">
                        <a:solidFill>
                          <a:srgbClr val="00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$214,666.51</a:t>
                      </a:r>
                      <a:endParaRPr lang="en-US" sz="1200" b="0" i="0" u="none" strike="noStrike">
                        <a:solidFill>
                          <a:srgbClr val="00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2209754503"/>
                  </a:ext>
                </a:extLst>
              </a:tr>
              <a:tr h="297902">
                <a:tc>
                  <a:txBody>
                    <a:bodyPr/>
                    <a:lstStyle/>
                    <a:p>
                      <a:pPr algn="l" fontAlgn="b"/>
                      <a:r>
                        <a:rPr lang="en-US" sz="1200" u="none" strike="noStrike" dirty="0">
                          <a:effectLst/>
                        </a:rPr>
                        <a:t>Average Net Profit per Car</a:t>
                      </a:r>
                      <a:endParaRPr lang="en-US" sz="1200" b="1" i="0" u="none" strike="noStrike" dirty="0">
                        <a:solidFill>
                          <a:srgbClr val="FF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$7,947.34</a:t>
                      </a:r>
                      <a:endParaRPr lang="en-US" sz="1200" b="1" i="0" u="none" strike="noStrike">
                        <a:solidFill>
                          <a:srgbClr val="FF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$9,155.38 </a:t>
                      </a:r>
                      <a:endParaRPr lang="en-US" sz="1200" b="1" i="0" u="none" strike="noStrike">
                        <a:solidFill>
                          <a:srgbClr val="FF0000"/>
                        </a:solidFill>
                        <a:effectLst/>
                        <a:latin typeface="Calibri" panose="020F0502020204030204" pitchFamily="34" charset="0"/>
                      </a:endParaRPr>
                    </a:p>
                  </a:txBody>
                  <a:tcPr marL="9348" marR="9348" marT="9348" marB="0" anchor="b"/>
                </a:tc>
                <a:tc>
                  <a:txBody>
                    <a:bodyPr/>
                    <a:lstStyle/>
                    <a:p>
                      <a:pPr algn="r" fontAlgn="b"/>
                      <a:r>
                        <a:rPr lang="en-US" sz="1200" u="none" strike="noStrike" dirty="0">
                          <a:effectLst/>
                        </a:rPr>
                        <a:t>$130,929.63 </a:t>
                      </a:r>
                      <a:endParaRPr lang="en-US" sz="1200" b="1" i="0" u="none" strike="noStrike" dirty="0">
                        <a:solidFill>
                          <a:srgbClr val="FF0000"/>
                        </a:solidFill>
                        <a:effectLst/>
                        <a:latin typeface="Calibri" panose="020F0502020204030204" pitchFamily="34" charset="0"/>
                      </a:endParaRPr>
                    </a:p>
                  </a:txBody>
                  <a:tcPr marL="9348" marR="9348" marT="9348" marB="0" anchor="b"/>
                </a:tc>
                <a:tc>
                  <a:txBody>
                    <a:bodyPr/>
                    <a:lstStyle/>
                    <a:p>
                      <a:pPr algn="r" fontAlgn="b"/>
                      <a:r>
                        <a:rPr lang="en-US" sz="1200" u="none" strike="noStrike">
                          <a:effectLst/>
                        </a:rPr>
                        <a:t>$108,558.84 </a:t>
                      </a:r>
                      <a:endParaRPr lang="en-US" sz="1200" b="1" i="0" u="none" strike="noStrike">
                        <a:solidFill>
                          <a:srgbClr val="FF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3326120644"/>
                  </a:ext>
                </a:extLst>
              </a:tr>
              <a:tr h="297902">
                <a:tc>
                  <a:txBody>
                    <a:bodyPr/>
                    <a:lstStyle/>
                    <a:p>
                      <a:pPr algn="l" fontAlgn="b"/>
                      <a:r>
                        <a:rPr lang="en-US" sz="1200" u="none" strike="noStrike" dirty="0">
                          <a:effectLst/>
                        </a:rPr>
                        <a:t> </a:t>
                      </a:r>
                      <a:endParaRPr lang="en-US" sz="1200" b="1" i="0" u="none" strike="noStrike" dirty="0">
                        <a:solidFill>
                          <a:srgbClr val="FF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1" i="0" u="none" strike="noStrike">
                        <a:solidFill>
                          <a:srgbClr val="FF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1" i="0" u="none" strike="noStrike">
                        <a:solidFill>
                          <a:srgbClr val="FF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1" i="0" u="none" strike="noStrike">
                        <a:solidFill>
                          <a:srgbClr val="FF0000"/>
                        </a:solidFill>
                        <a:effectLst/>
                        <a:latin typeface="Calibri" panose="020F0502020204030204" pitchFamily="34" charset="0"/>
                      </a:endParaRPr>
                    </a:p>
                  </a:txBody>
                  <a:tcPr marL="9348" marR="9348" marT="9348" marB="0" anchor="b"/>
                </a:tc>
                <a:tc>
                  <a:txBody>
                    <a:bodyPr/>
                    <a:lstStyle/>
                    <a:p>
                      <a:pPr algn="l" fontAlgn="b"/>
                      <a:r>
                        <a:rPr lang="en-US" sz="1200" u="none" strike="noStrike">
                          <a:effectLst/>
                        </a:rPr>
                        <a:t> </a:t>
                      </a:r>
                      <a:endParaRPr lang="en-US" sz="1200" b="1" i="0" u="none" strike="noStrike">
                        <a:solidFill>
                          <a:srgbClr val="FF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3950163503"/>
                  </a:ext>
                </a:extLst>
              </a:tr>
              <a:tr h="197241">
                <a:tc>
                  <a:txBody>
                    <a:bodyPr/>
                    <a:lstStyle/>
                    <a:p>
                      <a:pPr algn="l" fontAlgn="b"/>
                      <a:r>
                        <a:rPr lang="en-US" sz="1200" u="sng" strike="noStrike" dirty="0">
                          <a:effectLst/>
                        </a:rPr>
                        <a:t>Growth Rate per Strategy</a:t>
                      </a:r>
                      <a:endParaRPr lang="en-US" sz="1200" b="1" i="0" u="sng" strike="noStrike" dirty="0">
                        <a:solidFill>
                          <a:srgbClr val="FF0000"/>
                        </a:solidFill>
                        <a:effectLst/>
                        <a:latin typeface="Calibri" panose="020F0502020204030204" pitchFamily="34" charset="0"/>
                      </a:endParaRPr>
                    </a:p>
                  </a:txBody>
                  <a:tcPr marL="9348" marR="9348" marT="9348" marB="0" anchor="b"/>
                </a:tc>
                <a:tc>
                  <a:txBody>
                    <a:bodyPr/>
                    <a:lstStyle/>
                    <a:p>
                      <a:pPr algn="r" fontAlgn="b"/>
                      <a:r>
                        <a:rPr lang="en-US" sz="1200" u="none" strike="noStrike" dirty="0">
                          <a:effectLst/>
                        </a:rPr>
                        <a:t>0</a:t>
                      </a:r>
                      <a:endParaRPr lang="en-US" sz="1200" b="1" i="0" u="none" strike="noStrike" dirty="0">
                        <a:solidFill>
                          <a:srgbClr val="FF0000"/>
                        </a:solidFill>
                        <a:effectLst/>
                        <a:latin typeface="Calibri" panose="020F0502020204030204" pitchFamily="34" charset="0"/>
                      </a:endParaRPr>
                    </a:p>
                  </a:txBody>
                  <a:tcPr marL="9348" marR="9348" marT="9348" marB="0" anchor="b"/>
                </a:tc>
                <a:tc>
                  <a:txBody>
                    <a:bodyPr/>
                    <a:lstStyle/>
                    <a:p>
                      <a:pPr algn="r" fontAlgn="b"/>
                      <a:r>
                        <a:rPr lang="en-US" sz="1200" u="sng" strike="noStrike" dirty="0">
                          <a:effectLst/>
                        </a:rPr>
                        <a:t>15.20%</a:t>
                      </a:r>
                      <a:endParaRPr lang="en-US" sz="1200" b="1" i="0" u="sng" strike="noStrike" dirty="0">
                        <a:solidFill>
                          <a:srgbClr val="FF0000"/>
                        </a:solidFill>
                        <a:effectLst/>
                        <a:latin typeface="Calibri" panose="020F0502020204030204" pitchFamily="34" charset="0"/>
                      </a:endParaRPr>
                    </a:p>
                  </a:txBody>
                  <a:tcPr marL="9348" marR="9348" marT="9348" marB="0" anchor="b"/>
                </a:tc>
                <a:tc>
                  <a:txBody>
                    <a:bodyPr/>
                    <a:lstStyle/>
                    <a:p>
                      <a:pPr algn="r" fontAlgn="b"/>
                      <a:r>
                        <a:rPr lang="en-US" sz="1200" u="sng" strike="noStrike" dirty="0">
                          <a:effectLst/>
                        </a:rPr>
                        <a:t>155%</a:t>
                      </a:r>
                      <a:endParaRPr lang="en-US" sz="1200" b="1" i="0" u="sng" strike="noStrike" dirty="0">
                        <a:solidFill>
                          <a:srgbClr val="FF0000"/>
                        </a:solidFill>
                        <a:effectLst/>
                        <a:latin typeface="Calibri" panose="020F0502020204030204" pitchFamily="34" charset="0"/>
                      </a:endParaRPr>
                    </a:p>
                  </a:txBody>
                  <a:tcPr marL="9348" marR="9348" marT="9348" marB="0" anchor="b"/>
                </a:tc>
                <a:tc>
                  <a:txBody>
                    <a:bodyPr/>
                    <a:lstStyle/>
                    <a:p>
                      <a:pPr algn="r" fontAlgn="b"/>
                      <a:r>
                        <a:rPr lang="en-US" sz="1200" u="sng" strike="noStrike" dirty="0">
                          <a:effectLst/>
                        </a:rPr>
                        <a:t>126%</a:t>
                      </a:r>
                      <a:endParaRPr lang="en-US" sz="1200" b="1" i="0" u="sng" strike="noStrike" dirty="0">
                        <a:solidFill>
                          <a:srgbClr val="FF0000"/>
                        </a:solidFill>
                        <a:effectLst/>
                        <a:latin typeface="Calibri" panose="020F0502020204030204" pitchFamily="34" charset="0"/>
                      </a:endParaRPr>
                    </a:p>
                  </a:txBody>
                  <a:tcPr marL="9348" marR="9348" marT="9348" marB="0" anchor="b"/>
                </a:tc>
                <a:extLst>
                  <a:ext uri="{0D108BD9-81ED-4DB2-BD59-A6C34878D82A}">
                    <a16:rowId xmlns:a16="http://schemas.microsoft.com/office/drawing/2014/main" val="16706587"/>
                  </a:ext>
                </a:extLst>
              </a:tr>
            </a:tbl>
          </a:graphicData>
        </a:graphic>
      </p:graphicFrame>
    </p:spTree>
    <p:extLst>
      <p:ext uri="{BB962C8B-B14F-4D97-AF65-F5344CB8AC3E}">
        <p14:creationId xmlns:p14="http://schemas.microsoft.com/office/powerpoint/2010/main" val="2890669712"/>
      </p:ext>
    </p:extLst>
  </p:cSld>
  <p:clrMapOvr>
    <a:masterClrMapping/>
  </p:clrMapOvr>
  <p:transition spd="slow">
    <p:wipe/>
  </p:transition>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1201</TotalTime>
  <Words>1937</Words>
  <Application>Microsoft Macintosh PowerPoint</Application>
  <PresentationFormat>Widescreen</PresentationFormat>
  <Paragraphs>236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(Body)</vt:lpstr>
      <vt:lpstr>Calibri Light</vt:lpstr>
      <vt:lpstr>Rockwell</vt:lpstr>
      <vt:lpstr>Wingdings</vt:lpstr>
      <vt:lpstr>Atlas</vt:lpstr>
      <vt:lpstr>Lariat Rental Car Company Profit Maximization</vt:lpstr>
      <vt:lpstr>Problem: Lariat is losing money but not sure why. What is the best course of action?</vt:lpstr>
      <vt:lpstr>Strategy 1: Replace bottom 50 models with top 50 models</vt:lpstr>
      <vt:lpstr>Strategy 1: Replace bottom 50 models with top 50 models</vt:lpstr>
      <vt:lpstr>Strategy 2: Only use the top 50 car models</vt:lpstr>
      <vt:lpstr>PowerPoint Presentation</vt:lpstr>
      <vt:lpstr>PowerPoint Presentation</vt:lpstr>
      <vt:lpstr>PowerPoint Presentation</vt:lpstr>
      <vt:lpstr>Final Recommendation: STRATEGY 2</vt:lpstr>
      <vt:lpstr>FUTURE RESEARCH and FINAL RECOMMENDATIONS: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Rental Car Company Profit Improvement Maximization</dc:title>
  <dc:creator>Chris Fencl</dc:creator>
  <cp:lastModifiedBy>Chris Fencl</cp:lastModifiedBy>
  <cp:revision>37</cp:revision>
  <dcterms:created xsi:type="dcterms:W3CDTF">2019-10-09T18:24:40Z</dcterms:created>
  <dcterms:modified xsi:type="dcterms:W3CDTF">2019-10-20T16:53:57Z</dcterms:modified>
</cp:coreProperties>
</file>