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7" r:id="rId1"/>
  </p:sldMasterIdLst>
  <p:notesMasterIdLst>
    <p:notesMasterId r:id="rId12"/>
  </p:notesMasterIdLst>
  <p:sldIdLst>
    <p:sldId id="256" r:id="rId2"/>
    <p:sldId id="331" r:id="rId3"/>
    <p:sldId id="333" r:id="rId4"/>
    <p:sldId id="334" r:id="rId5"/>
    <p:sldId id="337" r:id="rId6"/>
    <p:sldId id="348" r:id="rId7"/>
    <p:sldId id="344" r:id="rId8"/>
    <p:sldId id="343" r:id="rId9"/>
    <p:sldId id="295" r:id="rId10"/>
    <p:sldId id="315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DD5"/>
    <a:srgbClr val="FBFFBB"/>
    <a:srgbClr val="4D466B"/>
    <a:srgbClr val="F8851B"/>
    <a:srgbClr val="FFA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9314" autoAdjust="0"/>
  </p:normalViewPr>
  <p:slideViewPr>
    <p:cSldViewPr snapToGrid="0">
      <p:cViewPr>
        <p:scale>
          <a:sx n="90" d="100"/>
          <a:sy n="90" d="100"/>
        </p:scale>
        <p:origin x="-1168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2"/>
    </p:cViewPr>
  </p:sorterViewPr>
  <p:notesViewPr>
    <p:cSldViewPr snapToGrid="0" snapToObjects="1">
      <p:cViewPr varScale="1">
        <p:scale>
          <a:sx n="67" d="100"/>
          <a:sy n="67" d="100"/>
        </p:scale>
        <p:origin x="-3464" y="-112"/>
      </p:cViewPr>
      <p:guideLst>
        <p:guide orient="horz" pos="3367"/>
        <p:guide pos="23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10001:Desktop:CFEngine:Google%20Drive:_VC%20Tracker:Notes:Sierra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Sheet1!$G$24:$G$30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Sheet1!$H$24:$H$30</c:f>
              <c:numCache>
                <c:formatCode>_(* #,##0_);_(* \(#,##0\);_(* "-"??_);_(@_)</c:formatCode>
                <c:ptCount val="7"/>
                <c:pt idx="0">
                  <c:v>37124.0</c:v>
                </c:pt>
                <c:pt idx="1">
                  <c:v>103448.0</c:v>
                </c:pt>
                <c:pt idx="2">
                  <c:v>54475.0</c:v>
                </c:pt>
                <c:pt idx="3">
                  <c:v>33440.0</c:v>
                </c:pt>
                <c:pt idx="4">
                  <c:v>41317.0</c:v>
                </c:pt>
                <c:pt idx="5">
                  <c:v>26556.0</c:v>
                </c:pt>
                <c:pt idx="6">
                  <c:v>71073.0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axId val="-2100851816"/>
        <c:axId val="-2100540104"/>
      </c:barChart>
      <c:catAx>
        <c:axId val="-21008518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0540104"/>
        <c:crosses val="autoZero"/>
        <c:auto val="1"/>
        <c:lblAlgn val="ctr"/>
        <c:lblOffset val="100"/>
        <c:noMultiLvlLbl val="0"/>
      </c:catAx>
      <c:valAx>
        <c:axId val="-2100540104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crossAx val="-2100851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9618-1176-2A49-B8C6-9B54B43D9100}" type="datetimeFigureOut">
              <a:rPr lang="en-US" smtClean="0"/>
              <a:t>3/26/13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3BFFE-BEA5-904D-BCF1-78C483A8F3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718" indent="-260718">
              <a:buAutoNum type="arabicParenR"/>
            </a:pPr>
            <a:r>
              <a:rPr lang="en-US" dirty="0" smtClean="0"/>
              <a:t>Roll out new changes</a:t>
            </a:r>
          </a:p>
          <a:p>
            <a:pPr marL="260718" indent="-260718">
              <a:buAutoNum type="arabicParenR"/>
            </a:pPr>
            <a:r>
              <a:rPr lang="en-US" dirty="0" smtClean="0"/>
              <a:t>Ensure changes remain</a:t>
            </a:r>
            <a:r>
              <a:rPr lang="en-US" baseline="0" dirty="0" smtClean="0"/>
              <a:t> compliant</a:t>
            </a:r>
          </a:p>
          <a:p>
            <a:r>
              <a:rPr lang="en-US" baseline="0" dirty="0" smtClean="0"/>
              <a:t>3) At large scale and in complex environments Automation is the only way to stay competitive. We represent the next generation automation tool</a:t>
            </a:r>
          </a:p>
          <a:p>
            <a:endParaRPr lang="en-US" dirty="0" smtClean="0"/>
          </a:p>
          <a:p>
            <a:r>
              <a:rPr lang="en-US" dirty="0" smtClean="0"/>
              <a:t>IT will</a:t>
            </a:r>
            <a:r>
              <a:rPr lang="en-US" baseline="0" dirty="0" smtClean="0"/>
              <a:t> go through the same revolution we saw in the Automotive industry. JIT, Eliminate time-waste, Machines do the work (correct division of labor), Human focus on “why”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BF2CE-6137-4545-A7E4-AC79528742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Tx/>
              <a:buChar char="-"/>
            </a:pPr>
            <a:r>
              <a:rPr lang="en-US" dirty="0" smtClean="0"/>
              <a:t>Butterfly effect.</a:t>
            </a:r>
            <a:r>
              <a:rPr lang="en-US" baseline="0" dirty="0" smtClean="0"/>
              <a:t> A small initial change yield diverging outcomes making long term prediction impossible. Deterministic systems not predictable (chaos theory)</a:t>
            </a:r>
          </a:p>
          <a:p>
            <a:pPr marL="195539" indent="-195539">
              <a:buFontTx/>
              <a:buChar char="-"/>
            </a:pPr>
            <a:r>
              <a:rPr lang="en-US" dirty="0" smtClean="0"/>
              <a:t>Physics,</a:t>
            </a:r>
            <a:r>
              <a:rPr lang="en-US" baseline="0" dirty="0" smtClean="0"/>
              <a:t> economics, biology and engineering</a:t>
            </a:r>
            <a:endParaRPr lang="en-US" dirty="0" smtClean="0"/>
          </a:p>
          <a:p>
            <a:r>
              <a:rPr lang="en-US" dirty="0" smtClean="0"/>
              <a:t>-  Systems drift</a:t>
            </a:r>
            <a:r>
              <a:rPr lang="en-US" baseline="0" dirty="0" smtClean="0"/>
              <a:t> towards failure. Dev has continuous build, test, deploy. Now time for Ops to get on the stage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3BFFE-BEA5-904D-BCF1-78C483A8F3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28" y="2663386"/>
            <a:ext cx="9197120" cy="162043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29" y="4816456"/>
            <a:ext cx="8851984" cy="84474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98618-B636-274B-9203-EB26EBDC4AEB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  <p:pic>
        <p:nvPicPr>
          <p:cNvPr id="7" name="Picture 6" descr="cfengine-cover PAG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4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7892-4508-6D44-AFEB-F3CAE28E08C3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48487" y="7243506"/>
            <a:ext cx="992579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Confidential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4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0F933-AF79-0B48-8414-A47BBCC2F853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44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3899023"/>
            <a:ext cx="8568531" cy="1501435"/>
          </a:xfrm>
        </p:spPr>
        <p:txBody>
          <a:bodyPr anchor="t"/>
          <a:lstStyle>
            <a:lvl1pPr algn="l">
              <a:defRPr sz="44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24534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EF851-DDAB-A241-ABDE-48824D7E2EEA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  <p:pic>
        <p:nvPicPr>
          <p:cNvPr id="7" name="Picture 6" descr="cfengine-divider PAG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54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65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6955383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6955383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6955383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B0F933-AF79-0B48-8414-A47BBCC2F853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850313" y="7203430"/>
            <a:ext cx="1044575" cy="292100"/>
          </a:xfrm>
          <a:prstGeom prst="rect">
            <a:avLst/>
          </a:prstGeom>
          <a:ln/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b-NO" dirty="0" smtClean="0"/>
              <a:t>Slide </a:t>
            </a:r>
            <a:fld id="{A0D4B549-B3BC-AA4E-8409-2C440E639DF2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666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50397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chart" Target="../charts/chart1.xml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731" y="2963056"/>
            <a:ext cx="9197120" cy="162043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/>
                <a:cs typeface="Arial Rounded MT Bold"/>
              </a:rPr>
              <a:t>CFEngine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46" y="4214645"/>
            <a:ext cx="8851984" cy="844740"/>
          </a:xfrm>
        </p:spPr>
        <p:txBody>
          <a:bodyPr>
            <a:normAutofit/>
          </a:bodyPr>
          <a:lstStyle/>
          <a:p>
            <a:endParaRPr lang="en-US" sz="1400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80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28" y="2963056"/>
            <a:ext cx="9197120" cy="16204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Appendix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4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759" y="53934"/>
            <a:ext cx="9072563" cy="125994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4D466B"/>
                </a:solidFill>
              </a:rPr>
              <a:t>Quotes</a:t>
            </a:r>
            <a:endParaRPr lang="en-US" sz="4400" dirty="0">
              <a:solidFill>
                <a:srgbClr val="4D466B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4448" y="354448"/>
            <a:ext cx="26495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346200" y="1240047"/>
            <a:ext cx="7967663" cy="2232023"/>
            <a:chOff x="1335058" y="1714942"/>
            <a:chExt cx="7966841" cy="2232289"/>
          </a:xfrm>
        </p:grpSpPr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4468460" y="2791396"/>
              <a:ext cx="184131" cy="354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1335058" y="1899115"/>
              <a:ext cx="7522387" cy="1422570"/>
            </a:xfrm>
            <a:prstGeom prst="roundRect">
              <a:avLst/>
            </a:prstGeom>
            <a:gradFill flip="none" rotWithShape="1">
              <a:gsLst>
                <a:gs pos="0">
                  <a:srgbClr val="F7C782"/>
                </a:gs>
                <a:gs pos="100000">
                  <a:srgbClr val="FFFFFF"/>
                </a:gs>
              </a:gsLst>
              <a:lin ang="0" scaled="1"/>
              <a:tileRect/>
            </a:gradFill>
            <a:ln w="38100" cap="flat" cmpd="sng" algn="ctr">
              <a:solidFill>
                <a:srgbClr val="3A316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65100" dist="139700" dir="2700000" algn="tl" rotWithShape="0">
                <a:srgbClr val="000000">
                  <a:alpha val="43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885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1356740" y="1714942"/>
              <a:ext cx="1421836" cy="1483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9600" b="1" dirty="0" smtClean="0">
                  <a:solidFill>
                    <a:srgbClr val="F8851B"/>
                  </a:solidFill>
                  <a:latin typeface="Arial"/>
                  <a:cs typeface="Arial"/>
                </a:rPr>
                <a:t>“</a:t>
              </a:r>
              <a:endParaRPr lang="en-US" sz="9600" b="1" dirty="0">
                <a:solidFill>
                  <a:srgbClr val="F8851B"/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3"/>
            <p:cNvSpPr txBox="1">
              <a:spLocks noChangeArrowheads="1"/>
            </p:cNvSpPr>
            <p:nvPr/>
          </p:nvSpPr>
          <p:spPr bwMode="auto">
            <a:xfrm>
              <a:off x="8031985" y="2463747"/>
              <a:ext cx="1269914" cy="148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9600" b="1" dirty="0">
                  <a:solidFill>
                    <a:srgbClr val="F8851B"/>
                  </a:solidFill>
                  <a:latin typeface="Arial"/>
                  <a:cs typeface="Arial"/>
                </a:rPr>
                <a:t>”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2036615" y="2257509"/>
              <a:ext cx="6264252" cy="7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D466B"/>
                  </a:solidFill>
                  <a:latin typeface="Arial"/>
                  <a:cs typeface="Arial"/>
                </a:rPr>
                <a:t>CFEngine offers a highly scalable approach </a:t>
              </a:r>
              <a:br>
                <a:rPr lang="en-US" sz="2400" dirty="0">
                  <a:solidFill>
                    <a:srgbClr val="4D466B"/>
                  </a:solidFill>
                  <a:latin typeface="Arial"/>
                  <a:cs typeface="Arial"/>
                </a:rPr>
              </a:br>
              <a:r>
                <a:rPr lang="en-US" sz="2400" dirty="0">
                  <a:solidFill>
                    <a:srgbClr val="4D466B"/>
                  </a:solidFill>
                  <a:latin typeface="Arial"/>
                  <a:cs typeface="Arial"/>
                </a:rPr>
                <a:t>with a pull-based, distributed architecture.</a:t>
              </a:r>
            </a:p>
          </p:txBody>
        </p: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479925" y="4037223"/>
            <a:ext cx="18415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346200" y="3145048"/>
            <a:ext cx="7523163" cy="1422400"/>
          </a:xfrm>
          <a:prstGeom prst="roundRect">
            <a:avLst/>
          </a:prstGeom>
          <a:gradFill flip="none" rotWithShape="1">
            <a:gsLst>
              <a:gs pos="0">
                <a:srgbClr val="F7C782"/>
              </a:gs>
              <a:gs pos="100000">
                <a:srgbClr val="FFFFFF"/>
              </a:gs>
            </a:gsLst>
            <a:lin ang="0" scaled="1"/>
            <a:tileRect/>
          </a:gradFill>
          <a:ln w="38100" cap="flat" cmpd="sng" algn="ctr">
            <a:solidFill>
              <a:srgbClr val="3A316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397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>
              <a:solidFill>
                <a:srgbClr val="F885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1367884" y="2960898"/>
            <a:ext cx="1421983" cy="148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600" b="1" dirty="0">
                <a:solidFill>
                  <a:srgbClr val="F8851B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2" name="TextBox 14"/>
          <p:cNvSpPr txBox="1">
            <a:spLocks noChangeArrowheads="1"/>
          </p:cNvSpPr>
          <p:nvPr/>
        </p:nvSpPr>
        <p:spPr bwMode="auto">
          <a:xfrm>
            <a:off x="8043818" y="3751945"/>
            <a:ext cx="1270045" cy="148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600" b="1" dirty="0">
                <a:solidFill>
                  <a:srgbClr val="F8851B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2278734" y="3503402"/>
            <a:ext cx="5808010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4D466B"/>
                </a:solidFill>
                <a:latin typeface="Arial"/>
                <a:cs typeface="Arial"/>
              </a:rPr>
              <a:t>CFEngine is different from </a:t>
            </a:r>
            <a:r>
              <a:rPr lang="en-US" sz="2400" dirty="0" smtClean="0">
                <a:solidFill>
                  <a:srgbClr val="4D466B"/>
                </a:solidFill>
                <a:latin typeface="Arial"/>
                <a:cs typeface="Arial"/>
              </a:rPr>
              <a:t>its competitors </a:t>
            </a:r>
            <a:r>
              <a:rPr lang="en-US" sz="2400" dirty="0">
                <a:solidFill>
                  <a:srgbClr val="4D466B"/>
                </a:solidFill>
                <a:latin typeface="Arial"/>
                <a:cs typeface="Arial"/>
              </a:rPr>
              <a:t>because it is pull-based only.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479925" y="5756485"/>
            <a:ext cx="1841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346200" y="4864310"/>
            <a:ext cx="7523163" cy="1422400"/>
          </a:xfrm>
          <a:prstGeom prst="roundRect">
            <a:avLst/>
          </a:prstGeom>
          <a:gradFill flip="none" rotWithShape="1">
            <a:gsLst>
              <a:gs pos="0">
                <a:srgbClr val="F7C782"/>
              </a:gs>
              <a:gs pos="100000">
                <a:srgbClr val="FFFFFF"/>
              </a:gs>
            </a:gsLst>
            <a:lin ang="0" scaled="1"/>
            <a:tileRect/>
          </a:gradFill>
          <a:ln w="38100" cap="flat" cmpd="sng" algn="ctr">
            <a:solidFill>
              <a:srgbClr val="3A316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397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>
              <a:solidFill>
                <a:srgbClr val="F885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1367884" y="4680160"/>
            <a:ext cx="1421983" cy="14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600" b="1" dirty="0">
                <a:solidFill>
                  <a:srgbClr val="F8851B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8043818" y="5429410"/>
            <a:ext cx="1270045" cy="14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600" b="1" dirty="0">
                <a:solidFill>
                  <a:srgbClr val="F8851B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39" name="TextBox 21"/>
          <p:cNvSpPr txBox="1">
            <a:spLocks noChangeArrowheads="1"/>
          </p:cNvSpPr>
          <p:nvPr/>
        </p:nvSpPr>
        <p:spPr bwMode="auto">
          <a:xfrm>
            <a:off x="1828033" y="5223050"/>
            <a:ext cx="6426970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4D466B"/>
                </a:solidFill>
                <a:latin typeface="Arial"/>
                <a:cs typeface="Arial"/>
              </a:rPr>
              <a:t>CFEngine has a large installed base in its community version (over 10,000 enterprises).</a:t>
            </a:r>
          </a:p>
        </p:txBody>
      </p:sp>
    </p:spTree>
    <p:extLst>
      <p:ext uri="{BB962C8B-B14F-4D97-AF65-F5344CB8AC3E}">
        <p14:creationId xmlns:p14="http://schemas.microsoft.com/office/powerpoint/2010/main" val="8926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5525910" y="3959407"/>
            <a:ext cx="3304823" cy="2277418"/>
          </a:xfrm>
          <a:prstGeom prst="roundRect">
            <a:avLst/>
          </a:prstGeom>
          <a:solidFill>
            <a:srgbClr val="4D466B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6243" y="3479651"/>
            <a:ext cx="3674535" cy="1797658"/>
          </a:xfrm>
          <a:prstGeom prst="roundRect">
            <a:avLst/>
          </a:prstGeom>
          <a:solidFill>
            <a:srgbClr val="4D466B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571064" y="1521119"/>
            <a:ext cx="3304823" cy="1710178"/>
          </a:xfrm>
          <a:prstGeom prst="roundRect">
            <a:avLst/>
          </a:prstGeom>
          <a:solidFill>
            <a:srgbClr val="4D466B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31333" y="1368716"/>
            <a:ext cx="3838222" cy="1622700"/>
          </a:xfrm>
          <a:prstGeom prst="roundRect">
            <a:avLst/>
          </a:prstGeom>
          <a:solidFill>
            <a:srgbClr val="4D466B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61974"/>
            <a:ext cx="9391387" cy="12599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D466B"/>
                </a:solidFill>
                <a:latin typeface="Arial Rounded MT Bold"/>
                <a:cs typeface="Arial Rounded MT Bold"/>
              </a:rPr>
              <a:t>CFEngine at a Glance </a:t>
            </a:r>
            <a:endParaRPr lang="en-US" sz="3600" dirty="0">
              <a:solidFill>
                <a:srgbClr val="4D466B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023507" y="1685181"/>
            <a:ext cx="2386716" cy="1463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15000"/>
              </a:spcBef>
              <a:buClr>
                <a:schemeClr val="bg1"/>
              </a:buClr>
              <a:buSzPct val="60000"/>
            </a:pPr>
            <a:r>
              <a:rPr lang="en-US" dirty="0" smtClean="0">
                <a:solidFill>
                  <a:srgbClr val="FFA222"/>
                </a:solidFill>
                <a:latin typeface="Arial"/>
                <a:cs typeface="Arial"/>
              </a:rPr>
              <a:t>Massive  Adoption</a:t>
            </a:r>
            <a:endParaRPr lang="en-US" dirty="0">
              <a:solidFill>
                <a:srgbClr val="FFA22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&gt;10,000,000 Servers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&gt;10,000 Companies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&gt;100 Countries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067685" y="1442493"/>
            <a:ext cx="3649662" cy="18400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15000"/>
              </a:spcBef>
              <a:buClr>
                <a:schemeClr val="bg1"/>
              </a:buClr>
              <a:buSzPct val="60000"/>
            </a:pPr>
            <a:r>
              <a:rPr lang="en-US" dirty="0" smtClean="0">
                <a:solidFill>
                  <a:srgbClr val="FFA222"/>
                </a:solidFill>
                <a:latin typeface="Arial"/>
                <a:cs typeface="Arial"/>
              </a:rPr>
              <a:t>We Help IT-organizations:</a:t>
            </a:r>
            <a:endParaRPr lang="en-US" dirty="0">
              <a:solidFill>
                <a:srgbClr val="FFA22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Roll out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hanges Quickly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Ensure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hanges remain in compliance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Focus on agility and cost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endParaRPr lang="en-US" sz="1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234200" y="3739684"/>
            <a:ext cx="3253136" cy="1086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15000"/>
              </a:spcBef>
              <a:buClr>
                <a:srgbClr val="0A284E"/>
              </a:buClr>
              <a:buSzPct val="60000"/>
            </a:pPr>
            <a:r>
              <a:rPr lang="en-US" dirty="0" smtClean="0">
                <a:solidFill>
                  <a:srgbClr val="FFA222"/>
                </a:solidFill>
                <a:latin typeface="Arial"/>
                <a:cs typeface="Arial"/>
              </a:rPr>
              <a:t>The Company:</a:t>
            </a:r>
            <a:endParaRPr lang="en-US" dirty="0">
              <a:solidFill>
                <a:srgbClr val="FFA22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Offices in Europe and USA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Venture Backed, Solid Financials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5851350" y="4010595"/>
            <a:ext cx="3264427" cy="21632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15000"/>
              </a:spcBef>
              <a:buClr>
                <a:schemeClr val="bg1"/>
              </a:buClr>
              <a:buSzPct val="60000"/>
            </a:pPr>
            <a:r>
              <a:rPr lang="en-US" dirty="0" smtClean="0">
                <a:solidFill>
                  <a:srgbClr val="FFA222"/>
                </a:solidFill>
                <a:latin typeface="Arial"/>
                <a:cs typeface="Arial"/>
              </a:rPr>
              <a:t>Solid Technology</a:t>
            </a:r>
            <a:endParaRPr lang="en-US" dirty="0">
              <a:solidFill>
                <a:srgbClr val="FFA22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20 year record of Security-       FIPS 140-2 Compliant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200K Server-installation-          5000 servers per hub</a:t>
            </a:r>
          </a:p>
          <a:p>
            <a:pPr marL="285750" indent="-285750">
              <a:lnSpc>
                <a:spcPct val="150000"/>
              </a:lnSpc>
              <a:spcBef>
                <a:spcPct val="25000"/>
              </a:spcBef>
              <a:buClr>
                <a:schemeClr val="bg1"/>
              </a:buClr>
              <a:buSzPct val="95000"/>
              <a:buFont typeface="Courier New"/>
              <a:buChar char="o"/>
            </a:pP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Fault-tolerant and self-healing</a:t>
            </a:r>
          </a:p>
        </p:txBody>
      </p:sp>
    </p:spTree>
    <p:extLst>
      <p:ext uri="{BB962C8B-B14F-4D97-AF65-F5344CB8AC3E}">
        <p14:creationId xmlns:p14="http://schemas.microsoft.com/office/powerpoint/2010/main" val="22944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79" y="1333110"/>
            <a:ext cx="2421454" cy="696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92" y="1457197"/>
            <a:ext cx="1498472" cy="6593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80" y="2846252"/>
            <a:ext cx="2314222" cy="5785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23" y="2552767"/>
            <a:ext cx="1031522" cy="10315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289" y="1642564"/>
            <a:ext cx="595489" cy="4830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55" y="2497542"/>
            <a:ext cx="1406213" cy="110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044" y="3984901"/>
            <a:ext cx="1154289" cy="7611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335" y="4182472"/>
            <a:ext cx="2013939" cy="417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545" y="4035707"/>
            <a:ext cx="1344789" cy="6393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9134" y="5340953"/>
            <a:ext cx="1891921" cy="5289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2776" y="1481593"/>
            <a:ext cx="2521162" cy="4797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2967" y="5239347"/>
            <a:ext cx="2228145" cy="649652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345280" y="61974"/>
            <a:ext cx="9391387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>
            <a:lvl1pPr algn="ctr" defTabSz="503972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4D466B"/>
                </a:solidFill>
                <a:latin typeface="Arial Rounded MT Bold"/>
                <a:cs typeface="Arial Rounded MT Bold"/>
              </a:rPr>
              <a:t>Users and customers of CFEngine</a:t>
            </a:r>
            <a:endParaRPr lang="en-US" sz="3600" dirty="0">
              <a:solidFill>
                <a:srgbClr val="4D466B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14303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4240" y="4918190"/>
            <a:ext cx="9461640" cy="1580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4240" y="1698354"/>
            <a:ext cx="9461640" cy="1584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89445" y="330518"/>
            <a:ext cx="10353352" cy="1001245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4D466B"/>
                </a:solidFill>
                <a:latin typeface="Arial Rounded MT Bold"/>
                <a:cs typeface="Arial Rounded MT Bold"/>
              </a:rPr>
              <a:t>Increase business value through Automation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2843577" y="2727978"/>
            <a:ext cx="203557" cy="362619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7893" y="932292"/>
            <a:ext cx="8507917" cy="424944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     We </a:t>
            </a:r>
            <a:r>
              <a:rPr lang="en-US" b="1" dirty="0">
                <a:solidFill>
                  <a:srgbClr val="4D466B"/>
                </a:solidFill>
                <a:latin typeface="Arial"/>
                <a:cs typeface="Arial"/>
              </a:rPr>
              <a:t>help IT-organizations become more agile while reducing costs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1772033"/>
            <a:ext cx="1260078" cy="1259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25" y="3503506"/>
            <a:ext cx="1260078" cy="125994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398563" y="2076604"/>
            <a:ext cx="2582792" cy="537172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4D466B"/>
                </a:solidFill>
                <a:latin typeface="Arial"/>
                <a:cs typeface="Arial"/>
              </a:rPr>
              <a:t>Productivity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27" y="5006604"/>
            <a:ext cx="1260078" cy="125994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389726" y="3806379"/>
            <a:ext cx="1772216" cy="537172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4D466B"/>
                </a:solidFill>
                <a:latin typeface="Arial"/>
                <a:cs typeface="Arial"/>
              </a:rPr>
              <a:t>Costs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19200" y="5344069"/>
            <a:ext cx="1772216" cy="537172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4D466B"/>
                </a:solidFill>
                <a:latin typeface="Arial"/>
                <a:cs typeface="Arial"/>
              </a:rPr>
              <a:t>Security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08659" y="1857723"/>
            <a:ext cx="6570968" cy="1089741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Global changes in minutes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Unlimited scale and complexity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Remove human bottlenecks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99822" y="3551741"/>
            <a:ext cx="6570968" cy="1089741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Reduced need for labor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Reduced costs related to instability/outages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Reduced license costs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05722" y="5134365"/>
            <a:ext cx="6570968" cy="1089741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Billions of compliance checks per day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Real-time compliance repairs</a:t>
            </a:r>
          </a:p>
          <a:p>
            <a:pPr marL="314982" indent="-314982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Granular and pattern based</a:t>
            </a:r>
          </a:p>
        </p:txBody>
      </p:sp>
    </p:spTree>
    <p:extLst>
      <p:ext uri="{BB962C8B-B14F-4D97-AF65-F5344CB8AC3E}">
        <p14:creationId xmlns:p14="http://schemas.microsoft.com/office/powerpoint/2010/main" val="231968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38" grpId="0"/>
      <p:bldP spid="40" grpId="0"/>
      <p:bldP spid="41" grpId="0"/>
      <p:bldP spid="4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150556" y="1399402"/>
            <a:ext cx="4611310" cy="492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Build new nodes: PXE boot &amp; Kickstart, VMs, Cloud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Deploy software (package manager)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local passwords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network settings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services (start, stop, disable)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applications (verify, start, stop)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permissions (ACLs)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File change management (change detection, file diff)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database and registries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hypervisors and virtual guests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black-, grey- and white-lists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Manage configuration settings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Create compliance reports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Monitor overall performance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4D466B"/>
              </a:solidFill>
              <a:latin typeface="Arial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5280" y="61974"/>
            <a:ext cx="9391387" cy="125994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4D466B"/>
                </a:solidFill>
                <a:cs typeface="Arial Rounded MT Bold"/>
              </a:rPr>
              <a:t>CFEngine – Low-level examples</a:t>
            </a:r>
            <a:endParaRPr lang="en-US" sz="3600" dirty="0">
              <a:solidFill>
                <a:srgbClr val="4D466B"/>
              </a:solidFill>
              <a:latin typeface="Arial Rounded MT Bold"/>
              <a:cs typeface="Arial Rounded MT Bold"/>
            </a:endParaRPr>
          </a:p>
        </p:txBody>
      </p: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637194" y="1778859"/>
            <a:ext cx="4306736" cy="3664107"/>
            <a:chOff x="2670824" y="2510026"/>
            <a:chExt cx="4663140" cy="3833739"/>
          </a:xfrm>
        </p:grpSpPr>
        <p:sp>
          <p:nvSpPr>
            <p:cNvPr id="13" name="Chevron 6"/>
            <p:cNvSpPr>
              <a:spLocks noChangeArrowheads="1"/>
            </p:cNvSpPr>
            <p:nvPr/>
          </p:nvSpPr>
          <p:spPr bwMode="auto">
            <a:xfrm rot="-5400000">
              <a:off x="3391988" y="4280615"/>
              <a:ext cx="548712" cy="313598"/>
            </a:xfrm>
            <a:prstGeom prst="chevron">
              <a:avLst>
                <a:gd name="adj" fmla="val 49997"/>
              </a:avLst>
            </a:prstGeom>
            <a:solidFill>
              <a:srgbClr val="F88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Chevron 15"/>
            <p:cNvSpPr>
              <a:spLocks noChangeArrowheads="1"/>
            </p:cNvSpPr>
            <p:nvPr/>
          </p:nvSpPr>
          <p:spPr bwMode="auto">
            <a:xfrm rot="5400000">
              <a:off x="6064087" y="4260535"/>
              <a:ext cx="548712" cy="313598"/>
            </a:xfrm>
            <a:prstGeom prst="chevron">
              <a:avLst>
                <a:gd name="adj" fmla="val 49997"/>
              </a:avLst>
            </a:prstGeom>
            <a:solidFill>
              <a:srgbClr val="F88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Chevron 16"/>
            <p:cNvSpPr>
              <a:spLocks noChangeArrowheads="1"/>
            </p:cNvSpPr>
            <p:nvPr/>
          </p:nvSpPr>
          <p:spPr bwMode="auto">
            <a:xfrm rot="10800000">
              <a:off x="4741529" y="5395131"/>
              <a:ext cx="548712" cy="313598"/>
            </a:xfrm>
            <a:prstGeom prst="chevron">
              <a:avLst>
                <a:gd name="adj" fmla="val 49997"/>
              </a:avLst>
            </a:prstGeom>
            <a:solidFill>
              <a:srgbClr val="F88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Chevron 17"/>
            <p:cNvSpPr>
              <a:spLocks noChangeArrowheads="1"/>
            </p:cNvSpPr>
            <p:nvPr/>
          </p:nvSpPr>
          <p:spPr bwMode="auto">
            <a:xfrm>
              <a:off x="4721473" y="3145062"/>
              <a:ext cx="548712" cy="313598"/>
            </a:xfrm>
            <a:prstGeom prst="chevron">
              <a:avLst>
                <a:gd name="adj" fmla="val 49997"/>
              </a:avLst>
            </a:prstGeom>
            <a:solidFill>
              <a:srgbClr val="F88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2670824" y="2510026"/>
              <a:ext cx="1991041" cy="1583670"/>
              <a:chOff x="2670824" y="2510026"/>
              <a:chExt cx="1991041" cy="1583670"/>
            </a:xfrm>
          </p:grpSpPr>
          <p:sp>
            <p:nvSpPr>
              <p:cNvPr id="29" name="Rounded Rectangle 5"/>
              <p:cNvSpPr>
                <a:spLocks noChangeArrowheads="1"/>
              </p:cNvSpPr>
              <p:nvPr/>
            </p:nvSpPr>
            <p:spPr bwMode="auto">
              <a:xfrm>
                <a:off x="2670824" y="2510026"/>
                <a:ext cx="1991041" cy="1583670"/>
              </a:xfrm>
              <a:prstGeom prst="roundRect">
                <a:avLst>
                  <a:gd name="adj" fmla="val 16667"/>
                </a:avLst>
              </a:prstGeom>
              <a:solidFill>
                <a:srgbClr val="4D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TextBox 7"/>
              <p:cNvSpPr txBox="1">
                <a:spLocks noChangeArrowheads="1"/>
              </p:cNvSpPr>
              <p:nvPr/>
            </p:nvSpPr>
            <p:spPr bwMode="auto">
              <a:xfrm>
                <a:off x="3007890" y="3041902"/>
                <a:ext cx="1316909" cy="46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BUILD</a:t>
                </a:r>
              </a:p>
            </p:txBody>
          </p:sp>
        </p:grp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5342923" y="4760095"/>
              <a:ext cx="1991041" cy="1583670"/>
              <a:chOff x="5342923" y="4760095"/>
              <a:chExt cx="1991041" cy="1583670"/>
            </a:xfrm>
          </p:grpSpPr>
          <p:sp>
            <p:nvSpPr>
              <p:cNvPr id="27" name="Rounded Rectangle 11"/>
              <p:cNvSpPr>
                <a:spLocks noChangeArrowheads="1"/>
              </p:cNvSpPr>
              <p:nvPr/>
            </p:nvSpPr>
            <p:spPr bwMode="auto">
              <a:xfrm>
                <a:off x="5342923" y="4760095"/>
                <a:ext cx="1991041" cy="1583670"/>
              </a:xfrm>
              <a:prstGeom prst="roundRect">
                <a:avLst>
                  <a:gd name="adj" fmla="val 16667"/>
                </a:avLst>
              </a:prstGeom>
              <a:solidFill>
                <a:srgbClr val="4D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TextBox 18"/>
              <p:cNvSpPr txBox="1">
                <a:spLocks noChangeArrowheads="1"/>
              </p:cNvSpPr>
              <p:nvPr/>
            </p:nvSpPr>
            <p:spPr bwMode="auto">
              <a:xfrm>
                <a:off x="5429149" y="5311090"/>
                <a:ext cx="1818588" cy="46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MANAGE</a:t>
                </a:r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2670824" y="4760095"/>
              <a:ext cx="1991041" cy="1583670"/>
              <a:chOff x="2670824" y="4760095"/>
              <a:chExt cx="1991041" cy="1583670"/>
            </a:xfrm>
          </p:grpSpPr>
          <p:sp>
            <p:nvSpPr>
              <p:cNvPr id="25" name="Rounded Rectangle 9"/>
              <p:cNvSpPr>
                <a:spLocks noChangeArrowheads="1"/>
              </p:cNvSpPr>
              <p:nvPr/>
            </p:nvSpPr>
            <p:spPr bwMode="auto">
              <a:xfrm>
                <a:off x="2670824" y="4760095"/>
                <a:ext cx="1991041" cy="1583670"/>
              </a:xfrm>
              <a:prstGeom prst="roundRect">
                <a:avLst>
                  <a:gd name="adj" fmla="val 16667"/>
                </a:avLst>
              </a:prstGeom>
              <a:solidFill>
                <a:srgbClr val="4D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TextBox 19"/>
              <p:cNvSpPr txBox="1">
                <a:spLocks noChangeArrowheads="1"/>
              </p:cNvSpPr>
              <p:nvPr/>
            </p:nvSpPr>
            <p:spPr bwMode="auto">
              <a:xfrm>
                <a:off x="2999140" y="5306690"/>
                <a:ext cx="1420758" cy="46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AUDIT</a:t>
                </a:r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5342923" y="2510026"/>
              <a:ext cx="1991041" cy="1583670"/>
              <a:chOff x="5342923" y="2510026"/>
              <a:chExt cx="1991041" cy="1583670"/>
            </a:xfrm>
          </p:grpSpPr>
          <p:sp>
            <p:nvSpPr>
              <p:cNvPr id="23" name="Rounded Rectangle 12"/>
              <p:cNvSpPr>
                <a:spLocks noChangeArrowheads="1"/>
              </p:cNvSpPr>
              <p:nvPr/>
            </p:nvSpPr>
            <p:spPr bwMode="auto">
              <a:xfrm>
                <a:off x="5342923" y="2510026"/>
                <a:ext cx="1991041" cy="1583670"/>
              </a:xfrm>
              <a:prstGeom prst="roundRect">
                <a:avLst>
                  <a:gd name="adj" fmla="val 16667"/>
                </a:avLst>
              </a:prstGeom>
              <a:solidFill>
                <a:srgbClr val="4D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5499697" y="3044385"/>
                <a:ext cx="1785370" cy="46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DEPLOY</a:t>
                </a:r>
              </a:p>
            </p:txBody>
          </p:sp>
        </p:grpSp>
        <p:sp>
          <p:nvSpPr>
            <p:cNvPr id="21" name="Rounded Rectangle 24"/>
            <p:cNvSpPr>
              <a:spLocks noChangeArrowheads="1"/>
            </p:cNvSpPr>
            <p:nvPr/>
          </p:nvSpPr>
          <p:spPr bwMode="auto">
            <a:xfrm>
              <a:off x="4185889" y="3763178"/>
              <a:ext cx="1677492" cy="1285752"/>
            </a:xfrm>
            <a:prstGeom prst="roundRect">
              <a:avLst>
                <a:gd name="adj" fmla="val 16667"/>
              </a:avLst>
            </a:prstGeom>
            <a:solidFill>
              <a:srgbClr val="F88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4279954" y="4157012"/>
              <a:ext cx="1583427" cy="46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 Rounded MT Bold" charset="0"/>
                  <a:cs typeface="Arial Rounded MT Bold" charset="0"/>
                </a:rPr>
                <a:t>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51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143808" y="1691557"/>
            <a:ext cx="2111314" cy="454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04251" y="4512076"/>
            <a:ext cx="4122295" cy="2567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252" y="1181897"/>
            <a:ext cx="4122295" cy="2853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33714" y="5160457"/>
            <a:ext cx="2724893" cy="16088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3" y="19390"/>
            <a:ext cx="9461941" cy="12599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D466B"/>
                </a:solidFill>
                <a:latin typeface="Arial Rounded MT Bold"/>
                <a:cs typeface="Arial Rounded MT Bold"/>
              </a:rPr>
              <a:t>CFEngine – high level illustration</a:t>
            </a:r>
            <a:endParaRPr lang="en-US" sz="3600" dirty="0">
              <a:solidFill>
                <a:srgbClr val="4D466B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8" name="Rectangle 25607"/>
          <p:cNvSpPr>
            <a:spLocks noChangeArrowheads="1"/>
          </p:cNvSpPr>
          <p:nvPr/>
        </p:nvSpPr>
        <p:spPr bwMode="auto">
          <a:xfrm>
            <a:off x="502811" y="1646238"/>
            <a:ext cx="2362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4202" y="1858058"/>
            <a:ext cx="2436675" cy="146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 bwMode="auto">
          <a:xfrm>
            <a:off x="1324759" y="1181897"/>
            <a:ext cx="3427716" cy="4955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/>
            </a:r>
            <a:b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1. </a:t>
            </a:r>
            <a:r>
              <a:rPr lang="en-US" sz="1400" b="1" dirty="0" smtClean="0">
                <a:solidFill>
                  <a:srgbClr val="4D466B"/>
                </a:solidFill>
                <a:latin typeface="Arial"/>
                <a:cs typeface="Arial"/>
              </a:rPr>
              <a:t>Describe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Desired </a:t>
            </a:r>
            <a:r>
              <a:rPr lang="en-US" sz="1400" dirty="0">
                <a:solidFill>
                  <a:srgbClr val="4D466B"/>
                </a:solidFill>
                <a:latin typeface="Arial"/>
                <a:cs typeface="Arial"/>
              </a:rPr>
              <a:t>S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tate </a:t>
            </a:r>
            <a:r>
              <a:rPr lang="en-US" sz="1400" dirty="0">
                <a:solidFill>
                  <a:srgbClr val="4D466B"/>
                </a:solidFill>
                <a:latin typeface="Arial"/>
                <a:cs typeface="Arial"/>
              </a:rPr>
              <a:t>of 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IT-Services</a:t>
            </a:r>
            <a:endParaRPr lang="en-US" sz="1400" dirty="0">
              <a:solidFill>
                <a:srgbClr val="4D466B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15026" y="1853645"/>
            <a:ext cx="1403197" cy="49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4D466B"/>
                </a:solidFill>
                <a:latin typeface="Arial"/>
                <a:cs typeface="Arial"/>
              </a:rPr>
              <a:t>2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. </a:t>
            </a:r>
            <a:r>
              <a:rPr lang="en-US" sz="1400" b="1" dirty="0" smtClean="0">
                <a:solidFill>
                  <a:srgbClr val="4D466B"/>
                </a:solidFill>
                <a:latin typeface="Arial"/>
                <a:cs typeface="Arial"/>
              </a:rPr>
              <a:t>Ensure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Desired </a:t>
            </a:r>
            <a:r>
              <a:rPr lang="nb-NO" sz="1400" dirty="0" smtClean="0">
                <a:solidFill>
                  <a:srgbClr val="4D466B"/>
                </a:solidFill>
                <a:latin typeface="Arial"/>
                <a:cs typeface="Arial"/>
              </a:rPr>
              <a:t>State</a:t>
            </a:r>
            <a:endParaRPr lang="en-US" sz="1400" dirty="0">
              <a:solidFill>
                <a:srgbClr val="4D466B"/>
              </a:solidFill>
              <a:latin typeface="Arial"/>
              <a:cs typeface="Arial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725" y="2706486"/>
            <a:ext cx="916909" cy="77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108" y="3668095"/>
            <a:ext cx="768144" cy="452797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6077" y="4478408"/>
            <a:ext cx="457740" cy="539816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7865973" y="5286145"/>
            <a:ext cx="617948" cy="598812"/>
            <a:chOff x="4404" y="1222"/>
            <a:chExt cx="736" cy="810"/>
          </a:xfrm>
        </p:grpSpPr>
        <p:pic>
          <p:nvPicPr>
            <p:cNvPr id="21" name="Picture 1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1218"/>
              <a:ext cx="736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" y="1465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3" descr="agent-sticker.png"/>
          <p:cNvPicPr>
            <a:picLocks noChangeAspect="1"/>
          </p:cNvPicPr>
          <p:nvPr/>
        </p:nvPicPr>
        <p:blipFill>
          <a:blip r:embed="rId9" cstate="email">
            <a:alphaModFix amt="7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5156" y="2678462"/>
            <a:ext cx="389079" cy="3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2" descr="agent-sticker.png"/>
          <p:cNvPicPr>
            <a:picLocks noChangeAspect="1"/>
          </p:cNvPicPr>
          <p:nvPr/>
        </p:nvPicPr>
        <p:blipFill>
          <a:blip r:embed="rId9" cstate="email">
            <a:alphaModFix amt="8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5156" y="3558952"/>
            <a:ext cx="389079" cy="3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2" descr="agent-sticker.png"/>
          <p:cNvPicPr>
            <a:picLocks noChangeAspect="1"/>
          </p:cNvPicPr>
          <p:nvPr/>
        </p:nvPicPr>
        <p:blipFill>
          <a:blip r:embed="rId9" cstate="email">
            <a:alphaModFix amt="8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9329" y="4414987"/>
            <a:ext cx="389079" cy="3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4" descr="agent-sticker.png"/>
          <p:cNvPicPr>
            <a:picLocks noChangeAspect="1"/>
          </p:cNvPicPr>
          <p:nvPr/>
        </p:nvPicPr>
        <p:blipFill>
          <a:blip r:embed="rId9" cstate="email">
            <a:alphaModFix amt="7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9329" y="5218300"/>
            <a:ext cx="389079" cy="3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832263" y="4168775"/>
            <a:ext cx="116998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400" dirty="0" smtClean="0"/>
              <a:t>State DB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341341" y="4676423"/>
            <a:ext cx="3022815" cy="292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4D466B"/>
                </a:solidFill>
                <a:latin typeface="Arial"/>
                <a:cs typeface="Arial"/>
              </a:rPr>
              <a:t>3. </a:t>
            </a:r>
            <a:r>
              <a:rPr lang="en-US" sz="1400" b="1" dirty="0" smtClean="0">
                <a:solidFill>
                  <a:srgbClr val="4D466B"/>
                </a:solidFill>
                <a:latin typeface="Arial"/>
                <a:cs typeface="Arial"/>
              </a:rPr>
              <a:t>Verify</a:t>
            </a:r>
            <a:r>
              <a:rPr lang="en-US" sz="1400" dirty="0" smtClean="0">
                <a:solidFill>
                  <a:srgbClr val="4D466B"/>
                </a:solidFill>
                <a:latin typeface="Arial"/>
                <a:cs typeface="Arial"/>
              </a:rPr>
              <a:t> Actual State of IT-Services</a:t>
            </a:r>
            <a:endParaRPr lang="en-US" sz="1400" dirty="0">
              <a:solidFill>
                <a:srgbClr val="4D466B"/>
              </a:solidFill>
              <a:latin typeface="Arial"/>
              <a:cs typeface="Arial"/>
            </a:endParaRPr>
          </a:p>
        </p:txBody>
      </p:sp>
      <p:pic>
        <p:nvPicPr>
          <p:cNvPr id="42" name="Picture 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4717" y="5940521"/>
            <a:ext cx="786998" cy="6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Magnetic Disk 47"/>
          <p:cNvSpPr/>
          <p:nvPr/>
        </p:nvSpPr>
        <p:spPr>
          <a:xfrm>
            <a:off x="5545470" y="3590062"/>
            <a:ext cx="1212814" cy="956108"/>
          </a:xfrm>
          <a:prstGeom prst="flowChartMagneticDisk">
            <a:avLst/>
          </a:prstGeom>
          <a:solidFill>
            <a:srgbClr val="F8851B"/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595843" y="3930044"/>
            <a:ext cx="1169987" cy="49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400" dirty="0" smtClean="0"/>
              <a:t>Policy Hub</a:t>
            </a:r>
          </a:p>
          <a:p>
            <a:pPr algn="ctr">
              <a:buClrTx/>
              <a:buFontTx/>
              <a:buNone/>
              <a:defRPr/>
            </a:pPr>
            <a:r>
              <a:rPr lang="en-US" sz="1400" dirty="0" smtClean="0"/>
              <a:t>State DB</a:t>
            </a:r>
          </a:p>
        </p:txBody>
      </p:sp>
      <p:cxnSp>
        <p:nvCxnSpPr>
          <p:cNvPr id="5" name="Elbow Connector 4"/>
          <p:cNvCxnSpPr>
            <a:stCxn id="4" idx="3"/>
            <a:endCxn id="48" idx="1"/>
          </p:cNvCxnSpPr>
          <p:nvPr/>
        </p:nvCxnSpPr>
        <p:spPr>
          <a:xfrm>
            <a:off x="5126547" y="2608603"/>
            <a:ext cx="1025330" cy="981459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8" idx="3"/>
            <a:endCxn id="49" idx="3"/>
          </p:cNvCxnSpPr>
          <p:nvPr/>
        </p:nvCxnSpPr>
        <p:spPr>
          <a:xfrm rot="5400000">
            <a:off x="5014394" y="4658323"/>
            <a:ext cx="1249636" cy="102533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9" idx="1"/>
            <a:endCxn id="4" idx="1"/>
          </p:cNvCxnSpPr>
          <p:nvPr/>
        </p:nvCxnSpPr>
        <p:spPr>
          <a:xfrm rot="10800000" flipH="1">
            <a:off x="1004250" y="2608604"/>
            <a:ext cx="1" cy="3187203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8224" y="4068116"/>
            <a:ext cx="69301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3011" y="2370675"/>
            <a:ext cx="1695278" cy="1269822"/>
          </a:xfrm>
          <a:prstGeom prst="rect">
            <a:avLst/>
          </a:prstGeom>
        </p:spPr>
      </p:pic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3816701" y="3582360"/>
            <a:ext cx="2011187" cy="6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nb-NO" sz="1400" dirty="0" smtClean="0">
                <a:solidFill>
                  <a:srgbClr val="FFA222"/>
                </a:solidFill>
                <a:latin typeface="Arial"/>
                <a:ea typeface="SimSun" charset="0"/>
                <a:cs typeface="Arial"/>
              </a:rPr>
              <a:t>Design Center</a:t>
            </a:r>
            <a:endParaRPr lang="nb-NO" sz="1400" dirty="0">
              <a:solidFill>
                <a:srgbClr val="FFA222"/>
              </a:solidFill>
              <a:latin typeface="Arial"/>
              <a:ea typeface="SimSun" charset="0"/>
              <a:cs typeface="Arial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489328" y="6641511"/>
            <a:ext cx="2011187" cy="6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nb-NO" sz="1400" dirty="0" smtClean="0">
                <a:solidFill>
                  <a:srgbClr val="FFA222"/>
                </a:solidFill>
                <a:latin typeface="Arial"/>
                <a:ea typeface="SimSun" charset="0"/>
                <a:cs typeface="Arial"/>
              </a:rPr>
              <a:t>Knowledge Center</a:t>
            </a:r>
            <a:endParaRPr lang="nb-NO" sz="1400" dirty="0">
              <a:solidFill>
                <a:srgbClr val="FFA222"/>
              </a:solidFill>
              <a:latin typeface="Arial"/>
              <a:ea typeface="SimSun" charset="0"/>
              <a:cs typeface="Arial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200550" y="5808997"/>
            <a:ext cx="2011187" cy="6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lnSpc>
                <a:spcPct val="150000"/>
              </a:lnSpc>
              <a:buClrTx/>
              <a:buFontTx/>
              <a:buNone/>
            </a:pPr>
            <a:r>
              <a:rPr lang="nb-NO" sz="1400" dirty="0" smtClean="0">
                <a:solidFill>
                  <a:srgbClr val="FFA222"/>
                </a:solidFill>
                <a:latin typeface="Arial"/>
                <a:ea typeface="SimSun" charset="0"/>
                <a:cs typeface="Arial"/>
              </a:rPr>
              <a:t>CFE Agents</a:t>
            </a:r>
            <a:endParaRPr lang="nb-NO" sz="1400" dirty="0">
              <a:solidFill>
                <a:srgbClr val="FFA222"/>
              </a:solidFill>
              <a:latin typeface="Arial"/>
              <a:ea typeface="SimSu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58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2779" y="5203942"/>
            <a:ext cx="9398000" cy="5812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4073" y="360823"/>
            <a:ext cx="9391387" cy="740197"/>
          </a:xfrm>
        </p:spPr>
        <p:txBody>
          <a:bodyPr lIns="91430" tIns="45716" rIns="91430" bIns="45716">
            <a:normAutofit/>
          </a:bodyPr>
          <a:lstStyle/>
          <a:p>
            <a:r>
              <a:rPr lang="en-US" sz="3500" dirty="0">
                <a:solidFill>
                  <a:srgbClr val="4D466B"/>
                </a:solidFill>
              </a:rPr>
              <a:t>Continuous maintenance is needed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8294" y="1031802"/>
            <a:ext cx="7024071" cy="1745085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lnSpc>
                <a:spcPct val="120000"/>
              </a:lnSpc>
              <a:buClr>
                <a:srgbClr val="4C4473"/>
              </a:buClr>
              <a:defRPr/>
            </a:pPr>
            <a:r>
              <a:rPr lang="en-US" b="1" dirty="0">
                <a:solidFill>
                  <a:srgbClr val="4D466B"/>
                </a:solidFill>
                <a:latin typeface="Arial"/>
                <a:cs typeface="Arial"/>
              </a:rPr>
              <a:t>Examples:</a:t>
            </a:r>
          </a:p>
          <a:p>
            <a:pPr marL="285721" indent="-285721">
              <a:lnSpc>
                <a:spcPct val="120000"/>
              </a:lnSpc>
              <a:buClr>
                <a:srgbClr val="4C4473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NIC fixes			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       2,23</a:t>
            </a: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% hosts repaired last 24 hrs.</a:t>
            </a:r>
          </a:p>
          <a:p>
            <a:pPr marL="285721" indent="-285721">
              <a:lnSpc>
                <a:spcPct val="120000"/>
              </a:lnSpc>
              <a:buClr>
                <a:srgbClr val="4C4473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AIX group exists 		3.00% hosts repaired last 24 hrs.</a:t>
            </a:r>
          </a:p>
          <a:p>
            <a:pPr marL="285721" indent="-285721">
              <a:lnSpc>
                <a:spcPct val="120000"/>
              </a:lnSpc>
              <a:buClr>
                <a:srgbClr val="4C4473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NTP 				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       1.39</a:t>
            </a: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% hosts repaired last 24 hrs.</a:t>
            </a:r>
          </a:p>
          <a:p>
            <a:pPr marL="285721" indent="-285721">
              <a:lnSpc>
                <a:spcPct val="120000"/>
              </a:lnSpc>
              <a:buClr>
                <a:srgbClr val="4C4473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4D466B"/>
                </a:solidFill>
                <a:latin typeface="Arial"/>
                <a:cs typeface="Arial"/>
              </a:rPr>
              <a:t>Tivoli Processes		1.08% hosts repaired last 24 hrs.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5556" y="5293296"/>
            <a:ext cx="7783393" cy="363739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r>
              <a:rPr lang="en-US" i="1" dirty="0">
                <a:solidFill>
                  <a:srgbClr val="4D466B"/>
                </a:solidFill>
                <a:latin typeface="Arial"/>
                <a:cs typeface="Arial"/>
              </a:rPr>
              <a:t>“70% - 80% of outages are caused by unplanned and manual changes”, </a:t>
            </a:r>
          </a:p>
        </p:txBody>
      </p:sp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1" y="1330651"/>
            <a:ext cx="1481519" cy="133249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953287" y="6009705"/>
            <a:ext cx="7784283" cy="362619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How many unplanned changes did you experience the last 24 hours?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843" y="3035433"/>
            <a:ext cx="5002797" cy="362619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dirty="0">
                <a:solidFill>
                  <a:srgbClr val="F8851B"/>
                </a:solidFill>
                <a:latin typeface="Arial"/>
                <a:cs typeface="Arial"/>
              </a:rPr>
              <a:t>Total repairs on 4K hosts in one week: 367,433</a:t>
            </a:r>
            <a:endParaRPr lang="en-US" dirty="0">
              <a:solidFill>
                <a:srgbClr val="F8851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1340" y="3338551"/>
            <a:ext cx="3151151" cy="1089741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120000"/>
              </a:lnSpc>
              <a:buClr>
                <a:srgbClr val="F8851B"/>
              </a:buClr>
              <a:defRPr/>
            </a:pPr>
            <a:r>
              <a:rPr lang="en-US" dirty="0">
                <a:solidFill>
                  <a:srgbClr val="F8851B"/>
                </a:solidFill>
                <a:latin typeface="Arial"/>
                <a:cs typeface="Arial"/>
              </a:rPr>
              <a:t>&gt; 2,3 billion checks daily</a:t>
            </a:r>
          </a:p>
          <a:p>
            <a:pPr>
              <a:lnSpc>
                <a:spcPct val="120000"/>
              </a:lnSpc>
              <a:buClr>
                <a:srgbClr val="F8851B"/>
              </a:buClr>
              <a:defRPr/>
            </a:pPr>
            <a:r>
              <a:rPr lang="en-US" dirty="0">
                <a:solidFill>
                  <a:srgbClr val="F8851B"/>
                </a:solidFill>
                <a:latin typeface="Arial"/>
                <a:cs typeface="Arial"/>
              </a:rPr>
              <a:t>&gt; 0,5% settings change</a:t>
            </a:r>
          </a:p>
          <a:p>
            <a:pPr>
              <a:lnSpc>
                <a:spcPct val="120000"/>
              </a:lnSpc>
              <a:buClr>
                <a:srgbClr val="F8851B"/>
              </a:buClr>
              <a:defRPr/>
            </a:pPr>
            <a:r>
              <a:rPr lang="en-US" dirty="0">
                <a:solidFill>
                  <a:srgbClr val="F8851B"/>
                </a:solidFill>
                <a:latin typeface="Arial"/>
                <a:cs typeface="Arial"/>
              </a:rPr>
              <a:t>&gt; 50 S.As to fix drift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484553"/>
              </p:ext>
            </p:extLst>
          </p:nvPr>
        </p:nvGraphicFramePr>
        <p:xfrm>
          <a:off x="717807" y="3299038"/>
          <a:ext cx="5040313" cy="181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 descr="gartn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27" y="5352865"/>
            <a:ext cx="1134070" cy="2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9" grpId="0"/>
      <p:bldP spid="2" grpId="0"/>
      <p:bldP spid="5" grpId="0"/>
      <p:bldP spid="6" grpId="0"/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94" y="133425"/>
            <a:ext cx="9419164" cy="12599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D466B"/>
                </a:solidFill>
                <a:latin typeface="Arial Rounded MT Bold"/>
                <a:cs typeface="Arial Rounded MT Bold"/>
              </a:rPr>
              <a:t>CFEngine 3 Enterprise</a:t>
            </a:r>
            <a:endParaRPr lang="en-US" sz="3600" dirty="0">
              <a:solidFill>
                <a:srgbClr val="4D466B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618" y="1833182"/>
            <a:ext cx="865504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High-Availability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(Agents fail-over &amp; Hub replica)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Highly Scalable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(5,000 Agents per Hub, Horizontal Hub scaling)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Highly Secure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(20 years with outstanding security record)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Extremely Cheap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on Resources (CPU, Memory,  Network traffic)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Easy to maintain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(few dependencies, automatic updates)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Saving money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when used in the Cloud (due to less resource consumption)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Lightning fast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(1-2 seconds, updates 4,000 servers in less than 1 minute)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Best at Complexity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(superior granular modeling capabilities)</a:t>
            </a:r>
          </a:p>
          <a:p>
            <a:pPr marL="285750" indent="-285750" eaLnBrk="1">
              <a:lnSpc>
                <a:spcPct val="150000"/>
              </a:lnSpc>
              <a:buClr>
                <a:srgbClr val="4D466B"/>
              </a:buClr>
              <a:buFont typeface="Courier New"/>
              <a:buChar char="o"/>
            </a:pPr>
            <a:r>
              <a:rPr lang="en-US" b="1" dirty="0" smtClean="0">
                <a:solidFill>
                  <a:srgbClr val="4D466B"/>
                </a:solidFill>
                <a:latin typeface="Arial"/>
                <a:cs typeface="Arial"/>
              </a:rPr>
              <a:t>Granular Reporting </a:t>
            </a:r>
            <a:r>
              <a:rPr lang="en-US" dirty="0" smtClean="0">
                <a:solidFill>
                  <a:srgbClr val="4D466B"/>
                </a:solidFill>
                <a:latin typeface="Arial"/>
                <a:cs typeface="Arial"/>
              </a:rPr>
              <a:t>(flexible filtering &amp; powerful data aggregation capabilities)</a:t>
            </a:r>
            <a:endParaRPr lang="en-US" dirty="0">
              <a:solidFill>
                <a:srgbClr val="4D466B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167" y="1317352"/>
            <a:ext cx="263466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A222"/>
                </a:solidFill>
                <a:latin typeface="Arial"/>
                <a:cs typeface="Arial"/>
              </a:rPr>
              <a:t>What we do really well</a:t>
            </a:r>
            <a:endParaRPr lang="en-US" dirty="0">
              <a:solidFill>
                <a:srgbClr val="FFA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8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ili">
  <a:themeElements>
    <a:clrScheme name="CFEngine">
      <a:dk1>
        <a:sysClr val="windowText" lastClr="000000"/>
      </a:dk1>
      <a:lt1>
        <a:sysClr val="window" lastClr="FFFFFF"/>
      </a:lt1>
      <a:dk2>
        <a:srgbClr val="4D466C"/>
      </a:dk2>
      <a:lt2>
        <a:srgbClr val="FFFAF0"/>
      </a:lt2>
      <a:accent1>
        <a:srgbClr val="45555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8851B"/>
      </a:accent6>
      <a:hlink>
        <a:srgbClr val="0000FF"/>
      </a:hlink>
      <a:folHlink>
        <a:srgbClr val="80008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</TotalTime>
  <Words>634</Words>
  <Application>Microsoft Macintosh PowerPoint</Application>
  <PresentationFormat>Custom</PresentationFormat>
  <Paragraphs>107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Nili</vt:lpstr>
      <vt:lpstr>CFEngine</vt:lpstr>
      <vt:lpstr>Quotes</vt:lpstr>
      <vt:lpstr>CFEngine at a Glance </vt:lpstr>
      <vt:lpstr>PowerPoint Presentation</vt:lpstr>
      <vt:lpstr>Increase business value through Automation</vt:lpstr>
      <vt:lpstr>CFEngine – Low-level examples</vt:lpstr>
      <vt:lpstr>CFEngine – high level illustration</vt:lpstr>
      <vt:lpstr>Continuous maintenance is needed</vt:lpstr>
      <vt:lpstr>CFEngine 3 Enterprise</vt:lpstr>
      <vt:lpstr>Appendix</vt:lpstr>
    </vt:vector>
  </TitlesOfParts>
  <Manager/>
  <Company>Akiban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 de Visser</dc:creator>
  <cp:keywords/>
  <dc:description/>
  <cp:lastModifiedBy>Tom Buck</cp:lastModifiedBy>
  <cp:revision>249</cp:revision>
  <cp:lastPrinted>2012-09-20T23:51:46Z</cp:lastPrinted>
  <dcterms:created xsi:type="dcterms:W3CDTF">2012-09-19T23:57:39Z</dcterms:created>
  <dcterms:modified xsi:type="dcterms:W3CDTF">2013-03-26T16:31:46Z</dcterms:modified>
  <cp:category/>
</cp:coreProperties>
</file>