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x="5600100" y="1508066"/>
            <a:ext cx="411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1409100" y="-473134"/>
            <a:ext cx="411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Char char="•"/>
              <a:defRPr/>
            </a:lvl1pPr>
            <a:lvl2pPr lvl="1" rtl="0">
              <a:spcBef>
                <a:spcPts val="0"/>
              </a:spcBef>
              <a:buSzPts val="2400"/>
              <a:buChar char="–"/>
              <a:defRPr/>
            </a:lvl2pPr>
            <a:lvl3pPr lvl="2" rtl="0">
              <a:spcBef>
                <a:spcPts val="0"/>
              </a:spcBef>
              <a:buSzPts val="18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000"/>
              <a:buChar char="»"/>
              <a:defRPr/>
            </a:lvl5pPr>
            <a:lvl6pPr lvl="5" rtl="0">
              <a:spcBef>
                <a:spcPts val="0"/>
              </a:spcBef>
              <a:buSzPts val="2000"/>
              <a:buChar char="•"/>
              <a:defRPr/>
            </a:lvl6pPr>
            <a:lvl7pPr lvl="6" rtl="0">
              <a:spcBef>
                <a:spcPts val="0"/>
              </a:spcBef>
              <a:buSzPts val="2000"/>
              <a:buChar char="•"/>
              <a:defRPr/>
            </a:lvl7pPr>
            <a:lvl8pPr lvl="7" rtl="0">
              <a:spcBef>
                <a:spcPts val="0"/>
              </a:spcBef>
              <a:buSzPts val="2000"/>
              <a:buChar char="•"/>
              <a:defRPr/>
            </a:lvl8pPr>
            <a:lvl9pPr lvl="8" rtl="0">
              <a:spcBef>
                <a:spcPts val="0"/>
              </a:spcBef>
              <a:buSzPts val="2000"/>
              <a:buChar char="•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446417"/>
            <a:ext cx="3008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446417"/>
            <a:ext cx="51117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770175" y="840694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DevOps Pipeline</a:t>
            </a:r>
            <a:r>
              <a:rPr lang="en" sz="1600"/>
              <a:t>	</a:t>
            </a:r>
            <a:r>
              <a:rPr lang="en"/>
              <a:t>	</a:t>
            </a:r>
            <a:br>
              <a:rPr lang="en"/>
            </a:br>
          </a:p>
        </p:txBody>
      </p:sp>
      <p:sp>
        <p:nvSpPr>
          <p:cNvPr id="84" name="Shape 84"/>
          <p:cNvSpPr txBox="1"/>
          <p:nvPr/>
        </p:nvSpPr>
        <p:spPr>
          <a:xfrm>
            <a:off x="6150075" y="3429375"/>
            <a:ext cx="30222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Abhishek Bandarpule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Calvin Fernando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Davis Pynadath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Revanth Pathuri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3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9275"/>
            <a:ext cx="3805975" cy="3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713" y="1825538"/>
            <a:ext cx="4721538" cy="267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879800" y="1248550"/>
            <a:ext cx="28599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Rolling Update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29850" y="1017725"/>
            <a:ext cx="28599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Canary Release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685800" y="413319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Milestone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79000" y="1387250"/>
            <a:ext cx="75873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</a:rPr>
              <a:t>Feasibility of App-Migration to Cloud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Why?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Aid customers in tackling the factors that </a:t>
            </a:r>
            <a:r>
              <a:rPr lang="en" sz="1800"/>
              <a:t>inhibit</a:t>
            </a:r>
            <a:r>
              <a:rPr lang="en" sz="1800"/>
              <a:t> the migration to cloud.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Effective utilisation of cloud resources and services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Bang for the buck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 sz="1800"/>
              <a:t>Choosing the right provider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480175" y="562725"/>
            <a:ext cx="80421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Analysis on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Cloudifying Application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44225" y="1355250"/>
            <a:ext cx="79140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How?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95" name="Shape 195"/>
          <p:cNvSpPr/>
          <p:nvPr/>
        </p:nvSpPr>
        <p:spPr>
          <a:xfrm rot="-2728">
            <a:off x="3684798" y="2289033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-2728">
            <a:off x="4936323" y="1715808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2728">
            <a:off x="4936323" y="2940883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-2882">
            <a:off x="3765325" y="3514501"/>
            <a:ext cx="1431601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2728">
            <a:off x="6183198" y="2339458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2728">
            <a:off x="2440623" y="1715808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-2728">
            <a:off x="6183198" y="1113933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2769725" y="2099950"/>
            <a:ext cx="853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Compute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017575" y="2723600"/>
            <a:ext cx="853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Network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63100" y="2159300"/>
            <a:ext cx="853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Storage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409550" y="1498075"/>
            <a:ext cx="105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Compliance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513275" y="2723600"/>
            <a:ext cx="853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Security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356925" y="3275050"/>
            <a:ext cx="1329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License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08400" y="3898700"/>
            <a:ext cx="1217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Dependencies</a:t>
            </a:r>
          </a:p>
        </p:txBody>
      </p:sp>
      <p:sp>
        <p:nvSpPr>
          <p:cNvPr id="209" name="Shape 209"/>
          <p:cNvSpPr/>
          <p:nvPr/>
        </p:nvSpPr>
        <p:spPr>
          <a:xfrm rot="-2728">
            <a:off x="2440623" y="2940883"/>
            <a:ext cx="1512000" cy="117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2640425" y="3325025"/>
            <a:ext cx="1329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Architecture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685800" y="2020494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You!!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365676" y="1573985"/>
            <a:ext cx="2250321" cy="2386210"/>
            <a:chOff x="1083025" y="1574025"/>
            <a:chExt cx="1834900" cy="1567400"/>
          </a:xfrm>
        </p:grpSpPr>
        <p:sp>
          <p:nvSpPr>
            <p:cNvPr id="90" name="Shape 90"/>
            <p:cNvSpPr txBox="1"/>
            <p:nvPr/>
          </p:nvSpPr>
          <p:spPr>
            <a:xfrm>
              <a:off x="1235826" y="1574025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2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Milestone 1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0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Configuration Management and Build</a:t>
              </a:r>
            </a:p>
          </p:txBody>
        </p:sp>
        <p:cxnSp>
          <p:nvCxnSpPr>
            <p:cNvPr id="92" name="Shape 9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Shape 9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2461633" y="1573975"/>
            <a:ext cx="2250321" cy="2386219"/>
            <a:chOff x="1083025" y="1574019"/>
            <a:chExt cx="1834900" cy="1567406"/>
          </a:xfrm>
        </p:grpSpPr>
        <p:sp>
          <p:nvSpPr>
            <p:cNvPr id="96" name="Shape 96"/>
            <p:cNvSpPr txBox="1"/>
            <p:nvPr/>
          </p:nvSpPr>
          <p:spPr>
            <a:xfrm>
              <a:off x="1286906" y="1574019"/>
              <a:ext cx="94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2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0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Test &amp; Analysis</a:t>
              </a:r>
            </a:p>
          </p:txBody>
        </p:sp>
        <p:cxnSp>
          <p:nvCxnSpPr>
            <p:cNvPr id="98" name="Shape 9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Shape 9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cxnSp>
        <p:nvCxnSpPr>
          <p:cNvPr id="101" name="Shape 101"/>
          <p:cNvCxnSpPr/>
          <p:nvPr/>
        </p:nvCxnSpPr>
        <p:spPr>
          <a:xfrm>
            <a:off x="3807341" y="1758832"/>
            <a:ext cx="881100" cy="1129500"/>
          </a:xfrm>
          <a:prstGeom prst="straightConnector1">
            <a:avLst/>
          </a:prstGeom>
          <a:noFill/>
          <a:ln cap="flat" cmpd="sng" w="9525">
            <a:solidFill>
              <a:srgbClr val="DB44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/>
          <p:nvPr/>
        </p:nvSpPr>
        <p:spPr>
          <a:xfrm flipH="1">
            <a:off x="2461705" y="2689341"/>
            <a:ext cx="2250300" cy="218400"/>
          </a:xfrm>
          <a:prstGeom prst="parallelogram">
            <a:avLst>
              <a:gd fmla="val 96952" name="adj"/>
            </a:avLst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</a:p>
        </p:txBody>
      </p:sp>
      <p:sp>
        <p:nvSpPr>
          <p:cNvPr id="103" name="Shape 103"/>
          <p:cNvSpPr/>
          <p:nvPr/>
        </p:nvSpPr>
        <p:spPr>
          <a:xfrm>
            <a:off x="2461820" y="2923526"/>
            <a:ext cx="2250300" cy="218400"/>
          </a:xfrm>
          <a:prstGeom prst="parallelogram">
            <a:avLst>
              <a:gd fmla="val 96952" name="adj"/>
            </a:avLst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4595674" y="1573985"/>
            <a:ext cx="2250321" cy="2386210"/>
            <a:chOff x="1083025" y="1574025"/>
            <a:chExt cx="1834900" cy="1567400"/>
          </a:xfrm>
        </p:grpSpPr>
        <p:sp>
          <p:nvSpPr>
            <p:cNvPr id="105" name="Shape 105"/>
            <p:cNvSpPr txBox="1"/>
            <p:nvPr/>
          </p:nvSpPr>
          <p:spPr>
            <a:xfrm>
              <a:off x="1235826" y="1574025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2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0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Deployment &amp; Infrastructure Upgrade</a:t>
              </a:r>
            </a:p>
          </p:txBody>
        </p:sp>
        <p:cxnSp>
          <p:nvCxnSpPr>
            <p:cNvPr id="107" name="Shape 10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6691630" y="1573985"/>
            <a:ext cx="2250321" cy="2386210"/>
            <a:chOff x="1083025" y="1574025"/>
            <a:chExt cx="1834900" cy="1567400"/>
          </a:xfrm>
        </p:grpSpPr>
        <p:sp>
          <p:nvSpPr>
            <p:cNvPr id="111" name="Shape 111"/>
            <p:cNvSpPr txBox="1"/>
            <p:nvPr/>
          </p:nvSpPr>
          <p:spPr>
            <a:xfrm>
              <a:off x="10831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2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Special Milestone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0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Feasibility of App-Migration</a:t>
              </a:r>
            </a:p>
          </p:txBody>
        </p:sp>
        <p:cxnSp>
          <p:nvCxnSpPr>
            <p:cNvPr id="113" name="Shape 1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Shape 1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cxnSp>
        <p:nvCxnSpPr>
          <p:cNvPr id="116" name="Shape 116"/>
          <p:cNvCxnSpPr/>
          <p:nvPr/>
        </p:nvCxnSpPr>
        <p:spPr>
          <a:xfrm>
            <a:off x="8037338" y="1758832"/>
            <a:ext cx="881100" cy="1129500"/>
          </a:xfrm>
          <a:prstGeom prst="straightConnector1">
            <a:avLst/>
          </a:prstGeom>
          <a:noFill/>
          <a:ln cap="flat" cmpd="sng" w="9525">
            <a:solidFill>
              <a:srgbClr val="DB44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 flipH="1">
            <a:off x="6691703" y="2689341"/>
            <a:ext cx="2250300" cy="218400"/>
          </a:xfrm>
          <a:prstGeom prst="parallelogram">
            <a:avLst>
              <a:gd fmla="val 96952" name="adj"/>
            </a:avLst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</a:p>
        </p:txBody>
      </p:sp>
      <p:sp>
        <p:nvSpPr>
          <p:cNvPr id="118" name="Shape 118"/>
          <p:cNvSpPr/>
          <p:nvPr/>
        </p:nvSpPr>
        <p:spPr>
          <a:xfrm>
            <a:off x="6691817" y="2923526"/>
            <a:ext cx="2250300" cy="218400"/>
          </a:xfrm>
          <a:prstGeom prst="parallelogram">
            <a:avLst>
              <a:gd fmla="val 96952" name="adj"/>
            </a:avLst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85800" y="594744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1 - Build Stage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85800" y="1530300"/>
            <a:ext cx="6400800" cy="304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Configuration Management &amp; Build</a:t>
            </a: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Jenkins Server Setup</a:t>
            </a: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Build Jobs</a:t>
            </a: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">
                <a:solidFill>
                  <a:srgbClr val="000000"/>
                </a:solidFill>
              </a:rPr>
              <a:t>iTrust (Java Application)</a:t>
            </a:r>
          </a:p>
          <a:p>
            <a:pPr indent="-381000" lvl="1" marL="914400" rtl="0" algn="l">
              <a:spcBef>
                <a:spcPts val="0"/>
              </a:spcBef>
              <a:buClr>
                <a:srgbClr val="000000"/>
              </a:buClr>
              <a:buSzPts val="2400"/>
              <a:buAutoNum type="alphaLcPeriod"/>
            </a:pPr>
            <a:r>
              <a:rPr lang="en">
                <a:solidFill>
                  <a:srgbClr val="000000"/>
                </a:solidFill>
              </a:rPr>
              <a:t>Checkbox.io (Node Application)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 	Local Deploy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1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143000"/>
            <a:ext cx="75152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437" y="1327450"/>
            <a:ext cx="3033925" cy="13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1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50" y="1327450"/>
            <a:ext cx="4784601" cy="19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 rot="680">
            <a:off x="5798393" y="2160837"/>
            <a:ext cx="30339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Checkbox.io App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50" y="3233350"/>
            <a:ext cx="4784600" cy="17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372" y="3032625"/>
            <a:ext cx="3033924" cy="137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 rot="529">
            <a:off x="6662777" y="3743000"/>
            <a:ext cx="19488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iTrust App</a:t>
            </a:r>
          </a:p>
        </p:txBody>
      </p:sp>
      <p:sp>
        <p:nvSpPr>
          <p:cNvPr id="143" name="Shape 143"/>
          <p:cNvSpPr txBox="1"/>
          <p:nvPr/>
        </p:nvSpPr>
        <p:spPr>
          <a:xfrm rot="680">
            <a:off x="2186868" y="2456362"/>
            <a:ext cx="30339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Jenkins Server</a:t>
            </a:r>
          </a:p>
        </p:txBody>
      </p:sp>
      <p:sp>
        <p:nvSpPr>
          <p:cNvPr id="144" name="Shape 144"/>
          <p:cNvSpPr txBox="1"/>
          <p:nvPr/>
        </p:nvSpPr>
        <p:spPr>
          <a:xfrm rot="628">
            <a:off x="609947" y="3741250"/>
            <a:ext cx="1641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Build</a:t>
            </a:r>
            <a:r>
              <a:rPr lang="en" sz="3000">
                <a:solidFill>
                  <a:srgbClr val="999999"/>
                </a:solidFill>
                <a:latin typeface="Impact"/>
                <a:ea typeface="Impact"/>
                <a:cs typeface="Impact"/>
                <a:sym typeface="Impact"/>
              </a:rPr>
              <a:t> 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85800" y="594744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2 - Test and Analysis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685800" y="1530300"/>
            <a:ext cx="7900500" cy="304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Fuzzing and Useless Test Case detector</a:t>
            </a: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Code Coverage Report</a:t>
            </a: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Code Analysis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2 (Testing &amp; Analysis)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296226" cy="2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25" y="3286725"/>
            <a:ext cx="3072025" cy="17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500" y="1616148"/>
            <a:ext cx="4083891" cy="2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886500" y="3969675"/>
            <a:ext cx="4083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Build Log for Code analysis on checkbox.io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2 (Code Coverage Report)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5" y="1147125"/>
            <a:ext cx="4760976" cy="182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774" y="2619025"/>
            <a:ext cx="4346325" cy="2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007850" y="2763850"/>
            <a:ext cx="2977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Server Code Coverage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594744"/>
            <a:ext cx="7772400" cy="110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3 - Deploy Stage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685800" y="1530300"/>
            <a:ext cx="6400800" cy="304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Deployment</a:t>
            </a: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Remote deployment to EC2</a:t>
            </a: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Infrastructure Upgrades</a:t>
            </a: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">
                <a:solidFill>
                  <a:srgbClr val="000000"/>
                </a:solidFill>
              </a:rPr>
              <a:t>Nomad Cluster</a:t>
            </a:r>
          </a:p>
          <a:p>
            <a:pPr indent="-381000" lvl="1" marL="914400" rtl="0" algn="l">
              <a:spcBef>
                <a:spcPts val="0"/>
              </a:spcBef>
              <a:buClr>
                <a:srgbClr val="000000"/>
              </a:buClr>
              <a:buSzPts val="2400"/>
              <a:buAutoNum type="alphaLcPeriod"/>
            </a:pPr>
            <a:r>
              <a:rPr lang="en">
                <a:solidFill>
                  <a:srgbClr val="000000"/>
                </a:solidFill>
              </a:rPr>
              <a:t>Feature Flag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	Canary Release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4.	Rolling Update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