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8" r:id="rId9"/>
    <p:sldId id="269" r:id="rId10"/>
    <p:sldId id="262" r:id="rId11"/>
    <p:sldId id="270" r:id="rId12"/>
    <p:sldId id="271" r:id="rId13"/>
    <p:sldId id="272" r:id="rId14"/>
    <p:sldId id="263"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p:restoredTop sz="96405"/>
  </p:normalViewPr>
  <p:slideViewPr>
    <p:cSldViewPr snapToGrid="0" snapToObjects="1">
      <p:cViewPr varScale="1">
        <p:scale>
          <a:sx n="99" d="100"/>
          <a:sy n="99" d="100"/>
        </p:scale>
        <p:origin x="200"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3/5/20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3/5/20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3/5/20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4F24-472A-E64B-A15F-9CBE8FE0407A}"/>
              </a:ext>
            </a:extLst>
          </p:cNvPr>
          <p:cNvSpPr>
            <a:spLocks noGrp="1"/>
          </p:cNvSpPr>
          <p:nvPr>
            <p:ph type="ctrTitle"/>
          </p:nvPr>
        </p:nvSpPr>
        <p:spPr/>
        <p:txBody>
          <a:bodyPr/>
          <a:lstStyle/>
          <a:p>
            <a:r>
              <a:rPr lang="en-US" dirty="0"/>
              <a:t>Report: Olympic Swimmers’ Measurements and Medal Status</a:t>
            </a:r>
          </a:p>
        </p:txBody>
      </p:sp>
      <p:sp>
        <p:nvSpPr>
          <p:cNvPr id="3" name="Subtitle 2">
            <a:extLst>
              <a:ext uri="{FF2B5EF4-FFF2-40B4-BE49-F238E27FC236}">
                <a16:creationId xmlns:a16="http://schemas.microsoft.com/office/drawing/2014/main" id="{356F3864-2BFF-1340-B0C8-94CB422500D4}"/>
              </a:ext>
            </a:extLst>
          </p:cNvPr>
          <p:cNvSpPr>
            <a:spLocks noGrp="1"/>
          </p:cNvSpPr>
          <p:nvPr>
            <p:ph type="subTitle" idx="1"/>
          </p:nvPr>
        </p:nvSpPr>
        <p:spPr/>
        <p:txBody>
          <a:bodyPr/>
          <a:lstStyle/>
          <a:p>
            <a:r>
              <a:rPr lang="en-US" dirty="0"/>
              <a:t>By Charlotte </a:t>
            </a:r>
            <a:r>
              <a:rPr lang="en-US" dirty="0" err="1"/>
              <a:t>fettes</a:t>
            </a:r>
            <a:endParaRPr lang="en-US" dirty="0"/>
          </a:p>
        </p:txBody>
      </p:sp>
    </p:spTree>
    <p:extLst>
      <p:ext uri="{BB962C8B-B14F-4D97-AF65-F5344CB8AC3E}">
        <p14:creationId xmlns:p14="http://schemas.microsoft.com/office/powerpoint/2010/main" val="208244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4F83-BAFE-CD43-AC4F-150396270FA5}"/>
              </a:ext>
            </a:extLst>
          </p:cNvPr>
          <p:cNvSpPr>
            <a:spLocks noGrp="1"/>
          </p:cNvSpPr>
          <p:nvPr>
            <p:ph type="title"/>
          </p:nvPr>
        </p:nvSpPr>
        <p:spPr/>
        <p:txBody>
          <a:bodyPr/>
          <a:lstStyle/>
          <a:p>
            <a:r>
              <a:rPr lang="en-US" dirty="0"/>
              <a:t>Deeper Analysis</a:t>
            </a:r>
          </a:p>
        </p:txBody>
      </p:sp>
      <p:sp>
        <p:nvSpPr>
          <p:cNvPr id="3" name="Content Placeholder 2">
            <a:extLst>
              <a:ext uri="{FF2B5EF4-FFF2-40B4-BE49-F238E27FC236}">
                <a16:creationId xmlns:a16="http://schemas.microsoft.com/office/drawing/2014/main" id="{03993F9A-F439-F34E-A6BE-4C151FE28878}"/>
              </a:ext>
            </a:extLst>
          </p:cNvPr>
          <p:cNvSpPr>
            <a:spLocks noGrp="1"/>
          </p:cNvSpPr>
          <p:nvPr>
            <p:ph idx="1"/>
          </p:nvPr>
        </p:nvSpPr>
        <p:spPr/>
        <p:txBody>
          <a:bodyPr/>
          <a:lstStyle/>
          <a:p>
            <a:r>
              <a:rPr lang="en-US" dirty="0"/>
              <a:t>When comparing 1960 to 2016 for athlete measurements, for both males and females overall weight, height and age have a significant p-value, therefore the null hypothesis can be rejected.</a:t>
            </a:r>
          </a:p>
          <a:p>
            <a:r>
              <a:rPr lang="en-US" dirty="0"/>
              <a:t>When comparing athlete measurements for consecutive games years, for both males and females overall, weight, height and age, the majority do not have a significant p-value, therefore the null hypothesis can be accepted.</a:t>
            </a:r>
          </a:p>
          <a:p>
            <a:r>
              <a:rPr lang="en-US" dirty="0"/>
              <a:t>The above points suggest that although overall the change in athlete weight, height and age in swimming is significant in the long-run, in the shorter term the difference is not that great.</a:t>
            </a:r>
          </a:p>
        </p:txBody>
      </p:sp>
    </p:spTree>
    <p:extLst>
      <p:ext uri="{BB962C8B-B14F-4D97-AF65-F5344CB8AC3E}">
        <p14:creationId xmlns:p14="http://schemas.microsoft.com/office/powerpoint/2010/main" val="221811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C82B-046F-E44C-AFC1-29F9A418C06C}"/>
              </a:ext>
            </a:extLst>
          </p:cNvPr>
          <p:cNvSpPr>
            <a:spLocks noGrp="1"/>
          </p:cNvSpPr>
          <p:nvPr>
            <p:ph type="title"/>
          </p:nvPr>
        </p:nvSpPr>
        <p:spPr/>
        <p:txBody>
          <a:bodyPr/>
          <a:lstStyle/>
          <a:p>
            <a:r>
              <a:rPr lang="en-US" dirty="0"/>
              <a:t>Deeper Analysis </a:t>
            </a:r>
            <a:r>
              <a:rPr lang="en-US" dirty="0" err="1"/>
              <a:t>cont</a:t>
            </a:r>
            <a:r>
              <a:rPr lang="en-US" dirty="0"/>
              <a:t>…</a:t>
            </a:r>
          </a:p>
        </p:txBody>
      </p:sp>
      <p:sp>
        <p:nvSpPr>
          <p:cNvPr id="3" name="Content Placeholder 2">
            <a:extLst>
              <a:ext uri="{FF2B5EF4-FFF2-40B4-BE49-F238E27FC236}">
                <a16:creationId xmlns:a16="http://schemas.microsoft.com/office/drawing/2014/main" id="{5C26623D-A59A-D74E-9695-199DC539EBD3}"/>
              </a:ext>
            </a:extLst>
          </p:cNvPr>
          <p:cNvSpPr>
            <a:spLocks noGrp="1"/>
          </p:cNvSpPr>
          <p:nvPr>
            <p:ph idx="1"/>
          </p:nvPr>
        </p:nvSpPr>
        <p:spPr>
          <a:xfrm>
            <a:off x="1154954" y="2382592"/>
            <a:ext cx="9444359" cy="3637208"/>
          </a:xfrm>
        </p:spPr>
        <p:txBody>
          <a:bodyPr/>
          <a:lstStyle/>
          <a:p>
            <a:r>
              <a:rPr lang="en-US" dirty="0"/>
              <a:t>In comparing weight, height and age of medalists and non-medalists (females and males separately) for each games year since 1960, the following was found (table notes if null is accepted or rejected):</a:t>
            </a:r>
          </a:p>
          <a:p>
            <a:pPr marL="0" indent="0">
              <a:buNone/>
            </a:pPr>
            <a:endParaRPr lang="en-US" dirty="0"/>
          </a:p>
        </p:txBody>
      </p:sp>
      <p:pic>
        <p:nvPicPr>
          <p:cNvPr id="5" name="Picture 4">
            <a:extLst>
              <a:ext uri="{FF2B5EF4-FFF2-40B4-BE49-F238E27FC236}">
                <a16:creationId xmlns:a16="http://schemas.microsoft.com/office/drawing/2014/main" id="{9DDDD7CC-9597-604B-A748-6E7780AE5710}"/>
              </a:ext>
            </a:extLst>
          </p:cNvPr>
          <p:cNvPicPr>
            <a:picLocks noChangeAspect="1"/>
          </p:cNvPicPr>
          <p:nvPr/>
        </p:nvPicPr>
        <p:blipFill>
          <a:blip r:embed="rId2"/>
          <a:stretch>
            <a:fillRect/>
          </a:stretch>
        </p:blipFill>
        <p:spPr>
          <a:xfrm>
            <a:off x="2781032" y="3332144"/>
            <a:ext cx="5950844" cy="3121424"/>
          </a:xfrm>
          <a:prstGeom prst="rect">
            <a:avLst/>
          </a:prstGeom>
        </p:spPr>
      </p:pic>
    </p:spTree>
    <p:extLst>
      <p:ext uri="{BB962C8B-B14F-4D97-AF65-F5344CB8AC3E}">
        <p14:creationId xmlns:p14="http://schemas.microsoft.com/office/powerpoint/2010/main" val="25590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06F0-779A-8944-831B-9B53E77246D6}"/>
              </a:ext>
            </a:extLst>
          </p:cNvPr>
          <p:cNvSpPr>
            <a:spLocks noGrp="1"/>
          </p:cNvSpPr>
          <p:nvPr>
            <p:ph type="title"/>
          </p:nvPr>
        </p:nvSpPr>
        <p:spPr/>
        <p:txBody>
          <a:bodyPr/>
          <a:lstStyle/>
          <a:p>
            <a:r>
              <a:rPr lang="en-US" dirty="0"/>
              <a:t>Deeper Analysis </a:t>
            </a:r>
            <a:r>
              <a:rPr lang="en-US" dirty="0" err="1"/>
              <a:t>cont</a:t>
            </a:r>
            <a:r>
              <a:rPr lang="en-US" dirty="0"/>
              <a:t>…</a:t>
            </a:r>
          </a:p>
        </p:txBody>
      </p:sp>
      <p:sp>
        <p:nvSpPr>
          <p:cNvPr id="3" name="Content Placeholder 2">
            <a:extLst>
              <a:ext uri="{FF2B5EF4-FFF2-40B4-BE49-F238E27FC236}">
                <a16:creationId xmlns:a16="http://schemas.microsoft.com/office/drawing/2014/main" id="{9141ABFD-B40B-584B-86C4-05EA01897B06}"/>
              </a:ext>
            </a:extLst>
          </p:cNvPr>
          <p:cNvSpPr>
            <a:spLocks noGrp="1"/>
          </p:cNvSpPr>
          <p:nvPr>
            <p:ph idx="1"/>
          </p:nvPr>
        </p:nvSpPr>
        <p:spPr>
          <a:xfrm>
            <a:off x="1154954" y="2382591"/>
            <a:ext cx="9998150" cy="4069723"/>
          </a:xfrm>
        </p:spPr>
        <p:txBody>
          <a:bodyPr>
            <a:normAutofit fontScale="85000" lnSpcReduction="20000"/>
          </a:bodyPr>
          <a:lstStyle/>
          <a:p>
            <a:r>
              <a:rPr lang="en-GB" dirty="0"/>
              <a:t>To find out if the Team variable (country of the athlete) is an intervening or determining variable in medal status, the data was grouped, with mean weight, height, age and BMI measurements per country per games year being calculated, as well as medal count per games year. For both male and female athletes, no correlations were observed in this data. This suggests that country is not a strong determinant of height, weight and age. However, from the data, some countries consistently win the higher number of medals per year (this was later determined with the regression model). </a:t>
            </a:r>
          </a:p>
          <a:p>
            <a:r>
              <a:rPr lang="en-GB" dirty="0"/>
              <a:t>There are, as expected, strong correlations between height and weight – as athletes get taller, their weight also increases. This correlation is, however, stronger for both female and male medallists compared to non-medallists (0.79 vs 0.77 for males; 0.79 vs 0.72 for females). </a:t>
            </a:r>
          </a:p>
          <a:p>
            <a:r>
              <a:rPr lang="en-GB" dirty="0"/>
              <a:t>There are weak positive correlations between Year and age, weight and height of athletes, which supports the hypothesis that since 1960 athlete height, weight and age have increased. Once again, these correlations are stronger for male and female medallists compared to non-medallists (e.g. for the correlation between year and weight, female medallists vs non-medallists is 0.43 vs 0.23, and male medallists vs non-medallists is 0.43 vs 0.32). </a:t>
            </a:r>
          </a:p>
          <a:p>
            <a:r>
              <a:rPr lang="en-GB" dirty="0"/>
              <a:t>A very interesting correlation finding is that of year with the difference in the mean athlete measurements; these are positive and of medium strength, being stronger for females (except age). For example, the correlation of year with difference between mean weight of medallists and non-medallists for males is 0.59 and for females is 0.83. This suggests that over time, the gap between mean athlete measurements of medallists and non-medallists is increasing. </a:t>
            </a:r>
            <a:endParaRPr lang="en-US" dirty="0"/>
          </a:p>
        </p:txBody>
      </p:sp>
    </p:spTree>
    <p:extLst>
      <p:ext uri="{BB962C8B-B14F-4D97-AF65-F5344CB8AC3E}">
        <p14:creationId xmlns:p14="http://schemas.microsoft.com/office/powerpoint/2010/main" val="332253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135D-A30F-CB4A-B61C-B116E24CBD5F}"/>
              </a:ext>
            </a:extLst>
          </p:cNvPr>
          <p:cNvSpPr>
            <a:spLocks noGrp="1"/>
          </p:cNvSpPr>
          <p:nvPr>
            <p:ph type="title"/>
          </p:nvPr>
        </p:nvSpPr>
        <p:spPr/>
        <p:txBody>
          <a:bodyPr/>
          <a:lstStyle/>
          <a:p>
            <a:r>
              <a:rPr lang="en-US" dirty="0"/>
              <a:t>Predicting future medal status</a:t>
            </a:r>
          </a:p>
        </p:txBody>
      </p:sp>
      <p:sp>
        <p:nvSpPr>
          <p:cNvPr id="3" name="Content Placeholder 2">
            <a:extLst>
              <a:ext uri="{FF2B5EF4-FFF2-40B4-BE49-F238E27FC236}">
                <a16:creationId xmlns:a16="http://schemas.microsoft.com/office/drawing/2014/main" id="{0BCE04BB-AAC0-884E-AEC2-F673E6E35F11}"/>
              </a:ext>
            </a:extLst>
          </p:cNvPr>
          <p:cNvSpPr>
            <a:spLocks noGrp="1"/>
          </p:cNvSpPr>
          <p:nvPr>
            <p:ph idx="1"/>
          </p:nvPr>
        </p:nvSpPr>
        <p:spPr>
          <a:xfrm>
            <a:off x="837127" y="2382592"/>
            <a:ext cx="10586433" cy="4159876"/>
          </a:xfrm>
        </p:spPr>
        <p:txBody>
          <a:bodyPr>
            <a:normAutofit fontScale="85000" lnSpcReduction="10000"/>
          </a:bodyPr>
          <a:lstStyle/>
          <a:p>
            <a:r>
              <a:rPr lang="en-US" dirty="0"/>
              <a:t>As there are observed relationships between medal status and height, age and weight, as well as the increase over time, a classification model was developed in an attempt to predict whether an athlete would be a medal winner or not (binary – 0 for no medal, 1 for medal (gold, silver or bronze)).</a:t>
            </a:r>
          </a:p>
          <a:p>
            <a:r>
              <a:rPr lang="en-GB" dirty="0"/>
              <a:t>Year cannot be used as a feature, as for future predictions the model would not have data related to the year it was predicting for, so percentile features for weight, height, age and BMI were created (these were percentiles per year and per gender). In addition, given that although team was not found to be strongly linked to athlete measurements, it does appear as though certain countries have a higher medal count consistently every games year, team was a feature that was retained. </a:t>
            </a:r>
            <a:endParaRPr lang="en-US" dirty="0"/>
          </a:p>
          <a:p>
            <a:r>
              <a:rPr lang="en-GB" dirty="0"/>
              <a:t>With 2016 used as the test set, </a:t>
            </a:r>
            <a:r>
              <a:rPr lang="en-GB" dirty="0" err="1"/>
              <a:t>XGBClassifier</a:t>
            </a:r>
            <a:r>
              <a:rPr lang="en-GB" dirty="0"/>
              <a:t> performed the best at predicting athlete medal status in 2016, achieving an accuracy of 91%, but given the unbalanced nature of the prediction problem, it had quite a high false positive rate (it predicted quite a large number of athletes that would win a medal, who in fact did not in 2016).</a:t>
            </a:r>
          </a:p>
          <a:p>
            <a:r>
              <a:rPr lang="en-GB" dirty="0"/>
              <a:t>The feature importance function available with </a:t>
            </a:r>
            <a:r>
              <a:rPr lang="en-GB" dirty="0" err="1"/>
              <a:t>XGBoost</a:t>
            </a:r>
            <a:r>
              <a:rPr lang="en-GB" dirty="0"/>
              <a:t> was used. This showed that although athlete measurement percentiles, gender and actual measurements were important in predictions, the most important features in predicting athlete medal status was if they belonged to certain teams (these were United States, Australia, East Germany, Soviet Union (more distant years) and Germany), who have the highest medal count overall.</a:t>
            </a:r>
          </a:p>
          <a:p>
            <a:endParaRPr lang="en-GB" dirty="0"/>
          </a:p>
          <a:p>
            <a:endParaRPr lang="en-US" dirty="0"/>
          </a:p>
        </p:txBody>
      </p:sp>
    </p:spTree>
    <p:extLst>
      <p:ext uri="{BB962C8B-B14F-4D97-AF65-F5344CB8AC3E}">
        <p14:creationId xmlns:p14="http://schemas.microsoft.com/office/powerpoint/2010/main" val="217698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596-1B9D-B340-B5FF-6EAFF738938C}"/>
              </a:ext>
            </a:extLst>
          </p:cNvPr>
          <p:cNvSpPr>
            <a:spLocks noGrp="1"/>
          </p:cNvSpPr>
          <p:nvPr>
            <p:ph type="title"/>
          </p:nvPr>
        </p:nvSpPr>
        <p:spPr/>
        <p:txBody>
          <a:bodyPr/>
          <a:lstStyle/>
          <a:p>
            <a:r>
              <a:rPr lang="en-US" dirty="0"/>
              <a:t>Hypotheses Results</a:t>
            </a:r>
          </a:p>
        </p:txBody>
      </p:sp>
      <p:sp>
        <p:nvSpPr>
          <p:cNvPr id="3" name="Content Placeholder 2">
            <a:extLst>
              <a:ext uri="{FF2B5EF4-FFF2-40B4-BE49-F238E27FC236}">
                <a16:creationId xmlns:a16="http://schemas.microsoft.com/office/drawing/2014/main" id="{6BF2732D-DF2F-4949-9186-D1BB237F7FD1}"/>
              </a:ext>
            </a:extLst>
          </p:cNvPr>
          <p:cNvSpPr>
            <a:spLocks noGrp="1"/>
          </p:cNvSpPr>
          <p:nvPr>
            <p:ph idx="1"/>
          </p:nvPr>
        </p:nvSpPr>
        <p:spPr>
          <a:xfrm>
            <a:off x="1056069" y="2305319"/>
            <a:ext cx="10200066" cy="4134118"/>
          </a:xfrm>
        </p:spPr>
        <p:txBody>
          <a:bodyPr>
            <a:normAutofit fontScale="92500" lnSpcReduction="20000"/>
          </a:bodyPr>
          <a:lstStyle/>
          <a:p>
            <a:pPr lvl="0"/>
            <a:r>
              <a:rPr lang="en-GB" dirty="0"/>
              <a:t>Since 1960, there has in fact been a significant increase in the heights, weights and ages of male and female Olympic swimmers (medallists and non-medallists). However, this is a long-term significance, which although is a relationship shown in the data, there are not significant increases between consecutive games years.</a:t>
            </a:r>
          </a:p>
          <a:p>
            <a:pPr lvl="0"/>
            <a:r>
              <a:rPr lang="en-GB" dirty="0"/>
              <a:t>From 1960 to the present, male and female Olympic swimmer </a:t>
            </a:r>
            <a:r>
              <a:rPr lang="en-GB" dirty="0" err="1"/>
              <a:t>medalists</a:t>
            </a:r>
            <a:r>
              <a:rPr lang="en-GB" dirty="0"/>
              <a:t> have had significantly higher heights, weights and ages compared to non-</a:t>
            </a:r>
            <a:r>
              <a:rPr lang="en-GB" dirty="0" err="1"/>
              <a:t>medalists</a:t>
            </a:r>
            <a:r>
              <a:rPr lang="en-GB" dirty="0"/>
              <a:t> for the majority of games years. Although, as shown on the table under deeper analysis although medallists tend to have higher measurements than non-medallists this is not a significant difference in all games years. Age in particular has fewer significant differences, suggesting for swimmers an upper age limit</a:t>
            </a:r>
          </a:p>
          <a:p>
            <a:pPr lvl="0"/>
            <a:r>
              <a:rPr lang="en-GB" dirty="0"/>
              <a:t>Since 1960, BMI of female and male medallist Olympic swimmers is higher than non-medallists in general. However, generally the difference is not significant. Although, in more recent games years there are increasingly more significant results suggesting increasingly that </a:t>
            </a:r>
            <a:r>
              <a:rPr lang="en-GB" dirty="0" err="1"/>
              <a:t>medalists</a:t>
            </a:r>
            <a:r>
              <a:rPr lang="en-GB" dirty="0"/>
              <a:t> have significantly higher BMI than non-</a:t>
            </a:r>
            <a:r>
              <a:rPr lang="en-GB" dirty="0" err="1"/>
              <a:t>medalists</a:t>
            </a:r>
            <a:r>
              <a:rPr lang="en-GB" dirty="0"/>
              <a:t> for males and females</a:t>
            </a:r>
            <a:endParaRPr lang="en-US" dirty="0"/>
          </a:p>
          <a:p>
            <a:r>
              <a:rPr lang="en-US" dirty="0"/>
              <a:t>The results of the model to generate medal status predictions indicates that although weight, height and age of an athlete are clearly important, other features must be taken into consideration</a:t>
            </a:r>
          </a:p>
        </p:txBody>
      </p:sp>
    </p:spTree>
    <p:extLst>
      <p:ext uri="{BB962C8B-B14F-4D97-AF65-F5344CB8AC3E}">
        <p14:creationId xmlns:p14="http://schemas.microsoft.com/office/powerpoint/2010/main" val="143193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0708-A1EB-4849-8FAD-BDAD68003AF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0562BCB-CF70-0141-8F5C-65A030DC5DF7}"/>
              </a:ext>
            </a:extLst>
          </p:cNvPr>
          <p:cNvSpPr>
            <a:spLocks noGrp="1"/>
          </p:cNvSpPr>
          <p:nvPr>
            <p:ph idx="1"/>
          </p:nvPr>
        </p:nvSpPr>
        <p:spPr>
          <a:xfrm>
            <a:off x="1154954" y="2603500"/>
            <a:ext cx="9714815" cy="3416300"/>
          </a:xfrm>
        </p:spPr>
        <p:txBody>
          <a:bodyPr/>
          <a:lstStyle/>
          <a:p>
            <a:r>
              <a:rPr lang="en-US" dirty="0"/>
              <a:t>That the difference between the BMI of medalists and non-medalists is more frequently significant, and that the weight of medalists is significantly higher than the weight of non-medalists are important messages for personal trainers, fitness enthusiasts and those dispensing fitness advice to utilize – as shown by Olympic swimmers, being of a lower weight has proven to be less successful for performance. We should take a healthier approach to fitness, avoiding being at </a:t>
            </a:r>
            <a:r>
              <a:rPr lang="en-US"/>
              <a:t>low weights.</a:t>
            </a:r>
            <a:endParaRPr lang="en-US" dirty="0"/>
          </a:p>
        </p:txBody>
      </p:sp>
    </p:spTree>
    <p:extLst>
      <p:ext uri="{BB962C8B-B14F-4D97-AF65-F5344CB8AC3E}">
        <p14:creationId xmlns:p14="http://schemas.microsoft.com/office/powerpoint/2010/main" val="225901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6CA6-5845-D349-A646-BD05EF25A6A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8071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C66E-F196-5048-A865-F00C3B50690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66D150E-902D-D646-82D5-C75146694CFC}"/>
              </a:ext>
            </a:extLst>
          </p:cNvPr>
          <p:cNvSpPr>
            <a:spLocks noGrp="1"/>
          </p:cNvSpPr>
          <p:nvPr>
            <p:ph idx="1"/>
          </p:nvPr>
        </p:nvSpPr>
        <p:spPr/>
        <p:txBody>
          <a:bodyPr>
            <a:normAutofit/>
          </a:bodyPr>
          <a:lstStyle/>
          <a:p>
            <a:r>
              <a:rPr lang="en-US" dirty="0"/>
              <a:t>Review of Hypotheses and Approach</a:t>
            </a:r>
          </a:p>
          <a:p>
            <a:r>
              <a:rPr lang="en-US" dirty="0"/>
              <a:t>Entity Relationship Diagram</a:t>
            </a:r>
          </a:p>
          <a:p>
            <a:r>
              <a:rPr lang="en-US" dirty="0"/>
              <a:t>Initial findings</a:t>
            </a:r>
          </a:p>
          <a:p>
            <a:r>
              <a:rPr lang="en-US" dirty="0"/>
              <a:t>Descriptive statistics findings</a:t>
            </a:r>
          </a:p>
          <a:p>
            <a:r>
              <a:rPr lang="en-US" dirty="0"/>
              <a:t>Deeper analysis</a:t>
            </a:r>
          </a:p>
          <a:p>
            <a:r>
              <a:rPr lang="en-US" dirty="0"/>
              <a:t>Predicting future medal status</a:t>
            </a:r>
          </a:p>
          <a:p>
            <a:r>
              <a:rPr lang="en-US" dirty="0"/>
              <a:t>Hypotheses results</a:t>
            </a:r>
          </a:p>
          <a:p>
            <a:r>
              <a:rPr lang="en-US" dirty="0"/>
              <a:t>Current limitations and future considerations</a:t>
            </a:r>
          </a:p>
        </p:txBody>
      </p:sp>
    </p:spTree>
    <p:extLst>
      <p:ext uri="{BB962C8B-B14F-4D97-AF65-F5344CB8AC3E}">
        <p14:creationId xmlns:p14="http://schemas.microsoft.com/office/powerpoint/2010/main" val="203507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11C1-7A12-8540-B144-EBD76AAAE7C9}"/>
              </a:ext>
            </a:extLst>
          </p:cNvPr>
          <p:cNvSpPr>
            <a:spLocks noGrp="1"/>
          </p:cNvSpPr>
          <p:nvPr>
            <p:ph type="title"/>
          </p:nvPr>
        </p:nvSpPr>
        <p:spPr/>
        <p:txBody>
          <a:bodyPr/>
          <a:lstStyle/>
          <a:p>
            <a:r>
              <a:rPr lang="en-US" dirty="0"/>
              <a:t>Review of Hypotheses</a:t>
            </a:r>
          </a:p>
        </p:txBody>
      </p:sp>
      <p:sp>
        <p:nvSpPr>
          <p:cNvPr id="3" name="Content Placeholder 2">
            <a:extLst>
              <a:ext uri="{FF2B5EF4-FFF2-40B4-BE49-F238E27FC236}">
                <a16:creationId xmlns:a16="http://schemas.microsoft.com/office/drawing/2014/main" id="{7ADCEE4A-518D-BE4A-962B-8904929174FB}"/>
              </a:ext>
            </a:extLst>
          </p:cNvPr>
          <p:cNvSpPr>
            <a:spLocks noGrp="1"/>
          </p:cNvSpPr>
          <p:nvPr>
            <p:ph idx="1"/>
          </p:nvPr>
        </p:nvSpPr>
        <p:spPr/>
        <p:txBody>
          <a:bodyPr/>
          <a:lstStyle/>
          <a:p>
            <a:pPr lvl="0"/>
            <a:r>
              <a:rPr lang="en-GB" dirty="0"/>
              <a:t>Since 1960, there has been a significant increase in the heights, weights and ages of male and female Olympic swimmers (medallists and non-medallists).</a:t>
            </a:r>
          </a:p>
          <a:p>
            <a:pPr lvl="0"/>
            <a:r>
              <a:rPr lang="en-GB" dirty="0"/>
              <a:t>From 1960 to the present, male and female Olympic swimmer medallists have had significantly higher heights, weights and ages compared to non-medallists</a:t>
            </a:r>
          </a:p>
          <a:p>
            <a:pPr lvl="0"/>
            <a:r>
              <a:rPr lang="en-GB" dirty="0"/>
              <a:t>Since 1960, BMI of female and male medallist Olympic swimmers is higher than non-medallists in general</a:t>
            </a:r>
          </a:p>
        </p:txBody>
      </p:sp>
    </p:spTree>
    <p:extLst>
      <p:ext uri="{BB962C8B-B14F-4D97-AF65-F5344CB8AC3E}">
        <p14:creationId xmlns:p14="http://schemas.microsoft.com/office/powerpoint/2010/main" val="116499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CBC7-77B6-764A-A808-93E05852EE68}"/>
              </a:ext>
            </a:extLst>
          </p:cNvPr>
          <p:cNvSpPr>
            <a:spLocks noGrp="1"/>
          </p:cNvSpPr>
          <p:nvPr>
            <p:ph type="title"/>
          </p:nvPr>
        </p:nvSpPr>
        <p:spPr/>
        <p:txBody>
          <a:bodyPr/>
          <a:lstStyle/>
          <a:p>
            <a:r>
              <a:rPr lang="en-US" dirty="0"/>
              <a:t>Review of Approach</a:t>
            </a:r>
          </a:p>
        </p:txBody>
      </p:sp>
      <p:sp>
        <p:nvSpPr>
          <p:cNvPr id="3" name="Content Placeholder 2">
            <a:extLst>
              <a:ext uri="{FF2B5EF4-FFF2-40B4-BE49-F238E27FC236}">
                <a16:creationId xmlns:a16="http://schemas.microsoft.com/office/drawing/2014/main" id="{9E216020-B85C-9441-8550-84C8D0CBF421}"/>
              </a:ext>
            </a:extLst>
          </p:cNvPr>
          <p:cNvSpPr>
            <a:spLocks noGrp="1"/>
          </p:cNvSpPr>
          <p:nvPr>
            <p:ph idx="1"/>
          </p:nvPr>
        </p:nvSpPr>
        <p:spPr/>
        <p:txBody>
          <a:bodyPr>
            <a:normAutofit fontScale="92500" lnSpcReduction="10000"/>
          </a:bodyPr>
          <a:lstStyle/>
          <a:p>
            <a:r>
              <a:rPr lang="en-GB" dirty="0"/>
              <a:t>The data was split by gender and by medal status (medallists and non-medallists). </a:t>
            </a:r>
          </a:p>
          <a:p>
            <a:r>
              <a:rPr lang="en-GB" dirty="0"/>
              <a:t>Two-sample one-sided Z tests were conducted for females and males for weight, height, age and BMI in 1960 and 2016, and comparing consecutive games years.</a:t>
            </a:r>
          </a:p>
          <a:p>
            <a:r>
              <a:rPr lang="en-GB" dirty="0"/>
              <a:t>Two-sample one-sided Z tests were conducted for females and males for the data overall and for each games year since 1960 for weight, height, age and BMI. </a:t>
            </a:r>
          </a:p>
          <a:p>
            <a:endParaRPr lang="en-GB" dirty="0"/>
          </a:p>
          <a:p>
            <a:endParaRPr lang="en-GB" dirty="0"/>
          </a:p>
          <a:p>
            <a:pPr marL="0" indent="0">
              <a:buNone/>
            </a:pPr>
            <a:r>
              <a:rPr lang="en-GB" sz="1100" dirty="0"/>
              <a:t>(Z-scores used as the data used contains the entire population under study rather than a sample – all Olympic swimmers’ data - and so it can be assumed that the standard deviation of the population under study is known)</a:t>
            </a:r>
            <a:endParaRPr lang="en-US" sz="1100" dirty="0"/>
          </a:p>
        </p:txBody>
      </p:sp>
    </p:spTree>
    <p:extLst>
      <p:ext uri="{BB962C8B-B14F-4D97-AF65-F5344CB8AC3E}">
        <p14:creationId xmlns:p14="http://schemas.microsoft.com/office/powerpoint/2010/main" val="166189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BB3E-6852-2641-95A4-2B4E1A59E0E5}"/>
              </a:ext>
            </a:extLst>
          </p:cNvPr>
          <p:cNvSpPr>
            <a:spLocks noGrp="1"/>
          </p:cNvSpPr>
          <p:nvPr>
            <p:ph type="title"/>
          </p:nvPr>
        </p:nvSpPr>
        <p:spPr/>
        <p:txBody>
          <a:bodyPr/>
          <a:lstStyle/>
          <a:p>
            <a:r>
              <a:rPr lang="en-US" dirty="0"/>
              <a:t>Entity Relationship Diagram (ERD)</a:t>
            </a:r>
          </a:p>
        </p:txBody>
      </p:sp>
      <p:pic>
        <p:nvPicPr>
          <p:cNvPr id="4" name="Content Placeholder 3">
            <a:extLst>
              <a:ext uri="{FF2B5EF4-FFF2-40B4-BE49-F238E27FC236}">
                <a16:creationId xmlns:a16="http://schemas.microsoft.com/office/drawing/2014/main" id="{06AF7422-8A95-8848-B871-4330FD8F3DB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14412" y="2318197"/>
            <a:ext cx="6568224" cy="4417453"/>
          </a:xfrm>
          <a:prstGeom prst="rect">
            <a:avLst/>
          </a:prstGeom>
        </p:spPr>
      </p:pic>
    </p:spTree>
    <p:extLst>
      <p:ext uri="{BB962C8B-B14F-4D97-AF65-F5344CB8AC3E}">
        <p14:creationId xmlns:p14="http://schemas.microsoft.com/office/powerpoint/2010/main" val="212745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C97B-B6A1-6C4F-9855-5AA5216D78E9}"/>
              </a:ext>
            </a:extLst>
          </p:cNvPr>
          <p:cNvSpPr>
            <a:spLocks noGrp="1"/>
          </p:cNvSpPr>
          <p:nvPr>
            <p:ph type="title"/>
          </p:nvPr>
        </p:nvSpPr>
        <p:spPr/>
        <p:txBody>
          <a:bodyPr/>
          <a:lstStyle/>
          <a:p>
            <a:r>
              <a:rPr lang="en-US" dirty="0"/>
              <a:t>Initial Findings</a:t>
            </a:r>
          </a:p>
        </p:txBody>
      </p:sp>
      <p:sp>
        <p:nvSpPr>
          <p:cNvPr id="3" name="Content Placeholder 2">
            <a:extLst>
              <a:ext uri="{FF2B5EF4-FFF2-40B4-BE49-F238E27FC236}">
                <a16:creationId xmlns:a16="http://schemas.microsoft.com/office/drawing/2014/main" id="{6494A155-8EBC-8345-A56F-1E7A211B04F8}"/>
              </a:ext>
            </a:extLst>
          </p:cNvPr>
          <p:cNvSpPr>
            <a:spLocks noGrp="1"/>
          </p:cNvSpPr>
          <p:nvPr>
            <p:ph idx="1"/>
          </p:nvPr>
        </p:nvSpPr>
        <p:spPr/>
        <p:txBody>
          <a:bodyPr/>
          <a:lstStyle/>
          <a:p>
            <a:r>
              <a:rPr lang="en-US" dirty="0"/>
              <a:t>Line plots of games year against mean athlete measurement (females and males plotted separately) showed clear separation between medalists and non-medalists for height, age and weight, especially since 1960.</a:t>
            </a:r>
          </a:p>
          <a:p>
            <a:r>
              <a:rPr lang="en-US" dirty="0"/>
              <a:t>These line plots also showed that for all athletes – male, female, medalist and non-medalist – for age, weight and height there was a general upward trend from 1960 to 2016 (most recent games with data available)</a:t>
            </a:r>
          </a:p>
          <a:p>
            <a:r>
              <a:rPr lang="en-US" dirty="0"/>
              <a:t>BMI was more questionable – although in general medalists had a higher BMI than non-medalists, there was a great deal of fluctuation; also the long-term trend was not clear, again with a lot of fluctuation</a:t>
            </a:r>
          </a:p>
        </p:txBody>
      </p:sp>
    </p:spTree>
    <p:extLst>
      <p:ext uri="{BB962C8B-B14F-4D97-AF65-F5344CB8AC3E}">
        <p14:creationId xmlns:p14="http://schemas.microsoft.com/office/powerpoint/2010/main" val="155818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A4AD-F8E3-6C4C-B8A8-B3762E2F15C6}"/>
              </a:ext>
            </a:extLst>
          </p:cNvPr>
          <p:cNvSpPr>
            <a:spLocks noGrp="1"/>
          </p:cNvSpPr>
          <p:nvPr>
            <p:ph type="title"/>
          </p:nvPr>
        </p:nvSpPr>
        <p:spPr/>
        <p:txBody>
          <a:bodyPr/>
          <a:lstStyle/>
          <a:p>
            <a:r>
              <a:rPr lang="en-US" dirty="0"/>
              <a:t>Initial Findings </a:t>
            </a:r>
            <a:r>
              <a:rPr lang="en-US" dirty="0" err="1"/>
              <a:t>cont</a:t>
            </a:r>
            <a:r>
              <a:rPr lang="en-US" dirty="0"/>
              <a:t>…</a:t>
            </a:r>
          </a:p>
        </p:txBody>
      </p:sp>
      <p:pic>
        <p:nvPicPr>
          <p:cNvPr id="15" name="Content Placeholder 14">
            <a:extLst>
              <a:ext uri="{FF2B5EF4-FFF2-40B4-BE49-F238E27FC236}">
                <a16:creationId xmlns:a16="http://schemas.microsoft.com/office/drawing/2014/main" id="{1DE53D2F-0924-0540-8559-A8BD7003FF24}"/>
              </a:ext>
            </a:extLst>
          </p:cNvPr>
          <p:cNvPicPr>
            <a:picLocks noGrp="1" noChangeAspect="1"/>
          </p:cNvPicPr>
          <p:nvPr>
            <p:ph idx="1"/>
          </p:nvPr>
        </p:nvPicPr>
        <p:blipFill>
          <a:blip r:embed="rId2"/>
          <a:stretch>
            <a:fillRect/>
          </a:stretch>
        </p:blipFill>
        <p:spPr>
          <a:xfrm>
            <a:off x="440307" y="2364168"/>
            <a:ext cx="5290791" cy="2138127"/>
          </a:xfrm>
        </p:spPr>
      </p:pic>
      <p:pic>
        <p:nvPicPr>
          <p:cNvPr id="18" name="Picture 17">
            <a:extLst>
              <a:ext uri="{FF2B5EF4-FFF2-40B4-BE49-F238E27FC236}">
                <a16:creationId xmlns:a16="http://schemas.microsoft.com/office/drawing/2014/main" id="{6692368A-672F-7441-8B5F-BCCBF5E92886}"/>
              </a:ext>
            </a:extLst>
          </p:cNvPr>
          <p:cNvPicPr>
            <a:picLocks noChangeAspect="1"/>
          </p:cNvPicPr>
          <p:nvPr/>
        </p:nvPicPr>
        <p:blipFill>
          <a:blip r:embed="rId3"/>
          <a:stretch>
            <a:fillRect/>
          </a:stretch>
        </p:blipFill>
        <p:spPr>
          <a:xfrm>
            <a:off x="6096000" y="2437442"/>
            <a:ext cx="5655692" cy="2138127"/>
          </a:xfrm>
          <a:prstGeom prst="rect">
            <a:avLst/>
          </a:prstGeom>
        </p:spPr>
      </p:pic>
      <p:pic>
        <p:nvPicPr>
          <p:cNvPr id="20" name="Picture 19">
            <a:extLst>
              <a:ext uri="{FF2B5EF4-FFF2-40B4-BE49-F238E27FC236}">
                <a16:creationId xmlns:a16="http://schemas.microsoft.com/office/drawing/2014/main" id="{09B06FC7-8FD1-B445-B934-067A93E53569}"/>
              </a:ext>
            </a:extLst>
          </p:cNvPr>
          <p:cNvPicPr>
            <a:picLocks noChangeAspect="1"/>
          </p:cNvPicPr>
          <p:nvPr/>
        </p:nvPicPr>
        <p:blipFill>
          <a:blip r:embed="rId4"/>
          <a:stretch>
            <a:fillRect/>
          </a:stretch>
        </p:blipFill>
        <p:spPr>
          <a:xfrm>
            <a:off x="668006" y="4502295"/>
            <a:ext cx="4835391" cy="1906355"/>
          </a:xfrm>
          <a:prstGeom prst="rect">
            <a:avLst/>
          </a:prstGeom>
        </p:spPr>
      </p:pic>
      <p:pic>
        <p:nvPicPr>
          <p:cNvPr id="22" name="Picture 21">
            <a:extLst>
              <a:ext uri="{FF2B5EF4-FFF2-40B4-BE49-F238E27FC236}">
                <a16:creationId xmlns:a16="http://schemas.microsoft.com/office/drawing/2014/main" id="{A69DE05A-3619-5341-A302-F91C78FA148B}"/>
              </a:ext>
            </a:extLst>
          </p:cNvPr>
          <p:cNvPicPr>
            <a:picLocks noChangeAspect="1"/>
          </p:cNvPicPr>
          <p:nvPr/>
        </p:nvPicPr>
        <p:blipFill>
          <a:blip r:embed="rId5"/>
          <a:stretch>
            <a:fillRect/>
          </a:stretch>
        </p:blipFill>
        <p:spPr>
          <a:xfrm>
            <a:off x="6194739" y="4420558"/>
            <a:ext cx="5556954" cy="2069828"/>
          </a:xfrm>
          <a:prstGeom prst="rect">
            <a:avLst/>
          </a:prstGeom>
        </p:spPr>
      </p:pic>
    </p:spTree>
    <p:extLst>
      <p:ext uri="{BB962C8B-B14F-4D97-AF65-F5344CB8AC3E}">
        <p14:creationId xmlns:p14="http://schemas.microsoft.com/office/powerpoint/2010/main" val="269755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805E-7051-2B4D-B5C1-5E848AAD9A7A}"/>
              </a:ext>
            </a:extLst>
          </p:cNvPr>
          <p:cNvSpPr>
            <a:spLocks noGrp="1"/>
          </p:cNvSpPr>
          <p:nvPr>
            <p:ph type="title"/>
          </p:nvPr>
        </p:nvSpPr>
        <p:spPr/>
        <p:txBody>
          <a:bodyPr/>
          <a:lstStyle/>
          <a:p>
            <a:r>
              <a:rPr lang="en-US" dirty="0"/>
              <a:t>Descriptive Statistics Findings</a:t>
            </a:r>
          </a:p>
        </p:txBody>
      </p:sp>
      <p:sp>
        <p:nvSpPr>
          <p:cNvPr id="3" name="Content Placeholder 2">
            <a:extLst>
              <a:ext uri="{FF2B5EF4-FFF2-40B4-BE49-F238E27FC236}">
                <a16:creationId xmlns:a16="http://schemas.microsoft.com/office/drawing/2014/main" id="{F0F1AD7A-C29D-8746-9412-57A1D250CDDE}"/>
              </a:ext>
            </a:extLst>
          </p:cNvPr>
          <p:cNvSpPr>
            <a:spLocks noGrp="1"/>
          </p:cNvSpPr>
          <p:nvPr>
            <p:ph idx="1"/>
          </p:nvPr>
        </p:nvSpPr>
        <p:spPr>
          <a:xfrm>
            <a:off x="1154954" y="2318197"/>
            <a:ext cx="9792088" cy="3701603"/>
          </a:xfrm>
        </p:spPr>
        <p:txBody>
          <a:bodyPr>
            <a:normAutofit fontScale="92500" lnSpcReduction="10000"/>
          </a:bodyPr>
          <a:lstStyle/>
          <a:p>
            <a:r>
              <a:rPr lang="en-US" dirty="0"/>
              <a:t>On comparing the differences in mean athlete measurements between medalists and non-medalists per games year, the majority of descriptive statistics were positive, which indicates that for most measurements the mean for medalists is higher than for non-medalists. Only male age and male BMI contained negative min value, which suggests that for at least one games year, non-medalists are higher in age and BMI on average than medalists.</a:t>
            </a:r>
          </a:p>
          <a:p>
            <a:r>
              <a:rPr lang="en-US" dirty="0"/>
              <a:t>Descriptive statistics on all male and all female athletes separately by year for weight, height and age indicate an increasing trend for min, max and quartile values, which suggests the increasing mean values observed are due to a general population increase in these athlete measurements over time. Standard deviations remained fairly stable, suggesting mean value trends are not due to outliers skewing the data.</a:t>
            </a:r>
          </a:p>
          <a:p>
            <a:r>
              <a:rPr lang="en-US" dirty="0"/>
              <a:t>BMI descriptive statistics for males, females, medalists and non-medalists are all quite stable, which indicates that over time BMI changed very little if at all.</a:t>
            </a:r>
          </a:p>
          <a:p>
            <a:endParaRPr lang="en-US" dirty="0"/>
          </a:p>
        </p:txBody>
      </p:sp>
    </p:spTree>
    <p:extLst>
      <p:ext uri="{BB962C8B-B14F-4D97-AF65-F5344CB8AC3E}">
        <p14:creationId xmlns:p14="http://schemas.microsoft.com/office/powerpoint/2010/main" val="262551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8C22-B636-4C43-8CE8-3B7AA1CA6740}"/>
              </a:ext>
            </a:extLst>
          </p:cNvPr>
          <p:cNvSpPr>
            <a:spLocks noGrp="1"/>
          </p:cNvSpPr>
          <p:nvPr>
            <p:ph type="title"/>
          </p:nvPr>
        </p:nvSpPr>
        <p:spPr/>
        <p:txBody>
          <a:bodyPr/>
          <a:lstStyle/>
          <a:p>
            <a:r>
              <a:rPr lang="en-US" dirty="0"/>
              <a:t>Descriptive Statistics Findings </a:t>
            </a:r>
            <a:r>
              <a:rPr lang="en-US" dirty="0" err="1"/>
              <a:t>cont</a:t>
            </a:r>
            <a:r>
              <a:rPr lang="en-US" dirty="0"/>
              <a:t>…</a:t>
            </a:r>
          </a:p>
        </p:txBody>
      </p:sp>
      <p:sp>
        <p:nvSpPr>
          <p:cNvPr id="9" name="Content Placeholder 8">
            <a:extLst>
              <a:ext uri="{FF2B5EF4-FFF2-40B4-BE49-F238E27FC236}">
                <a16:creationId xmlns:a16="http://schemas.microsoft.com/office/drawing/2014/main" id="{3E46DE7B-E6E2-D44D-8F49-67DBD90357B5}"/>
              </a:ext>
            </a:extLst>
          </p:cNvPr>
          <p:cNvSpPr>
            <a:spLocks noGrp="1"/>
          </p:cNvSpPr>
          <p:nvPr>
            <p:ph idx="1"/>
          </p:nvPr>
        </p:nvSpPr>
        <p:spPr/>
        <p:txBody>
          <a:bodyPr/>
          <a:lstStyle/>
          <a:p>
            <a:pPr marL="0" indent="0">
              <a:buNone/>
            </a:pPr>
            <a:r>
              <a:rPr lang="en-US" dirty="0"/>
              <a:t>An example of the overall trends in descriptive statistics for athlete height:</a:t>
            </a:r>
          </a:p>
          <a:p>
            <a:pPr marL="0" indent="0">
              <a:buNone/>
            </a:pPr>
            <a:endParaRPr lang="en-US" dirty="0"/>
          </a:p>
        </p:txBody>
      </p:sp>
      <p:pic>
        <p:nvPicPr>
          <p:cNvPr id="11" name="Picture 10">
            <a:extLst>
              <a:ext uri="{FF2B5EF4-FFF2-40B4-BE49-F238E27FC236}">
                <a16:creationId xmlns:a16="http://schemas.microsoft.com/office/drawing/2014/main" id="{DFC1B4CE-E468-2945-B28B-F3137B5C65DB}"/>
              </a:ext>
            </a:extLst>
          </p:cNvPr>
          <p:cNvPicPr>
            <a:picLocks noChangeAspect="1"/>
          </p:cNvPicPr>
          <p:nvPr/>
        </p:nvPicPr>
        <p:blipFill>
          <a:blip r:embed="rId2"/>
          <a:stretch>
            <a:fillRect/>
          </a:stretch>
        </p:blipFill>
        <p:spPr>
          <a:xfrm>
            <a:off x="1325342" y="3364652"/>
            <a:ext cx="4210318" cy="2682129"/>
          </a:xfrm>
          <a:prstGeom prst="rect">
            <a:avLst/>
          </a:prstGeom>
        </p:spPr>
      </p:pic>
      <p:pic>
        <p:nvPicPr>
          <p:cNvPr id="13" name="Picture 12">
            <a:extLst>
              <a:ext uri="{FF2B5EF4-FFF2-40B4-BE49-F238E27FC236}">
                <a16:creationId xmlns:a16="http://schemas.microsoft.com/office/drawing/2014/main" id="{8B55B974-DF6F-4342-9998-3A5F13B4DA39}"/>
              </a:ext>
            </a:extLst>
          </p:cNvPr>
          <p:cNvPicPr>
            <a:picLocks noChangeAspect="1"/>
          </p:cNvPicPr>
          <p:nvPr/>
        </p:nvPicPr>
        <p:blipFill>
          <a:blip r:embed="rId3"/>
          <a:stretch>
            <a:fillRect/>
          </a:stretch>
        </p:blipFill>
        <p:spPr>
          <a:xfrm>
            <a:off x="6260877" y="3429000"/>
            <a:ext cx="4127543" cy="2682130"/>
          </a:xfrm>
          <a:prstGeom prst="rect">
            <a:avLst/>
          </a:prstGeom>
        </p:spPr>
      </p:pic>
    </p:spTree>
    <p:extLst>
      <p:ext uri="{BB962C8B-B14F-4D97-AF65-F5344CB8AC3E}">
        <p14:creationId xmlns:p14="http://schemas.microsoft.com/office/powerpoint/2010/main" val="2388087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1186</TotalTime>
  <Words>1628</Words>
  <Application>Microsoft Macintosh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Report: Olympic Swimmers’ Measurements and Medal Status</vt:lpstr>
      <vt:lpstr>Contents</vt:lpstr>
      <vt:lpstr>Review of Hypotheses</vt:lpstr>
      <vt:lpstr>Review of Approach</vt:lpstr>
      <vt:lpstr>Entity Relationship Diagram (ERD)</vt:lpstr>
      <vt:lpstr>Initial Findings</vt:lpstr>
      <vt:lpstr>Initial Findings cont…</vt:lpstr>
      <vt:lpstr>Descriptive Statistics Findings</vt:lpstr>
      <vt:lpstr>Descriptive Statistics Findings cont…</vt:lpstr>
      <vt:lpstr>Deeper Analysis</vt:lpstr>
      <vt:lpstr>Deeper Analysis cont…</vt:lpstr>
      <vt:lpstr>Deeper Analysis cont…</vt:lpstr>
      <vt:lpstr>Predicting future medal status</vt:lpstr>
      <vt:lpstr>Hypotheses Results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Olympic Swimmers’ Measurements and Medal Status</dc:title>
  <dc:creator>Charlotte Fettes</dc:creator>
  <cp:lastModifiedBy>Charlotte Fettes</cp:lastModifiedBy>
  <cp:revision>12</cp:revision>
  <dcterms:created xsi:type="dcterms:W3CDTF">2020-03-05T15:04:09Z</dcterms:created>
  <dcterms:modified xsi:type="dcterms:W3CDTF">2020-03-06T10:50:27Z</dcterms:modified>
</cp:coreProperties>
</file>