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ublic Sans Bold" charset="1" panose="00000000000000000000"/>
      <p:regular r:id="rId14"/>
    </p:embeddedFont>
    <p:embeddedFont>
      <p:font typeface="Canva Sans Bold" charset="1" panose="020B0803030501040103"/>
      <p:regular r:id="rId15"/>
    </p:embeddedFont>
    <p:embeddedFont>
      <p:font typeface="Playfair Display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833342" y="5521437"/>
            <a:ext cx="4404118" cy="3347130"/>
          </a:xfrm>
          <a:custGeom>
            <a:avLst/>
            <a:gdLst/>
            <a:ahLst/>
            <a:cxnLst/>
            <a:rect r="r" b="b" t="t" l="l"/>
            <a:pathLst>
              <a:path h="3347130" w="4404118">
                <a:moveTo>
                  <a:pt x="0" y="0"/>
                </a:moveTo>
                <a:lnTo>
                  <a:pt x="4404118" y="0"/>
                </a:lnTo>
                <a:lnTo>
                  <a:pt x="4404118" y="3347130"/>
                </a:lnTo>
                <a:lnTo>
                  <a:pt x="0" y="3347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15107" y="4775088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35268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ENSURE NO GIRL IS LEFT BEHIND!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0974" y="2835807"/>
            <a:ext cx="16408332" cy="1580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20"/>
              </a:lnSpc>
            </a:pPr>
            <a:r>
              <a:rPr lang="en-US" sz="12660" spc="6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Team : Code To Help</a:t>
            </a:r>
          </a:p>
        </p:txBody>
      </p:sp>
      <p:sp>
        <p:nvSpPr>
          <p:cNvPr name="AutoShape 6" id="6"/>
          <p:cNvSpPr/>
          <p:nvPr/>
        </p:nvSpPr>
        <p:spPr>
          <a:xfrm>
            <a:off x="850974" y="1057275"/>
            <a:ext cx="16386508" cy="19050"/>
          </a:xfrm>
          <a:prstGeom prst="line">
            <a:avLst/>
          </a:prstGeom>
          <a:ln cap="flat" w="38100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850952" y="9277350"/>
            <a:ext cx="16386508" cy="19050"/>
          </a:xfrm>
          <a:prstGeom prst="line">
            <a:avLst/>
          </a:prstGeom>
          <a:ln cap="flat" w="38100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028700" y="6723347"/>
            <a:ext cx="2576749" cy="1580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20"/>
              </a:lnSpc>
            </a:pPr>
            <a:r>
              <a:rPr lang="en-US" sz="12660" spc="6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43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06437" y="1934324"/>
            <a:ext cx="16252841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22" y="9248775"/>
            <a:ext cx="16252841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236604" y="5734050"/>
            <a:ext cx="4623003" cy="2689047"/>
          </a:xfrm>
          <a:custGeom>
            <a:avLst/>
            <a:gdLst/>
            <a:ahLst/>
            <a:cxnLst/>
            <a:rect r="r" b="b" t="t" l="l"/>
            <a:pathLst>
              <a:path h="2689047" w="4623003">
                <a:moveTo>
                  <a:pt x="0" y="0"/>
                </a:moveTo>
                <a:lnTo>
                  <a:pt x="4623004" y="0"/>
                </a:lnTo>
                <a:lnTo>
                  <a:pt x="4623004" y="2689047"/>
                </a:lnTo>
                <a:lnTo>
                  <a:pt x="0" y="26890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34948" y="704706"/>
            <a:ext cx="14418104" cy="839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3"/>
              </a:lnSpc>
            </a:pPr>
            <a:r>
              <a:rPr lang="en-US" sz="5179" spc="25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 Statement &amp; Solution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5522" y="2466977"/>
            <a:ext cx="13966882" cy="3267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B2C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JOINING THE DOTS FOUND</a:t>
            </a:r>
            <a:r>
              <a:rPr lang="en-US" sz="2800">
                <a:solidFill>
                  <a:srgbClr val="2B2C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ATION is seeking a comprehensive digital solution to:</a:t>
            </a:r>
          </a:p>
          <a:p>
            <a:pPr algn="l">
              <a:lnSpc>
                <a:spcPts val="3920"/>
              </a:lnSpc>
            </a:pPr>
          </a:p>
          <a:p>
            <a:pPr algn="l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B2C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Reduce the hassle of manually selecting students for bootcamps.</a:t>
            </a:r>
          </a:p>
          <a:p>
            <a:pPr algn="l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B2C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Prevent student dropouts through proactive measures.</a:t>
            </a:r>
          </a:p>
          <a:p>
            <a:pPr algn="l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B2C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 an automated attendance system.</a:t>
            </a:r>
          </a:p>
          <a:p>
            <a:pPr algn="l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B2C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Streamline various administrative tasks.</a:t>
            </a:r>
          </a:p>
          <a:p>
            <a:pPr algn="l">
              <a:lnSpc>
                <a:spcPts val="238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45522" y="6229350"/>
            <a:ext cx="7818214" cy="1967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3526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SOLUTION: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3526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Shift most operations to a streamlined online platform to enhance efficiency and impact.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50974" y="1009650"/>
            <a:ext cx="16386508" cy="19050"/>
          </a:xfrm>
          <a:prstGeom prst="line">
            <a:avLst/>
          </a:prstGeom>
          <a:ln cap="flat" w="38100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850952" y="9277350"/>
            <a:ext cx="16386508" cy="19050"/>
          </a:xfrm>
          <a:prstGeom prst="line">
            <a:avLst/>
          </a:prstGeom>
          <a:ln cap="flat" w="38100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424935" y="4293982"/>
            <a:ext cx="4679999" cy="2705300"/>
          </a:xfrm>
          <a:custGeom>
            <a:avLst/>
            <a:gdLst/>
            <a:ahLst/>
            <a:cxnLst/>
            <a:rect r="r" b="b" t="t" l="l"/>
            <a:pathLst>
              <a:path h="2705300" w="4679999">
                <a:moveTo>
                  <a:pt x="0" y="0"/>
                </a:moveTo>
                <a:lnTo>
                  <a:pt x="4679999" y="0"/>
                </a:lnTo>
                <a:lnTo>
                  <a:pt x="4679999" y="2705300"/>
                </a:lnTo>
                <a:lnTo>
                  <a:pt x="0" y="270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22" t="0" r="-1522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492408" y="3372611"/>
            <a:ext cx="7877184" cy="3322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5" indent="-388618" lvl="1">
              <a:lnSpc>
                <a:spcPts val="6731"/>
              </a:lnSpc>
              <a:buFont typeface="Arial"/>
              <a:buChar char="•"/>
            </a:pPr>
            <a:r>
              <a:rPr lang="en-US" sz="3599">
                <a:solidFill>
                  <a:srgbClr val="235268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Selection Process</a:t>
            </a:r>
          </a:p>
          <a:p>
            <a:pPr algn="l" marL="777235" indent="-388618" lvl="1">
              <a:lnSpc>
                <a:spcPts val="6731"/>
              </a:lnSpc>
              <a:buFont typeface="Arial"/>
              <a:buChar char="•"/>
            </a:pPr>
            <a:r>
              <a:rPr lang="en-US" sz="3599">
                <a:solidFill>
                  <a:srgbClr val="235268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Dashboards</a:t>
            </a:r>
          </a:p>
          <a:p>
            <a:pPr algn="l" marL="777235" indent="-388618" lvl="1">
              <a:lnSpc>
                <a:spcPts val="6731"/>
              </a:lnSpc>
              <a:buFont typeface="Arial"/>
              <a:buChar char="•"/>
            </a:pPr>
            <a:r>
              <a:rPr lang="en-US" sz="3599">
                <a:solidFill>
                  <a:srgbClr val="235268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Dealing With Dropouts</a:t>
            </a:r>
          </a:p>
          <a:p>
            <a:pPr algn="l" marL="777235" indent="-388618" lvl="1">
              <a:lnSpc>
                <a:spcPts val="6731"/>
              </a:lnSpc>
              <a:buFont typeface="Arial"/>
              <a:buChar char="•"/>
            </a:pPr>
            <a:r>
              <a:rPr lang="en-US" sz="3599">
                <a:solidFill>
                  <a:srgbClr val="235268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Help With Placements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39238" y="2981913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052138" y="2948385"/>
            <a:ext cx="5425593" cy="920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31"/>
              </a:lnSpc>
            </a:pPr>
            <a:r>
              <a:rPr lang="en-US" sz="5379">
                <a:solidFill>
                  <a:srgbClr val="2B2C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Focus Areas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06437" y="1934324"/>
            <a:ext cx="16252841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22" y="9248775"/>
            <a:ext cx="16252841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394115" y="3335372"/>
            <a:ext cx="2852466" cy="1618126"/>
          </a:xfrm>
          <a:custGeom>
            <a:avLst/>
            <a:gdLst/>
            <a:ahLst/>
            <a:cxnLst/>
            <a:rect r="r" b="b" t="t" l="l"/>
            <a:pathLst>
              <a:path h="1618126" w="2852466">
                <a:moveTo>
                  <a:pt x="0" y="0"/>
                </a:moveTo>
                <a:lnTo>
                  <a:pt x="2852466" y="0"/>
                </a:lnTo>
                <a:lnTo>
                  <a:pt x="2852466" y="1618126"/>
                </a:lnTo>
                <a:lnTo>
                  <a:pt x="0" y="1618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94115" y="6252001"/>
            <a:ext cx="2852466" cy="1618126"/>
          </a:xfrm>
          <a:custGeom>
            <a:avLst/>
            <a:gdLst/>
            <a:ahLst/>
            <a:cxnLst/>
            <a:rect r="r" b="b" t="t" l="l"/>
            <a:pathLst>
              <a:path h="1618126" w="2852466">
                <a:moveTo>
                  <a:pt x="0" y="0"/>
                </a:moveTo>
                <a:lnTo>
                  <a:pt x="2852466" y="0"/>
                </a:lnTo>
                <a:lnTo>
                  <a:pt x="2852466" y="1618126"/>
                </a:lnTo>
                <a:lnTo>
                  <a:pt x="0" y="1618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22" y="5323421"/>
            <a:ext cx="1103826" cy="469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0"/>
              </a:lnSpc>
            </a:pPr>
            <a:r>
              <a:rPr lang="en-US" sz="2707">
                <a:solidFill>
                  <a:srgbClr val="23526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94185" y="6908272"/>
            <a:ext cx="1200065" cy="469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0"/>
              </a:lnSpc>
            </a:pPr>
            <a:r>
              <a:rPr lang="en-US" sz="2707">
                <a:solidFill>
                  <a:srgbClr val="23526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ADMIN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94185" y="3675795"/>
            <a:ext cx="911656" cy="469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0"/>
              </a:lnSpc>
            </a:pPr>
            <a:r>
              <a:rPr lang="en-US" sz="2707">
                <a:solidFill>
                  <a:srgbClr val="23526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2132549" y="3939236"/>
            <a:ext cx="2761637" cy="164762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>
            <a:off x="2132549" y="5586861"/>
            <a:ext cx="2761637" cy="15848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4245898" y="3732945"/>
            <a:ext cx="2769218" cy="3868540"/>
          </a:xfrm>
          <a:custGeom>
            <a:avLst/>
            <a:gdLst/>
            <a:ahLst/>
            <a:cxnLst/>
            <a:rect r="r" b="b" t="t" l="l"/>
            <a:pathLst>
              <a:path h="3868540" w="2769218">
                <a:moveTo>
                  <a:pt x="0" y="0"/>
                </a:moveTo>
                <a:lnTo>
                  <a:pt x="2769219" y="0"/>
                </a:lnTo>
                <a:lnTo>
                  <a:pt x="2769219" y="3868541"/>
                </a:lnTo>
                <a:lnTo>
                  <a:pt x="0" y="38685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7052" t="0" r="-71299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834445" y="933450"/>
            <a:ext cx="6619110" cy="878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2"/>
              </a:lnSpc>
            </a:pPr>
            <a:r>
              <a:rPr lang="en-US" sz="518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Architecture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46446" y="4690057"/>
            <a:ext cx="2163140" cy="469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0"/>
              </a:lnSpc>
            </a:pPr>
            <a:r>
              <a:rPr lang="en-US" sz="2707">
                <a:solidFill>
                  <a:srgbClr val="23526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Leaderboard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546446" y="4182926"/>
            <a:ext cx="2631056" cy="469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0"/>
              </a:lnSpc>
            </a:pPr>
            <a:r>
              <a:rPr lang="en-US" sz="2707">
                <a:solidFill>
                  <a:srgbClr val="23526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Scores / Grades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546446" y="3675795"/>
            <a:ext cx="3636494" cy="469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0"/>
              </a:lnSpc>
            </a:pPr>
            <a:r>
              <a:rPr lang="en-US" sz="2707">
                <a:solidFill>
                  <a:srgbClr val="23526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Attendance Overview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546446" y="3130933"/>
            <a:ext cx="3527516" cy="469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0"/>
              </a:lnSpc>
            </a:pPr>
            <a:r>
              <a:rPr lang="en-US" sz="2707">
                <a:solidFill>
                  <a:srgbClr val="23526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All Learning Modules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546446" y="7544336"/>
            <a:ext cx="4404177" cy="469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0"/>
              </a:lnSpc>
            </a:pPr>
            <a:r>
              <a:rPr lang="en-US" sz="2707">
                <a:solidFill>
                  <a:srgbClr val="23526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Test Scores / Leaderboard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546446" y="7037204"/>
            <a:ext cx="3079785" cy="469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0"/>
              </a:lnSpc>
            </a:pPr>
            <a:r>
              <a:rPr lang="en-US" sz="2707">
                <a:solidFill>
                  <a:srgbClr val="23526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Automated Emails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546446" y="6495691"/>
            <a:ext cx="3190605" cy="469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0"/>
              </a:lnSpc>
            </a:pPr>
            <a:r>
              <a:rPr lang="en-US" sz="2707">
                <a:solidFill>
                  <a:srgbClr val="23526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Students Database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546446" y="5988560"/>
            <a:ext cx="3457678" cy="469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0"/>
              </a:lnSpc>
            </a:pPr>
            <a:r>
              <a:rPr lang="en-US" sz="2707">
                <a:solidFill>
                  <a:srgbClr val="23526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Employers Database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06437" y="1934324"/>
            <a:ext cx="16252841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22" y="9229725"/>
            <a:ext cx="16252841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46037" y="2085222"/>
            <a:ext cx="7397963" cy="3468165"/>
          </a:xfrm>
          <a:custGeom>
            <a:avLst/>
            <a:gdLst/>
            <a:ahLst/>
            <a:cxnLst/>
            <a:rect r="r" b="b" t="t" l="l"/>
            <a:pathLst>
              <a:path h="3468165" w="7397963">
                <a:moveTo>
                  <a:pt x="0" y="0"/>
                </a:moveTo>
                <a:lnTo>
                  <a:pt x="7397963" y="0"/>
                </a:lnTo>
                <a:lnTo>
                  <a:pt x="7397963" y="3468165"/>
                </a:lnTo>
                <a:lnTo>
                  <a:pt x="0" y="34681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13124" y="2070553"/>
            <a:ext cx="7397963" cy="3446236"/>
          </a:xfrm>
          <a:custGeom>
            <a:avLst/>
            <a:gdLst/>
            <a:ahLst/>
            <a:cxnLst/>
            <a:rect r="r" b="b" t="t" l="l"/>
            <a:pathLst>
              <a:path h="3446236" w="7397963">
                <a:moveTo>
                  <a:pt x="0" y="0"/>
                </a:moveTo>
                <a:lnTo>
                  <a:pt x="7397963" y="0"/>
                </a:lnTo>
                <a:lnTo>
                  <a:pt x="7397963" y="3446236"/>
                </a:lnTo>
                <a:lnTo>
                  <a:pt x="0" y="34462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66" r="0" b="-326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34948" y="704706"/>
            <a:ext cx="14418104" cy="839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3"/>
              </a:lnSpc>
            </a:pPr>
            <a:r>
              <a:rPr lang="en-US" sz="5179" spc="25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Project Snapshots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46037" y="5753412"/>
            <a:ext cx="7397963" cy="3220640"/>
          </a:xfrm>
          <a:custGeom>
            <a:avLst/>
            <a:gdLst/>
            <a:ahLst/>
            <a:cxnLst/>
            <a:rect r="r" b="b" t="t" l="l"/>
            <a:pathLst>
              <a:path h="3220640" w="7397963">
                <a:moveTo>
                  <a:pt x="0" y="0"/>
                </a:moveTo>
                <a:lnTo>
                  <a:pt x="7397963" y="0"/>
                </a:lnTo>
                <a:lnTo>
                  <a:pt x="7397963" y="3220640"/>
                </a:lnTo>
                <a:lnTo>
                  <a:pt x="0" y="32206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604" r="0" b="-460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313124" y="5753412"/>
            <a:ext cx="7397963" cy="3259222"/>
          </a:xfrm>
          <a:custGeom>
            <a:avLst/>
            <a:gdLst/>
            <a:ahLst/>
            <a:cxnLst/>
            <a:rect r="r" b="b" t="t" l="l"/>
            <a:pathLst>
              <a:path h="3259222" w="7397963">
                <a:moveTo>
                  <a:pt x="0" y="0"/>
                </a:moveTo>
                <a:lnTo>
                  <a:pt x="7397963" y="0"/>
                </a:lnTo>
                <a:lnTo>
                  <a:pt x="7397963" y="3259222"/>
                </a:lnTo>
                <a:lnTo>
                  <a:pt x="0" y="32592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945" t="0" r="0" b="-13897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34948" y="9401175"/>
            <a:ext cx="1441810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3526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Admin &amp; User’s Dashboard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06437" y="1934324"/>
            <a:ext cx="16252841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22" y="9229725"/>
            <a:ext cx="16252841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427489" y="3534929"/>
            <a:ext cx="6925563" cy="3684616"/>
          </a:xfrm>
          <a:custGeom>
            <a:avLst/>
            <a:gdLst/>
            <a:ahLst/>
            <a:cxnLst/>
            <a:rect r="r" b="b" t="t" l="l"/>
            <a:pathLst>
              <a:path h="3684616" w="6925563">
                <a:moveTo>
                  <a:pt x="0" y="0"/>
                </a:moveTo>
                <a:lnTo>
                  <a:pt x="6925563" y="0"/>
                </a:lnTo>
                <a:lnTo>
                  <a:pt x="6925563" y="3684616"/>
                </a:lnTo>
                <a:lnTo>
                  <a:pt x="0" y="3684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34948" y="3534929"/>
            <a:ext cx="7018316" cy="3684616"/>
          </a:xfrm>
          <a:custGeom>
            <a:avLst/>
            <a:gdLst/>
            <a:ahLst/>
            <a:cxnLst/>
            <a:rect r="r" b="b" t="t" l="l"/>
            <a:pathLst>
              <a:path h="3684616" w="7018316">
                <a:moveTo>
                  <a:pt x="0" y="0"/>
                </a:moveTo>
                <a:lnTo>
                  <a:pt x="7018316" y="0"/>
                </a:lnTo>
                <a:lnTo>
                  <a:pt x="7018316" y="3684616"/>
                </a:lnTo>
                <a:lnTo>
                  <a:pt x="0" y="36846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34948" y="704706"/>
            <a:ext cx="14418104" cy="839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3"/>
              </a:lnSpc>
            </a:pPr>
            <a:r>
              <a:rPr lang="en-US" sz="5179" spc="25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Project Snapshots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06437" y="1934324"/>
            <a:ext cx="16252841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22" y="9248775"/>
            <a:ext cx="16252841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306363" y="5143500"/>
            <a:ext cx="4259010" cy="3194257"/>
          </a:xfrm>
          <a:custGeom>
            <a:avLst/>
            <a:gdLst/>
            <a:ahLst/>
            <a:cxnLst/>
            <a:rect r="r" b="b" t="t" l="l"/>
            <a:pathLst>
              <a:path h="3194257" w="4259010">
                <a:moveTo>
                  <a:pt x="0" y="0"/>
                </a:moveTo>
                <a:lnTo>
                  <a:pt x="4259010" y="0"/>
                </a:lnTo>
                <a:lnTo>
                  <a:pt x="4259010" y="3194257"/>
                </a:lnTo>
                <a:lnTo>
                  <a:pt x="0" y="31942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13699" y="5603546"/>
            <a:ext cx="4271510" cy="2734211"/>
          </a:xfrm>
          <a:custGeom>
            <a:avLst/>
            <a:gdLst/>
            <a:ahLst/>
            <a:cxnLst/>
            <a:rect r="r" b="b" t="t" l="l"/>
            <a:pathLst>
              <a:path h="2734211" w="4271510">
                <a:moveTo>
                  <a:pt x="0" y="0"/>
                </a:moveTo>
                <a:lnTo>
                  <a:pt x="4271510" y="0"/>
                </a:lnTo>
                <a:lnTo>
                  <a:pt x="4271510" y="2734211"/>
                </a:lnTo>
                <a:lnTo>
                  <a:pt x="0" y="27342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002661" y="780021"/>
            <a:ext cx="4282678" cy="878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1"/>
              </a:lnSpc>
            </a:pPr>
            <a:r>
              <a:rPr lang="en-US" sz="51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Scope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0963" y="2465426"/>
            <a:ext cx="16230600" cy="334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3526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Test analysis using AI/ML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3526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Interactions with successful persona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3526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Proactive mentor engagement for low attendance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3526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Interactions with parents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3526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Leaderboard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3526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Attendance Tracker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246685" y="4775088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35268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TIME FOR LIVE DEMO! ...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6" y="2781292"/>
            <a:ext cx="13601565" cy="1733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41"/>
              </a:lnSpc>
            </a:pPr>
            <a:r>
              <a:rPr lang="en-US" sz="13892" spc="6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DAGMJThHz5Q</dc:identifier>
  <dcterms:modified xsi:type="dcterms:W3CDTF">2011-08-01T06:04:30Z</dcterms:modified>
  <cp:revision>1</cp:revision>
  <dc:title>Joining the dots</dc:title>
</cp:coreProperties>
</file>