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layfair Display Bold" charset="1" panose="00000000000000000000"/>
      <p:regular r:id="rId15"/>
    </p:embeddedFont>
    <p:embeddedFont>
      <p:font typeface="Atkinson Hyperlegible Bold" charset="1" panose="00000000000000000000"/>
      <p:regular r:id="rId16"/>
    </p:embeddedFont>
    <p:embeddedFont>
      <p:font typeface="Atkinson Hyperlegible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jpeg" Type="http://schemas.openxmlformats.org/officeDocument/2006/relationships/image"/><Relationship Id="rId7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B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30380" y="3559823"/>
            <a:ext cx="9147311" cy="421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9"/>
              </a:lnSpc>
            </a:pPr>
            <a:r>
              <a:rPr lang="en-US" sz="9599" spc="-95">
                <a:solidFill>
                  <a:srgbClr val="000000"/>
                </a:solidFill>
                <a:latin typeface="Playfair Display Bold"/>
              </a:rPr>
              <a:t>TEAM- 60</a:t>
            </a:r>
          </a:p>
          <a:p>
            <a:pPr algn="ctr">
              <a:lnSpc>
                <a:spcPts val="11039"/>
              </a:lnSpc>
            </a:pPr>
            <a:r>
              <a:rPr lang="en-US" sz="9599" spc="-95">
                <a:solidFill>
                  <a:srgbClr val="000000"/>
                </a:solidFill>
                <a:latin typeface="Playfair Display Bold"/>
              </a:rPr>
              <a:t>CODE QUEENS</a:t>
            </a:r>
          </a:p>
          <a:p>
            <a:pPr algn="ctr" marL="0" indent="0" lvl="0">
              <a:lnSpc>
                <a:spcPts val="1103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5177" y="444176"/>
            <a:ext cx="9013296" cy="221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5"/>
              </a:lnSpc>
            </a:pPr>
            <a:r>
              <a:rPr lang="en-US" sz="8963" spc="-89">
                <a:solidFill>
                  <a:srgbClr val="000000"/>
                </a:solidFill>
                <a:latin typeface="Atkinson Hyperlegible Bold"/>
              </a:rPr>
              <a:t>HERO OF JALDHAARA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2149959" y="4361348"/>
            <a:ext cx="3364114" cy="1938953"/>
          </a:xfrm>
          <a:custGeom>
            <a:avLst/>
            <a:gdLst/>
            <a:ahLst/>
            <a:cxnLst/>
            <a:rect r="r" b="b" t="t" l="l"/>
            <a:pathLst>
              <a:path h="1938953" w="3364114">
                <a:moveTo>
                  <a:pt x="3364114" y="0"/>
                </a:moveTo>
                <a:lnTo>
                  <a:pt x="0" y="0"/>
                </a:lnTo>
                <a:lnTo>
                  <a:pt x="0" y="1938954"/>
                </a:lnTo>
                <a:lnTo>
                  <a:pt x="3364114" y="1938954"/>
                </a:lnTo>
                <a:lnTo>
                  <a:pt x="3364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49959" y="4875530"/>
            <a:ext cx="343213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layfair Display Bold"/>
              </a:rPr>
              <a:t>WELL IT’S ME ..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3832016" y="5330825"/>
            <a:ext cx="4086114" cy="9586192"/>
          </a:xfrm>
          <a:custGeom>
            <a:avLst/>
            <a:gdLst/>
            <a:ahLst/>
            <a:cxnLst/>
            <a:rect r="r" b="b" t="t" l="l"/>
            <a:pathLst>
              <a:path h="9586192" w="4086114">
                <a:moveTo>
                  <a:pt x="4086115" y="0"/>
                </a:moveTo>
                <a:lnTo>
                  <a:pt x="0" y="0"/>
                </a:lnTo>
                <a:lnTo>
                  <a:pt x="0" y="9586192"/>
                </a:lnTo>
                <a:lnTo>
                  <a:pt x="4086115" y="9586192"/>
                </a:lnTo>
                <a:lnTo>
                  <a:pt x="40861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86993" y="2578936"/>
            <a:ext cx="9044115" cy="4507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8"/>
              </a:lnSpc>
            </a:pPr>
          </a:p>
          <a:p>
            <a:pPr algn="ctr" marL="0" indent="0" lvl="0">
              <a:lnSpc>
                <a:spcPts val="5958"/>
              </a:lnSpc>
              <a:spcBef>
                <a:spcPct val="0"/>
              </a:spcBef>
            </a:pPr>
            <a:r>
              <a:rPr lang="en-US" sz="4256">
                <a:solidFill>
                  <a:srgbClr val="000000"/>
                </a:solidFill>
                <a:latin typeface="Atkinson Hyperlegible"/>
              </a:rPr>
              <a:t>To oversee financial operations, secure funding, ensure regulatory compliance, manage donor relationships, and optimize resources to support the NGO's mission.</a:t>
            </a:r>
            <a:r>
              <a:rPr lang="en-US" sz="4256">
                <a:solidFill>
                  <a:srgbClr val="000000"/>
                </a:solidFill>
                <a:latin typeface="Atkinson Hyperlegible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5177" y="6440204"/>
            <a:ext cx="3822616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Playfair Display Bold"/>
              </a:rPr>
              <a:t>THE USER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65219" y="5244289"/>
            <a:ext cx="7873231" cy="1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26798" indent="-13399" lvl="1">
              <a:lnSpc>
                <a:spcPts val="136"/>
              </a:lnSpc>
              <a:buFont typeface="Arial"/>
              <a:buChar char="•"/>
            </a:pPr>
            <a:r>
              <a:rPr lang="en-US" sz="124" spc="-1">
                <a:solidFill>
                  <a:srgbClr val="000000"/>
                </a:solidFill>
                <a:latin typeface="Playfair Display Bold"/>
              </a:rPr>
              <a:t>s Start!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488766" y="1278819"/>
            <a:ext cx="6097417" cy="2195070"/>
          </a:xfrm>
          <a:custGeom>
            <a:avLst/>
            <a:gdLst/>
            <a:ahLst/>
            <a:cxnLst/>
            <a:rect r="r" b="b" t="t" l="l"/>
            <a:pathLst>
              <a:path h="2195070" w="6097417">
                <a:moveTo>
                  <a:pt x="6097418" y="0"/>
                </a:moveTo>
                <a:lnTo>
                  <a:pt x="0" y="0"/>
                </a:lnTo>
                <a:lnTo>
                  <a:pt x="0" y="2195070"/>
                </a:lnTo>
                <a:lnTo>
                  <a:pt x="6097418" y="2195070"/>
                </a:lnTo>
                <a:lnTo>
                  <a:pt x="60974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9289" y="1636896"/>
            <a:ext cx="457637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pc="-32">
                <a:solidFill>
                  <a:srgbClr val="FFFFFF"/>
                </a:solidFill>
                <a:latin typeface="Atkinson Hyperlegible Bold"/>
              </a:rPr>
              <a:t>GOT SOME PROBLEMS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643339" y="3675653"/>
            <a:ext cx="1942845" cy="6515639"/>
          </a:xfrm>
          <a:custGeom>
            <a:avLst/>
            <a:gdLst/>
            <a:ahLst/>
            <a:cxnLst/>
            <a:rect r="r" b="b" t="t" l="l"/>
            <a:pathLst>
              <a:path h="6515639" w="1942845">
                <a:moveTo>
                  <a:pt x="0" y="0"/>
                </a:moveTo>
                <a:lnTo>
                  <a:pt x="1942845" y="0"/>
                </a:lnTo>
                <a:lnTo>
                  <a:pt x="1942845" y="6515640"/>
                </a:lnTo>
                <a:lnTo>
                  <a:pt x="0" y="6515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715770" y="3342579"/>
            <a:ext cx="6844589" cy="913233"/>
            <a:chOff x="0" y="0"/>
            <a:chExt cx="1434442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4442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4344421">
                  <a:moveTo>
                    <a:pt x="1421996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219960" y="0"/>
                  </a:lnTo>
                  <a:cubicBezTo>
                    <a:pt x="14288540" y="0"/>
                    <a:pt x="14344421" y="55880"/>
                    <a:pt x="14344421" y="124460"/>
                  </a:cubicBezTo>
                  <a:lnTo>
                    <a:pt x="14344421" y="1789430"/>
                  </a:lnTo>
                  <a:cubicBezTo>
                    <a:pt x="14344421" y="1858010"/>
                    <a:pt x="14288540" y="1913890"/>
                    <a:pt x="14219960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383489" y="3493269"/>
            <a:ext cx="545496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tkinson Hyperlegible Bold"/>
              </a:rPr>
              <a:t>Knowledge Gap- </a:t>
            </a:r>
            <a:r>
              <a:rPr lang="en-US" sz="3200">
                <a:solidFill>
                  <a:srgbClr val="000000"/>
                </a:solidFill>
                <a:latin typeface="Atkinson Hyperlegible"/>
              </a:rPr>
              <a:t>updated list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15770" y="5604839"/>
            <a:ext cx="6563309" cy="875703"/>
            <a:chOff x="0" y="0"/>
            <a:chExt cx="14344420" cy="19138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34442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4344421">
                  <a:moveTo>
                    <a:pt x="1421996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219960" y="0"/>
                  </a:lnTo>
                  <a:cubicBezTo>
                    <a:pt x="14288540" y="0"/>
                    <a:pt x="14344421" y="55880"/>
                    <a:pt x="14344421" y="124460"/>
                  </a:cubicBezTo>
                  <a:lnTo>
                    <a:pt x="14344421" y="1789430"/>
                  </a:lnTo>
                  <a:cubicBezTo>
                    <a:pt x="14344421" y="1858010"/>
                    <a:pt x="14288540" y="1913890"/>
                    <a:pt x="14219960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27477" y="5753452"/>
            <a:ext cx="52262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tkinson Hyperlegible Bold"/>
              </a:rPr>
              <a:t>Finding who is interested?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715770" y="4473709"/>
            <a:ext cx="6563309" cy="875703"/>
            <a:chOff x="0" y="0"/>
            <a:chExt cx="14344420" cy="19138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34442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4344421">
                  <a:moveTo>
                    <a:pt x="1421996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219960" y="0"/>
                  </a:lnTo>
                  <a:cubicBezTo>
                    <a:pt x="14288540" y="0"/>
                    <a:pt x="14344421" y="55880"/>
                    <a:pt x="14344421" y="124460"/>
                  </a:cubicBezTo>
                  <a:lnTo>
                    <a:pt x="14344421" y="1789430"/>
                  </a:lnTo>
                  <a:cubicBezTo>
                    <a:pt x="14344421" y="1858010"/>
                    <a:pt x="14288540" y="1913890"/>
                    <a:pt x="14219960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27477" y="4619355"/>
            <a:ext cx="605160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tkinson Hyperlegible Bold"/>
              </a:rPr>
              <a:t>Regulatory Compliance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715770" y="6735969"/>
            <a:ext cx="6563309" cy="875703"/>
            <a:chOff x="0" y="0"/>
            <a:chExt cx="14344420" cy="19138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34442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4344421">
                  <a:moveTo>
                    <a:pt x="1421996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219960" y="0"/>
                  </a:lnTo>
                  <a:cubicBezTo>
                    <a:pt x="14288540" y="0"/>
                    <a:pt x="14344421" y="55880"/>
                    <a:pt x="14344421" y="124460"/>
                  </a:cubicBezTo>
                  <a:lnTo>
                    <a:pt x="14344421" y="1789430"/>
                  </a:lnTo>
                  <a:cubicBezTo>
                    <a:pt x="14344421" y="1858010"/>
                    <a:pt x="14288540" y="1913890"/>
                    <a:pt x="14219960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217952" y="6876323"/>
            <a:ext cx="539179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tkinson Hyperlegible Bold"/>
              </a:rPr>
              <a:t>which WASH sector?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144000" y="3342579"/>
            <a:ext cx="875703" cy="875703"/>
            <a:chOff x="0" y="0"/>
            <a:chExt cx="1913890" cy="19138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9379481" y="3540293"/>
            <a:ext cx="433316" cy="49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470">
                <a:solidFill>
                  <a:srgbClr val="FFFFFF"/>
                </a:solidFill>
                <a:latin typeface="Playfair Display Bold"/>
              </a:rPr>
              <a:t>1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144000" y="5604839"/>
            <a:ext cx="875703" cy="875703"/>
            <a:chOff x="0" y="0"/>
            <a:chExt cx="1913890" cy="191389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9369956" y="5839177"/>
            <a:ext cx="433316" cy="49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470">
                <a:solidFill>
                  <a:srgbClr val="FFFFFF"/>
                </a:solidFill>
                <a:latin typeface="Playfair Display Bold"/>
              </a:rPr>
              <a:t>3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144000" y="4473709"/>
            <a:ext cx="875703" cy="875703"/>
            <a:chOff x="0" y="0"/>
            <a:chExt cx="1913890" cy="19138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9369956" y="4685710"/>
            <a:ext cx="433316" cy="49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470">
                <a:solidFill>
                  <a:srgbClr val="FFFFFF"/>
                </a:solidFill>
                <a:latin typeface="Playfair Display Bold"/>
              </a:rPr>
              <a:t>2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144000" y="6735969"/>
            <a:ext cx="875703" cy="875703"/>
            <a:chOff x="0" y="0"/>
            <a:chExt cx="1913890" cy="191389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798CB4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360431" y="6962048"/>
            <a:ext cx="433316" cy="49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470">
                <a:solidFill>
                  <a:srgbClr val="FFFFFF"/>
                </a:solidFill>
                <a:latin typeface="Playfair Display Bold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6709" y="731037"/>
            <a:ext cx="3886759" cy="2240187"/>
          </a:xfrm>
          <a:custGeom>
            <a:avLst/>
            <a:gdLst/>
            <a:ahLst/>
            <a:cxnLst/>
            <a:rect r="r" b="b" t="t" l="l"/>
            <a:pathLst>
              <a:path h="2240187" w="3886759">
                <a:moveTo>
                  <a:pt x="0" y="0"/>
                </a:moveTo>
                <a:lnTo>
                  <a:pt x="3886759" y="0"/>
                </a:lnTo>
                <a:lnTo>
                  <a:pt x="3886759" y="2240187"/>
                </a:lnTo>
                <a:lnTo>
                  <a:pt x="0" y="2240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6709" y="4146012"/>
            <a:ext cx="3024437" cy="6140988"/>
          </a:xfrm>
          <a:custGeom>
            <a:avLst/>
            <a:gdLst/>
            <a:ahLst/>
            <a:cxnLst/>
            <a:rect r="r" b="b" t="t" l="l"/>
            <a:pathLst>
              <a:path h="6140988" w="3024437">
                <a:moveTo>
                  <a:pt x="0" y="0"/>
                </a:moveTo>
                <a:lnTo>
                  <a:pt x="3024437" y="0"/>
                </a:lnTo>
                <a:lnTo>
                  <a:pt x="3024437" y="6140988"/>
                </a:lnTo>
                <a:lnTo>
                  <a:pt x="0" y="6140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33885" y="1433101"/>
            <a:ext cx="5895077" cy="6476694"/>
          </a:xfrm>
          <a:custGeom>
            <a:avLst/>
            <a:gdLst/>
            <a:ahLst/>
            <a:cxnLst/>
            <a:rect r="r" b="b" t="t" l="l"/>
            <a:pathLst>
              <a:path h="6476694" w="5895077">
                <a:moveTo>
                  <a:pt x="0" y="0"/>
                </a:moveTo>
                <a:lnTo>
                  <a:pt x="5895077" y="0"/>
                </a:lnTo>
                <a:lnTo>
                  <a:pt x="5895077" y="6476694"/>
                </a:lnTo>
                <a:lnTo>
                  <a:pt x="0" y="64766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9371" t="0" r="-6258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70335" y="1459055"/>
            <a:ext cx="3433365" cy="6424785"/>
          </a:xfrm>
          <a:custGeom>
            <a:avLst/>
            <a:gdLst/>
            <a:ahLst/>
            <a:cxnLst/>
            <a:rect r="r" b="b" t="t" l="l"/>
            <a:pathLst>
              <a:path h="6424785" w="3433365">
                <a:moveTo>
                  <a:pt x="0" y="0"/>
                </a:moveTo>
                <a:lnTo>
                  <a:pt x="3433365" y="0"/>
                </a:lnTo>
                <a:lnTo>
                  <a:pt x="3433365" y="6424785"/>
                </a:lnTo>
                <a:lnTo>
                  <a:pt x="0" y="64247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9924" t="0" r="-5441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368645"/>
            <a:ext cx="3756768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Atkinson Hyperlegible Bold"/>
              </a:rPr>
              <a:t>solution</a:t>
            </a:r>
            <a:r>
              <a:rPr lang="en-US" sz="5000">
                <a:solidFill>
                  <a:srgbClr val="FFFFFF"/>
                </a:solidFill>
                <a:latin typeface="Atkinson Hyperlegible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31163" y="8675851"/>
            <a:ext cx="76351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Atkinson Hyperlegible Bold"/>
              </a:rPr>
              <a:t>organization outreach form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6709" y="731037"/>
            <a:ext cx="3886759" cy="2240187"/>
          </a:xfrm>
          <a:custGeom>
            <a:avLst/>
            <a:gdLst/>
            <a:ahLst/>
            <a:cxnLst/>
            <a:rect r="r" b="b" t="t" l="l"/>
            <a:pathLst>
              <a:path h="2240187" w="3886759">
                <a:moveTo>
                  <a:pt x="0" y="0"/>
                </a:moveTo>
                <a:lnTo>
                  <a:pt x="3886759" y="0"/>
                </a:lnTo>
                <a:lnTo>
                  <a:pt x="3886759" y="2240187"/>
                </a:lnTo>
                <a:lnTo>
                  <a:pt x="0" y="2240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6709" y="4146012"/>
            <a:ext cx="3024437" cy="6140988"/>
          </a:xfrm>
          <a:custGeom>
            <a:avLst/>
            <a:gdLst/>
            <a:ahLst/>
            <a:cxnLst/>
            <a:rect r="r" b="b" t="t" l="l"/>
            <a:pathLst>
              <a:path h="6140988" w="3024437">
                <a:moveTo>
                  <a:pt x="0" y="0"/>
                </a:moveTo>
                <a:lnTo>
                  <a:pt x="3024437" y="0"/>
                </a:lnTo>
                <a:lnTo>
                  <a:pt x="3024437" y="6140988"/>
                </a:lnTo>
                <a:lnTo>
                  <a:pt x="0" y="6140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01450" y="1627572"/>
            <a:ext cx="10851434" cy="6291719"/>
          </a:xfrm>
          <a:custGeom>
            <a:avLst/>
            <a:gdLst/>
            <a:ahLst/>
            <a:cxnLst/>
            <a:rect r="r" b="b" t="t" l="l"/>
            <a:pathLst>
              <a:path h="6291719" w="10851434">
                <a:moveTo>
                  <a:pt x="0" y="0"/>
                </a:moveTo>
                <a:lnTo>
                  <a:pt x="10851433" y="0"/>
                </a:lnTo>
                <a:lnTo>
                  <a:pt x="10851433" y="6291719"/>
                </a:lnTo>
                <a:lnTo>
                  <a:pt x="0" y="629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397" t="-27155" r="-27433" b="-152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44997"/>
            <a:ext cx="3756768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Atkinson Hyperlegible Bold"/>
              </a:rPr>
              <a:t>solution</a:t>
            </a:r>
            <a:r>
              <a:rPr lang="en-US" sz="5000">
                <a:solidFill>
                  <a:srgbClr val="FFFFFF"/>
                </a:solidFill>
                <a:latin typeface="Atkinson Hyperlegible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72105" y="8243172"/>
            <a:ext cx="7942558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Atkinson Hyperlegible Bold"/>
              </a:rPr>
              <a:t>     Data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6709" y="731037"/>
            <a:ext cx="3886759" cy="2240187"/>
          </a:xfrm>
          <a:custGeom>
            <a:avLst/>
            <a:gdLst/>
            <a:ahLst/>
            <a:cxnLst/>
            <a:rect r="r" b="b" t="t" l="l"/>
            <a:pathLst>
              <a:path h="2240187" w="3886759">
                <a:moveTo>
                  <a:pt x="0" y="0"/>
                </a:moveTo>
                <a:lnTo>
                  <a:pt x="3886759" y="0"/>
                </a:lnTo>
                <a:lnTo>
                  <a:pt x="3886759" y="2240187"/>
                </a:lnTo>
                <a:lnTo>
                  <a:pt x="0" y="2240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6709" y="4146012"/>
            <a:ext cx="3024437" cy="6140988"/>
          </a:xfrm>
          <a:custGeom>
            <a:avLst/>
            <a:gdLst/>
            <a:ahLst/>
            <a:cxnLst/>
            <a:rect r="r" b="b" t="t" l="l"/>
            <a:pathLst>
              <a:path h="6140988" w="3024437">
                <a:moveTo>
                  <a:pt x="0" y="0"/>
                </a:moveTo>
                <a:lnTo>
                  <a:pt x="3024437" y="0"/>
                </a:lnTo>
                <a:lnTo>
                  <a:pt x="3024437" y="6140988"/>
                </a:lnTo>
                <a:lnTo>
                  <a:pt x="0" y="6140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52127" y="2331745"/>
            <a:ext cx="12530617" cy="3994167"/>
          </a:xfrm>
          <a:custGeom>
            <a:avLst/>
            <a:gdLst/>
            <a:ahLst/>
            <a:cxnLst/>
            <a:rect r="r" b="b" t="t" l="l"/>
            <a:pathLst>
              <a:path h="3994167" w="12530617">
                <a:moveTo>
                  <a:pt x="0" y="0"/>
                </a:moveTo>
                <a:lnTo>
                  <a:pt x="12530617" y="0"/>
                </a:lnTo>
                <a:lnTo>
                  <a:pt x="12530617" y="3994167"/>
                </a:lnTo>
                <a:lnTo>
                  <a:pt x="0" y="3994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5269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44997"/>
            <a:ext cx="3756768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Atkinson Hyperlegible Bold"/>
              </a:rPr>
              <a:t>solution</a:t>
            </a:r>
            <a:r>
              <a:rPr lang="en-US" sz="5000">
                <a:solidFill>
                  <a:srgbClr val="FFFFFF"/>
                </a:solidFill>
                <a:latin typeface="Atkinson Hyperlegible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6933931"/>
            <a:ext cx="5104735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Atkinson Hyperlegible Bold"/>
              </a:rPr>
              <a:t>Area of Interest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42172"/>
            <a:ext cx="746533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 spc="-72">
                <a:solidFill>
                  <a:srgbClr val="000000"/>
                </a:solidFill>
                <a:latin typeface="Atkinson Hyperlegible Bold"/>
              </a:rPr>
              <a:t>KEY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7888" y="2567052"/>
            <a:ext cx="10888308" cy="728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1) Latest official donor list -                                      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    </a:t>
            </a:r>
            <a:r>
              <a:rPr lang="en-US" sz="3173">
                <a:solidFill>
                  <a:srgbClr val="000000"/>
                </a:solidFill>
                <a:latin typeface="Atkinson Hyperlegible Bold"/>
              </a:rPr>
              <a:t>a) Alinged CSR guidelines 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    b) geographical interest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    c) WASH sectors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    d) Method of Execution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2) Outreach and follow up with selected donor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3) Data Visualization -                                    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   a) project -related trends and patterns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   b)amount outlay vs amount spent       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   c) Distribution across development sector</a:t>
            </a:r>
          </a:p>
          <a:p>
            <a:pPr algn="l">
              <a:lnSpc>
                <a:spcPts val="4442"/>
              </a:lnSpc>
            </a:pP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                                               </a:t>
            </a:r>
          </a:p>
          <a:p>
            <a:pPr algn="l">
              <a:lnSpc>
                <a:spcPts val="4442"/>
              </a:lnSpc>
            </a:pPr>
            <a:r>
              <a:rPr lang="en-US" sz="3173">
                <a:solidFill>
                  <a:srgbClr val="000000"/>
                </a:solidFill>
                <a:latin typeface="Atkinson Hyperlegible Bold"/>
              </a:rPr>
              <a:t>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9099" y="8612669"/>
            <a:ext cx="546422" cy="546422"/>
            <a:chOff x="0" y="0"/>
            <a:chExt cx="728563" cy="72856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728563" cy="728563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80864" y="139702"/>
              <a:ext cx="385459" cy="449158"/>
            </a:xfrm>
            <a:custGeom>
              <a:avLst/>
              <a:gdLst/>
              <a:ahLst/>
              <a:cxnLst/>
              <a:rect r="r" b="b" t="t" l="l"/>
              <a:pathLst>
                <a:path h="449158" w="385459">
                  <a:moveTo>
                    <a:pt x="0" y="0"/>
                  </a:moveTo>
                  <a:lnTo>
                    <a:pt x="385459" y="0"/>
                  </a:lnTo>
                  <a:lnTo>
                    <a:pt x="385459" y="449158"/>
                  </a:lnTo>
                  <a:lnTo>
                    <a:pt x="0" y="449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8" id="8"/>
            <p:cNvSpPr/>
            <p:nvPr/>
          </p:nvSpPr>
          <p:spPr>
            <a:xfrm rot="7860788">
              <a:off x="385508" y="382264"/>
              <a:ext cx="42672" cy="106805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B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7102" y="895350"/>
            <a:ext cx="14125861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20"/>
              </a:lnSpc>
              <a:spcBef>
                <a:spcPct val="0"/>
              </a:spcBef>
            </a:pPr>
            <a:r>
              <a:rPr lang="en-US" sz="6800" spc="-68">
                <a:solidFill>
                  <a:srgbClr val="000000"/>
                </a:solidFill>
                <a:latin typeface="Atkinson Hyperlegible Bold"/>
              </a:rPr>
              <a:t>Ideas for future enhancement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1355" y="3972689"/>
            <a:ext cx="9587619" cy="2559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9"/>
              </a:lnSpc>
            </a:pPr>
            <a:r>
              <a:rPr lang="en-US" sz="4906">
                <a:solidFill>
                  <a:srgbClr val="000000"/>
                </a:solidFill>
                <a:latin typeface="Atkinson Hyperlegible Bold"/>
              </a:rPr>
              <a:t>1) Automated IVR </a:t>
            </a:r>
          </a:p>
          <a:p>
            <a:pPr algn="ctr">
              <a:lnSpc>
                <a:spcPts val="6869"/>
              </a:lnSpc>
            </a:pPr>
            <a:r>
              <a:rPr lang="en-US" sz="4906">
                <a:solidFill>
                  <a:srgbClr val="000000"/>
                </a:solidFill>
                <a:latin typeface="Atkinson Hyperlegible Bold"/>
              </a:rPr>
              <a:t>        2) Income Tax Invoice  </a:t>
            </a:r>
          </a:p>
          <a:p>
            <a:pPr algn="ctr">
              <a:lnSpc>
                <a:spcPts val="6869"/>
              </a:lnSpc>
            </a:pPr>
            <a:r>
              <a:rPr lang="en-US" sz="4906">
                <a:solidFill>
                  <a:srgbClr val="000000"/>
                </a:solidFill>
                <a:latin typeface="Atkinson Hyperlegible Bold"/>
              </a:rPr>
              <a:t>  3) Passionate Donor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B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0226" y="3830955"/>
            <a:ext cx="13929306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40"/>
              </a:lnSpc>
            </a:pPr>
            <a:r>
              <a:rPr lang="en-US" sz="7800" spc="-78">
                <a:solidFill>
                  <a:srgbClr val="000000"/>
                </a:solidFill>
                <a:latin typeface="Atkinson Hyperlegible Bold"/>
              </a:rPr>
              <a:t>THANK YOU FROM TEAM- 60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DAGI6Ad5bQo</dc:identifier>
  <dcterms:modified xsi:type="dcterms:W3CDTF">2011-08-01T06:04:30Z</dcterms:modified>
  <cp:revision>1</cp:revision>
  <dc:title>Your paragraph text</dc:title>
</cp:coreProperties>
</file>