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6"/>
  </p:handoutMasterIdLst>
  <p:sldIdLst>
    <p:sldId id="258" r:id="rId2"/>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27432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574E4F"/>
    <a:srgbClr val="8399A1"/>
    <a:srgbClr val="E0C6A8"/>
    <a:srgbClr val="965F5C"/>
    <a:srgbClr val="DAE0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83" autoAdjust="0"/>
    <p:restoredTop sz="95405" autoAdjust="0"/>
  </p:normalViewPr>
  <p:slideViewPr>
    <p:cSldViewPr snapToGrid="0">
      <p:cViewPr>
        <p:scale>
          <a:sx n="110" d="100"/>
          <a:sy n="110" d="100"/>
        </p:scale>
        <p:origin x="231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1"/>
            <a:ext cx="3962400" cy="344091"/>
          </a:xfrm>
          <a:prstGeom prst="rect">
            <a:avLst/>
          </a:prstGeom>
        </p:spPr>
        <p:txBody>
          <a:bodyPr vert="horz" lIns="91440" tIns="45720" rIns="91440" bIns="45720" rtlCol="0"/>
          <a:lstStyle>
            <a:lvl1pPr algn="r">
              <a:defRPr sz="1200"/>
            </a:lvl1pPr>
          </a:lstStyle>
          <a:p>
            <a:fld id="{4323D18A-50E7-004F-B927-CE1BAE446D60}" type="datetimeFigureOut">
              <a:rPr lang="en-US" smtClean="0"/>
              <a:t>2/1/16</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78B848B-930D-3444-B109-74D0D0B59898}" type="slidenum">
              <a:rPr lang="en-US" smtClean="0"/>
              <a:t>‹#›</a:t>
            </a:fld>
            <a:endParaRPr lang="en-US"/>
          </a:p>
        </p:txBody>
      </p:sp>
    </p:spTree>
    <p:extLst>
      <p:ext uri="{BB962C8B-B14F-4D97-AF65-F5344CB8AC3E}">
        <p14:creationId xmlns:p14="http://schemas.microsoft.com/office/powerpoint/2010/main" val="11010360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489452"/>
            <a:ext cx="10363200" cy="9550400"/>
          </a:xfrm>
        </p:spPr>
        <p:txBody>
          <a:bodyPr anchor="b"/>
          <a:lstStyle>
            <a:lvl1pPr algn="ct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524000" y="14408152"/>
            <a:ext cx="9144000" cy="6623048"/>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EA90EB-0D45-4BEB-B145-871D7C5447C6}" type="datetimeFigureOut">
              <a:rPr lang="en-US" smtClean="0"/>
              <a:t>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95AC48-F08A-48BD-8479-F200042F0A27}" type="slidenum">
              <a:rPr lang="en-US" smtClean="0"/>
              <a:t>‹#›</a:t>
            </a:fld>
            <a:endParaRPr lang="en-US"/>
          </a:p>
        </p:txBody>
      </p:sp>
    </p:spTree>
    <p:extLst>
      <p:ext uri="{BB962C8B-B14F-4D97-AF65-F5344CB8AC3E}">
        <p14:creationId xmlns:p14="http://schemas.microsoft.com/office/powerpoint/2010/main" val="194733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EA90EB-0D45-4BEB-B145-871D7C5447C6}" type="datetimeFigureOut">
              <a:rPr lang="en-US" smtClean="0"/>
              <a:t>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95AC48-F08A-48BD-8479-F200042F0A27}" type="slidenum">
              <a:rPr lang="en-US" smtClean="0"/>
              <a:t>‹#›</a:t>
            </a:fld>
            <a:endParaRPr lang="en-US"/>
          </a:p>
        </p:txBody>
      </p:sp>
    </p:spTree>
    <p:extLst>
      <p:ext uri="{BB962C8B-B14F-4D97-AF65-F5344CB8AC3E}">
        <p14:creationId xmlns:p14="http://schemas.microsoft.com/office/powerpoint/2010/main" val="198198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1460500"/>
            <a:ext cx="2628900" cy="2324735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1460500"/>
            <a:ext cx="7734300" cy="2324735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EA90EB-0D45-4BEB-B145-871D7C5447C6}" type="datetimeFigureOut">
              <a:rPr lang="en-US" smtClean="0"/>
              <a:t>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95AC48-F08A-48BD-8479-F200042F0A27}" type="slidenum">
              <a:rPr lang="en-US" smtClean="0"/>
              <a:t>‹#›</a:t>
            </a:fld>
            <a:endParaRPr lang="en-US"/>
          </a:p>
        </p:txBody>
      </p:sp>
    </p:spTree>
    <p:extLst>
      <p:ext uri="{BB962C8B-B14F-4D97-AF65-F5344CB8AC3E}">
        <p14:creationId xmlns:p14="http://schemas.microsoft.com/office/powerpoint/2010/main" val="162004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EA90EB-0D45-4BEB-B145-871D7C5447C6}" type="datetimeFigureOut">
              <a:rPr lang="en-US" smtClean="0"/>
              <a:t>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95AC48-F08A-48BD-8479-F200042F0A27}" type="slidenum">
              <a:rPr lang="en-US" smtClean="0"/>
              <a:t>‹#›</a:t>
            </a:fld>
            <a:endParaRPr lang="en-US"/>
          </a:p>
        </p:txBody>
      </p:sp>
    </p:spTree>
    <p:extLst>
      <p:ext uri="{BB962C8B-B14F-4D97-AF65-F5344CB8AC3E}">
        <p14:creationId xmlns:p14="http://schemas.microsoft.com/office/powerpoint/2010/main" val="596104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6838958"/>
            <a:ext cx="10515600" cy="11410948"/>
          </a:xfrm>
        </p:spPr>
        <p:txBody>
          <a:bodyPr anchor="b"/>
          <a:lstStyle>
            <a:lvl1pPr>
              <a:defRPr sz="8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18357858"/>
            <a:ext cx="10515600" cy="6000748"/>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EA90EB-0D45-4BEB-B145-871D7C5447C6}" type="datetimeFigureOut">
              <a:rPr lang="en-US" smtClean="0"/>
              <a:t>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95AC48-F08A-48BD-8479-F200042F0A27}" type="slidenum">
              <a:rPr lang="en-US" smtClean="0"/>
              <a:t>‹#›</a:t>
            </a:fld>
            <a:endParaRPr lang="en-US"/>
          </a:p>
        </p:txBody>
      </p:sp>
    </p:spTree>
    <p:extLst>
      <p:ext uri="{BB962C8B-B14F-4D97-AF65-F5344CB8AC3E}">
        <p14:creationId xmlns:p14="http://schemas.microsoft.com/office/powerpoint/2010/main" val="2933438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7302500"/>
            <a:ext cx="5181600" cy="174053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7302500"/>
            <a:ext cx="5181600" cy="174053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EA90EB-0D45-4BEB-B145-871D7C5447C6}" type="datetimeFigureOut">
              <a:rPr lang="en-US" smtClean="0"/>
              <a:t>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95AC48-F08A-48BD-8479-F200042F0A27}" type="slidenum">
              <a:rPr lang="en-US" smtClean="0"/>
              <a:t>‹#›</a:t>
            </a:fld>
            <a:endParaRPr lang="en-US"/>
          </a:p>
        </p:txBody>
      </p:sp>
    </p:spTree>
    <p:extLst>
      <p:ext uri="{BB962C8B-B14F-4D97-AF65-F5344CB8AC3E}">
        <p14:creationId xmlns:p14="http://schemas.microsoft.com/office/powerpoint/2010/main" val="3849547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460506"/>
            <a:ext cx="10515600" cy="530225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6724652"/>
            <a:ext cx="5157787" cy="3295648"/>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839789" y="10020300"/>
            <a:ext cx="5157787" cy="147383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6724652"/>
            <a:ext cx="5183188" cy="3295648"/>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72201" y="10020300"/>
            <a:ext cx="5183188" cy="147383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EA90EB-0D45-4BEB-B145-871D7C5447C6}" type="datetimeFigureOut">
              <a:rPr lang="en-US" smtClean="0"/>
              <a:t>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95AC48-F08A-48BD-8479-F200042F0A27}" type="slidenum">
              <a:rPr lang="en-US" smtClean="0"/>
              <a:t>‹#›</a:t>
            </a:fld>
            <a:endParaRPr lang="en-US"/>
          </a:p>
        </p:txBody>
      </p:sp>
    </p:spTree>
    <p:extLst>
      <p:ext uri="{BB962C8B-B14F-4D97-AF65-F5344CB8AC3E}">
        <p14:creationId xmlns:p14="http://schemas.microsoft.com/office/powerpoint/2010/main" val="2304191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EA90EB-0D45-4BEB-B145-871D7C5447C6}" type="datetimeFigureOut">
              <a:rPr lang="en-US" smtClean="0"/>
              <a:t>2/1/16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95AC48-F08A-48BD-8479-F200042F0A27}" type="slidenum">
              <a:rPr lang="en-US" smtClean="0"/>
              <a:t>‹#›</a:t>
            </a:fld>
            <a:endParaRPr lang="en-US"/>
          </a:p>
        </p:txBody>
      </p:sp>
    </p:spTree>
    <p:extLst>
      <p:ext uri="{BB962C8B-B14F-4D97-AF65-F5344CB8AC3E}">
        <p14:creationId xmlns:p14="http://schemas.microsoft.com/office/powerpoint/2010/main" val="2855154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EA90EB-0D45-4BEB-B145-871D7C5447C6}" type="datetimeFigureOut">
              <a:rPr lang="en-US" smtClean="0"/>
              <a:t>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95AC48-F08A-48BD-8479-F200042F0A27}" type="slidenum">
              <a:rPr lang="en-US" smtClean="0"/>
              <a:t>‹#›</a:t>
            </a:fld>
            <a:endParaRPr lang="en-US"/>
          </a:p>
        </p:txBody>
      </p:sp>
    </p:spTree>
    <p:extLst>
      <p:ext uri="{BB962C8B-B14F-4D97-AF65-F5344CB8AC3E}">
        <p14:creationId xmlns:p14="http://schemas.microsoft.com/office/powerpoint/2010/main" val="1852928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828800"/>
            <a:ext cx="3932237" cy="6400800"/>
          </a:xfrm>
        </p:spPr>
        <p:txBody>
          <a:bodyPr anchor="b"/>
          <a:lstStyle>
            <a:lvl1pPr>
              <a:defRPr sz="4267"/>
            </a:lvl1pPr>
          </a:lstStyle>
          <a:p>
            <a:r>
              <a:rPr lang="en-US" smtClean="0"/>
              <a:t>Click to edit Master title style</a:t>
            </a:r>
            <a:endParaRPr lang="en-US" dirty="0"/>
          </a:p>
        </p:txBody>
      </p:sp>
      <p:sp>
        <p:nvSpPr>
          <p:cNvPr id="3" name="Content Placeholder 2"/>
          <p:cNvSpPr>
            <a:spLocks noGrp="1"/>
          </p:cNvSpPr>
          <p:nvPr>
            <p:ph idx="1"/>
          </p:nvPr>
        </p:nvSpPr>
        <p:spPr>
          <a:xfrm>
            <a:off x="5183188" y="3949706"/>
            <a:ext cx="6172200" cy="19494500"/>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8229600"/>
            <a:ext cx="3932237" cy="15246352"/>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EA90EB-0D45-4BEB-B145-871D7C5447C6}" type="datetimeFigureOut">
              <a:rPr lang="en-US" smtClean="0"/>
              <a:t>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95AC48-F08A-48BD-8479-F200042F0A27}" type="slidenum">
              <a:rPr lang="en-US" smtClean="0"/>
              <a:t>‹#›</a:t>
            </a:fld>
            <a:endParaRPr lang="en-US"/>
          </a:p>
        </p:txBody>
      </p:sp>
    </p:spTree>
    <p:extLst>
      <p:ext uri="{BB962C8B-B14F-4D97-AF65-F5344CB8AC3E}">
        <p14:creationId xmlns:p14="http://schemas.microsoft.com/office/powerpoint/2010/main" val="66557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828800"/>
            <a:ext cx="3932237" cy="6400800"/>
          </a:xfrm>
        </p:spPr>
        <p:txBody>
          <a:bodyPr anchor="b"/>
          <a:lstStyle>
            <a:lvl1pPr>
              <a:defRPr sz="426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3949706"/>
            <a:ext cx="6172200" cy="19494500"/>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smtClean="0"/>
              <a:t>Click icon to add picture</a:t>
            </a:r>
            <a:endParaRPr lang="en-US" dirty="0"/>
          </a:p>
        </p:txBody>
      </p:sp>
      <p:sp>
        <p:nvSpPr>
          <p:cNvPr id="4" name="Text Placeholder 3"/>
          <p:cNvSpPr>
            <a:spLocks noGrp="1"/>
          </p:cNvSpPr>
          <p:nvPr>
            <p:ph type="body" sz="half" idx="2"/>
          </p:nvPr>
        </p:nvSpPr>
        <p:spPr>
          <a:xfrm>
            <a:off x="839788" y="8229600"/>
            <a:ext cx="3932237" cy="15246352"/>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EA90EB-0D45-4BEB-B145-871D7C5447C6}" type="datetimeFigureOut">
              <a:rPr lang="en-US" smtClean="0"/>
              <a:t>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95AC48-F08A-48BD-8479-F200042F0A27}" type="slidenum">
              <a:rPr lang="en-US" smtClean="0"/>
              <a:t>‹#›</a:t>
            </a:fld>
            <a:endParaRPr lang="en-US"/>
          </a:p>
        </p:txBody>
      </p:sp>
    </p:spTree>
    <p:extLst>
      <p:ext uri="{BB962C8B-B14F-4D97-AF65-F5344CB8AC3E}">
        <p14:creationId xmlns:p14="http://schemas.microsoft.com/office/powerpoint/2010/main" val="25621442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60506"/>
            <a:ext cx="10515600" cy="530225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7302500"/>
            <a:ext cx="10515600" cy="1740535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25425406"/>
            <a:ext cx="2743200" cy="1460500"/>
          </a:xfrm>
          <a:prstGeom prst="rect">
            <a:avLst/>
          </a:prstGeom>
        </p:spPr>
        <p:txBody>
          <a:bodyPr vert="horz" lIns="91440" tIns="45720" rIns="91440" bIns="45720" rtlCol="0" anchor="ctr"/>
          <a:lstStyle>
            <a:lvl1pPr algn="l">
              <a:defRPr sz="1600">
                <a:solidFill>
                  <a:schemeClr val="tx1">
                    <a:tint val="75000"/>
                  </a:schemeClr>
                </a:solidFill>
              </a:defRPr>
            </a:lvl1pPr>
          </a:lstStyle>
          <a:p>
            <a:fld id="{A3EA90EB-0D45-4BEB-B145-871D7C5447C6}" type="datetimeFigureOut">
              <a:rPr lang="en-US" smtClean="0"/>
              <a:t>2/1/16</a:t>
            </a:fld>
            <a:endParaRPr lang="en-US"/>
          </a:p>
        </p:txBody>
      </p:sp>
      <p:sp>
        <p:nvSpPr>
          <p:cNvPr id="5" name="Footer Placeholder 4"/>
          <p:cNvSpPr>
            <a:spLocks noGrp="1"/>
          </p:cNvSpPr>
          <p:nvPr>
            <p:ph type="ftr" sz="quarter" idx="3"/>
          </p:nvPr>
        </p:nvSpPr>
        <p:spPr>
          <a:xfrm>
            <a:off x="4038600" y="25425406"/>
            <a:ext cx="4114800" cy="14605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25425406"/>
            <a:ext cx="2743200" cy="1460500"/>
          </a:xfrm>
          <a:prstGeom prst="rect">
            <a:avLst/>
          </a:prstGeom>
        </p:spPr>
        <p:txBody>
          <a:bodyPr vert="horz" lIns="91440" tIns="45720" rIns="91440" bIns="45720" rtlCol="0" anchor="ctr"/>
          <a:lstStyle>
            <a:lvl1pPr algn="r">
              <a:defRPr sz="1600">
                <a:solidFill>
                  <a:schemeClr val="tx1">
                    <a:tint val="75000"/>
                  </a:schemeClr>
                </a:solidFill>
              </a:defRPr>
            </a:lvl1pPr>
          </a:lstStyle>
          <a:p>
            <a:fld id="{9D95AC48-F08A-48BD-8479-F200042F0A27}" type="slidenum">
              <a:rPr lang="en-US" smtClean="0"/>
              <a:t>‹#›</a:t>
            </a:fld>
            <a:endParaRPr lang="en-US"/>
          </a:p>
        </p:txBody>
      </p:sp>
    </p:spTree>
    <p:extLst>
      <p:ext uri="{BB962C8B-B14F-4D97-AF65-F5344CB8AC3E}">
        <p14:creationId xmlns:p14="http://schemas.microsoft.com/office/powerpoint/2010/main" val="28980876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5.png"/><Relationship Id="rId9"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5.png"/><Relationship Id="rId9"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5.png"/><Relationship Id="rId9"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5.png"/><Relationship Id="rId9"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5.png"/><Relationship Id="rId9"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5.png"/><Relationship Id="rId9"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5.png"/><Relationship Id="rId9"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5.png"/><Relationship Id="rId9"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5.png"/><Relationship Id="rId9"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5.png"/><Relationship Id="rId9"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5.png"/><Relationship Id="rId9"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5.png"/><Relationship Id="rId9"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21.png"/><Relationship Id="rId7" Type="http://schemas.openxmlformats.org/officeDocument/2006/relationships/image" Target="../media/image5.png"/><Relationship Id="rId8"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21.png"/><Relationship Id="rId7" Type="http://schemas.openxmlformats.org/officeDocument/2006/relationships/image" Target="../media/image5.png"/><Relationship Id="rId8"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4.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image" Target="../media/image15.png"/><Relationship Id="rId15" Type="http://schemas.openxmlformats.org/officeDocument/2006/relationships/image" Target="../media/image16.png"/><Relationship Id="rId16"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21.png"/><Relationship Id="rId7" Type="http://schemas.openxmlformats.org/officeDocument/2006/relationships/image" Target="../media/image5.png"/><Relationship Id="rId8" Type="http://schemas.microsoft.com/office/2007/relationships/hdphoto" Target="../media/hdphoto1.wdp"/><Relationship Id="rId9" Type="http://schemas.openxmlformats.org/officeDocument/2006/relationships/image" Target="../media/image10.png"/><Relationship Id="rId10" Type="http://schemas.openxmlformats.org/officeDocument/2006/relationships/image" Target="../media/image11.png"/></Relationships>
</file>

<file path=ppt/slides/_rels/slide3.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image" Target="../media/image15.png"/><Relationship Id="rId15" Type="http://schemas.openxmlformats.org/officeDocument/2006/relationships/image" Target="../media/image16.png"/><Relationship Id="rId16" Type="http://schemas.openxmlformats.org/officeDocument/2006/relationships/image" Target="../media/image17.png"/><Relationship Id="rId17" Type="http://schemas.openxmlformats.org/officeDocument/2006/relationships/image" Target="../media/image5.png"/><Relationship Id="rId18"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5.png"/><Relationship Id="rId7"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5.png"/><Relationship Id="rId8"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5.png"/><Relationship Id="rId9"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20.png"/><Relationship Id="rId7" Type="http://schemas.openxmlformats.org/officeDocument/2006/relationships/image" Target="../media/image22.png"/><Relationship Id="rId8" Type="http://schemas.openxmlformats.org/officeDocument/2006/relationships/image" Target="../media/image21.png"/><Relationship Id="rId9" Type="http://schemas.openxmlformats.org/officeDocument/2006/relationships/image" Target="../media/image5.png"/><Relationship Id="rId10"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5.png"/><Relationship Id="rId9"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5.png"/><Relationship Id="rId9"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706"/>
            <a:ext cx="10515600" cy="2768594"/>
          </a:xfrm>
        </p:spPr>
        <p:txBody>
          <a:bodyPr/>
          <a:lstStyle/>
          <a:p>
            <a:r>
              <a:rPr lang="en-US" dirty="0" smtClean="0"/>
              <a:t>Nonprofit Capacity Analytics Tool</a:t>
            </a:r>
            <a:br>
              <a:rPr lang="en-US" dirty="0" smtClean="0"/>
            </a:br>
            <a:r>
              <a:rPr lang="en-US" dirty="0" smtClean="0"/>
              <a:t>Graphic Design Stylesheet</a:t>
            </a:r>
            <a:endParaRPr lang="en-US" dirty="0"/>
          </a:p>
        </p:txBody>
      </p:sp>
      <p:sp>
        <p:nvSpPr>
          <p:cNvPr id="3" name="Content Placeholder 2"/>
          <p:cNvSpPr>
            <a:spLocks noGrp="1"/>
          </p:cNvSpPr>
          <p:nvPr>
            <p:ph idx="1"/>
          </p:nvPr>
        </p:nvSpPr>
        <p:spPr>
          <a:xfrm>
            <a:off x="1439325" y="2468035"/>
            <a:ext cx="5935133" cy="4864098"/>
          </a:xfrm>
        </p:spPr>
        <p:txBody>
          <a:bodyPr>
            <a:normAutofit fontScale="92500" lnSpcReduction="20000"/>
          </a:bodyPr>
          <a:lstStyle/>
          <a:p>
            <a:pPr marL="0" indent="0">
              <a:buNone/>
            </a:pPr>
            <a:r>
              <a:rPr lang="en-US" dirty="0" smtClean="0"/>
              <a:t>Font:	</a:t>
            </a:r>
            <a:r>
              <a:rPr lang="en-US" sz="2800" dirty="0" smtClean="0">
                <a:latin typeface="Oswald" panose="02000503000000000000" pitchFamily="2" charset="0"/>
              </a:rPr>
              <a:t>Oswald</a:t>
            </a:r>
          </a:p>
          <a:p>
            <a:pPr marL="0" indent="0">
              <a:buNone/>
            </a:pPr>
            <a:r>
              <a:rPr lang="en-US" sz="2800" dirty="0">
                <a:latin typeface="Oswald" panose="02000503000000000000" pitchFamily="2" charset="0"/>
              </a:rPr>
              <a:t>	</a:t>
            </a:r>
            <a:r>
              <a:rPr lang="en-US" sz="4300" dirty="0" smtClean="0">
                <a:latin typeface="Oswald" panose="02000503000000000000" pitchFamily="2" charset="0"/>
              </a:rPr>
              <a:t>Title	40 </a:t>
            </a:r>
            <a:r>
              <a:rPr lang="en-US" sz="4300" dirty="0" err="1" smtClean="0">
                <a:latin typeface="Oswald" panose="02000503000000000000" pitchFamily="2" charset="0"/>
              </a:rPr>
              <a:t>pt</a:t>
            </a:r>
            <a:endParaRPr lang="en-US" sz="4300" dirty="0" smtClean="0">
              <a:latin typeface="Oswald" panose="02000503000000000000" pitchFamily="2" charset="0"/>
            </a:endParaRPr>
          </a:p>
          <a:p>
            <a:pPr marL="0" indent="0">
              <a:buNone/>
            </a:pPr>
            <a:r>
              <a:rPr lang="en-US" sz="2800" dirty="0">
                <a:latin typeface="Oswald" panose="02000503000000000000" pitchFamily="2" charset="0"/>
              </a:rPr>
              <a:t>	</a:t>
            </a:r>
            <a:r>
              <a:rPr lang="en-US" sz="2600" dirty="0" smtClean="0">
                <a:latin typeface="Oswald" panose="02000503000000000000" pitchFamily="2" charset="0"/>
              </a:rPr>
              <a:t>Heading	24 </a:t>
            </a:r>
            <a:r>
              <a:rPr lang="en-US" sz="2600" dirty="0" err="1" smtClean="0">
                <a:latin typeface="Oswald" panose="02000503000000000000" pitchFamily="2" charset="0"/>
              </a:rPr>
              <a:t>pt</a:t>
            </a:r>
            <a:endParaRPr lang="en-US" sz="2600" dirty="0" smtClean="0">
              <a:latin typeface="Oswald" panose="02000503000000000000" pitchFamily="2" charset="0"/>
            </a:endParaRPr>
          </a:p>
          <a:p>
            <a:pPr marL="0" indent="0">
              <a:buNone/>
            </a:pPr>
            <a:r>
              <a:rPr lang="en-US" sz="2800" dirty="0">
                <a:latin typeface="Oswald" panose="02000503000000000000" pitchFamily="2" charset="0"/>
              </a:rPr>
              <a:t>	</a:t>
            </a:r>
            <a:r>
              <a:rPr lang="en-US" sz="1900" dirty="0" smtClean="0">
                <a:latin typeface="Oswald" panose="02000503000000000000" pitchFamily="2" charset="0"/>
              </a:rPr>
              <a:t>Sub-Heading	18 </a:t>
            </a:r>
            <a:r>
              <a:rPr lang="en-US" sz="1900" dirty="0" err="1" smtClean="0">
                <a:latin typeface="Oswald" panose="02000503000000000000" pitchFamily="2" charset="0"/>
              </a:rPr>
              <a:t>pt</a:t>
            </a:r>
            <a:endParaRPr lang="en-US" sz="1900" dirty="0" smtClean="0">
              <a:latin typeface="Oswald" panose="02000503000000000000" pitchFamily="2" charset="0"/>
            </a:endParaRPr>
          </a:p>
          <a:p>
            <a:pPr marL="0" indent="0">
              <a:buNone/>
            </a:pPr>
            <a:r>
              <a:rPr lang="en-US" sz="2800" dirty="0">
                <a:latin typeface="Oswald" panose="02000503000000000000" pitchFamily="2" charset="0"/>
              </a:rPr>
              <a:t>	</a:t>
            </a:r>
            <a:r>
              <a:rPr lang="en-US" sz="1400" dirty="0" smtClean="0">
                <a:latin typeface="Oswald" panose="02000503000000000000" pitchFamily="2" charset="0"/>
              </a:rPr>
              <a:t>Body Text	13 </a:t>
            </a:r>
            <a:r>
              <a:rPr lang="en-US" sz="1400" dirty="0" err="1" smtClean="0">
                <a:latin typeface="Oswald" panose="02000503000000000000" pitchFamily="2" charset="0"/>
              </a:rPr>
              <a:t>pt</a:t>
            </a:r>
            <a:endParaRPr lang="en-US" sz="1400" dirty="0" smtClean="0">
              <a:latin typeface="Oswald" panose="02000503000000000000" pitchFamily="2" charset="0"/>
            </a:endParaRPr>
          </a:p>
          <a:p>
            <a:pPr marL="0" indent="0">
              <a:buNone/>
            </a:pPr>
            <a:r>
              <a:rPr lang="en-US" sz="2800" dirty="0">
                <a:latin typeface="Oswald" panose="02000503000000000000" pitchFamily="2" charset="0"/>
              </a:rPr>
              <a:t>	</a:t>
            </a:r>
            <a:r>
              <a:rPr lang="en-US" sz="1100" dirty="0" smtClean="0">
                <a:latin typeface="Oswald" panose="02000503000000000000" pitchFamily="2" charset="0"/>
              </a:rPr>
              <a:t>Small/Footer	10 </a:t>
            </a:r>
            <a:r>
              <a:rPr lang="en-US" sz="1100" dirty="0" err="1" smtClean="0">
                <a:latin typeface="Oswald" panose="02000503000000000000" pitchFamily="2" charset="0"/>
              </a:rPr>
              <a:t>pt</a:t>
            </a:r>
            <a:endParaRPr lang="en-US" sz="1100" dirty="0" smtClean="0">
              <a:latin typeface="Oswald" panose="02000503000000000000" pitchFamily="2" charset="0"/>
            </a:endParaRPr>
          </a:p>
          <a:p>
            <a:pPr marL="0" indent="0">
              <a:buNone/>
            </a:pPr>
            <a:r>
              <a:rPr lang="en-US" sz="1600" dirty="0" smtClean="0">
                <a:latin typeface="Oswald" panose="02000503000000000000" pitchFamily="2" charset="0"/>
              </a:rPr>
              <a:t>Note: Use line spacing of 1.0, except for survey question text which uses 1.5</a:t>
            </a:r>
            <a:endParaRPr lang="en-US" sz="1700" dirty="0" smtClean="0">
              <a:latin typeface="Oswald" panose="02000503000000000000" pitchFamily="2" charset="0"/>
            </a:endParaRPr>
          </a:p>
          <a:p>
            <a:pPr marL="0" indent="0">
              <a:buNone/>
            </a:pPr>
            <a:r>
              <a:rPr lang="en-US" sz="2800" dirty="0">
                <a:latin typeface="Oswald" panose="02000503000000000000" pitchFamily="2" charset="0"/>
              </a:rPr>
              <a:t>	</a:t>
            </a:r>
            <a:endParaRPr lang="en-US" sz="2800" dirty="0" smtClean="0">
              <a:latin typeface="Oswald" panose="02000503000000000000" pitchFamily="2" charset="0"/>
            </a:endParaRPr>
          </a:p>
          <a:p>
            <a:pPr marL="0" indent="0">
              <a:buNone/>
            </a:pPr>
            <a:endParaRPr lang="en-US" sz="2800" dirty="0" smtClean="0"/>
          </a:p>
          <a:p>
            <a:pPr marL="0" indent="0">
              <a:buNone/>
            </a:pPr>
            <a:r>
              <a:rPr lang="en-US" dirty="0"/>
              <a:t>	</a:t>
            </a:r>
          </a:p>
        </p:txBody>
      </p:sp>
      <p:sp>
        <p:nvSpPr>
          <p:cNvPr id="4" name="Content Placeholder 2"/>
          <p:cNvSpPr txBox="1">
            <a:spLocks/>
          </p:cNvSpPr>
          <p:nvPr/>
        </p:nvSpPr>
        <p:spPr>
          <a:xfrm>
            <a:off x="6019792" y="2468035"/>
            <a:ext cx="5935133" cy="4406900"/>
          </a:xfrm>
          <a:prstGeom prst="rect">
            <a:avLst/>
          </a:prstGeom>
        </p:spPr>
        <p:txBody>
          <a:bodyPr vert="horz" lIns="91440" tIns="45720" rIns="91440" bIns="45720" rtlCol="0">
            <a:normAutofit fontScale="92500" lnSpcReduction="20000"/>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Font typeface="Arial" panose="020B0604020202020204" pitchFamily="34" charset="0"/>
              <a:buNone/>
            </a:pPr>
            <a:r>
              <a:rPr lang="en-US" dirty="0" smtClean="0"/>
              <a:t>Font:	</a:t>
            </a:r>
            <a:r>
              <a:rPr lang="en-US" sz="2800" dirty="0" smtClean="0">
                <a:latin typeface="Source Sans Pro" panose="020B0503030403020204" pitchFamily="34" charset="0"/>
              </a:rPr>
              <a:t>Source Sans Pro</a:t>
            </a:r>
          </a:p>
          <a:p>
            <a:pPr marL="0" indent="0">
              <a:buFont typeface="Arial" panose="020B0604020202020204" pitchFamily="34" charset="0"/>
              <a:buNone/>
            </a:pPr>
            <a:r>
              <a:rPr lang="en-US" sz="2800" dirty="0" smtClean="0">
                <a:latin typeface="Source Sans Pro" panose="020B0503030403020204" pitchFamily="34" charset="0"/>
              </a:rPr>
              <a:t>	</a:t>
            </a:r>
            <a:r>
              <a:rPr lang="en-US" sz="4300" dirty="0" smtClean="0">
                <a:latin typeface="Source Sans Pro" panose="020B0503030403020204" pitchFamily="34" charset="0"/>
              </a:rPr>
              <a:t>Title</a:t>
            </a:r>
            <a:r>
              <a:rPr lang="en-US" sz="4300" dirty="0">
                <a:latin typeface="Source Sans Pro" panose="020B0503030403020204" pitchFamily="34" charset="0"/>
              </a:rPr>
              <a:t>	</a:t>
            </a:r>
            <a:r>
              <a:rPr lang="en-US" sz="4300" dirty="0" smtClean="0">
                <a:latin typeface="Source Sans Pro" panose="020B0503030403020204" pitchFamily="34" charset="0"/>
              </a:rPr>
              <a:t> 40 </a:t>
            </a:r>
            <a:r>
              <a:rPr lang="en-US" sz="4300" dirty="0" err="1" smtClean="0">
                <a:latin typeface="Source Sans Pro" panose="020B0503030403020204" pitchFamily="34" charset="0"/>
              </a:rPr>
              <a:t>pt</a:t>
            </a:r>
            <a:endParaRPr lang="en-US" sz="4300" dirty="0" smtClean="0">
              <a:latin typeface="Source Sans Pro" panose="020B0503030403020204" pitchFamily="34" charset="0"/>
            </a:endParaRPr>
          </a:p>
          <a:p>
            <a:pPr marL="0" indent="0">
              <a:buFont typeface="Arial" panose="020B0604020202020204" pitchFamily="34" charset="0"/>
              <a:buNone/>
            </a:pPr>
            <a:r>
              <a:rPr lang="en-US" sz="2800" dirty="0" smtClean="0">
                <a:latin typeface="Source Sans Pro" panose="020B0503030403020204" pitchFamily="34" charset="0"/>
              </a:rPr>
              <a:t>	</a:t>
            </a:r>
            <a:r>
              <a:rPr lang="en-US" sz="2600" dirty="0" smtClean="0">
                <a:latin typeface="Source Sans Pro" panose="020B0503030403020204" pitchFamily="34" charset="0"/>
              </a:rPr>
              <a:t>Heading</a:t>
            </a:r>
            <a:r>
              <a:rPr lang="en-US" sz="2600" dirty="0">
                <a:latin typeface="Source Sans Pro" panose="020B0503030403020204" pitchFamily="34" charset="0"/>
              </a:rPr>
              <a:t>	</a:t>
            </a:r>
            <a:r>
              <a:rPr lang="en-US" sz="2600" dirty="0" smtClean="0">
                <a:latin typeface="Source Sans Pro" panose="020B0503030403020204" pitchFamily="34" charset="0"/>
              </a:rPr>
              <a:t>  24 </a:t>
            </a:r>
            <a:r>
              <a:rPr lang="en-US" sz="2600" dirty="0" err="1" smtClean="0">
                <a:latin typeface="Source Sans Pro" panose="020B0503030403020204" pitchFamily="34" charset="0"/>
              </a:rPr>
              <a:t>pt</a:t>
            </a:r>
            <a:endParaRPr lang="en-US" sz="2600" dirty="0" smtClean="0">
              <a:latin typeface="Source Sans Pro" panose="020B0503030403020204" pitchFamily="34" charset="0"/>
            </a:endParaRPr>
          </a:p>
          <a:p>
            <a:pPr marL="0" indent="0">
              <a:buFont typeface="Arial" panose="020B0604020202020204" pitchFamily="34" charset="0"/>
              <a:buNone/>
            </a:pPr>
            <a:r>
              <a:rPr lang="en-US" sz="2800" dirty="0" smtClean="0">
                <a:latin typeface="Source Sans Pro" panose="020B0503030403020204" pitchFamily="34" charset="0"/>
              </a:rPr>
              <a:t>	</a:t>
            </a:r>
            <a:r>
              <a:rPr lang="en-US" sz="1900" dirty="0" smtClean="0">
                <a:latin typeface="Source Sans Pro" panose="020B0503030403020204" pitchFamily="34" charset="0"/>
              </a:rPr>
              <a:t>Sub-Heading  18 </a:t>
            </a:r>
            <a:r>
              <a:rPr lang="en-US" sz="1900" dirty="0" err="1" smtClean="0">
                <a:latin typeface="Source Sans Pro" panose="020B0503030403020204" pitchFamily="34" charset="0"/>
              </a:rPr>
              <a:t>pt</a:t>
            </a:r>
            <a:endParaRPr lang="en-US" sz="1900" dirty="0" smtClean="0">
              <a:latin typeface="Source Sans Pro" panose="020B0503030403020204" pitchFamily="34" charset="0"/>
            </a:endParaRPr>
          </a:p>
          <a:p>
            <a:pPr marL="0" indent="0">
              <a:buFont typeface="Arial" panose="020B0604020202020204" pitchFamily="34" charset="0"/>
              <a:buNone/>
            </a:pPr>
            <a:r>
              <a:rPr lang="en-US" sz="2800" dirty="0" smtClean="0">
                <a:latin typeface="Source Sans Pro" panose="020B0503030403020204" pitchFamily="34" charset="0"/>
              </a:rPr>
              <a:t>	</a:t>
            </a:r>
            <a:r>
              <a:rPr lang="en-US" sz="1400" dirty="0" smtClean="0">
                <a:latin typeface="Source Sans Pro" panose="020B0503030403020204" pitchFamily="34" charset="0"/>
              </a:rPr>
              <a:t>Body Text	   13 </a:t>
            </a:r>
            <a:r>
              <a:rPr lang="en-US" sz="1400" dirty="0" err="1" smtClean="0">
                <a:latin typeface="Source Sans Pro" panose="020B0503030403020204" pitchFamily="34" charset="0"/>
              </a:rPr>
              <a:t>pt</a:t>
            </a:r>
            <a:endParaRPr lang="en-US" sz="1400" dirty="0" smtClean="0">
              <a:latin typeface="Source Sans Pro" panose="020B0503030403020204" pitchFamily="34" charset="0"/>
            </a:endParaRPr>
          </a:p>
          <a:p>
            <a:pPr marL="0" indent="0">
              <a:buFont typeface="Arial" panose="020B0604020202020204" pitchFamily="34" charset="0"/>
              <a:buNone/>
            </a:pPr>
            <a:r>
              <a:rPr lang="en-US" sz="2800" dirty="0" smtClean="0">
                <a:latin typeface="Source Sans Pro" panose="020B0503030403020204" pitchFamily="34" charset="0"/>
              </a:rPr>
              <a:t>	</a:t>
            </a:r>
            <a:r>
              <a:rPr lang="en-US" sz="1100" dirty="0" smtClean="0">
                <a:latin typeface="Source Sans Pro" panose="020B0503030403020204" pitchFamily="34" charset="0"/>
              </a:rPr>
              <a:t>Small/Footer	    10 </a:t>
            </a:r>
            <a:r>
              <a:rPr lang="en-US" sz="1100" dirty="0" err="1" smtClean="0">
                <a:latin typeface="Source Sans Pro" panose="020B0503030403020204" pitchFamily="34" charset="0"/>
              </a:rPr>
              <a:t>pt</a:t>
            </a:r>
            <a:endParaRPr lang="en-US" sz="1100" dirty="0" smtClean="0">
              <a:latin typeface="Source Sans Pro" panose="020B0503030403020204" pitchFamily="34" charset="0"/>
            </a:endParaRPr>
          </a:p>
          <a:p>
            <a:pPr marL="0" indent="0">
              <a:buFont typeface="Arial" panose="020B0604020202020204" pitchFamily="34" charset="0"/>
              <a:buNone/>
            </a:pPr>
            <a:r>
              <a:rPr lang="en-US" sz="2800" dirty="0" smtClean="0">
                <a:latin typeface="Oswald" panose="02000503000000000000" pitchFamily="2" charset="0"/>
              </a:rPr>
              <a:t>	</a:t>
            </a:r>
          </a:p>
          <a:p>
            <a:pPr marL="0" indent="0">
              <a:buFont typeface="Arial" panose="020B0604020202020204" pitchFamily="34" charset="0"/>
              <a:buNone/>
            </a:pPr>
            <a:endParaRPr lang="en-US" sz="2800" dirty="0" smtClean="0"/>
          </a:p>
          <a:p>
            <a:pPr marL="0" indent="0">
              <a:buFont typeface="Arial" panose="020B0604020202020204" pitchFamily="34" charset="0"/>
              <a:buNone/>
            </a:pPr>
            <a:r>
              <a:rPr lang="en-US" dirty="0" smtClean="0"/>
              <a:t>	</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6990" t="2455" r="47133" b="16180"/>
          <a:stretch/>
        </p:blipFill>
        <p:spPr>
          <a:xfrm>
            <a:off x="1434005" y="6092560"/>
            <a:ext cx="2132550" cy="3724539"/>
          </a:xfrm>
          <a:prstGeom prst="rect">
            <a:avLst/>
          </a:prstGeom>
        </p:spPr>
      </p:pic>
      <p:grpSp>
        <p:nvGrpSpPr>
          <p:cNvPr id="8" name="Group 7"/>
          <p:cNvGrpSpPr/>
          <p:nvPr/>
        </p:nvGrpSpPr>
        <p:grpSpPr>
          <a:xfrm>
            <a:off x="3566555" y="6092561"/>
            <a:ext cx="1333493" cy="3162300"/>
            <a:chOff x="5640904" y="5810250"/>
            <a:chExt cx="1333493" cy="316230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2243" t="2455" r="25323" b="16180"/>
            <a:stretch/>
          </p:blipFill>
          <p:spPr>
            <a:xfrm>
              <a:off x="5640904" y="5810250"/>
              <a:ext cx="1333493" cy="3162300"/>
            </a:xfrm>
            <a:prstGeom prst="rect">
              <a:avLst/>
            </a:prstGeom>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55181" t="70695" r="33442" b="18277"/>
            <a:stretch/>
          </p:blipFill>
          <p:spPr>
            <a:xfrm>
              <a:off x="6188589" y="8472487"/>
              <a:ext cx="676276" cy="428625"/>
            </a:xfrm>
            <a:prstGeom prst="rect">
              <a:avLst/>
            </a:prstGeom>
          </p:spPr>
        </p:pic>
      </p:grpSp>
      <p:sp>
        <p:nvSpPr>
          <p:cNvPr id="9" name="Content Placeholder 2"/>
          <p:cNvSpPr txBox="1">
            <a:spLocks/>
          </p:cNvSpPr>
          <p:nvPr/>
        </p:nvSpPr>
        <p:spPr>
          <a:xfrm>
            <a:off x="1436665" y="5586939"/>
            <a:ext cx="5935133" cy="785286"/>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Font typeface="Arial" panose="020B0604020202020204" pitchFamily="34" charset="0"/>
              <a:buNone/>
            </a:pPr>
            <a:r>
              <a:rPr lang="en-US" sz="3500" dirty="0" smtClean="0"/>
              <a:t>Color Scheme: Rustic Hues</a:t>
            </a:r>
            <a:endParaRPr lang="en-US" sz="3500" dirty="0" smtClean="0">
              <a:latin typeface="Oswald" panose="02000503000000000000" pitchFamily="2" charset="0"/>
            </a:endParaRPr>
          </a:p>
        </p:txBody>
      </p:sp>
      <p:sp>
        <p:nvSpPr>
          <p:cNvPr id="10" name="Content Placeholder 2"/>
          <p:cNvSpPr txBox="1">
            <a:spLocks/>
          </p:cNvSpPr>
          <p:nvPr/>
        </p:nvSpPr>
        <p:spPr>
          <a:xfrm>
            <a:off x="4900048" y="6113994"/>
            <a:ext cx="5935133" cy="785286"/>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Font typeface="Arial" panose="020B0604020202020204" pitchFamily="34" charset="0"/>
              <a:buNone/>
            </a:pPr>
            <a:endParaRPr lang="en-US" sz="3000" dirty="0" smtClean="0">
              <a:latin typeface="Oswald" panose="02000503000000000000" pitchFamily="2" charset="0"/>
            </a:endParaRPr>
          </a:p>
        </p:txBody>
      </p:sp>
      <p:sp>
        <p:nvSpPr>
          <p:cNvPr id="11" name="Content Placeholder 2"/>
          <p:cNvSpPr txBox="1">
            <a:spLocks/>
          </p:cNvSpPr>
          <p:nvPr/>
        </p:nvSpPr>
        <p:spPr>
          <a:xfrm>
            <a:off x="5693785" y="8282518"/>
            <a:ext cx="5935133" cy="785286"/>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Font typeface="Arial" panose="020B0604020202020204" pitchFamily="34" charset="0"/>
              <a:buNone/>
            </a:pPr>
            <a:endParaRPr lang="en-US" sz="3000" dirty="0" smtClean="0">
              <a:latin typeface="Oswald" panose="02000503000000000000" pitchFamily="2" charset="0"/>
            </a:endParaRPr>
          </a:p>
        </p:txBody>
      </p:sp>
      <p:sp>
        <p:nvSpPr>
          <p:cNvPr id="12" name="Content Placeholder 2"/>
          <p:cNvSpPr txBox="1">
            <a:spLocks/>
          </p:cNvSpPr>
          <p:nvPr/>
        </p:nvSpPr>
        <p:spPr>
          <a:xfrm>
            <a:off x="4900047" y="6152093"/>
            <a:ext cx="1957953" cy="4973107"/>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spcBef>
                <a:spcPts val="800"/>
              </a:spcBef>
              <a:buFont typeface="Arial" panose="020B0604020202020204" pitchFamily="34" charset="0"/>
              <a:buNone/>
            </a:pPr>
            <a:r>
              <a:rPr lang="en-US" sz="3000" dirty="0" smtClean="0"/>
              <a:t>Icy Blue</a:t>
            </a:r>
          </a:p>
          <a:p>
            <a:pPr marL="0" indent="0">
              <a:spcBef>
                <a:spcPts val="800"/>
              </a:spcBef>
              <a:buFont typeface="Arial" panose="020B0604020202020204" pitchFamily="34" charset="0"/>
              <a:buNone/>
            </a:pPr>
            <a:r>
              <a:rPr lang="en-US" sz="3000" dirty="0" smtClean="0"/>
              <a:t>Light Blue</a:t>
            </a:r>
          </a:p>
          <a:p>
            <a:pPr marL="0" indent="0">
              <a:spcBef>
                <a:spcPts val="800"/>
              </a:spcBef>
              <a:buFont typeface="Arial" panose="020B0604020202020204" pitchFamily="34" charset="0"/>
              <a:buNone/>
            </a:pPr>
            <a:r>
              <a:rPr lang="en-US" sz="3000" dirty="0" smtClean="0"/>
              <a:t>Sky Blue</a:t>
            </a:r>
          </a:p>
          <a:p>
            <a:pPr marL="0" indent="0">
              <a:spcBef>
                <a:spcPts val="800"/>
              </a:spcBef>
              <a:buFont typeface="Arial" panose="020B0604020202020204" pitchFamily="34" charset="0"/>
              <a:buNone/>
            </a:pPr>
            <a:r>
              <a:rPr lang="en-US" sz="3000" dirty="0" smtClean="0"/>
              <a:t>Dark Blue</a:t>
            </a:r>
          </a:p>
          <a:p>
            <a:pPr marL="0" indent="0">
              <a:spcBef>
                <a:spcPts val="800"/>
              </a:spcBef>
              <a:buFont typeface="Arial" panose="020B0604020202020204" pitchFamily="34" charset="0"/>
              <a:buNone/>
            </a:pPr>
            <a:r>
              <a:rPr lang="en-US" sz="3000" dirty="0" smtClean="0"/>
              <a:t>Burgundy</a:t>
            </a:r>
          </a:p>
          <a:p>
            <a:pPr marL="0" indent="0">
              <a:spcBef>
                <a:spcPts val="800"/>
              </a:spcBef>
              <a:buFont typeface="Arial" panose="020B0604020202020204" pitchFamily="34" charset="0"/>
              <a:buNone/>
            </a:pPr>
            <a:r>
              <a:rPr lang="en-US" sz="3000" dirty="0" smtClean="0"/>
              <a:t>Sandstone</a:t>
            </a:r>
          </a:p>
          <a:p>
            <a:pPr marL="0" indent="0">
              <a:spcBef>
                <a:spcPts val="800"/>
              </a:spcBef>
              <a:buFont typeface="Arial" panose="020B0604020202020204" pitchFamily="34" charset="0"/>
              <a:buNone/>
            </a:pPr>
            <a:r>
              <a:rPr lang="en-US" sz="3000" dirty="0" smtClean="0"/>
              <a:t>Pure White</a:t>
            </a:r>
          </a:p>
          <a:p>
            <a:pPr marL="0" indent="0">
              <a:buFont typeface="Arial" panose="020B0604020202020204" pitchFamily="34" charset="0"/>
              <a:buNone/>
            </a:pPr>
            <a:endParaRPr lang="en-US" sz="3000" dirty="0" smtClean="0"/>
          </a:p>
        </p:txBody>
      </p:sp>
      <p:sp>
        <p:nvSpPr>
          <p:cNvPr id="13" name="Content Placeholder 2"/>
          <p:cNvSpPr txBox="1">
            <a:spLocks/>
          </p:cNvSpPr>
          <p:nvPr/>
        </p:nvSpPr>
        <p:spPr>
          <a:xfrm>
            <a:off x="6853170" y="6152092"/>
            <a:ext cx="1957953" cy="4973107"/>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spcBef>
                <a:spcPts val="800"/>
              </a:spcBef>
              <a:buFont typeface="Arial" panose="020B0604020202020204" pitchFamily="34" charset="0"/>
              <a:buNone/>
            </a:pPr>
            <a:r>
              <a:rPr lang="en-US" sz="3000" dirty="0" smtClean="0"/>
              <a:t>#dae0e3</a:t>
            </a:r>
          </a:p>
          <a:p>
            <a:pPr marL="0" indent="0">
              <a:spcBef>
                <a:spcPts val="800"/>
              </a:spcBef>
              <a:buFont typeface="Arial" panose="020B0604020202020204" pitchFamily="34" charset="0"/>
              <a:buNone/>
            </a:pPr>
            <a:r>
              <a:rPr lang="en-US" sz="3000" dirty="0" smtClean="0"/>
              <a:t>#c0d1d6</a:t>
            </a:r>
          </a:p>
          <a:p>
            <a:pPr marL="0" indent="0">
              <a:spcBef>
                <a:spcPts val="800"/>
              </a:spcBef>
              <a:buFont typeface="Arial" panose="020B0604020202020204" pitchFamily="34" charset="0"/>
              <a:buNone/>
            </a:pPr>
            <a:r>
              <a:rPr lang="en-US" sz="3000" dirty="0" smtClean="0"/>
              <a:t>#8399a1</a:t>
            </a:r>
          </a:p>
          <a:p>
            <a:pPr marL="0" indent="0">
              <a:spcBef>
                <a:spcPts val="800"/>
              </a:spcBef>
              <a:buFont typeface="Arial" panose="020B0604020202020204" pitchFamily="34" charset="0"/>
              <a:buNone/>
            </a:pPr>
            <a:r>
              <a:rPr lang="en-US" sz="3000" dirty="0" smtClean="0"/>
              <a:t>#574e4f</a:t>
            </a:r>
          </a:p>
          <a:p>
            <a:pPr marL="0" indent="0">
              <a:spcBef>
                <a:spcPts val="800"/>
              </a:spcBef>
              <a:buFont typeface="Arial" panose="020B0604020202020204" pitchFamily="34" charset="0"/>
              <a:buNone/>
            </a:pPr>
            <a:r>
              <a:rPr lang="en-US" sz="3000" dirty="0" smtClean="0"/>
              <a:t>#965f5c</a:t>
            </a:r>
          </a:p>
          <a:p>
            <a:pPr marL="0" indent="0">
              <a:spcBef>
                <a:spcPts val="800"/>
              </a:spcBef>
              <a:buFont typeface="Arial" panose="020B0604020202020204" pitchFamily="34" charset="0"/>
              <a:buNone/>
            </a:pPr>
            <a:r>
              <a:rPr lang="en-US" sz="3000" dirty="0" smtClean="0"/>
              <a:t>#e0c6a8</a:t>
            </a:r>
          </a:p>
          <a:p>
            <a:pPr marL="0" indent="0">
              <a:spcBef>
                <a:spcPts val="800"/>
              </a:spcBef>
              <a:buFont typeface="Arial" panose="020B0604020202020204" pitchFamily="34" charset="0"/>
              <a:buNone/>
            </a:pPr>
            <a:r>
              <a:rPr lang="en-US" sz="3000" dirty="0" smtClean="0"/>
              <a:t>#</a:t>
            </a:r>
            <a:r>
              <a:rPr lang="en-US" sz="3000" dirty="0" err="1" smtClean="0"/>
              <a:t>ffffff</a:t>
            </a:r>
            <a:endParaRPr lang="en-US" sz="3000" dirty="0" smtClean="0"/>
          </a:p>
        </p:txBody>
      </p:sp>
      <p:sp>
        <p:nvSpPr>
          <p:cNvPr id="14" name="Content Placeholder 2"/>
          <p:cNvSpPr txBox="1">
            <a:spLocks/>
          </p:cNvSpPr>
          <p:nvPr/>
        </p:nvSpPr>
        <p:spPr>
          <a:xfrm>
            <a:off x="8425292" y="6152092"/>
            <a:ext cx="2458068" cy="4973107"/>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spcBef>
                <a:spcPts val="800"/>
              </a:spcBef>
              <a:buFont typeface="Arial" panose="020B0604020202020204" pitchFamily="34" charset="0"/>
              <a:buNone/>
            </a:pPr>
            <a:r>
              <a:rPr lang="en-US" sz="3000" dirty="0" smtClean="0"/>
              <a:t>(218,224,227)</a:t>
            </a:r>
          </a:p>
          <a:p>
            <a:pPr marL="0" indent="0">
              <a:spcBef>
                <a:spcPts val="800"/>
              </a:spcBef>
              <a:buFont typeface="Arial" panose="020B0604020202020204" pitchFamily="34" charset="0"/>
              <a:buNone/>
            </a:pPr>
            <a:r>
              <a:rPr lang="en-US" sz="3000" dirty="0" smtClean="0"/>
              <a:t>(192,209,214)</a:t>
            </a:r>
          </a:p>
          <a:p>
            <a:pPr marL="0" indent="0">
              <a:spcBef>
                <a:spcPts val="800"/>
              </a:spcBef>
              <a:buFont typeface="Arial" panose="020B0604020202020204" pitchFamily="34" charset="0"/>
              <a:buNone/>
            </a:pPr>
            <a:r>
              <a:rPr lang="en-US" sz="3000" dirty="0" smtClean="0"/>
              <a:t>(131,153,161)</a:t>
            </a:r>
          </a:p>
          <a:p>
            <a:pPr marL="0" indent="0">
              <a:spcBef>
                <a:spcPts val="800"/>
              </a:spcBef>
              <a:buFont typeface="Arial" panose="020B0604020202020204" pitchFamily="34" charset="0"/>
              <a:buNone/>
            </a:pPr>
            <a:r>
              <a:rPr lang="en-US" sz="3000" dirty="0" smtClean="0"/>
              <a:t>(87,78,79)</a:t>
            </a:r>
          </a:p>
          <a:p>
            <a:pPr marL="0" indent="0">
              <a:spcBef>
                <a:spcPts val="800"/>
              </a:spcBef>
              <a:buFont typeface="Arial" panose="020B0604020202020204" pitchFamily="34" charset="0"/>
              <a:buNone/>
            </a:pPr>
            <a:r>
              <a:rPr lang="en-US" sz="3000" dirty="0" smtClean="0"/>
              <a:t>(150,95,92)</a:t>
            </a:r>
          </a:p>
          <a:p>
            <a:pPr marL="0" indent="0">
              <a:spcBef>
                <a:spcPts val="800"/>
              </a:spcBef>
              <a:buFont typeface="Arial" panose="020B0604020202020204" pitchFamily="34" charset="0"/>
              <a:buNone/>
            </a:pPr>
            <a:r>
              <a:rPr lang="en-US" sz="3000" dirty="0" smtClean="0"/>
              <a:t>(224,198,168)</a:t>
            </a:r>
          </a:p>
          <a:p>
            <a:pPr marL="0" indent="0">
              <a:spcBef>
                <a:spcPts val="800"/>
              </a:spcBef>
              <a:buFont typeface="Arial" panose="020B0604020202020204" pitchFamily="34" charset="0"/>
              <a:buNone/>
            </a:pPr>
            <a:r>
              <a:rPr lang="en-US" sz="3000" dirty="0" smtClean="0"/>
              <a:t>(255,255,255)</a:t>
            </a:r>
          </a:p>
        </p:txBody>
      </p:sp>
    </p:spTree>
    <p:extLst>
      <p:ext uri="{BB962C8B-B14F-4D97-AF65-F5344CB8AC3E}">
        <p14:creationId xmlns:p14="http://schemas.microsoft.com/office/powerpoint/2010/main" val="13588676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b="75205"/>
          <a:stretch/>
        </p:blipFill>
        <p:spPr>
          <a:xfrm>
            <a:off x="845148" y="368300"/>
            <a:ext cx="10501705" cy="6587671"/>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b="39816"/>
          <a:stretch/>
        </p:blipFill>
        <p:spPr>
          <a:xfrm>
            <a:off x="845147" y="940383"/>
            <a:ext cx="10501706" cy="6320388"/>
          </a:xfrm>
          <a:prstGeom prst="rect">
            <a:avLst/>
          </a:prstGeom>
        </p:spPr>
      </p:pic>
      <p:sp>
        <p:nvSpPr>
          <p:cNvPr id="5" name="Rectangle 4"/>
          <p:cNvSpPr/>
          <p:nvPr/>
        </p:nvSpPr>
        <p:spPr>
          <a:xfrm>
            <a:off x="1665644" y="929498"/>
            <a:ext cx="8860712" cy="6089516"/>
          </a:xfrm>
          <a:prstGeom prst="rect">
            <a:avLst/>
          </a:prstGeom>
          <a:solidFill>
            <a:srgbClr val="DAE0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Rectangle 14"/>
          <p:cNvSpPr/>
          <p:nvPr/>
        </p:nvSpPr>
        <p:spPr>
          <a:xfrm>
            <a:off x="1665643" y="940382"/>
            <a:ext cx="8860713" cy="990151"/>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095748" y="927683"/>
            <a:ext cx="8774182" cy="1002851"/>
            <a:chOff x="2017643" y="927683"/>
            <a:chExt cx="8774182" cy="1002851"/>
          </a:xfrm>
        </p:grpSpPr>
        <p:sp>
          <p:nvSpPr>
            <p:cNvPr id="12" name="TextBox 11"/>
            <p:cNvSpPr txBox="1"/>
            <p:nvPr/>
          </p:nvSpPr>
          <p:spPr>
            <a:xfrm>
              <a:off x="3126105" y="927683"/>
              <a:ext cx="7665720" cy="707886"/>
            </a:xfrm>
            <a:prstGeom prst="rect">
              <a:avLst/>
            </a:prstGeom>
            <a:noFill/>
          </p:spPr>
          <p:txBody>
            <a:bodyPr wrap="square" rtlCol="0">
              <a:spAutoFit/>
            </a:bodyPr>
            <a:lstStyle/>
            <a:p>
              <a:r>
                <a:rPr lang="en-US" sz="4000" b="1" dirty="0" smtClean="0">
                  <a:solidFill>
                    <a:schemeClr val="bg1"/>
                  </a:solidFill>
                  <a:latin typeface="Oswald" panose="02000503000000000000" pitchFamily="2" charset="0"/>
                </a:rPr>
                <a:t>Nonprofit Capacity Analytics Tool</a:t>
              </a:r>
              <a:endParaRPr lang="en-US" sz="4000" b="1" dirty="0">
                <a:solidFill>
                  <a:schemeClr val="bg1"/>
                </a:solidFill>
                <a:latin typeface="Oswald" panose="02000503000000000000" pitchFamily="2" charset="0"/>
              </a:endParaRPr>
            </a:p>
          </p:txBody>
        </p:sp>
        <p:sp>
          <p:nvSpPr>
            <p:cNvPr id="13" name="TextBox 12"/>
            <p:cNvSpPr txBox="1"/>
            <p:nvPr/>
          </p:nvSpPr>
          <p:spPr>
            <a:xfrm>
              <a:off x="3126105" y="1561202"/>
              <a:ext cx="7665720"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How can nonprofits be rewired for maximum impact?</a:t>
              </a:r>
              <a:endParaRPr lang="en-US" dirty="0">
                <a:solidFill>
                  <a:schemeClr val="bg1"/>
                </a:solidFill>
                <a:latin typeface="Oswald" panose="02000503000000000000"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7643" y="1001883"/>
              <a:ext cx="1089919" cy="842157"/>
            </a:xfrm>
            <a:prstGeom prst="rect">
              <a:avLst/>
            </a:prstGeom>
          </p:spPr>
        </p:pic>
      </p:grpSp>
      <p:sp>
        <p:nvSpPr>
          <p:cNvPr id="17" name="Rectangle 16"/>
          <p:cNvSpPr/>
          <p:nvPr/>
        </p:nvSpPr>
        <p:spPr>
          <a:xfrm>
            <a:off x="1665642" y="1927481"/>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665639" y="2142654"/>
            <a:ext cx="8860713" cy="447593"/>
          </a:xfrm>
          <a:prstGeom prst="rect">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853302" y="2835514"/>
            <a:ext cx="3617858" cy="1692771"/>
          </a:xfrm>
          <a:prstGeom prst="rect">
            <a:avLst/>
          </a:prstGeom>
          <a:noFill/>
        </p:spPr>
        <p:txBody>
          <a:bodyPr wrap="square" rtlCol="0">
            <a:spAutoFit/>
          </a:bodyPr>
          <a:lstStyle/>
          <a:p>
            <a:pPr>
              <a:lnSpc>
                <a:spcPct val="200000"/>
              </a:lnSpc>
            </a:pPr>
            <a:r>
              <a:rPr lang="en-US" sz="1300" dirty="0" smtClean="0">
                <a:solidFill>
                  <a:srgbClr val="574E4F"/>
                </a:solidFill>
                <a:latin typeface="Source Sans Pro" panose="020B0503030403020204" pitchFamily="34" charset="0"/>
              </a:rPr>
              <a:t>What is your organization’s yearly budget?</a:t>
            </a:r>
          </a:p>
          <a:p>
            <a:pPr>
              <a:lnSpc>
                <a:spcPct val="200000"/>
              </a:lnSpc>
            </a:pPr>
            <a:r>
              <a:rPr lang="en-US" sz="1300" dirty="0" smtClean="0">
                <a:solidFill>
                  <a:srgbClr val="574E4F"/>
                </a:solidFill>
                <a:latin typeface="Source Sans Pro" panose="020B0503030403020204" pitchFamily="34" charset="0"/>
              </a:rPr>
              <a:t>What was your organization’s revenue last year?</a:t>
            </a:r>
          </a:p>
          <a:p>
            <a:pPr>
              <a:lnSpc>
                <a:spcPct val="200000"/>
              </a:lnSpc>
            </a:pPr>
            <a:r>
              <a:rPr lang="en-US" sz="1300" dirty="0" smtClean="0">
                <a:solidFill>
                  <a:srgbClr val="574E4F"/>
                </a:solidFill>
                <a:latin typeface="Source Sans Pro" panose="020B0503030403020204" pitchFamily="34" charset="0"/>
              </a:rPr>
              <a:t>What was the valuation of your organization’s </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b="97917"/>
          <a:stretch/>
        </p:blipFill>
        <p:spPr>
          <a:xfrm>
            <a:off x="845147" y="375085"/>
            <a:ext cx="10501706" cy="544561"/>
          </a:xfrm>
          <a:prstGeom prst="rect">
            <a:avLst/>
          </a:prstGeom>
        </p:spPr>
      </p:pic>
      <p:sp>
        <p:nvSpPr>
          <p:cNvPr id="30" name="Rectangle 29"/>
          <p:cNvSpPr/>
          <p:nvPr/>
        </p:nvSpPr>
        <p:spPr>
          <a:xfrm>
            <a:off x="1665639" y="2587879"/>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873654" y="2182625"/>
            <a:ext cx="8860713"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5/16</a:t>
            </a:r>
            <a:endParaRPr lang="en-US" dirty="0">
              <a:solidFill>
                <a:schemeClr val="bg1"/>
              </a:solidFill>
              <a:latin typeface="Oswald" panose="02000503000000000000" pitchFamily="2" charset="0"/>
            </a:endParaRP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2081" y="2258255"/>
            <a:ext cx="7970606" cy="213976"/>
          </a:xfrm>
          <a:prstGeom prst="rect">
            <a:avLst/>
          </a:prstGeom>
        </p:spPr>
      </p:pic>
      <p:sp>
        <p:nvSpPr>
          <p:cNvPr id="45" name="Rectangle 44"/>
          <p:cNvSpPr/>
          <p:nvPr/>
        </p:nvSpPr>
        <p:spPr>
          <a:xfrm>
            <a:off x="5471160" y="2975818"/>
            <a:ext cx="3385147" cy="305000"/>
          </a:xfrm>
          <a:prstGeom prst="rect">
            <a:avLst/>
          </a:prstGeom>
          <a:solidFill>
            <a:schemeClr val="bg1"/>
          </a:solidFill>
          <a:ln>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5471159" y="3377944"/>
            <a:ext cx="3385147" cy="305000"/>
          </a:xfrm>
          <a:prstGeom prst="rect">
            <a:avLst/>
          </a:prstGeom>
          <a:solidFill>
            <a:schemeClr val="bg1"/>
          </a:solidFill>
          <a:ln>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5471158" y="3780070"/>
            <a:ext cx="3385147" cy="305000"/>
          </a:xfrm>
          <a:prstGeom prst="rect">
            <a:avLst/>
          </a:prstGeom>
          <a:solidFill>
            <a:schemeClr val="bg1"/>
          </a:solidFill>
          <a:ln>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1852081" y="3897874"/>
            <a:ext cx="3520019" cy="992579"/>
          </a:xfrm>
          <a:prstGeom prst="rect">
            <a:avLst/>
          </a:prstGeom>
          <a:noFill/>
        </p:spPr>
        <p:txBody>
          <a:bodyPr wrap="square" rtlCol="0">
            <a:spAutoFit/>
          </a:bodyPr>
          <a:lstStyle/>
          <a:p>
            <a:pPr>
              <a:lnSpc>
                <a:spcPct val="150000"/>
              </a:lnSpc>
            </a:pPr>
            <a:r>
              <a:rPr lang="en-US" sz="1300" dirty="0">
                <a:solidFill>
                  <a:srgbClr val="574E4F"/>
                </a:solidFill>
                <a:latin typeface="Source Sans Pro" panose="020B0503030403020204" pitchFamily="34" charset="0"/>
              </a:rPr>
              <a:t>a</a:t>
            </a:r>
            <a:r>
              <a:rPr lang="en-US" sz="1300" dirty="0" smtClean="0">
                <a:solidFill>
                  <a:srgbClr val="574E4F"/>
                </a:solidFill>
                <a:latin typeface="Source Sans Pro" panose="020B0503030403020204" pitchFamily="34" charset="0"/>
              </a:rPr>
              <a:t>ssets at the end of last year?</a:t>
            </a:r>
          </a:p>
          <a:p>
            <a:pPr>
              <a:lnSpc>
                <a:spcPct val="150000"/>
              </a:lnSpc>
            </a:pPr>
            <a:r>
              <a:rPr lang="en-US" sz="1300" dirty="0" smtClean="0">
                <a:solidFill>
                  <a:srgbClr val="574E4F"/>
                </a:solidFill>
                <a:latin typeface="Source Sans Pro" panose="020B0503030403020204" pitchFamily="34" charset="0"/>
              </a:rPr>
              <a:t>                                            Please select the currency: 	</a:t>
            </a:r>
          </a:p>
        </p:txBody>
      </p:sp>
      <p:sp>
        <p:nvSpPr>
          <p:cNvPr id="60" name="Rectangle 59"/>
          <p:cNvSpPr/>
          <p:nvPr/>
        </p:nvSpPr>
        <p:spPr>
          <a:xfrm>
            <a:off x="5471158" y="4257543"/>
            <a:ext cx="3385147" cy="305000"/>
          </a:xfrm>
          <a:prstGeom prst="rect">
            <a:avLst/>
          </a:prstGeom>
          <a:solidFill>
            <a:schemeClr val="bg1"/>
          </a:solidFill>
          <a:ln>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8551505" y="4263193"/>
            <a:ext cx="304800" cy="290082"/>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US" sz="2000" dirty="0"/>
          </a:p>
        </p:txBody>
      </p:sp>
      <p:sp>
        <p:nvSpPr>
          <p:cNvPr id="7" name="TextBox 6"/>
          <p:cNvSpPr txBox="1"/>
          <p:nvPr/>
        </p:nvSpPr>
        <p:spPr>
          <a:xfrm>
            <a:off x="8564880" y="4259580"/>
            <a:ext cx="281940" cy="369332"/>
          </a:xfrm>
          <a:prstGeom prst="rect">
            <a:avLst/>
          </a:prstGeom>
          <a:noFill/>
        </p:spPr>
        <p:txBody>
          <a:bodyPr wrap="square" rtlCol="0">
            <a:spAutoFit/>
          </a:bodyPr>
          <a:lstStyle/>
          <a:p>
            <a:r>
              <a:rPr lang="en-US" dirty="0" smtClean="0">
                <a:solidFill>
                  <a:schemeClr val="bg1"/>
                </a:solidFill>
              </a:rPr>
              <a:t>˅</a:t>
            </a:r>
            <a:endParaRPr lang="en-US" dirty="0">
              <a:solidFill>
                <a:schemeClr val="bg1"/>
              </a:solidFill>
            </a:endParaRPr>
          </a:p>
        </p:txBody>
      </p:sp>
      <p:sp>
        <p:nvSpPr>
          <p:cNvPr id="61" name="Rectangle 60"/>
          <p:cNvSpPr/>
          <p:nvPr/>
        </p:nvSpPr>
        <p:spPr>
          <a:xfrm>
            <a:off x="1892672" y="2296812"/>
            <a:ext cx="2468880" cy="137786"/>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p:cNvPicPr>
            <a:picLocks noChangeAspect="1"/>
          </p:cNvPicPr>
          <p:nvPr/>
        </p:nvPicPr>
        <p:blipFill rotWithShape="1">
          <a:blip r:embed="rId7">
            <a:extLst>
              <a:ext uri="{28A0092B-C50C-407E-A947-70E740481C1C}">
                <a14:useLocalDpi xmlns:a14="http://schemas.microsoft.com/office/drawing/2010/main" val="0"/>
              </a:ext>
            </a:extLst>
          </a:blip>
          <a:srcRect b="98040"/>
          <a:stretch/>
        </p:blipFill>
        <p:spPr>
          <a:xfrm>
            <a:off x="845147" y="373650"/>
            <a:ext cx="10501706" cy="512175"/>
          </a:xfrm>
          <a:prstGeom prst="rect">
            <a:avLst/>
          </a:prstGeom>
        </p:spPr>
      </p:pic>
      <p:sp>
        <p:nvSpPr>
          <p:cNvPr id="37" name="Rectangle 36"/>
          <p:cNvSpPr/>
          <p:nvPr/>
        </p:nvSpPr>
        <p:spPr>
          <a:xfrm>
            <a:off x="866774" y="892215"/>
            <a:ext cx="10462261" cy="45719"/>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p:cNvGrpSpPr/>
          <p:nvPr/>
        </p:nvGrpSpPr>
        <p:grpSpPr>
          <a:xfrm>
            <a:off x="1665639" y="6475302"/>
            <a:ext cx="10268317" cy="853385"/>
            <a:chOff x="1665637" y="12625246"/>
            <a:chExt cx="10268317" cy="882042"/>
          </a:xfrm>
        </p:grpSpPr>
        <p:sp>
          <p:nvSpPr>
            <p:cNvPr id="40" name="Rectangle 39"/>
            <p:cNvSpPr/>
            <p:nvPr/>
          </p:nvSpPr>
          <p:spPr>
            <a:xfrm>
              <a:off x="1665637" y="12625246"/>
              <a:ext cx="8860713" cy="817064"/>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3073241" y="12753235"/>
              <a:ext cx="8860713" cy="754053"/>
            </a:xfrm>
            <a:prstGeom prst="rect">
              <a:avLst/>
            </a:prstGeom>
            <a:noFill/>
            <a:ln>
              <a:noFill/>
            </a:ln>
          </p:spPr>
          <p:txBody>
            <a:bodyPr wrap="square" rtlCol="0">
              <a:spAutoFit/>
            </a:bodyPr>
            <a:lstStyle/>
            <a:p>
              <a:r>
                <a:rPr lang="en-US" sz="1000" dirty="0" smtClean="0">
                  <a:solidFill>
                    <a:srgbClr val="965F5C"/>
                  </a:solidFill>
                  <a:latin typeface="Oswald" panose="02000503000000000000" pitchFamily="2" charset="0"/>
                </a:rPr>
                <a:t>	</a:t>
              </a:r>
              <a:r>
                <a:rPr lang="en-US" sz="1000" dirty="0" smtClean="0">
                  <a:solidFill>
                    <a:srgbClr val="DAE0E3"/>
                  </a:solidFill>
                  <a:latin typeface="Oswald" panose="02000503000000000000" pitchFamily="2" charset="0"/>
                </a:rPr>
                <a:t>Network for Nonprofit and Social Impact | Northwestern University School of Communication | nnsi@northwestern.edu</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Sponsored by the National Science Foundation</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Copyright 2015</a:t>
              </a:r>
            </a:p>
            <a:p>
              <a:endParaRPr lang="en-US" sz="1300" dirty="0" smtClean="0">
                <a:solidFill>
                  <a:schemeClr val="bg1"/>
                </a:solidFill>
                <a:latin typeface="Oswald" panose="02000503000000000000" pitchFamily="2" charset="0"/>
              </a:endParaRPr>
            </a:p>
          </p:txBody>
        </p:sp>
        <p:pic>
          <p:nvPicPr>
            <p:cNvPr id="43" name="Picture 42"/>
            <p:cNvPicPr>
              <a:picLocks noChangeAspect="1"/>
            </p:cNvPicPr>
            <p:nvPr/>
          </p:nvPicPr>
          <p:blipFill rotWithShape="1">
            <a:blip r:embed="rId8" cstate="print">
              <a:biLevel thresh="50000"/>
              <a:extLst>
                <a:ext uri="{BEBA8EAE-BF5A-486C-A8C5-ECC9F3942E4B}">
                  <a14:imgProps xmlns:a14="http://schemas.microsoft.com/office/drawing/2010/main">
                    <a14:imgLayer r:embed="rId9">
                      <a14:imgEffect>
                        <a14:backgroundRemoval t="9091" b="88811" l="1090" r="100000">
                          <a14:foregroundMark x1="19074" y1="13986" x2="19074" y2="13986"/>
                          <a14:foregroundMark x1="21798" y1="21678" x2="21798" y2="21678"/>
                          <a14:foregroundMark x1="30790" y1="37063" x2="30790" y2="37063"/>
                          <a14:foregroundMark x1="32698" y1="48252" x2="32698" y2="48252"/>
                          <a14:foregroundMark x1="26975" y1="23776" x2="26975" y2="23776"/>
                          <a14:foregroundMark x1="25341" y1="20979" x2="25341" y2="20979"/>
                          <a14:foregroundMark x1="25886" y1="69930" x2="25886" y2="69930"/>
                          <a14:foregroundMark x1="24523" y1="71329" x2="24523" y2="71329"/>
                          <a14:foregroundMark x1="22888" y1="80420" x2="22888" y2="80420"/>
                          <a14:foregroundMark x1="19074" y1="83916" x2="19074" y2="83916"/>
                          <a14:foregroundMark x1="16621" y1="79720" x2="16621" y2="79720"/>
                          <a14:foregroundMark x1="20163" y1="79021" x2="20163" y2="79021"/>
                          <a14:foregroundMark x1="7902" y1="30769" x2="7902" y2="30769"/>
                          <a14:foregroundMark x1="7629" y1="32867" x2="7629" y2="32867"/>
                          <a14:foregroundMark x1="14986" y1="26573" x2="14986" y2="26573"/>
                          <a14:foregroundMark x1="11717" y1="77622" x2="11717" y2="77622"/>
                          <a14:foregroundMark x1="5177" y1="49650" x2="5177" y2="49650"/>
                          <a14:foregroundMark x1="43324" y1="34266" x2="43324" y2="34266"/>
                          <a14:foregroundMark x1="48774" y1="33566" x2="48774" y2="33566"/>
                          <a14:foregroundMark x1="55858" y1="34266" x2="55858" y2="34266"/>
                          <a14:foregroundMark x1="62125" y1="38462" x2="62125" y2="38462"/>
                          <a14:foregroundMark x1="80926" y1="36364" x2="80926" y2="36364"/>
                          <a14:foregroundMark x1="85014" y1="37063" x2="85014" y2="37063"/>
                          <a14:foregroundMark x1="90736" y1="37063" x2="90736" y2="37063"/>
                          <a14:foregroundMark x1="45232" y1="59441" x2="45232" y2="59441"/>
                          <a14:foregroundMark x1="46866" y1="58741" x2="46866" y2="58741"/>
                          <a14:foregroundMark x1="50409" y1="57343" x2="50409" y2="57343"/>
                          <a14:foregroundMark x1="54768" y1="57343" x2="54768" y2="57343"/>
                          <a14:foregroundMark x1="58856" y1="58042" x2="58856" y2="58042"/>
                          <a14:foregroundMark x1="61580" y1="58042" x2="61580" y2="58042"/>
                          <a14:foregroundMark x1="65395" y1="58741" x2="65395" y2="58741"/>
                          <a14:foregroundMark x1="68392" y1="59441" x2="68392" y2="59441"/>
                          <a14:foregroundMark x1="70845" y1="58741" x2="70845" y2="58741"/>
                          <a14:foregroundMark x1="73842" y1="57343" x2="73842" y2="57343"/>
                          <a14:foregroundMark x1="75477" y1="58042" x2="75477" y2="58042"/>
                          <a14:foregroundMark x1="77384" y1="58042" x2="77384" y2="58042"/>
                          <a14:foregroundMark x1="82289" y1="58741" x2="82289" y2="58741"/>
                          <a14:foregroundMark x1="83924" y1="59441" x2="83924" y2="59441"/>
                          <a14:foregroundMark x1="87466" y1="58042" x2="87466" y2="58042"/>
                          <a14:foregroundMark x1="49591" y1="70629" x2="49591" y2="70629"/>
                          <a14:foregroundMark x1="54496" y1="72028" x2="54496" y2="72028"/>
                          <a14:foregroundMark x1="56948" y1="73427" x2="56948" y2="73427"/>
                          <a14:foregroundMark x1="59946" y1="73427" x2="59946" y2="73427"/>
                          <a14:foregroundMark x1="62943" y1="73427" x2="62943" y2="73427"/>
                          <a14:foregroundMark x1="64578" y1="72727" x2="64578" y2="72727"/>
                          <a14:foregroundMark x1="59946" y1="68531" x2="59946" y2="68531"/>
                          <a14:foregroundMark x1="68120" y1="72028" x2="68120" y2="72028"/>
                          <a14:foregroundMark x1="71390" y1="72028" x2="71390" y2="72028"/>
                          <a14:foregroundMark x1="75477" y1="72028" x2="75477" y2="72028"/>
                          <a14:foregroundMark x1="79019" y1="72727" x2="79019" y2="72727"/>
                          <a14:foregroundMark x1="80381" y1="74126" x2="80381" y2="74126"/>
                          <a14:foregroundMark x1="83924" y1="71329" x2="83924" y2="71329"/>
                          <a14:backgroundMark x1="19074" y1="19580" x2="19074" y2="19580"/>
                          <a14:backgroundMark x1="17166" y1="17483" x2="17166" y2="17483"/>
                          <a14:backgroundMark x1="20708" y1="81818" x2="20708" y2="81818"/>
                          <a14:backgroundMark x1="18529" y1="80420" x2="18529" y2="80420"/>
                          <a14:backgroundMark x1="7084" y1="50350" x2="7084" y2="50350"/>
                          <a14:backgroundMark x1="6540" y1="45455" x2="6540" y2="45455"/>
                          <a14:backgroundMark x1="5995" y1="53147" x2="5995" y2="53147"/>
                          <a14:backgroundMark x1="30790" y1="46853" x2="30790" y2="46853"/>
                          <a14:backgroundMark x1="31335" y1="45455" x2="31335" y2="45455"/>
                          <a14:backgroundMark x1="31063" y1="51748" x2="31063" y2="51748"/>
                          <a14:backgroundMark x1="48229" y1="60140" x2="48229" y2="60140"/>
                          <a14:backgroundMark x1="46049" y1="60140" x2="46049" y2="60140"/>
                          <a14:backgroundMark x1="47956" y1="40559" x2="47956" y2="40559"/>
                          <a14:backgroundMark x1="55858" y1="58741" x2="55858" y2="58741"/>
                          <a14:backgroundMark x1="58856" y1="60140" x2="58856" y2="60140"/>
                          <a14:backgroundMark x1="65668" y1="60839" x2="65668" y2="60839"/>
                          <a14:backgroundMark x1="71117" y1="60839" x2="71117" y2="60839"/>
                          <a14:backgroundMark x1="81471" y1="61538" x2="81471" y2="61538"/>
                          <a14:backgroundMark x1="84469" y1="59441" x2="84469" y2="59441"/>
                          <a14:backgroundMark x1="88283" y1="60839" x2="88283" y2="60839"/>
                          <a14:backgroundMark x1="78202" y1="75524" x2="78202" y2="75524"/>
                          <a14:backgroundMark x1="75477" y1="74825" x2="75477" y2="74825"/>
                          <a14:backgroundMark x1="54496" y1="74126" x2="54496" y2="74126"/>
                          <a14:backgroundMark x1="51226" y1="71329" x2="51226" y2="71329"/>
                        </a14:backgroundRemoval>
                      </a14:imgEffect>
                    </a14:imgLayer>
                  </a14:imgProps>
                </a:ext>
                <a:ext uri="{28A0092B-C50C-407E-A947-70E740481C1C}">
                  <a14:useLocalDpi xmlns:a14="http://schemas.microsoft.com/office/drawing/2010/main" val="0"/>
                </a:ext>
              </a:extLst>
            </a:blip>
            <a:srcRect r="-532"/>
            <a:stretch/>
          </p:blipFill>
          <p:spPr>
            <a:xfrm>
              <a:off x="2412101" y="12717992"/>
              <a:ext cx="1532112" cy="594361"/>
            </a:xfrm>
            <a:prstGeom prst="rect">
              <a:avLst/>
            </a:prstGeom>
          </p:spPr>
        </p:pic>
      </p:grpSp>
      <p:grpSp>
        <p:nvGrpSpPr>
          <p:cNvPr id="44" name="Group 43"/>
          <p:cNvGrpSpPr/>
          <p:nvPr/>
        </p:nvGrpSpPr>
        <p:grpSpPr>
          <a:xfrm>
            <a:off x="1718480" y="6074379"/>
            <a:ext cx="1874934" cy="313383"/>
            <a:chOff x="6675498" y="19006383"/>
            <a:chExt cx="1874934" cy="290647"/>
          </a:xfrm>
        </p:grpSpPr>
        <p:sp>
          <p:nvSpPr>
            <p:cNvPr id="50" name="Flowchart: Alternate Process 49"/>
            <p:cNvSpPr/>
            <p:nvPr/>
          </p:nvSpPr>
          <p:spPr>
            <a:xfrm>
              <a:off x="6729127"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itle 1"/>
            <p:cNvSpPr txBox="1">
              <a:spLocks/>
            </p:cNvSpPr>
            <p:nvPr/>
          </p:nvSpPr>
          <p:spPr>
            <a:xfrm>
              <a:off x="6675498" y="19043522"/>
              <a:ext cx="1874934" cy="253508"/>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&lt;  Back</a:t>
              </a:r>
              <a:endParaRPr lang="en-US" sz="1300" b="1" dirty="0">
                <a:solidFill>
                  <a:schemeClr val="bg1"/>
                </a:solidFill>
                <a:latin typeface="Oswald" panose="02000503000000000000" pitchFamily="2" charset="0"/>
              </a:endParaRPr>
            </a:p>
          </p:txBody>
        </p:sp>
      </p:grpSp>
      <p:grpSp>
        <p:nvGrpSpPr>
          <p:cNvPr id="52" name="Group 51"/>
          <p:cNvGrpSpPr/>
          <p:nvPr/>
        </p:nvGrpSpPr>
        <p:grpSpPr>
          <a:xfrm>
            <a:off x="8634202" y="6067464"/>
            <a:ext cx="1767677" cy="347251"/>
            <a:chOff x="6737594" y="19006383"/>
            <a:chExt cx="1767677" cy="322059"/>
          </a:xfrm>
        </p:grpSpPr>
        <p:sp>
          <p:nvSpPr>
            <p:cNvPr id="53" name="Flowchart: Alternate Process 52"/>
            <p:cNvSpPr/>
            <p:nvPr/>
          </p:nvSpPr>
          <p:spPr>
            <a:xfrm>
              <a:off x="6737594"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itle 1"/>
            <p:cNvSpPr txBox="1">
              <a:spLocks/>
            </p:cNvSpPr>
            <p:nvPr/>
          </p:nvSpPr>
          <p:spPr>
            <a:xfrm>
              <a:off x="6737594" y="19035206"/>
              <a:ext cx="1767677" cy="293236"/>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Next  &gt;</a:t>
              </a:r>
              <a:endParaRPr lang="en-US" sz="1300" b="1" dirty="0">
                <a:solidFill>
                  <a:schemeClr val="bg1"/>
                </a:solidFill>
                <a:latin typeface="Oswald" panose="02000503000000000000" pitchFamily="2" charset="0"/>
              </a:endParaRPr>
            </a:p>
          </p:txBody>
        </p:sp>
      </p:grpSp>
    </p:spTree>
    <p:extLst>
      <p:ext uri="{BB962C8B-B14F-4D97-AF65-F5344CB8AC3E}">
        <p14:creationId xmlns:p14="http://schemas.microsoft.com/office/powerpoint/2010/main" val="19491057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b="75205"/>
          <a:stretch/>
        </p:blipFill>
        <p:spPr>
          <a:xfrm>
            <a:off x="845148" y="368300"/>
            <a:ext cx="10501705" cy="6587671"/>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b="39816"/>
          <a:stretch/>
        </p:blipFill>
        <p:spPr>
          <a:xfrm>
            <a:off x="845147" y="940383"/>
            <a:ext cx="10501706" cy="6320388"/>
          </a:xfrm>
          <a:prstGeom prst="rect">
            <a:avLst/>
          </a:prstGeom>
        </p:spPr>
      </p:pic>
      <p:sp>
        <p:nvSpPr>
          <p:cNvPr id="5" name="Rectangle 4"/>
          <p:cNvSpPr/>
          <p:nvPr/>
        </p:nvSpPr>
        <p:spPr>
          <a:xfrm>
            <a:off x="1665644" y="929498"/>
            <a:ext cx="8860712" cy="6089516"/>
          </a:xfrm>
          <a:prstGeom prst="rect">
            <a:avLst/>
          </a:prstGeom>
          <a:solidFill>
            <a:srgbClr val="DAE0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Rectangle 14"/>
          <p:cNvSpPr/>
          <p:nvPr/>
        </p:nvSpPr>
        <p:spPr>
          <a:xfrm>
            <a:off x="1665643" y="940382"/>
            <a:ext cx="8860713" cy="990151"/>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095748" y="927683"/>
            <a:ext cx="8774182" cy="1002851"/>
            <a:chOff x="2017643" y="927683"/>
            <a:chExt cx="8774182" cy="1002851"/>
          </a:xfrm>
        </p:grpSpPr>
        <p:sp>
          <p:nvSpPr>
            <p:cNvPr id="12" name="TextBox 11"/>
            <p:cNvSpPr txBox="1"/>
            <p:nvPr/>
          </p:nvSpPr>
          <p:spPr>
            <a:xfrm>
              <a:off x="3126105" y="927683"/>
              <a:ext cx="7665720" cy="707886"/>
            </a:xfrm>
            <a:prstGeom prst="rect">
              <a:avLst/>
            </a:prstGeom>
            <a:noFill/>
          </p:spPr>
          <p:txBody>
            <a:bodyPr wrap="square" rtlCol="0">
              <a:spAutoFit/>
            </a:bodyPr>
            <a:lstStyle/>
            <a:p>
              <a:r>
                <a:rPr lang="en-US" sz="4000" b="1" dirty="0" smtClean="0">
                  <a:solidFill>
                    <a:schemeClr val="bg1"/>
                  </a:solidFill>
                  <a:latin typeface="Oswald" panose="02000503000000000000" pitchFamily="2" charset="0"/>
                </a:rPr>
                <a:t>Nonprofit Capacity Analytics Tool</a:t>
              </a:r>
              <a:endParaRPr lang="en-US" sz="4000" b="1" dirty="0">
                <a:solidFill>
                  <a:schemeClr val="bg1"/>
                </a:solidFill>
                <a:latin typeface="Oswald" panose="02000503000000000000" pitchFamily="2" charset="0"/>
              </a:endParaRPr>
            </a:p>
          </p:txBody>
        </p:sp>
        <p:sp>
          <p:nvSpPr>
            <p:cNvPr id="13" name="TextBox 12"/>
            <p:cNvSpPr txBox="1"/>
            <p:nvPr/>
          </p:nvSpPr>
          <p:spPr>
            <a:xfrm>
              <a:off x="3126105" y="1561202"/>
              <a:ext cx="7665720"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How can nonprofits be rewired for maximum impact?</a:t>
              </a:r>
              <a:endParaRPr lang="en-US" dirty="0">
                <a:solidFill>
                  <a:schemeClr val="bg1"/>
                </a:solidFill>
                <a:latin typeface="Oswald" panose="02000503000000000000"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7643" y="1001883"/>
              <a:ext cx="1089919" cy="842157"/>
            </a:xfrm>
            <a:prstGeom prst="rect">
              <a:avLst/>
            </a:prstGeom>
          </p:spPr>
        </p:pic>
      </p:grpSp>
      <p:sp>
        <p:nvSpPr>
          <p:cNvPr id="17" name="Rectangle 16"/>
          <p:cNvSpPr/>
          <p:nvPr/>
        </p:nvSpPr>
        <p:spPr>
          <a:xfrm>
            <a:off x="1665642" y="1927481"/>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665639" y="2142654"/>
            <a:ext cx="8860713" cy="447593"/>
          </a:xfrm>
          <a:prstGeom prst="rect">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853302" y="2835514"/>
            <a:ext cx="4661798" cy="3293209"/>
          </a:xfrm>
          <a:prstGeom prst="rect">
            <a:avLst/>
          </a:prstGeom>
          <a:noFill/>
        </p:spPr>
        <p:txBody>
          <a:bodyPr wrap="square" rtlCol="0">
            <a:spAutoFit/>
          </a:bodyPr>
          <a:lstStyle/>
          <a:p>
            <a:pPr>
              <a:lnSpc>
                <a:spcPct val="200000"/>
              </a:lnSpc>
            </a:pPr>
            <a:r>
              <a:rPr lang="en-US" sz="1300" dirty="0" smtClean="0">
                <a:solidFill>
                  <a:srgbClr val="574E4F"/>
                </a:solidFill>
                <a:latin typeface="Source Sans Pro" panose="020B0503030403020204" pitchFamily="34" charset="0"/>
              </a:rPr>
              <a:t>Please indicate your organization’s classification. </a:t>
            </a:r>
          </a:p>
          <a:p>
            <a:pPr>
              <a:lnSpc>
                <a:spcPct val="200000"/>
              </a:lnSpc>
            </a:pPr>
            <a:r>
              <a:rPr lang="en-US" sz="1300" dirty="0">
                <a:solidFill>
                  <a:srgbClr val="574E4F"/>
                </a:solidFill>
                <a:latin typeface="Source Sans Pro" panose="020B0503030403020204" pitchFamily="34" charset="0"/>
              </a:rPr>
              <a:t>	</a:t>
            </a:r>
            <a:r>
              <a:rPr lang="en-US" sz="1300" dirty="0" smtClean="0">
                <a:solidFill>
                  <a:srgbClr val="574E4F"/>
                </a:solidFill>
                <a:latin typeface="Source Sans Pro" panose="020B0503030403020204" pitchFamily="34" charset="0"/>
              </a:rPr>
              <a:t>Business and Professional Associations, Unions</a:t>
            </a:r>
          </a:p>
          <a:p>
            <a:pPr>
              <a:lnSpc>
                <a:spcPct val="200000"/>
              </a:lnSpc>
            </a:pPr>
            <a:r>
              <a:rPr lang="en-US" sz="1300" dirty="0">
                <a:solidFill>
                  <a:srgbClr val="574E4F"/>
                </a:solidFill>
                <a:latin typeface="Source Sans Pro" panose="020B0503030403020204" pitchFamily="34" charset="0"/>
              </a:rPr>
              <a:t>	</a:t>
            </a:r>
            <a:r>
              <a:rPr lang="en-US" sz="1300" dirty="0" smtClean="0">
                <a:solidFill>
                  <a:srgbClr val="574E4F"/>
                </a:solidFill>
                <a:latin typeface="Source Sans Pro" panose="020B0503030403020204" pitchFamily="34" charset="0"/>
              </a:rPr>
              <a:t>Cultural and Recreational</a:t>
            </a:r>
          </a:p>
          <a:p>
            <a:pPr>
              <a:lnSpc>
                <a:spcPct val="200000"/>
              </a:lnSpc>
            </a:pPr>
            <a:r>
              <a:rPr lang="en-US" sz="1300" dirty="0">
                <a:solidFill>
                  <a:srgbClr val="574E4F"/>
                </a:solidFill>
                <a:latin typeface="Source Sans Pro" panose="020B0503030403020204" pitchFamily="34" charset="0"/>
              </a:rPr>
              <a:t>	</a:t>
            </a:r>
            <a:r>
              <a:rPr lang="en-US" sz="1300" dirty="0" smtClean="0">
                <a:solidFill>
                  <a:srgbClr val="574E4F"/>
                </a:solidFill>
                <a:latin typeface="Source Sans Pro" panose="020B0503030403020204" pitchFamily="34" charset="0"/>
              </a:rPr>
              <a:t>Development and Housing</a:t>
            </a:r>
          </a:p>
          <a:p>
            <a:pPr>
              <a:lnSpc>
                <a:spcPct val="200000"/>
              </a:lnSpc>
            </a:pPr>
            <a:r>
              <a:rPr lang="en-US" sz="1300" dirty="0">
                <a:solidFill>
                  <a:srgbClr val="574E4F"/>
                </a:solidFill>
                <a:latin typeface="Source Sans Pro" panose="020B0503030403020204" pitchFamily="34" charset="0"/>
              </a:rPr>
              <a:t>	</a:t>
            </a:r>
            <a:r>
              <a:rPr lang="en-US" sz="1300" dirty="0" smtClean="0">
                <a:solidFill>
                  <a:srgbClr val="574E4F"/>
                </a:solidFill>
                <a:latin typeface="Source Sans Pro" panose="020B0503030403020204" pitchFamily="34" charset="0"/>
              </a:rPr>
              <a:t>Educational</a:t>
            </a:r>
          </a:p>
          <a:p>
            <a:pPr>
              <a:lnSpc>
                <a:spcPct val="200000"/>
              </a:lnSpc>
            </a:pPr>
            <a:r>
              <a:rPr lang="en-US" sz="1300" dirty="0">
                <a:solidFill>
                  <a:srgbClr val="574E4F"/>
                </a:solidFill>
                <a:latin typeface="Source Sans Pro" panose="020B0503030403020204" pitchFamily="34" charset="0"/>
              </a:rPr>
              <a:t>	</a:t>
            </a:r>
            <a:r>
              <a:rPr lang="en-US" sz="1300" dirty="0" smtClean="0">
                <a:solidFill>
                  <a:srgbClr val="574E4F"/>
                </a:solidFill>
                <a:latin typeface="Source Sans Pro" panose="020B0503030403020204" pitchFamily="34" charset="0"/>
              </a:rPr>
              <a:t>Environmental</a:t>
            </a:r>
          </a:p>
          <a:p>
            <a:pPr>
              <a:lnSpc>
                <a:spcPct val="200000"/>
              </a:lnSpc>
            </a:pPr>
            <a:r>
              <a:rPr lang="en-US" sz="1300" dirty="0">
                <a:solidFill>
                  <a:srgbClr val="574E4F"/>
                </a:solidFill>
                <a:latin typeface="Source Sans Pro" panose="020B0503030403020204" pitchFamily="34" charset="0"/>
              </a:rPr>
              <a:t>	</a:t>
            </a:r>
            <a:r>
              <a:rPr lang="en-US" sz="1300" dirty="0" smtClean="0">
                <a:solidFill>
                  <a:srgbClr val="574E4F"/>
                </a:solidFill>
                <a:latin typeface="Source Sans Pro" panose="020B0503030403020204" pitchFamily="34" charset="0"/>
              </a:rPr>
              <a:t>Health</a:t>
            </a:r>
          </a:p>
          <a:p>
            <a:pPr>
              <a:lnSpc>
                <a:spcPct val="200000"/>
              </a:lnSpc>
            </a:pP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b="97917"/>
          <a:stretch/>
        </p:blipFill>
        <p:spPr>
          <a:xfrm>
            <a:off x="845147" y="375085"/>
            <a:ext cx="10501706" cy="544561"/>
          </a:xfrm>
          <a:prstGeom prst="rect">
            <a:avLst/>
          </a:prstGeom>
        </p:spPr>
      </p:pic>
      <p:sp>
        <p:nvSpPr>
          <p:cNvPr id="30" name="Rectangle 29"/>
          <p:cNvSpPr/>
          <p:nvPr/>
        </p:nvSpPr>
        <p:spPr>
          <a:xfrm>
            <a:off x="1665639" y="2587879"/>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873654" y="2182625"/>
            <a:ext cx="8860713"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6/16</a:t>
            </a:r>
            <a:endParaRPr lang="en-US" dirty="0">
              <a:solidFill>
                <a:schemeClr val="bg1"/>
              </a:solidFill>
              <a:latin typeface="Oswald" panose="02000503000000000000" pitchFamily="2" charset="0"/>
            </a:endParaRP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2081" y="2258255"/>
            <a:ext cx="7970606" cy="213976"/>
          </a:xfrm>
          <a:prstGeom prst="rect">
            <a:avLst/>
          </a:prstGeom>
        </p:spPr>
      </p:pic>
      <p:sp>
        <p:nvSpPr>
          <p:cNvPr id="34" name="Oval 33"/>
          <p:cNvSpPr/>
          <p:nvPr/>
        </p:nvSpPr>
        <p:spPr>
          <a:xfrm>
            <a:off x="2586461" y="3423846"/>
            <a:ext cx="180406" cy="182880"/>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890868" y="2836861"/>
            <a:ext cx="3617858" cy="2893100"/>
          </a:xfrm>
          <a:prstGeom prst="rect">
            <a:avLst/>
          </a:prstGeom>
          <a:noFill/>
        </p:spPr>
        <p:txBody>
          <a:bodyPr wrap="square" rtlCol="0">
            <a:spAutoFit/>
          </a:bodyPr>
          <a:lstStyle/>
          <a:p>
            <a:pPr>
              <a:lnSpc>
                <a:spcPct val="200000"/>
              </a:lnSpc>
            </a:pPr>
            <a:endParaRPr lang="en-US" sz="1300" dirty="0" smtClean="0">
              <a:solidFill>
                <a:srgbClr val="574E4F"/>
              </a:solidFill>
              <a:latin typeface="Source Sans Pro" panose="020B0503030403020204" pitchFamily="34" charset="0"/>
            </a:endParaRPr>
          </a:p>
          <a:p>
            <a:pPr>
              <a:lnSpc>
                <a:spcPct val="200000"/>
              </a:lnSpc>
            </a:pPr>
            <a:r>
              <a:rPr lang="en-US" sz="1300" dirty="0">
                <a:solidFill>
                  <a:srgbClr val="574E4F"/>
                </a:solidFill>
                <a:latin typeface="Source Sans Pro" panose="020B0503030403020204" pitchFamily="34" charset="0"/>
              </a:rPr>
              <a:t>	</a:t>
            </a:r>
            <a:r>
              <a:rPr lang="en-US" sz="1300" dirty="0" smtClean="0">
                <a:solidFill>
                  <a:srgbClr val="574E4F"/>
                </a:solidFill>
                <a:latin typeface="Source Sans Pro" panose="020B0503030403020204" pitchFamily="34" charset="0"/>
              </a:rPr>
              <a:t>International</a:t>
            </a:r>
          </a:p>
          <a:p>
            <a:pPr>
              <a:lnSpc>
                <a:spcPct val="200000"/>
              </a:lnSpc>
            </a:pPr>
            <a:r>
              <a:rPr lang="en-US" sz="1300" dirty="0">
                <a:solidFill>
                  <a:srgbClr val="574E4F"/>
                </a:solidFill>
                <a:latin typeface="Source Sans Pro" panose="020B0503030403020204" pitchFamily="34" charset="0"/>
              </a:rPr>
              <a:t>	</a:t>
            </a:r>
            <a:r>
              <a:rPr lang="en-US" sz="1300" dirty="0" smtClean="0">
                <a:solidFill>
                  <a:srgbClr val="574E4F"/>
                </a:solidFill>
                <a:latin typeface="Source Sans Pro" panose="020B0503030403020204" pitchFamily="34" charset="0"/>
              </a:rPr>
              <a:t>Law, Advocacy, and Politics</a:t>
            </a:r>
          </a:p>
          <a:p>
            <a:pPr>
              <a:lnSpc>
                <a:spcPct val="200000"/>
              </a:lnSpc>
            </a:pPr>
            <a:r>
              <a:rPr lang="en-US" sz="1300" dirty="0">
                <a:solidFill>
                  <a:srgbClr val="574E4F"/>
                </a:solidFill>
                <a:latin typeface="Source Sans Pro" panose="020B0503030403020204" pitchFamily="34" charset="0"/>
              </a:rPr>
              <a:t>	</a:t>
            </a:r>
            <a:r>
              <a:rPr lang="en-US" sz="1300" dirty="0" smtClean="0">
                <a:solidFill>
                  <a:srgbClr val="574E4F"/>
                </a:solidFill>
                <a:latin typeface="Source Sans Pro" panose="020B0503030403020204" pitchFamily="34" charset="0"/>
              </a:rPr>
              <a:t>Philanthropic</a:t>
            </a:r>
          </a:p>
          <a:p>
            <a:pPr>
              <a:lnSpc>
                <a:spcPct val="200000"/>
              </a:lnSpc>
            </a:pPr>
            <a:r>
              <a:rPr lang="en-US" sz="1300" dirty="0">
                <a:solidFill>
                  <a:srgbClr val="574E4F"/>
                </a:solidFill>
                <a:latin typeface="Source Sans Pro" panose="020B0503030403020204" pitchFamily="34" charset="0"/>
              </a:rPr>
              <a:t>	</a:t>
            </a:r>
            <a:r>
              <a:rPr lang="en-US" sz="1300" dirty="0" smtClean="0">
                <a:solidFill>
                  <a:srgbClr val="574E4F"/>
                </a:solidFill>
                <a:latin typeface="Source Sans Pro" panose="020B0503030403020204" pitchFamily="34" charset="0"/>
              </a:rPr>
              <a:t>Religious</a:t>
            </a:r>
          </a:p>
          <a:p>
            <a:pPr>
              <a:lnSpc>
                <a:spcPct val="200000"/>
              </a:lnSpc>
            </a:pPr>
            <a:r>
              <a:rPr lang="en-US" sz="1300" dirty="0">
                <a:solidFill>
                  <a:srgbClr val="574E4F"/>
                </a:solidFill>
                <a:latin typeface="Source Sans Pro" panose="020B0503030403020204" pitchFamily="34" charset="0"/>
              </a:rPr>
              <a:t>	</a:t>
            </a:r>
            <a:r>
              <a:rPr lang="en-US" sz="1300" dirty="0" smtClean="0">
                <a:solidFill>
                  <a:srgbClr val="574E4F"/>
                </a:solidFill>
                <a:latin typeface="Source Sans Pro" panose="020B0503030403020204" pitchFamily="34" charset="0"/>
              </a:rPr>
              <a:t>Social Services</a:t>
            </a:r>
          </a:p>
          <a:p>
            <a:pPr>
              <a:lnSpc>
                <a:spcPct val="200000"/>
              </a:lnSpc>
            </a:pPr>
            <a:r>
              <a:rPr lang="en-US" sz="1300" dirty="0">
                <a:solidFill>
                  <a:srgbClr val="574E4F"/>
                </a:solidFill>
                <a:latin typeface="Source Sans Pro" panose="020B0503030403020204" pitchFamily="34" charset="0"/>
              </a:rPr>
              <a:t>	</a:t>
            </a:r>
            <a:r>
              <a:rPr lang="en-US" sz="1300" dirty="0" smtClean="0">
                <a:solidFill>
                  <a:srgbClr val="574E4F"/>
                </a:solidFill>
                <a:latin typeface="Source Sans Pro" panose="020B0503030403020204" pitchFamily="34" charset="0"/>
              </a:rPr>
              <a:t>Not elsewhere classified</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37" name="Oval 36"/>
          <p:cNvSpPr/>
          <p:nvPr/>
        </p:nvSpPr>
        <p:spPr>
          <a:xfrm>
            <a:off x="2586461" y="3818430"/>
            <a:ext cx="180406" cy="182880"/>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586461" y="4217006"/>
            <a:ext cx="180406" cy="182880"/>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586461" y="4618411"/>
            <a:ext cx="180406" cy="182880"/>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586461" y="5002560"/>
            <a:ext cx="180406" cy="182880"/>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586461" y="5399939"/>
            <a:ext cx="180406" cy="182880"/>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6594795" y="3431198"/>
            <a:ext cx="180406" cy="182880"/>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6594795" y="3825782"/>
            <a:ext cx="180406" cy="182880"/>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6594795" y="4224358"/>
            <a:ext cx="180406" cy="182880"/>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6594795" y="4625763"/>
            <a:ext cx="180406" cy="182880"/>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6594795" y="5009912"/>
            <a:ext cx="180406" cy="182880"/>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6594795" y="5414911"/>
            <a:ext cx="180406" cy="182880"/>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1892672" y="2296812"/>
            <a:ext cx="2962656" cy="137786"/>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rotWithShape="1">
          <a:blip r:embed="rId7">
            <a:extLst>
              <a:ext uri="{28A0092B-C50C-407E-A947-70E740481C1C}">
                <a14:useLocalDpi xmlns:a14="http://schemas.microsoft.com/office/drawing/2010/main" val="0"/>
              </a:ext>
            </a:extLst>
          </a:blip>
          <a:srcRect b="98040"/>
          <a:stretch/>
        </p:blipFill>
        <p:spPr>
          <a:xfrm>
            <a:off x="845147" y="373650"/>
            <a:ext cx="10501706" cy="512175"/>
          </a:xfrm>
          <a:prstGeom prst="rect">
            <a:avLst/>
          </a:prstGeom>
        </p:spPr>
      </p:pic>
      <p:sp>
        <p:nvSpPr>
          <p:cNvPr id="49" name="Rectangle 48"/>
          <p:cNvSpPr/>
          <p:nvPr/>
        </p:nvSpPr>
        <p:spPr>
          <a:xfrm>
            <a:off x="866774" y="892215"/>
            <a:ext cx="10462261" cy="45719"/>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p:cNvGrpSpPr/>
          <p:nvPr/>
        </p:nvGrpSpPr>
        <p:grpSpPr>
          <a:xfrm>
            <a:off x="1665639" y="6475302"/>
            <a:ext cx="10268317" cy="853385"/>
            <a:chOff x="1665637" y="12625246"/>
            <a:chExt cx="10268317" cy="882042"/>
          </a:xfrm>
        </p:grpSpPr>
        <p:sp>
          <p:nvSpPr>
            <p:cNvPr id="57" name="Rectangle 56"/>
            <p:cNvSpPr/>
            <p:nvPr/>
          </p:nvSpPr>
          <p:spPr>
            <a:xfrm>
              <a:off x="1665637" y="12625246"/>
              <a:ext cx="8860713" cy="817064"/>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3073241" y="12753235"/>
              <a:ext cx="8860713" cy="754053"/>
            </a:xfrm>
            <a:prstGeom prst="rect">
              <a:avLst/>
            </a:prstGeom>
            <a:noFill/>
            <a:ln>
              <a:noFill/>
            </a:ln>
          </p:spPr>
          <p:txBody>
            <a:bodyPr wrap="square" rtlCol="0">
              <a:spAutoFit/>
            </a:bodyPr>
            <a:lstStyle/>
            <a:p>
              <a:r>
                <a:rPr lang="en-US" sz="1000" dirty="0" smtClean="0">
                  <a:solidFill>
                    <a:srgbClr val="965F5C"/>
                  </a:solidFill>
                  <a:latin typeface="Oswald" panose="02000503000000000000" pitchFamily="2" charset="0"/>
                </a:rPr>
                <a:t>	</a:t>
              </a:r>
              <a:r>
                <a:rPr lang="en-US" sz="1000" dirty="0" smtClean="0">
                  <a:solidFill>
                    <a:srgbClr val="DAE0E3"/>
                  </a:solidFill>
                  <a:latin typeface="Oswald" panose="02000503000000000000" pitchFamily="2" charset="0"/>
                </a:rPr>
                <a:t>Network for Nonprofit and Social Impact | Northwestern University School of Communication | nnsi@northwestern.edu</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Sponsored by the National Science Foundation</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Copyright 2015</a:t>
              </a:r>
            </a:p>
            <a:p>
              <a:endParaRPr lang="en-US" sz="1300" dirty="0" smtClean="0">
                <a:solidFill>
                  <a:schemeClr val="bg1"/>
                </a:solidFill>
                <a:latin typeface="Oswald" panose="02000503000000000000" pitchFamily="2" charset="0"/>
              </a:endParaRPr>
            </a:p>
          </p:txBody>
        </p:sp>
        <p:pic>
          <p:nvPicPr>
            <p:cNvPr id="59" name="Picture 58"/>
            <p:cNvPicPr>
              <a:picLocks noChangeAspect="1"/>
            </p:cNvPicPr>
            <p:nvPr/>
          </p:nvPicPr>
          <p:blipFill rotWithShape="1">
            <a:blip r:embed="rId8" cstate="print">
              <a:biLevel thresh="50000"/>
              <a:extLst>
                <a:ext uri="{BEBA8EAE-BF5A-486C-A8C5-ECC9F3942E4B}">
                  <a14:imgProps xmlns:a14="http://schemas.microsoft.com/office/drawing/2010/main">
                    <a14:imgLayer r:embed="rId9">
                      <a14:imgEffect>
                        <a14:backgroundRemoval t="9091" b="88811" l="1090" r="100000">
                          <a14:foregroundMark x1="19074" y1="13986" x2="19074" y2="13986"/>
                          <a14:foregroundMark x1="21798" y1="21678" x2="21798" y2="21678"/>
                          <a14:foregroundMark x1="30790" y1="37063" x2="30790" y2="37063"/>
                          <a14:foregroundMark x1="32698" y1="48252" x2="32698" y2="48252"/>
                          <a14:foregroundMark x1="26975" y1="23776" x2="26975" y2="23776"/>
                          <a14:foregroundMark x1="25341" y1="20979" x2="25341" y2="20979"/>
                          <a14:foregroundMark x1="25886" y1="69930" x2="25886" y2="69930"/>
                          <a14:foregroundMark x1="24523" y1="71329" x2="24523" y2="71329"/>
                          <a14:foregroundMark x1="22888" y1="80420" x2="22888" y2="80420"/>
                          <a14:foregroundMark x1="19074" y1="83916" x2="19074" y2="83916"/>
                          <a14:foregroundMark x1="16621" y1="79720" x2="16621" y2="79720"/>
                          <a14:foregroundMark x1="20163" y1="79021" x2="20163" y2="79021"/>
                          <a14:foregroundMark x1="7902" y1="30769" x2="7902" y2="30769"/>
                          <a14:foregroundMark x1="7629" y1="32867" x2="7629" y2="32867"/>
                          <a14:foregroundMark x1="14986" y1="26573" x2="14986" y2="26573"/>
                          <a14:foregroundMark x1="11717" y1="77622" x2="11717" y2="77622"/>
                          <a14:foregroundMark x1="5177" y1="49650" x2="5177" y2="49650"/>
                          <a14:foregroundMark x1="43324" y1="34266" x2="43324" y2="34266"/>
                          <a14:foregroundMark x1="48774" y1="33566" x2="48774" y2="33566"/>
                          <a14:foregroundMark x1="55858" y1="34266" x2="55858" y2="34266"/>
                          <a14:foregroundMark x1="62125" y1="38462" x2="62125" y2="38462"/>
                          <a14:foregroundMark x1="80926" y1="36364" x2="80926" y2="36364"/>
                          <a14:foregroundMark x1="85014" y1="37063" x2="85014" y2="37063"/>
                          <a14:foregroundMark x1="90736" y1="37063" x2="90736" y2="37063"/>
                          <a14:foregroundMark x1="45232" y1="59441" x2="45232" y2="59441"/>
                          <a14:foregroundMark x1="46866" y1="58741" x2="46866" y2="58741"/>
                          <a14:foregroundMark x1="50409" y1="57343" x2="50409" y2="57343"/>
                          <a14:foregroundMark x1="54768" y1="57343" x2="54768" y2="57343"/>
                          <a14:foregroundMark x1="58856" y1="58042" x2="58856" y2="58042"/>
                          <a14:foregroundMark x1="61580" y1="58042" x2="61580" y2="58042"/>
                          <a14:foregroundMark x1="65395" y1="58741" x2="65395" y2="58741"/>
                          <a14:foregroundMark x1="68392" y1="59441" x2="68392" y2="59441"/>
                          <a14:foregroundMark x1="70845" y1="58741" x2="70845" y2="58741"/>
                          <a14:foregroundMark x1="73842" y1="57343" x2="73842" y2="57343"/>
                          <a14:foregroundMark x1="75477" y1="58042" x2="75477" y2="58042"/>
                          <a14:foregroundMark x1="77384" y1="58042" x2="77384" y2="58042"/>
                          <a14:foregroundMark x1="82289" y1="58741" x2="82289" y2="58741"/>
                          <a14:foregroundMark x1="83924" y1="59441" x2="83924" y2="59441"/>
                          <a14:foregroundMark x1="87466" y1="58042" x2="87466" y2="58042"/>
                          <a14:foregroundMark x1="49591" y1="70629" x2="49591" y2="70629"/>
                          <a14:foregroundMark x1="54496" y1="72028" x2="54496" y2="72028"/>
                          <a14:foregroundMark x1="56948" y1="73427" x2="56948" y2="73427"/>
                          <a14:foregroundMark x1="59946" y1="73427" x2="59946" y2="73427"/>
                          <a14:foregroundMark x1="62943" y1="73427" x2="62943" y2="73427"/>
                          <a14:foregroundMark x1="64578" y1="72727" x2="64578" y2="72727"/>
                          <a14:foregroundMark x1="59946" y1="68531" x2="59946" y2="68531"/>
                          <a14:foregroundMark x1="68120" y1="72028" x2="68120" y2="72028"/>
                          <a14:foregroundMark x1="71390" y1="72028" x2="71390" y2="72028"/>
                          <a14:foregroundMark x1="75477" y1="72028" x2="75477" y2="72028"/>
                          <a14:foregroundMark x1="79019" y1="72727" x2="79019" y2="72727"/>
                          <a14:foregroundMark x1="80381" y1="74126" x2="80381" y2="74126"/>
                          <a14:foregroundMark x1="83924" y1="71329" x2="83924" y2="71329"/>
                          <a14:backgroundMark x1="19074" y1="19580" x2="19074" y2="19580"/>
                          <a14:backgroundMark x1="17166" y1="17483" x2="17166" y2="17483"/>
                          <a14:backgroundMark x1="20708" y1="81818" x2="20708" y2="81818"/>
                          <a14:backgroundMark x1="18529" y1="80420" x2="18529" y2="80420"/>
                          <a14:backgroundMark x1="7084" y1="50350" x2="7084" y2="50350"/>
                          <a14:backgroundMark x1="6540" y1="45455" x2="6540" y2="45455"/>
                          <a14:backgroundMark x1="5995" y1="53147" x2="5995" y2="53147"/>
                          <a14:backgroundMark x1="30790" y1="46853" x2="30790" y2="46853"/>
                          <a14:backgroundMark x1="31335" y1="45455" x2="31335" y2="45455"/>
                          <a14:backgroundMark x1="31063" y1="51748" x2="31063" y2="51748"/>
                          <a14:backgroundMark x1="48229" y1="60140" x2="48229" y2="60140"/>
                          <a14:backgroundMark x1="46049" y1="60140" x2="46049" y2="60140"/>
                          <a14:backgroundMark x1="47956" y1="40559" x2="47956" y2="40559"/>
                          <a14:backgroundMark x1="55858" y1="58741" x2="55858" y2="58741"/>
                          <a14:backgroundMark x1="58856" y1="60140" x2="58856" y2="60140"/>
                          <a14:backgroundMark x1="65668" y1="60839" x2="65668" y2="60839"/>
                          <a14:backgroundMark x1="71117" y1="60839" x2="71117" y2="60839"/>
                          <a14:backgroundMark x1="81471" y1="61538" x2="81471" y2="61538"/>
                          <a14:backgroundMark x1="84469" y1="59441" x2="84469" y2="59441"/>
                          <a14:backgroundMark x1="88283" y1="60839" x2="88283" y2="60839"/>
                          <a14:backgroundMark x1="78202" y1="75524" x2="78202" y2="75524"/>
                          <a14:backgroundMark x1="75477" y1="74825" x2="75477" y2="74825"/>
                          <a14:backgroundMark x1="54496" y1="74126" x2="54496" y2="74126"/>
                          <a14:backgroundMark x1="51226" y1="71329" x2="51226" y2="71329"/>
                        </a14:backgroundRemoval>
                      </a14:imgEffect>
                    </a14:imgLayer>
                  </a14:imgProps>
                </a:ext>
                <a:ext uri="{28A0092B-C50C-407E-A947-70E740481C1C}">
                  <a14:useLocalDpi xmlns:a14="http://schemas.microsoft.com/office/drawing/2010/main" val="0"/>
                </a:ext>
              </a:extLst>
            </a:blip>
            <a:srcRect r="-532"/>
            <a:stretch/>
          </p:blipFill>
          <p:spPr>
            <a:xfrm>
              <a:off x="2412101" y="12717992"/>
              <a:ext cx="1532112" cy="594361"/>
            </a:xfrm>
            <a:prstGeom prst="rect">
              <a:avLst/>
            </a:prstGeom>
          </p:spPr>
        </p:pic>
      </p:grpSp>
      <p:grpSp>
        <p:nvGrpSpPr>
          <p:cNvPr id="60" name="Group 59"/>
          <p:cNvGrpSpPr/>
          <p:nvPr/>
        </p:nvGrpSpPr>
        <p:grpSpPr>
          <a:xfrm>
            <a:off x="1718480" y="6074379"/>
            <a:ext cx="1874934" cy="313383"/>
            <a:chOff x="6675498" y="19006383"/>
            <a:chExt cx="1874934" cy="290647"/>
          </a:xfrm>
        </p:grpSpPr>
        <p:sp>
          <p:nvSpPr>
            <p:cNvPr id="61" name="Flowchart: Alternate Process 60"/>
            <p:cNvSpPr/>
            <p:nvPr/>
          </p:nvSpPr>
          <p:spPr>
            <a:xfrm>
              <a:off x="6729127"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itle 1"/>
            <p:cNvSpPr txBox="1">
              <a:spLocks/>
            </p:cNvSpPr>
            <p:nvPr/>
          </p:nvSpPr>
          <p:spPr>
            <a:xfrm>
              <a:off x="6675498" y="19043522"/>
              <a:ext cx="1874934" cy="253508"/>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&lt;  Back</a:t>
              </a:r>
              <a:endParaRPr lang="en-US" sz="1300" b="1" dirty="0">
                <a:solidFill>
                  <a:schemeClr val="bg1"/>
                </a:solidFill>
                <a:latin typeface="Oswald" panose="02000503000000000000" pitchFamily="2" charset="0"/>
              </a:endParaRPr>
            </a:p>
          </p:txBody>
        </p:sp>
      </p:grpSp>
      <p:grpSp>
        <p:nvGrpSpPr>
          <p:cNvPr id="63" name="Group 62"/>
          <p:cNvGrpSpPr/>
          <p:nvPr/>
        </p:nvGrpSpPr>
        <p:grpSpPr>
          <a:xfrm>
            <a:off x="8634202" y="6067464"/>
            <a:ext cx="1767677" cy="347251"/>
            <a:chOff x="6737594" y="19006383"/>
            <a:chExt cx="1767677" cy="322059"/>
          </a:xfrm>
        </p:grpSpPr>
        <p:sp>
          <p:nvSpPr>
            <p:cNvPr id="64" name="Flowchart: Alternate Process 63"/>
            <p:cNvSpPr/>
            <p:nvPr/>
          </p:nvSpPr>
          <p:spPr>
            <a:xfrm>
              <a:off x="6737594"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itle 1"/>
            <p:cNvSpPr txBox="1">
              <a:spLocks/>
            </p:cNvSpPr>
            <p:nvPr/>
          </p:nvSpPr>
          <p:spPr>
            <a:xfrm>
              <a:off x="6737594" y="19035206"/>
              <a:ext cx="1767677" cy="293236"/>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Next  &gt;</a:t>
              </a:r>
              <a:endParaRPr lang="en-US" sz="1300" b="1" dirty="0">
                <a:solidFill>
                  <a:schemeClr val="bg1"/>
                </a:solidFill>
                <a:latin typeface="Oswald" panose="02000503000000000000" pitchFamily="2" charset="0"/>
              </a:endParaRPr>
            </a:p>
          </p:txBody>
        </p:sp>
      </p:grpSp>
    </p:spTree>
    <p:extLst>
      <p:ext uri="{BB962C8B-B14F-4D97-AF65-F5344CB8AC3E}">
        <p14:creationId xmlns:p14="http://schemas.microsoft.com/office/powerpoint/2010/main" val="31912798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b="75205"/>
          <a:stretch/>
        </p:blipFill>
        <p:spPr>
          <a:xfrm>
            <a:off x="845148" y="368300"/>
            <a:ext cx="10501705" cy="6587671"/>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b="39816"/>
          <a:stretch/>
        </p:blipFill>
        <p:spPr>
          <a:xfrm>
            <a:off x="845147" y="940383"/>
            <a:ext cx="10501706" cy="6320388"/>
          </a:xfrm>
          <a:prstGeom prst="rect">
            <a:avLst/>
          </a:prstGeom>
        </p:spPr>
      </p:pic>
      <p:sp>
        <p:nvSpPr>
          <p:cNvPr id="5" name="Rectangle 4"/>
          <p:cNvSpPr/>
          <p:nvPr/>
        </p:nvSpPr>
        <p:spPr>
          <a:xfrm>
            <a:off x="1665644" y="929498"/>
            <a:ext cx="8860712" cy="6089516"/>
          </a:xfrm>
          <a:prstGeom prst="rect">
            <a:avLst/>
          </a:prstGeom>
          <a:solidFill>
            <a:srgbClr val="DAE0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Rectangle 14"/>
          <p:cNvSpPr/>
          <p:nvPr/>
        </p:nvSpPr>
        <p:spPr>
          <a:xfrm>
            <a:off x="1665643" y="940382"/>
            <a:ext cx="8860713" cy="990151"/>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095748" y="927683"/>
            <a:ext cx="8774182" cy="1002851"/>
            <a:chOff x="2017643" y="927683"/>
            <a:chExt cx="8774182" cy="1002851"/>
          </a:xfrm>
        </p:grpSpPr>
        <p:sp>
          <p:nvSpPr>
            <p:cNvPr id="12" name="TextBox 11"/>
            <p:cNvSpPr txBox="1"/>
            <p:nvPr/>
          </p:nvSpPr>
          <p:spPr>
            <a:xfrm>
              <a:off x="3126105" y="927683"/>
              <a:ext cx="7665720" cy="707886"/>
            </a:xfrm>
            <a:prstGeom prst="rect">
              <a:avLst/>
            </a:prstGeom>
            <a:noFill/>
          </p:spPr>
          <p:txBody>
            <a:bodyPr wrap="square" rtlCol="0">
              <a:spAutoFit/>
            </a:bodyPr>
            <a:lstStyle/>
            <a:p>
              <a:r>
                <a:rPr lang="en-US" sz="4000" b="1" dirty="0" smtClean="0">
                  <a:solidFill>
                    <a:schemeClr val="bg1"/>
                  </a:solidFill>
                  <a:latin typeface="Oswald" panose="02000503000000000000" pitchFamily="2" charset="0"/>
                </a:rPr>
                <a:t>Nonprofit Capacity Analytics Tool</a:t>
              </a:r>
              <a:endParaRPr lang="en-US" sz="4000" b="1" dirty="0">
                <a:solidFill>
                  <a:schemeClr val="bg1"/>
                </a:solidFill>
                <a:latin typeface="Oswald" panose="02000503000000000000" pitchFamily="2" charset="0"/>
              </a:endParaRPr>
            </a:p>
          </p:txBody>
        </p:sp>
        <p:sp>
          <p:nvSpPr>
            <p:cNvPr id="13" name="TextBox 12"/>
            <p:cNvSpPr txBox="1"/>
            <p:nvPr/>
          </p:nvSpPr>
          <p:spPr>
            <a:xfrm>
              <a:off x="3126105" y="1561202"/>
              <a:ext cx="7665720"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How can nonprofits be rewired for maximum impact?</a:t>
              </a:r>
              <a:endParaRPr lang="en-US" dirty="0">
                <a:solidFill>
                  <a:schemeClr val="bg1"/>
                </a:solidFill>
                <a:latin typeface="Oswald" panose="02000503000000000000"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7643" y="1001883"/>
              <a:ext cx="1089919" cy="842157"/>
            </a:xfrm>
            <a:prstGeom prst="rect">
              <a:avLst/>
            </a:prstGeom>
          </p:spPr>
        </p:pic>
      </p:grpSp>
      <p:sp>
        <p:nvSpPr>
          <p:cNvPr id="17" name="Rectangle 16"/>
          <p:cNvSpPr/>
          <p:nvPr/>
        </p:nvSpPr>
        <p:spPr>
          <a:xfrm>
            <a:off x="1665642" y="1927481"/>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665639" y="2142654"/>
            <a:ext cx="8860713" cy="447593"/>
          </a:xfrm>
          <a:prstGeom prst="rect">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853302" y="2835514"/>
            <a:ext cx="7587878" cy="492443"/>
          </a:xfrm>
          <a:prstGeom prst="rect">
            <a:avLst/>
          </a:prstGeom>
          <a:noFill/>
        </p:spPr>
        <p:txBody>
          <a:bodyPr wrap="square" rtlCol="0">
            <a:spAutoFit/>
          </a:bodyPr>
          <a:lstStyle/>
          <a:p>
            <a:r>
              <a:rPr lang="en-US" sz="1300" b="1" dirty="0" smtClean="0">
                <a:solidFill>
                  <a:srgbClr val="574E4F"/>
                </a:solidFill>
                <a:latin typeface="Source Sans Pro" panose="020B0503030403020204" pitchFamily="34" charset="0"/>
              </a:rPr>
              <a:t>For the following statements, please select the answer that best represents your personal assessment about </a:t>
            </a:r>
            <a:r>
              <a:rPr lang="en-US" sz="1300" b="1" u="sng" dirty="0" smtClean="0">
                <a:solidFill>
                  <a:srgbClr val="574E4F"/>
                </a:solidFill>
                <a:latin typeface="Source Sans Pro" panose="020B0503030403020204" pitchFamily="34" charset="0"/>
              </a:rPr>
              <a:t>your organization</a:t>
            </a:r>
            <a:r>
              <a:rPr lang="en-US" sz="1300" b="1" dirty="0" smtClean="0">
                <a:solidFill>
                  <a:srgbClr val="574E4F"/>
                </a:solidFill>
                <a:latin typeface="Source Sans Pro" panose="020B0503030403020204" pitchFamily="34" charset="0"/>
              </a:rPr>
              <a:t>.</a:t>
            </a:r>
            <a:r>
              <a:rPr lang="en-US" sz="1300" b="1" dirty="0">
                <a:solidFill>
                  <a:srgbClr val="574E4F"/>
                </a:solidFill>
                <a:latin typeface="Source Sans Pro" panose="020B0503030403020204" pitchFamily="34" charset="0"/>
              </a:rPr>
              <a:t>	</a:t>
            </a:r>
            <a:endParaRPr lang="en-US" sz="1300" b="1" dirty="0" smtClean="0">
              <a:solidFill>
                <a:srgbClr val="574E4F"/>
              </a:solidFill>
              <a:latin typeface="Source Sans Pro" panose="020B0503030403020204" pitchFamily="34" charset="0"/>
            </a:endParaRPr>
          </a:p>
        </p:txBody>
      </p:sp>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b="97917"/>
          <a:stretch/>
        </p:blipFill>
        <p:spPr>
          <a:xfrm>
            <a:off x="845147" y="375085"/>
            <a:ext cx="10501706" cy="544561"/>
          </a:xfrm>
          <a:prstGeom prst="rect">
            <a:avLst/>
          </a:prstGeom>
        </p:spPr>
      </p:pic>
      <p:sp>
        <p:nvSpPr>
          <p:cNvPr id="30" name="Rectangle 29"/>
          <p:cNvSpPr/>
          <p:nvPr/>
        </p:nvSpPr>
        <p:spPr>
          <a:xfrm>
            <a:off x="1665639" y="2587879"/>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873654" y="2182625"/>
            <a:ext cx="8860713"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7/16</a:t>
            </a:r>
            <a:endParaRPr lang="en-US" dirty="0">
              <a:solidFill>
                <a:schemeClr val="bg1"/>
              </a:solidFill>
              <a:latin typeface="Oswald" panose="02000503000000000000" pitchFamily="2" charset="0"/>
            </a:endParaRP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2081" y="2258255"/>
            <a:ext cx="7970606" cy="213976"/>
          </a:xfrm>
          <a:prstGeom prst="rect">
            <a:avLst/>
          </a:prstGeom>
        </p:spPr>
      </p:pic>
      <p:sp>
        <p:nvSpPr>
          <p:cNvPr id="45" name="TextBox 44"/>
          <p:cNvSpPr txBox="1"/>
          <p:nvPr/>
        </p:nvSpPr>
        <p:spPr>
          <a:xfrm>
            <a:off x="844250" y="7703052"/>
            <a:ext cx="8502828" cy="492443"/>
          </a:xfrm>
          <a:prstGeom prst="rect">
            <a:avLst/>
          </a:prstGeom>
          <a:noFill/>
        </p:spPr>
        <p:txBody>
          <a:bodyPr wrap="square" rtlCol="0">
            <a:spAutoFit/>
          </a:bodyPr>
          <a:lstStyle/>
          <a:p>
            <a:r>
              <a:rPr lang="en-US" sz="1300" dirty="0" smtClean="0">
                <a:solidFill>
                  <a:srgbClr val="574E4F"/>
                </a:solidFill>
                <a:latin typeface="Source Sans Pro" panose="020B0503030403020204" pitchFamily="34" charset="0"/>
              </a:rPr>
              <a:t>Replace “your organization” at the top of the page with the name of the organization that was filled in when an account was being created. </a:t>
            </a:r>
          </a:p>
        </p:txBody>
      </p:sp>
      <p:cxnSp>
        <p:nvCxnSpPr>
          <p:cNvPr id="49" name="Straight Connector 48"/>
          <p:cNvCxnSpPr/>
          <p:nvPr/>
        </p:nvCxnSpPr>
        <p:spPr>
          <a:xfrm flipV="1">
            <a:off x="1798319" y="3585796"/>
            <a:ext cx="8533032" cy="15931"/>
          </a:xfrm>
          <a:prstGeom prst="line">
            <a:avLst/>
          </a:prstGeom>
          <a:ln w="19050">
            <a:solidFill>
              <a:srgbClr val="574E4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510718" y="3260733"/>
            <a:ext cx="0" cy="2742249"/>
          </a:xfrm>
          <a:prstGeom prst="line">
            <a:avLst/>
          </a:prstGeom>
          <a:ln w="19050">
            <a:solidFill>
              <a:srgbClr val="574E4F"/>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442627" y="3212180"/>
            <a:ext cx="856619" cy="600164"/>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Strongly Disagree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57" name="TextBox 56"/>
          <p:cNvSpPr txBox="1"/>
          <p:nvPr/>
        </p:nvSpPr>
        <p:spPr>
          <a:xfrm>
            <a:off x="7070354" y="3168870"/>
            <a:ext cx="856619" cy="646331"/>
          </a:xfrm>
          <a:prstGeom prst="rect">
            <a:avLst/>
          </a:prstGeom>
          <a:noFill/>
        </p:spPr>
        <p:txBody>
          <a:bodyPr wrap="square" rtlCol="0">
            <a:spAutoFit/>
          </a:bodyPr>
          <a:lstStyle/>
          <a:p>
            <a:pPr algn="ctr"/>
            <a:endParaRPr lang="en-US" sz="1300" dirty="0">
              <a:solidFill>
                <a:srgbClr val="574E4F"/>
              </a:solidFill>
              <a:latin typeface="Source Sans Pro" panose="020B0503030403020204" pitchFamily="34" charset="0"/>
            </a:endParaRPr>
          </a:p>
          <a:p>
            <a:pPr algn="ctr"/>
            <a:r>
              <a:rPr lang="en-US" sz="1000" dirty="0" smtClean="0">
                <a:solidFill>
                  <a:srgbClr val="574E4F"/>
                </a:solidFill>
                <a:latin typeface="Source Sans Pro" panose="020B0503030403020204" pitchFamily="34" charset="0"/>
              </a:rPr>
              <a:t> Disagree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58" name="TextBox 57"/>
          <p:cNvSpPr txBox="1"/>
          <p:nvPr/>
        </p:nvSpPr>
        <p:spPr>
          <a:xfrm>
            <a:off x="7681838" y="3138168"/>
            <a:ext cx="856619" cy="692497"/>
          </a:xfrm>
          <a:prstGeom prst="rect">
            <a:avLst/>
          </a:prstGeom>
          <a:noFill/>
        </p:spPr>
        <p:txBody>
          <a:bodyPr wrap="square" rtlCol="0">
            <a:spAutoFit/>
          </a:bodyPr>
          <a:lstStyle/>
          <a:p>
            <a:pPr algn="ctr"/>
            <a:endParaRPr lang="en-US" sz="1300" dirty="0">
              <a:solidFill>
                <a:srgbClr val="574E4F"/>
              </a:solidFill>
              <a:latin typeface="Source Sans Pro" panose="020B0503030403020204" pitchFamily="34" charset="0"/>
            </a:endParaRPr>
          </a:p>
          <a:p>
            <a:pPr algn="ctr"/>
            <a:r>
              <a:rPr lang="en-US" sz="1300" dirty="0" smtClean="0">
                <a:solidFill>
                  <a:srgbClr val="574E4F"/>
                </a:solidFill>
                <a:latin typeface="Source Sans Pro" panose="020B0503030403020204" pitchFamily="34" charset="0"/>
              </a:rPr>
              <a:t> </a:t>
            </a:r>
            <a:r>
              <a:rPr lang="en-US" sz="1000" dirty="0" smtClean="0">
                <a:solidFill>
                  <a:srgbClr val="574E4F"/>
                </a:solidFill>
                <a:latin typeface="Source Sans Pro" panose="020B0503030403020204" pitchFamily="34" charset="0"/>
              </a:rPr>
              <a:t>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59" name="TextBox 58"/>
          <p:cNvSpPr txBox="1"/>
          <p:nvPr/>
        </p:nvSpPr>
        <p:spPr>
          <a:xfrm>
            <a:off x="8286705" y="3217755"/>
            <a:ext cx="856619" cy="600164"/>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Strongly 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60" name="TextBox 59"/>
          <p:cNvSpPr txBox="1"/>
          <p:nvPr/>
        </p:nvSpPr>
        <p:spPr>
          <a:xfrm>
            <a:off x="9140502" y="3215470"/>
            <a:ext cx="656991" cy="400110"/>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Don’t Know</a:t>
            </a:r>
          </a:p>
        </p:txBody>
      </p:sp>
      <p:sp>
        <p:nvSpPr>
          <p:cNvPr id="61" name="TextBox 60"/>
          <p:cNvSpPr txBox="1"/>
          <p:nvPr/>
        </p:nvSpPr>
        <p:spPr>
          <a:xfrm>
            <a:off x="9565842" y="3215471"/>
            <a:ext cx="925756" cy="600164"/>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Not Applicable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63" name="TextBox 62"/>
          <p:cNvSpPr txBox="1"/>
          <p:nvPr/>
        </p:nvSpPr>
        <p:spPr>
          <a:xfrm>
            <a:off x="1665639" y="3691837"/>
            <a:ext cx="4845079" cy="2446824"/>
          </a:xfrm>
          <a:prstGeom prst="rect">
            <a:avLst/>
          </a:prstGeom>
          <a:noFill/>
        </p:spPr>
        <p:txBody>
          <a:bodyPr wrap="square" rtlCol="0">
            <a:spAutoFit/>
          </a:bodyPr>
          <a:lstStyle/>
          <a:p>
            <a:pPr algn="r"/>
            <a:r>
              <a:rPr lang="en-US" sz="1000" dirty="0" smtClean="0">
                <a:solidFill>
                  <a:srgbClr val="574E4F"/>
                </a:solidFill>
                <a:latin typeface="Source Sans Pro" panose="020B0503030403020204" pitchFamily="34" charset="0"/>
              </a:rPr>
              <a:t>Financial plans are in place for the long-term sustainability of this organization’s work.</a:t>
            </a:r>
          </a:p>
          <a:p>
            <a:pPr algn="r"/>
            <a:endParaRPr lang="en-US" sz="1000" dirty="0">
              <a:solidFill>
                <a:srgbClr val="574E4F"/>
              </a:solidFill>
              <a:latin typeface="Source Sans Pro" panose="020B0503030403020204" pitchFamily="34" charset="0"/>
            </a:endParaRPr>
          </a:p>
          <a:p>
            <a:pPr algn="r"/>
            <a:r>
              <a:rPr lang="en-US" sz="1000" dirty="0" smtClean="0">
                <a:solidFill>
                  <a:srgbClr val="574E4F"/>
                </a:solidFill>
                <a:latin typeface="Source Sans Pro" panose="020B0503030403020204" pitchFamily="34" charset="0"/>
              </a:rPr>
              <a:t>This organization has enough cash available to pay its bills.</a:t>
            </a:r>
          </a:p>
          <a:p>
            <a:pPr algn="r"/>
            <a:endParaRPr lang="en-US" sz="1000" dirty="0">
              <a:solidFill>
                <a:srgbClr val="574E4F"/>
              </a:solidFill>
              <a:latin typeface="Source Sans Pro" panose="020B0503030403020204" pitchFamily="34" charset="0"/>
            </a:endParaRPr>
          </a:p>
          <a:p>
            <a:pPr algn="r"/>
            <a:r>
              <a:rPr lang="en-US" sz="1000" dirty="0" smtClean="0">
                <a:solidFill>
                  <a:srgbClr val="574E4F"/>
                </a:solidFill>
                <a:latin typeface="Source Sans Pro" panose="020B0503030403020204" pitchFamily="34" charset="0"/>
              </a:rPr>
              <a:t>An annual budget is updated and reviewed regularly by management.</a:t>
            </a:r>
          </a:p>
          <a:p>
            <a:pPr algn="r"/>
            <a:endParaRPr lang="en-US" sz="1000" dirty="0">
              <a:solidFill>
                <a:srgbClr val="574E4F"/>
              </a:solidFill>
              <a:latin typeface="Source Sans Pro" panose="020B0503030403020204" pitchFamily="34" charset="0"/>
            </a:endParaRPr>
          </a:p>
          <a:p>
            <a:pPr algn="r"/>
            <a:r>
              <a:rPr lang="en-US" sz="1000" dirty="0" smtClean="0">
                <a:solidFill>
                  <a:srgbClr val="574E4F"/>
                </a:solidFill>
                <a:latin typeface="Source Sans Pro" panose="020B0503030403020204" pitchFamily="34" charset="0"/>
              </a:rPr>
              <a:t>There are qualified personnel that manage this organization’s finances.</a:t>
            </a:r>
          </a:p>
          <a:p>
            <a:pPr algn="r"/>
            <a:endParaRPr lang="en-US" sz="1000" dirty="0">
              <a:solidFill>
                <a:srgbClr val="574E4F"/>
              </a:solidFill>
              <a:latin typeface="Source Sans Pro" panose="020B0503030403020204" pitchFamily="34" charset="0"/>
            </a:endParaRPr>
          </a:p>
          <a:p>
            <a:pPr algn="r"/>
            <a:r>
              <a:rPr lang="en-US" sz="1000" dirty="0" smtClean="0">
                <a:solidFill>
                  <a:srgbClr val="574E4F"/>
                </a:solidFill>
                <a:latin typeface="Source Sans Pro" panose="020B0503030403020204" pitchFamily="34" charset="0"/>
              </a:rPr>
              <a:t>Financial reports are used for decision-making.</a:t>
            </a:r>
          </a:p>
          <a:p>
            <a:pPr algn="r"/>
            <a:endParaRPr lang="en-US" sz="1000" dirty="0">
              <a:solidFill>
                <a:srgbClr val="574E4F"/>
              </a:solidFill>
              <a:latin typeface="Source Sans Pro" panose="020B0503030403020204" pitchFamily="34" charset="0"/>
            </a:endParaRPr>
          </a:p>
          <a:p>
            <a:pPr algn="r"/>
            <a:r>
              <a:rPr lang="en-US" sz="1000" dirty="0" smtClean="0">
                <a:solidFill>
                  <a:srgbClr val="574E4F"/>
                </a:solidFill>
                <a:latin typeface="Source Sans Pro" panose="020B0503030403020204" pitchFamily="34" charset="0"/>
              </a:rPr>
              <a:t>Financial reports are created on a quarterly basis.</a:t>
            </a:r>
          </a:p>
          <a:p>
            <a:pPr algn="r"/>
            <a:endParaRPr lang="en-US" sz="1000" dirty="0">
              <a:solidFill>
                <a:srgbClr val="574E4F"/>
              </a:solidFill>
              <a:latin typeface="Source Sans Pro" panose="020B0503030403020204" pitchFamily="34" charset="0"/>
            </a:endParaRPr>
          </a:p>
          <a:p>
            <a:pPr algn="r"/>
            <a:r>
              <a:rPr lang="en-US" sz="1000" dirty="0" smtClean="0">
                <a:solidFill>
                  <a:srgbClr val="574E4F"/>
                </a:solidFill>
                <a:latin typeface="Source Sans Pro" panose="020B0503030403020204" pitchFamily="34" charset="0"/>
              </a:rPr>
              <a:t>This organization obtains funds from a variety of sources</a:t>
            </a:r>
          </a:p>
          <a:p>
            <a:pPr algn="r"/>
            <a:r>
              <a:rPr lang="en-US" sz="1000" dirty="0" smtClean="0">
                <a:solidFill>
                  <a:srgbClr val="574E4F"/>
                </a:solidFill>
                <a:latin typeface="Source Sans Pro" panose="020B0503030403020204" pitchFamily="34" charset="0"/>
              </a:rPr>
              <a:t> (i.e., individual donors, grants, earned income).</a:t>
            </a:r>
          </a:p>
          <a:p>
            <a:endParaRPr lang="en-US" sz="1300" dirty="0">
              <a:solidFill>
                <a:srgbClr val="574E4F"/>
              </a:solidFill>
              <a:latin typeface="Source Sans Pro" panose="020B0503030403020204" pitchFamily="34" charset="0"/>
            </a:endParaRPr>
          </a:p>
        </p:txBody>
      </p:sp>
      <p:grpSp>
        <p:nvGrpSpPr>
          <p:cNvPr id="21" name="Group 20"/>
          <p:cNvGrpSpPr/>
          <p:nvPr/>
        </p:nvGrpSpPr>
        <p:grpSpPr>
          <a:xfrm>
            <a:off x="6772500" y="3726383"/>
            <a:ext cx="3339100" cy="154633"/>
            <a:chOff x="6818220" y="3718763"/>
            <a:chExt cx="3339100" cy="154633"/>
          </a:xfrm>
        </p:grpSpPr>
        <p:sp>
          <p:nvSpPr>
            <p:cNvPr id="65" name="Oval 64"/>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6772500" y="4030880"/>
            <a:ext cx="3339100" cy="154633"/>
            <a:chOff x="6818220" y="3718763"/>
            <a:chExt cx="3339100" cy="154633"/>
          </a:xfrm>
        </p:grpSpPr>
        <p:sp>
          <p:nvSpPr>
            <p:cNvPr id="91" name="Oval 90"/>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6772500" y="4337072"/>
            <a:ext cx="3339100" cy="154633"/>
            <a:chOff x="6818220" y="3718763"/>
            <a:chExt cx="3339100" cy="154633"/>
          </a:xfrm>
        </p:grpSpPr>
        <p:sp>
          <p:nvSpPr>
            <p:cNvPr id="98" name="Oval 97"/>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6772500" y="4638248"/>
            <a:ext cx="3339100" cy="154633"/>
            <a:chOff x="6818220" y="3718763"/>
            <a:chExt cx="3339100" cy="154633"/>
          </a:xfrm>
        </p:grpSpPr>
        <p:sp>
          <p:nvSpPr>
            <p:cNvPr id="105" name="Oval 104"/>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p:cNvGrpSpPr/>
          <p:nvPr/>
        </p:nvGrpSpPr>
        <p:grpSpPr>
          <a:xfrm>
            <a:off x="6772500" y="4951446"/>
            <a:ext cx="3339100" cy="154633"/>
            <a:chOff x="6818220" y="3718763"/>
            <a:chExt cx="3339100" cy="154633"/>
          </a:xfrm>
        </p:grpSpPr>
        <p:sp>
          <p:nvSpPr>
            <p:cNvPr id="112" name="Oval 111"/>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 name="Group 117"/>
          <p:cNvGrpSpPr/>
          <p:nvPr/>
        </p:nvGrpSpPr>
        <p:grpSpPr>
          <a:xfrm>
            <a:off x="6772500" y="5256193"/>
            <a:ext cx="3339100" cy="154633"/>
            <a:chOff x="6818220" y="3718763"/>
            <a:chExt cx="3339100" cy="154633"/>
          </a:xfrm>
        </p:grpSpPr>
        <p:sp>
          <p:nvSpPr>
            <p:cNvPr id="119" name="Oval 118"/>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p:cNvGrpSpPr/>
          <p:nvPr/>
        </p:nvGrpSpPr>
        <p:grpSpPr>
          <a:xfrm>
            <a:off x="6771494" y="5568517"/>
            <a:ext cx="3339100" cy="154633"/>
            <a:chOff x="6818220" y="3718763"/>
            <a:chExt cx="3339100" cy="154633"/>
          </a:xfrm>
        </p:grpSpPr>
        <p:sp>
          <p:nvSpPr>
            <p:cNvPr id="126" name="Oval 125"/>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2" name="Rectangle 131"/>
          <p:cNvSpPr/>
          <p:nvPr/>
        </p:nvSpPr>
        <p:spPr>
          <a:xfrm>
            <a:off x="1892672" y="2296812"/>
            <a:ext cx="3456432" cy="137786"/>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Picture 86"/>
          <p:cNvPicPr>
            <a:picLocks noChangeAspect="1"/>
          </p:cNvPicPr>
          <p:nvPr/>
        </p:nvPicPr>
        <p:blipFill rotWithShape="1">
          <a:blip r:embed="rId7">
            <a:extLst>
              <a:ext uri="{28A0092B-C50C-407E-A947-70E740481C1C}">
                <a14:useLocalDpi xmlns:a14="http://schemas.microsoft.com/office/drawing/2010/main" val="0"/>
              </a:ext>
            </a:extLst>
          </a:blip>
          <a:srcRect b="98040"/>
          <a:stretch/>
        </p:blipFill>
        <p:spPr>
          <a:xfrm>
            <a:off x="845147" y="373650"/>
            <a:ext cx="10501706" cy="512175"/>
          </a:xfrm>
          <a:prstGeom prst="rect">
            <a:avLst/>
          </a:prstGeom>
        </p:spPr>
      </p:pic>
      <p:sp>
        <p:nvSpPr>
          <p:cNvPr id="88" name="Rectangle 87"/>
          <p:cNvSpPr/>
          <p:nvPr/>
        </p:nvSpPr>
        <p:spPr>
          <a:xfrm>
            <a:off x="866774" y="892215"/>
            <a:ext cx="10462261" cy="45719"/>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p:cNvGrpSpPr/>
          <p:nvPr/>
        </p:nvGrpSpPr>
        <p:grpSpPr>
          <a:xfrm>
            <a:off x="1665639" y="6475302"/>
            <a:ext cx="10268317" cy="853385"/>
            <a:chOff x="1665637" y="12625246"/>
            <a:chExt cx="10268317" cy="882042"/>
          </a:xfrm>
        </p:grpSpPr>
        <p:sp>
          <p:nvSpPr>
            <p:cNvPr id="133" name="Rectangle 132"/>
            <p:cNvSpPr/>
            <p:nvPr/>
          </p:nvSpPr>
          <p:spPr>
            <a:xfrm>
              <a:off x="1665637" y="12625246"/>
              <a:ext cx="8860713" cy="817064"/>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3073241" y="12753235"/>
              <a:ext cx="8860713" cy="754053"/>
            </a:xfrm>
            <a:prstGeom prst="rect">
              <a:avLst/>
            </a:prstGeom>
            <a:noFill/>
            <a:ln>
              <a:noFill/>
            </a:ln>
          </p:spPr>
          <p:txBody>
            <a:bodyPr wrap="square" rtlCol="0">
              <a:spAutoFit/>
            </a:bodyPr>
            <a:lstStyle/>
            <a:p>
              <a:r>
                <a:rPr lang="en-US" sz="1000" dirty="0" smtClean="0">
                  <a:solidFill>
                    <a:srgbClr val="965F5C"/>
                  </a:solidFill>
                  <a:latin typeface="Oswald" panose="02000503000000000000" pitchFamily="2" charset="0"/>
                </a:rPr>
                <a:t>	</a:t>
              </a:r>
              <a:r>
                <a:rPr lang="en-US" sz="1000" dirty="0" smtClean="0">
                  <a:solidFill>
                    <a:srgbClr val="DAE0E3"/>
                  </a:solidFill>
                  <a:latin typeface="Oswald" panose="02000503000000000000" pitchFamily="2" charset="0"/>
                </a:rPr>
                <a:t>Network for Nonprofit and Social Impact | Northwestern University School of Communication | nnsi@northwestern.edu</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Sponsored by the National Science Foundation</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Copyright 2015</a:t>
              </a:r>
            </a:p>
            <a:p>
              <a:endParaRPr lang="en-US" sz="1300" dirty="0" smtClean="0">
                <a:solidFill>
                  <a:schemeClr val="bg1"/>
                </a:solidFill>
                <a:latin typeface="Oswald" panose="02000503000000000000" pitchFamily="2" charset="0"/>
              </a:endParaRPr>
            </a:p>
          </p:txBody>
        </p:sp>
        <p:pic>
          <p:nvPicPr>
            <p:cNvPr id="135" name="Picture 134"/>
            <p:cNvPicPr>
              <a:picLocks noChangeAspect="1"/>
            </p:cNvPicPr>
            <p:nvPr/>
          </p:nvPicPr>
          <p:blipFill rotWithShape="1">
            <a:blip r:embed="rId8" cstate="print">
              <a:biLevel thresh="50000"/>
              <a:extLst>
                <a:ext uri="{BEBA8EAE-BF5A-486C-A8C5-ECC9F3942E4B}">
                  <a14:imgProps xmlns:a14="http://schemas.microsoft.com/office/drawing/2010/main">
                    <a14:imgLayer r:embed="rId9">
                      <a14:imgEffect>
                        <a14:backgroundRemoval t="9091" b="88811" l="1090" r="100000">
                          <a14:foregroundMark x1="19074" y1="13986" x2="19074" y2="13986"/>
                          <a14:foregroundMark x1="21798" y1="21678" x2="21798" y2="21678"/>
                          <a14:foregroundMark x1="30790" y1="37063" x2="30790" y2="37063"/>
                          <a14:foregroundMark x1="32698" y1="48252" x2="32698" y2="48252"/>
                          <a14:foregroundMark x1="26975" y1="23776" x2="26975" y2="23776"/>
                          <a14:foregroundMark x1="25341" y1="20979" x2="25341" y2="20979"/>
                          <a14:foregroundMark x1="25886" y1="69930" x2="25886" y2="69930"/>
                          <a14:foregroundMark x1="24523" y1="71329" x2="24523" y2="71329"/>
                          <a14:foregroundMark x1="22888" y1="80420" x2="22888" y2="80420"/>
                          <a14:foregroundMark x1="19074" y1="83916" x2="19074" y2="83916"/>
                          <a14:foregroundMark x1="16621" y1="79720" x2="16621" y2="79720"/>
                          <a14:foregroundMark x1="20163" y1="79021" x2="20163" y2="79021"/>
                          <a14:foregroundMark x1="7902" y1="30769" x2="7902" y2="30769"/>
                          <a14:foregroundMark x1="7629" y1="32867" x2="7629" y2="32867"/>
                          <a14:foregroundMark x1="14986" y1="26573" x2="14986" y2="26573"/>
                          <a14:foregroundMark x1="11717" y1="77622" x2="11717" y2="77622"/>
                          <a14:foregroundMark x1="5177" y1="49650" x2="5177" y2="49650"/>
                          <a14:foregroundMark x1="43324" y1="34266" x2="43324" y2="34266"/>
                          <a14:foregroundMark x1="48774" y1="33566" x2="48774" y2="33566"/>
                          <a14:foregroundMark x1="55858" y1="34266" x2="55858" y2="34266"/>
                          <a14:foregroundMark x1="62125" y1="38462" x2="62125" y2="38462"/>
                          <a14:foregroundMark x1="80926" y1="36364" x2="80926" y2="36364"/>
                          <a14:foregroundMark x1="85014" y1="37063" x2="85014" y2="37063"/>
                          <a14:foregroundMark x1="90736" y1="37063" x2="90736" y2="37063"/>
                          <a14:foregroundMark x1="45232" y1="59441" x2="45232" y2="59441"/>
                          <a14:foregroundMark x1="46866" y1="58741" x2="46866" y2="58741"/>
                          <a14:foregroundMark x1="50409" y1="57343" x2="50409" y2="57343"/>
                          <a14:foregroundMark x1="54768" y1="57343" x2="54768" y2="57343"/>
                          <a14:foregroundMark x1="58856" y1="58042" x2="58856" y2="58042"/>
                          <a14:foregroundMark x1="61580" y1="58042" x2="61580" y2="58042"/>
                          <a14:foregroundMark x1="65395" y1="58741" x2="65395" y2="58741"/>
                          <a14:foregroundMark x1="68392" y1="59441" x2="68392" y2="59441"/>
                          <a14:foregroundMark x1="70845" y1="58741" x2="70845" y2="58741"/>
                          <a14:foregroundMark x1="73842" y1="57343" x2="73842" y2="57343"/>
                          <a14:foregroundMark x1="75477" y1="58042" x2="75477" y2="58042"/>
                          <a14:foregroundMark x1="77384" y1="58042" x2="77384" y2="58042"/>
                          <a14:foregroundMark x1="82289" y1="58741" x2="82289" y2="58741"/>
                          <a14:foregroundMark x1="83924" y1="59441" x2="83924" y2="59441"/>
                          <a14:foregroundMark x1="87466" y1="58042" x2="87466" y2="58042"/>
                          <a14:foregroundMark x1="49591" y1="70629" x2="49591" y2="70629"/>
                          <a14:foregroundMark x1="54496" y1="72028" x2="54496" y2="72028"/>
                          <a14:foregroundMark x1="56948" y1="73427" x2="56948" y2="73427"/>
                          <a14:foregroundMark x1="59946" y1="73427" x2="59946" y2="73427"/>
                          <a14:foregroundMark x1="62943" y1="73427" x2="62943" y2="73427"/>
                          <a14:foregroundMark x1="64578" y1="72727" x2="64578" y2="72727"/>
                          <a14:foregroundMark x1="59946" y1="68531" x2="59946" y2="68531"/>
                          <a14:foregroundMark x1="68120" y1="72028" x2="68120" y2="72028"/>
                          <a14:foregroundMark x1="71390" y1="72028" x2="71390" y2="72028"/>
                          <a14:foregroundMark x1="75477" y1="72028" x2="75477" y2="72028"/>
                          <a14:foregroundMark x1="79019" y1="72727" x2="79019" y2="72727"/>
                          <a14:foregroundMark x1="80381" y1="74126" x2="80381" y2="74126"/>
                          <a14:foregroundMark x1="83924" y1="71329" x2="83924" y2="71329"/>
                          <a14:backgroundMark x1="19074" y1="19580" x2="19074" y2="19580"/>
                          <a14:backgroundMark x1="17166" y1="17483" x2="17166" y2="17483"/>
                          <a14:backgroundMark x1="20708" y1="81818" x2="20708" y2="81818"/>
                          <a14:backgroundMark x1="18529" y1="80420" x2="18529" y2="80420"/>
                          <a14:backgroundMark x1="7084" y1="50350" x2="7084" y2="50350"/>
                          <a14:backgroundMark x1="6540" y1="45455" x2="6540" y2="45455"/>
                          <a14:backgroundMark x1="5995" y1="53147" x2="5995" y2="53147"/>
                          <a14:backgroundMark x1="30790" y1="46853" x2="30790" y2="46853"/>
                          <a14:backgroundMark x1="31335" y1="45455" x2="31335" y2="45455"/>
                          <a14:backgroundMark x1="31063" y1="51748" x2="31063" y2="51748"/>
                          <a14:backgroundMark x1="48229" y1="60140" x2="48229" y2="60140"/>
                          <a14:backgroundMark x1="46049" y1="60140" x2="46049" y2="60140"/>
                          <a14:backgroundMark x1="47956" y1="40559" x2="47956" y2="40559"/>
                          <a14:backgroundMark x1="55858" y1="58741" x2="55858" y2="58741"/>
                          <a14:backgroundMark x1="58856" y1="60140" x2="58856" y2="60140"/>
                          <a14:backgroundMark x1="65668" y1="60839" x2="65668" y2="60839"/>
                          <a14:backgroundMark x1="71117" y1="60839" x2="71117" y2="60839"/>
                          <a14:backgroundMark x1="81471" y1="61538" x2="81471" y2="61538"/>
                          <a14:backgroundMark x1="84469" y1="59441" x2="84469" y2="59441"/>
                          <a14:backgroundMark x1="88283" y1="60839" x2="88283" y2="60839"/>
                          <a14:backgroundMark x1="78202" y1="75524" x2="78202" y2="75524"/>
                          <a14:backgroundMark x1="75477" y1="74825" x2="75477" y2="74825"/>
                          <a14:backgroundMark x1="54496" y1="74126" x2="54496" y2="74126"/>
                          <a14:backgroundMark x1="51226" y1="71329" x2="51226" y2="71329"/>
                        </a14:backgroundRemoval>
                      </a14:imgEffect>
                    </a14:imgLayer>
                  </a14:imgProps>
                </a:ext>
                <a:ext uri="{28A0092B-C50C-407E-A947-70E740481C1C}">
                  <a14:useLocalDpi xmlns:a14="http://schemas.microsoft.com/office/drawing/2010/main" val="0"/>
                </a:ext>
              </a:extLst>
            </a:blip>
            <a:srcRect r="-532"/>
            <a:stretch/>
          </p:blipFill>
          <p:spPr>
            <a:xfrm>
              <a:off x="2412101" y="12717992"/>
              <a:ext cx="1532112" cy="594361"/>
            </a:xfrm>
            <a:prstGeom prst="rect">
              <a:avLst/>
            </a:prstGeom>
          </p:spPr>
        </p:pic>
      </p:grpSp>
      <p:grpSp>
        <p:nvGrpSpPr>
          <p:cNvPr id="136" name="Group 135"/>
          <p:cNvGrpSpPr/>
          <p:nvPr/>
        </p:nvGrpSpPr>
        <p:grpSpPr>
          <a:xfrm>
            <a:off x="1718480" y="6074379"/>
            <a:ext cx="1874934" cy="313383"/>
            <a:chOff x="6675498" y="19006383"/>
            <a:chExt cx="1874934" cy="290647"/>
          </a:xfrm>
        </p:grpSpPr>
        <p:sp>
          <p:nvSpPr>
            <p:cNvPr id="137" name="Flowchart: Alternate Process 136"/>
            <p:cNvSpPr/>
            <p:nvPr/>
          </p:nvSpPr>
          <p:spPr>
            <a:xfrm>
              <a:off x="6729127"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itle 1"/>
            <p:cNvSpPr txBox="1">
              <a:spLocks/>
            </p:cNvSpPr>
            <p:nvPr/>
          </p:nvSpPr>
          <p:spPr>
            <a:xfrm>
              <a:off x="6675498" y="19043522"/>
              <a:ext cx="1874934" cy="253508"/>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&lt;  Back</a:t>
              </a:r>
              <a:endParaRPr lang="en-US" sz="1300" b="1" dirty="0">
                <a:solidFill>
                  <a:schemeClr val="bg1"/>
                </a:solidFill>
                <a:latin typeface="Oswald" panose="02000503000000000000" pitchFamily="2" charset="0"/>
              </a:endParaRPr>
            </a:p>
          </p:txBody>
        </p:sp>
      </p:grpSp>
      <p:grpSp>
        <p:nvGrpSpPr>
          <p:cNvPr id="139" name="Group 138"/>
          <p:cNvGrpSpPr/>
          <p:nvPr/>
        </p:nvGrpSpPr>
        <p:grpSpPr>
          <a:xfrm>
            <a:off x="8634202" y="6067464"/>
            <a:ext cx="1767677" cy="347251"/>
            <a:chOff x="6737594" y="19006383"/>
            <a:chExt cx="1767677" cy="322059"/>
          </a:xfrm>
        </p:grpSpPr>
        <p:sp>
          <p:nvSpPr>
            <p:cNvPr id="140" name="Flowchart: Alternate Process 139"/>
            <p:cNvSpPr/>
            <p:nvPr/>
          </p:nvSpPr>
          <p:spPr>
            <a:xfrm>
              <a:off x="6737594"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itle 1"/>
            <p:cNvSpPr txBox="1">
              <a:spLocks/>
            </p:cNvSpPr>
            <p:nvPr/>
          </p:nvSpPr>
          <p:spPr>
            <a:xfrm>
              <a:off x="6737594" y="19035206"/>
              <a:ext cx="1767677" cy="293236"/>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Next  &gt;</a:t>
              </a:r>
              <a:endParaRPr lang="en-US" sz="1300" b="1" dirty="0">
                <a:solidFill>
                  <a:schemeClr val="bg1"/>
                </a:solidFill>
                <a:latin typeface="Oswald" panose="02000503000000000000" pitchFamily="2" charset="0"/>
              </a:endParaRPr>
            </a:p>
          </p:txBody>
        </p:sp>
      </p:grpSp>
    </p:spTree>
    <p:extLst>
      <p:ext uri="{BB962C8B-B14F-4D97-AF65-F5344CB8AC3E}">
        <p14:creationId xmlns:p14="http://schemas.microsoft.com/office/powerpoint/2010/main" val="32214062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b="75205"/>
          <a:stretch/>
        </p:blipFill>
        <p:spPr>
          <a:xfrm>
            <a:off x="845148" y="368300"/>
            <a:ext cx="10501705" cy="6587671"/>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b="39816"/>
          <a:stretch/>
        </p:blipFill>
        <p:spPr>
          <a:xfrm>
            <a:off x="845147" y="940383"/>
            <a:ext cx="10501706" cy="6320388"/>
          </a:xfrm>
          <a:prstGeom prst="rect">
            <a:avLst/>
          </a:prstGeom>
        </p:spPr>
      </p:pic>
      <p:sp>
        <p:nvSpPr>
          <p:cNvPr id="5" name="Rectangle 4"/>
          <p:cNvSpPr/>
          <p:nvPr/>
        </p:nvSpPr>
        <p:spPr>
          <a:xfrm>
            <a:off x="1665644" y="929498"/>
            <a:ext cx="8860712" cy="6089516"/>
          </a:xfrm>
          <a:prstGeom prst="rect">
            <a:avLst/>
          </a:prstGeom>
          <a:solidFill>
            <a:srgbClr val="DAE0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Rectangle 14"/>
          <p:cNvSpPr/>
          <p:nvPr/>
        </p:nvSpPr>
        <p:spPr>
          <a:xfrm>
            <a:off x="1665643" y="940382"/>
            <a:ext cx="8860713" cy="990151"/>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095748" y="927683"/>
            <a:ext cx="8774182" cy="1002851"/>
            <a:chOff x="2017643" y="927683"/>
            <a:chExt cx="8774182" cy="1002851"/>
          </a:xfrm>
        </p:grpSpPr>
        <p:sp>
          <p:nvSpPr>
            <p:cNvPr id="12" name="TextBox 11"/>
            <p:cNvSpPr txBox="1"/>
            <p:nvPr/>
          </p:nvSpPr>
          <p:spPr>
            <a:xfrm>
              <a:off x="3126105" y="927683"/>
              <a:ext cx="7665720" cy="707886"/>
            </a:xfrm>
            <a:prstGeom prst="rect">
              <a:avLst/>
            </a:prstGeom>
            <a:noFill/>
          </p:spPr>
          <p:txBody>
            <a:bodyPr wrap="square" rtlCol="0">
              <a:spAutoFit/>
            </a:bodyPr>
            <a:lstStyle/>
            <a:p>
              <a:r>
                <a:rPr lang="en-US" sz="4000" b="1" dirty="0" smtClean="0">
                  <a:solidFill>
                    <a:schemeClr val="bg1"/>
                  </a:solidFill>
                  <a:latin typeface="Oswald" panose="02000503000000000000" pitchFamily="2" charset="0"/>
                </a:rPr>
                <a:t>Nonprofit Capacity Analytics Tool</a:t>
              </a:r>
              <a:endParaRPr lang="en-US" sz="4000" b="1" dirty="0">
                <a:solidFill>
                  <a:schemeClr val="bg1"/>
                </a:solidFill>
                <a:latin typeface="Oswald" panose="02000503000000000000" pitchFamily="2" charset="0"/>
              </a:endParaRPr>
            </a:p>
          </p:txBody>
        </p:sp>
        <p:sp>
          <p:nvSpPr>
            <p:cNvPr id="13" name="TextBox 12"/>
            <p:cNvSpPr txBox="1"/>
            <p:nvPr/>
          </p:nvSpPr>
          <p:spPr>
            <a:xfrm>
              <a:off x="3126105" y="1561202"/>
              <a:ext cx="7665720"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How can nonprofits be rewired for maximum impact?</a:t>
              </a:r>
              <a:endParaRPr lang="en-US" dirty="0">
                <a:solidFill>
                  <a:schemeClr val="bg1"/>
                </a:solidFill>
                <a:latin typeface="Oswald" panose="02000503000000000000"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7643" y="1001883"/>
              <a:ext cx="1089919" cy="842157"/>
            </a:xfrm>
            <a:prstGeom prst="rect">
              <a:avLst/>
            </a:prstGeom>
          </p:spPr>
        </p:pic>
      </p:grpSp>
      <p:sp>
        <p:nvSpPr>
          <p:cNvPr id="17" name="Rectangle 16"/>
          <p:cNvSpPr/>
          <p:nvPr/>
        </p:nvSpPr>
        <p:spPr>
          <a:xfrm>
            <a:off x="1665642" y="1927481"/>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665639" y="2142654"/>
            <a:ext cx="8860713" cy="447593"/>
          </a:xfrm>
          <a:prstGeom prst="rect">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853302" y="2835514"/>
            <a:ext cx="7587878" cy="492443"/>
          </a:xfrm>
          <a:prstGeom prst="rect">
            <a:avLst/>
          </a:prstGeom>
          <a:noFill/>
        </p:spPr>
        <p:txBody>
          <a:bodyPr wrap="square" rtlCol="0">
            <a:spAutoFit/>
          </a:bodyPr>
          <a:lstStyle/>
          <a:p>
            <a:r>
              <a:rPr lang="en-US" sz="1300" b="1" dirty="0" smtClean="0">
                <a:solidFill>
                  <a:srgbClr val="574E4F"/>
                </a:solidFill>
                <a:latin typeface="Source Sans Pro" panose="020B0503030403020204" pitchFamily="34" charset="0"/>
              </a:rPr>
              <a:t>For the following statements, please select the answer that best represents your personal assessment about </a:t>
            </a:r>
            <a:r>
              <a:rPr lang="en-US" sz="1300" b="1" u="sng" dirty="0" smtClean="0">
                <a:solidFill>
                  <a:srgbClr val="574E4F"/>
                </a:solidFill>
                <a:latin typeface="Source Sans Pro" panose="020B0503030403020204" pitchFamily="34" charset="0"/>
              </a:rPr>
              <a:t>your organization</a:t>
            </a:r>
            <a:r>
              <a:rPr lang="en-US" sz="1300" b="1" dirty="0" smtClean="0">
                <a:solidFill>
                  <a:srgbClr val="574E4F"/>
                </a:solidFill>
                <a:latin typeface="Source Sans Pro" panose="020B0503030403020204" pitchFamily="34" charset="0"/>
              </a:rPr>
              <a:t>.</a:t>
            </a:r>
            <a:r>
              <a:rPr lang="en-US" sz="1300" b="1" dirty="0">
                <a:solidFill>
                  <a:srgbClr val="574E4F"/>
                </a:solidFill>
                <a:latin typeface="Source Sans Pro" panose="020B0503030403020204" pitchFamily="34" charset="0"/>
              </a:rPr>
              <a:t>	</a:t>
            </a:r>
            <a:endParaRPr lang="en-US" sz="1300" b="1" dirty="0" smtClean="0">
              <a:solidFill>
                <a:srgbClr val="574E4F"/>
              </a:solidFill>
              <a:latin typeface="Source Sans Pro" panose="020B0503030403020204" pitchFamily="34" charset="0"/>
            </a:endParaRPr>
          </a:p>
        </p:txBody>
      </p:sp>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b="97917"/>
          <a:stretch/>
        </p:blipFill>
        <p:spPr>
          <a:xfrm>
            <a:off x="845147" y="375085"/>
            <a:ext cx="10501706" cy="544561"/>
          </a:xfrm>
          <a:prstGeom prst="rect">
            <a:avLst/>
          </a:prstGeom>
        </p:spPr>
      </p:pic>
      <p:sp>
        <p:nvSpPr>
          <p:cNvPr id="30" name="Rectangle 29"/>
          <p:cNvSpPr/>
          <p:nvPr/>
        </p:nvSpPr>
        <p:spPr>
          <a:xfrm>
            <a:off x="1665639" y="2587879"/>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873654" y="2182625"/>
            <a:ext cx="8860713"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8/16</a:t>
            </a:r>
            <a:endParaRPr lang="en-US" dirty="0">
              <a:solidFill>
                <a:schemeClr val="bg1"/>
              </a:solidFill>
              <a:latin typeface="Oswald" panose="02000503000000000000" pitchFamily="2" charset="0"/>
            </a:endParaRP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2081" y="2258255"/>
            <a:ext cx="7970606" cy="213976"/>
          </a:xfrm>
          <a:prstGeom prst="rect">
            <a:avLst/>
          </a:prstGeom>
        </p:spPr>
      </p:pic>
      <p:sp>
        <p:nvSpPr>
          <p:cNvPr id="45" name="TextBox 44"/>
          <p:cNvSpPr txBox="1"/>
          <p:nvPr/>
        </p:nvSpPr>
        <p:spPr>
          <a:xfrm>
            <a:off x="844250" y="7703052"/>
            <a:ext cx="8502828" cy="492443"/>
          </a:xfrm>
          <a:prstGeom prst="rect">
            <a:avLst/>
          </a:prstGeom>
          <a:noFill/>
        </p:spPr>
        <p:txBody>
          <a:bodyPr wrap="square" rtlCol="0">
            <a:spAutoFit/>
          </a:bodyPr>
          <a:lstStyle/>
          <a:p>
            <a:r>
              <a:rPr lang="en-US" sz="1300" dirty="0" smtClean="0">
                <a:solidFill>
                  <a:srgbClr val="574E4F"/>
                </a:solidFill>
                <a:latin typeface="Source Sans Pro" panose="020B0503030403020204" pitchFamily="34" charset="0"/>
              </a:rPr>
              <a:t>Replace “your organization” at the top of the page with the name of the organization that was filled in when an account was being created. </a:t>
            </a:r>
          </a:p>
        </p:txBody>
      </p:sp>
      <p:cxnSp>
        <p:nvCxnSpPr>
          <p:cNvPr id="49" name="Straight Connector 48"/>
          <p:cNvCxnSpPr/>
          <p:nvPr/>
        </p:nvCxnSpPr>
        <p:spPr>
          <a:xfrm flipV="1">
            <a:off x="1798319" y="3585796"/>
            <a:ext cx="8533032" cy="15931"/>
          </a:xfrm>
          <a:prstGeom prst="line">
            <a:avLst/>
          </a:prstGeom>
          <a:ln w="19050">
            <a:solidFill>
              <a:srgbClr val="574E4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510718" y="3260733"/>
            <a:ext cx="0" cy="2742249"/>
          </a:xfrm>
          <a:prstGeom prst="line">
            <a:avLst/>
          </a:prstGeom>
          <a:ln w="19050">
            <a:solidFill>
              <a:srgbClr val="574E4F"/>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442627" y="3212180"/>
            <a:ext cx="856619" cy="600164"/>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Strongly Disagree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57" name="TextBox 56"/>
          <p:cNvSpPr txBox="1"/>
          <p:nvPr/>
        </p:nvSpPr>
        <p:spPr>
          <a:xfrm>
            <a:off x="7070354" y="3168870"/>
            <a:ext cx="856619" cy="646331"/>
          </a:xfrm>
          <a:prstGeom prst="rect">
            <a:avLst/>
          </a:prstGeom>
          <a:noFill/>
        </p:spPr>
        <p:txBody>
          <a:bodyPr wrap="square" rtlCol="0">
            <a:spAutoFit/>
          </a:bodyPr>
          <a:lstStyle/>
          <a:p>
            <a:pPr algn="ctr"/>
            <a:endParaRPr lang="en-US" sz="1300" dirty="0">
              <a:solidFill>
                <a:srgbClr val="574E4F"/>
              </a:solidFill>
              <a:latin typeface="Source Sans Pro" panose="020B0503030403020204" pitchFamily="34" charset="0"/>
            </a:endParaRPr>
          </a:p>
          <a:p>
            <a:pPr algn="ctr"/>
            <a:r>
              <a:rPr lang="en-US" sz="1000" dirty="0" smtClean="0">
                <a:solidFill>
                  <a:srgbClr val="574E4F"/>
                </a:solidFill>
                <a:latin typeface="Source Sans Pro" panose="020B0503030403020204" pitchFamily="34" charset="0"/>
              </a:rPr>
              <a:t> Disagree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58" name="TextBox 57"/>
          <p:cNvSpPr txBox="1"/>
          <p:nvPr/>
        </p:nvSpPr>
        <p:spPr>
          <a:xfrm>
            <a:off x="7681838" y="3138168"/>
            <a:ext cx="856619" cy="692497"/>
          </a:xfrm>
          <a:prstGeom prst="rect">
            <a:avLst/>
          </a:prstGeom>
          <a:noFill/>
        </p:spPr>
        <p:txBody>
          <a:bodyPr wrap="square" rtlCol="0">
            <a:spAutoFit/>
          </a:bodyPr>
          <a:lstStyle/>
          <a:p>
            <a:pPr algn="ctr"/>
            <a:endParaRPr lang="en-US" sz="1300" dirty="0">
              <a:solidFill>
                <a:srgbClr val="574E4F"/>
              </a:solidFill>
              <a:latin typeface="Source Sans Pro" panose="020B0503030403020204" pitchFamily="34" charset="0"/>
            </a:endParaRPr>
          </a:p>
          <a:p>
            <a:pPr algn="ctr"/>
            <a:r>
              <a:rPr lang="en-US" sz="1300" dirty="0" smtClean="0">
                <a:solidFill>
                  <a:srgbClr val="574E4F"/>
                </a:solidFill>
                <a:latin typeface="Source Sans Pro" panose="020B0503030403020204" pitchFamily="34" charset="0"/>
              </a:rPr>
              <a:t> </a:t>
            </a:r>
            <a:r>
              <a:rPr lang="en-US" sz="1000" dirty="0" smtClean="0">
                <a:solidFill>
                  <a:srgbClr val="574E4F"/>
                </a:solidFill>
                <a:latin typeface="Source Sans Pro" panose="020B0503030403020204" pitchFamily="34" charset="0"/>
              </a:rPr>
              <a:t>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59" name="TextBox 58"/>
          <p:cNvSpPr txBox="1"/>
          <p:nvPr/>
        </p:nvSpPr>
        <p:spPr>
          <a:xfrm>
            <a:off x="8286705" y="3217755"/>
            <a:ext cx="856619" cy="600164"/>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Strongly 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60" name="TextBox 59"/>
          <p:cNvSpPr txBox="1"/>
          <p:nvPr/>
        </p:nvSpPr>
        <p:spPr>
          <a:xfrm>
            <a:off x="9140502" y="3215470"/>
            <a:ext cx="656991" cy="400110"/>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Don’t Know</a:t>
            </a:r>
          </a:p>
        </p:txBody>
      </p:sp>
      <p:sp>
        <p:nvSpPr>
          <p:cNvPr id="61" name="TextBox 60"/>
          <p:cNvSpPr txBox="1"/>
          <p:nvPr/>
        </p:nvSpPr>
        <p:spPr>
          <a:xfrm>
            <a:off x="9565842" y="3215471"/>
            <a:ext cx="925756" cy="600164"/>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Not Applicable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63" name="TextBox 62"/>
          <p:cNvSpPr txBox="1"/>
          <p:nvPr/>
        </p:nvSpPr>
        <p:spPr>
          <a:xfrm>
            <a:off x="1665639" y="3691837"/>
            <a:ext cx="4845079" cy="907941"/>
          </a:xfrm>
          <a:prstGeom prst="rect">
            <a:avLst/>
          </a:prstGeom>
          <a:noFill/>
        </p:spPr>
        <p:txBody>
          <a:bodyPr wrap="square" rtlCol="0">
            <a:spAutoFit/>
          </a:bodyPr>
          <a:lstStyle/>
          <a:p>
            <a:pPr algn="r"/>
            <a:r>
              <a:rPr lang="en-US" sz="1000" dirty="0" smtClean="0">
                <a:solidFill>
                  <a:srgbClr val="574E4F"/>
                </a:solidFill>
                <a:latin typeface="Source Sans Pro" panose="020B0503030403020204" pitchFamily="34" charset="0"/>
              </a:rPr>
              <a:t>The budget takes into account the long-term financial resources of this organization.</a:t>
            </a:r>
          </a:p>
          <a:p>
            <a:pPr algn="r"/>
            <a:endParaRPr lang="en-US" sz="1000" dirty="0">
              <a:solidFill>
                <a:srgbClr val="574E4F"/>
              </a:solidFill>
              <a:latin typeface="Source Sans Pro" panose="020B0503030403020204" pitchFamily="34" charset="0"/>
            </a:endParaRPr>
          </a:p>
          <a:p>
            <a:pPr algn="r"/>
            <a:r>
              <a:rPr lang="en-US" sz="1000" dirty="0" smtClean="0">
                <a:solidFill>
                  <a:srgbClr val="574E4F"/>
                </a:solidFill>
                <a:latin typeface="Source Sans Pro" panose="020B0503030403020204" pitchFamily="34" charset="0"/>
              </a:rPr>
              <a:t>There are documented procedures for handling the organization’s finances</a:t>
            </a:r>
          </a:p>
          <a:p>
            <a:pPr algn="r"/>
            <a:r>
              <a:rPr lang="en-US" sz="1000" dirty="0" smtClean="0">
                <a:solidFill>
                  <a:srgbClr val="574E4F"/>
                </a:solidFill>
                <a:latin typeface="Source Sans Pro" panose="020B0503030403020204" pitchFamily="34" charset="0"/>
              </a:rPr>
              <a:t>(e.g., petty cash, signatory procedures, expenditure approval, and accounting).</a:t>
            </a:r>
            <a:endParaRPr lang="en-US" sz="1300" dirty="0">
              <a:solidFill>
                <a:srgbClr val="574E4F"/>
              </a:solidFill>
              <a:latin typeface="Source Sans Pro" panose="020B0503030403020204" pitchFamily="34" charset="0"/>
            </a:endParaRPr>
          </a:p>
          <a:p>
            <a:endParaRPr lang="en-US" sz="1300" dirty="0" smtClean="0">
              <a:solidFill>
                <a:srgbClr val="574E4F"/>
              </a:solidFill>
              <a:latin typeface="Source Sans Pro" panose="020B0503030403020204" pitchFamily="34" charset="0"/>
            </a:endParaRPr>
          </a:p>
        </p:txBody>
      </p:sp>
      <p:grpSp>
        <p:nvGrpSpPr>
          <p:cNvPr id="21" name="Group 20"/>
          <p:cNvGrpSpPr/>
          <p:nvPr/>
        </p:nvGrpSpPr>
        <p:grpSpPr>
          <a:xfrm>
            <a:off x="6772500" y="3726383"/>
            <a:ext cx="3339100" cy="154633"/>
            <a:chOff x="6818220" y="3718763"/>
            <a:chExt cx="3339100" cy="154633"/>
          </a:xfrm>
        </p:grpSpPr>
        <p:sp>
          <p:nvSpPr>
            <p:cNvPr id="65" name="Oval 64"/>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6772500" y="4030880"/>
            <a:ext cx="3339100" cy="154633"/>
            <a:chOff x="6818220" y="3718763"/>
            <a:chExt cx="3339100" cy="154633"/>
          </a:xfrm>
        </p:grpSpPr>
        <p:sp>
          <p:nvSpPr>
            <p:cNvPr id="91" name="Oval 90"/>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 name="Rectangle 85"/>
          <p:cNvSpPr/>
          <p:nvPr/>
        </p:nvSpPr>
        <p:spPr>
          <a:xfrm>
            <a:off x="1892672" y="2296812"/>
            <a:ext cx="3950208" cy="137786"/>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p:cNvPicPr>
            <a:picLocks noChangeAspect="1"/>
          </p:cNvPicPr>
          <p:nvPr/>
        </p:nvPicPr>
        <p:blipFill rotWithShape="1">
          <a:blip r:embed="rId7">
            <a:extLst>
              <a:ext uri="{28A0092B-C50C-407E-A947-70E740481C1C}">
                <a14:useLocalDpi xmlns:a14="http://schemas.microsoft.com/office/drawing/2010/main" val="0"/>
              </a:ext>
            </a:extLst>
          </a:blip>
          <a:srcRect b="98040"/>
          <a:stretch/>
        </p:blipFill>
        <p:spPr>
          <a:xfrm>
            <a:off x="845147" y="373650"/>
            <a:ext cx="10501706" cy="512175"/>
          </a:xfrm>
          <a:prstGeom prst="rect">
            <a:avLst/>
          </a:prstGeom>
        </p:spPr>
      </p:pic>
      <p:sp>
        <p:nvSpPr>
          <p:cNvPr id="53" name="Rectangle 52"/>
          <p:cNvSpPr/>
          <p:nvPr/>
        </p:nvSpPr>
        <p:spPr>
          <a:xfrm>
            <a:off x="866774" y="892215"/>
            <a:ext cx="10462261" cy="45719"/>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p:nvGrpSpPr>
        <p:grpSpPr>
          <a:xfrm>
            <a:off x="1665639" y="6475302"/>
            <a:ext cx="10268317" cy="853385"/>
            <a:chOff x="1665637" y="12625246"/>
            <a:chExt cx="10268317" cy="882042"/>
          </a:xfrm>
        </p:grpSpPr>
        <p:sp>
          <p:nvSpPr>
            <p:cNvPr id="62" name="Rectangle 61"/>
            <p:cNvSpPr/>
            <p:nvPr/>
          </p:nvSpPr>
          <p:spPr>
            <a:xfrm>
              <a:off x="1665637" y="12625246"/>
              <a:ext cx="8860713" cy="817064"/>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3073241" y="12753235"/>
              <a:ext cx="8860713" cy="754053"/>
            </a:xfrm>
            <a:prstGeom prst="rect">
              <a:avLst/>
            </a:prstGeom>
            <a:noFill/>
            <a:ln>
              <a:noFill/>
            </a:ln>
          </p:spPr>
          <p:txBody>
            <a:bodyPr wrap="square" rtlCol="0">
              <a:spAutoFit/>
            </a:bodyPr>
            <a:lstStyle/>
            <a:p>
              <a:r>
                <a:rPr lang="en-US" sz="1000" dirty="0" smtClean="0">
                  <a:solidFill>
                    <a:srgbClr val="965F5C"/>
                  </a:solidFill>
                  <a:latin typeface="Oswald" panose="02000503000000000000" pitchFamily="2" charset="0"/>
                </a:rPr>
                <a:t>	</a:t>
              </a:r>
              <a:r>
                <a:rPr lang="en-US" sz="1000" dirty="0" smtClean="0">
                  <a:solidFill>
                    <a:srgbClr val="DAE0E3"/>
                  </a:solidFill>
                  <a:latin typeface="Oswald" panose="02000503000000000000" pitchFamily="2" charset="0"/>
                </a:rPr>
                <a:t>Network for Nonprofit and Social Impact | Northwestern University School of Communication | nnsi@northwestern.edu</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Sponsored by the National Science Foundation</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Copyright 2015</a:t>
              </a:r>
            </a:p>
            <a:p>
              <a:endParaRPr lang="en-US" sz="1300" dirty="0" smtClean="0">
                <a:solidFill>
                  <a:schemeClr val="bg1"/>
                </a:solidFill>
                <a:latin typeface="Oswald" panose="02000503000000000000" pitchFamily="2" charset="0"/>
              </a:endParaRPr>
            </a:p>
          </p:txBody>
        </p:sp>
        <p:pic>
          <p:nvPicPr>
            <p:cNvPr id="66" name="Picture 65"/>
            <p:cNvPicPr>
              <a:picLocks noChangeAspect="1"/>
            </p:cNvPicPr>
            <p:nvPr/>
          </p:nvPicPr>
          <p:blipFill rotWithShape="1">
            <a:blip r:embed="rId8" cstate="print">
              <a:biLevel thresh="50000"/>
              <a:extLst>
                <a:ext uri="{BEBA8EAE-BF5A-486C-A8C5-ECC9F3942E4B}">
                  <a14:imgProps xmlns:a14="http://schemas.microsoft.com/office/drawing/2010/main">
                    <a14:imgLayer r:embed="rId9">
                      <a14:imgEffect>
                        <a14:backgroundRemoval t="9091" b="88811" l="1090" r="100000">
                          <a14:foregroundMark x1="19074" y1="13986" x2="19074" y2="13986"/>
                          <a14:foregroundMark x1="21798" y1="21678" x2="21798" y2="21678"/>
                          <a14:foregroundMark x1="30790" y1="37063" x2="30790" y2="37063"/>
                          <a14:foregroundMark x1="32698" y1="48252" x2="32698" y2="48252"/>
                          <a14:foregroundMark x1="26975" y1="23776" x2="26975" y2="23776"/>
                          <a14:foregroundMark x1="25341" y1="20979" x2="25341" y2="20979"/>
                          <a14:foregroundMark x1="25886" y1="69930" x2="25886" y2="69930"/>
                          <a14:foregroundMark x1="24523" y1="71329" x2="24523" y2="71329"/>
                          <a14:foregroundMark x1="22888" y1="80420" x2="22888" y2="80420"/>
                          <a14:foregroundMark x1="19074" y1="83916" x2="19074" y2="83916"/>
                          <a14:foregroundMark x1="16621" y1="79720" x2="16621" y2="79720"/>
                          <a14:foregroundMark x1="20163" y1="79021" x2="20163" y2="79021"/>
                          <a14:foregroundMark x1="7902" y1="30769" x2="7902" y2="30769"/>
                          <a14:foregroundMark x1="7629" y1="32867" x2="7629" y2="32867"/>
                          <a14:foregroundMark x1="14986" y1="26573" x2="14986" y2="26573"/>
                          <a14:foregroundMark x1="11717" y1="77622" x2="11717" y2="77622"/>
                          <a14:foregroundMark x1="5177" y1="49650" x2="5177" y2="49650"/>
                          <a14:foregroundMark x1="43324" y1="34266" x2="43324" y2="34266"/>
                          <a14:foregroundMark x1="48774" y1="33566" x2="48774" y2="33566"/>
                          <a14:foregroundMark x1="55858" y1="34266" x2="55858" y2="34266"/>
                          <a14:foregroundMark x1="62125" y1="38462" x2="62125" y2="38462"/>
                          <a14:foregroundMark x1="80926" y1="36364" x2="80926" y2="36364"/>
                          <a14:foregroundMark x1="85014" y1="37063" x2="85014" y2="37063"/>
                          <a14:foregroundMark x1="90736" y1="37063" x2="90736" y2="37063"/>
                          <a14:foregroundMark x1="45232" y1="59441" x2="45232" y2="59441"/>
                          <a14:foregroundMark x1="46866" y1="58741" x2="46866" y2="58741"/>
                          <a14:foregroundMark x1="50409" y1="57343" x2="50409" y2="57343"/>
                          <a14:foregroundMark x1="54768" y1="57343" x2="54768" y2="57343"/>
                          <a14:foregroundMark x1="58856" y1="58042" x2="58856" y2="58042"/>
                          <a14:foregroundMark x1="61580" y1="58042" x2="61580" y2="58042"/>
                          <a14:foregroundMark x1="65395" y1="58741" x2="65395" y2="58741"/>
                          <a14:foregroundMark x1="68392" y1="59441" x2="68392" y2="59441"/>
                          <a14:foregroundMark x1="70845" y1="58741" x2="70845" y2="58741"/>
                          <a14:foregroundMark x1="73842" y1="57343" x2="73842" y2="57343"/>
                          <a14:foregroundMark x1="75477" y1="58042" x2="75477" y2="58042"/>
                          <a14:foregroundMark x1="77384" y1="58042" x2="77384" y2="58042"/>
                          <a14:foregroundMark x1="82289" y1="58741" x2="82289" y2="58741"/>
                          <a14:foregroundMark x1="83924" y1="59441" x2="83924" y2="59441"/>
                          <a14:foregroundMark x1="87466" y1="58042" x2="87466" y2="58042"/>
                          <a14:foregroundMark x1="49591" y1="70629" x2="49591" y2="70629"/>
                          <a14:foregroundMark x1="54496" y1="72028" x2="54496" y2="72028"/>
                          <a14:foregroundMark x1="56948" y1="73427" x2="56948" y2="73427"/>
                          <a14:foregroundMark x1="59946" y1="73427" x2="59946" y2="73427"/>
                          <a14:foregroundMark x1="62943" y1="73427" x2="62943" y2="73427"/>
                          <a14:foregroundMark x1="64578" y1="72727" x2="64578" y2="72727"/>
                          <a14:foregroundMark x1="59946" y1="68531" x2="59946" y2="68531"/>
                          <a14:foregroundMark x1="68120" y1="72028" x2="68120" y2="72028"/>
                          <a14:foregroundMark x1="71390" y1="72028" x2="71390" y2="72028"/>
                          <a14:foregroundMark x1="75477" y1="72028" x2="75477" y2="72028"/>
                          <a14:foregroundMark x1="79019" y1="72727" x2="79019" y2="72727"/>
                          <a14:foregroundMark x1="80381" y1="74126" x2="80381" y2="74126"/>
                          <a14:foregroundMark x1="83924" y1="71329" x2="83924" y2="71329"/>
                          <a14:backgroundMark x1="19074" y1="19580" x2="19074" y2="19580"/>
                          <a14:backgroundMark x1="17166" y1="17483" x2="17166" y2="17483"/>
                          <a14:backgroundMark x1="20708" y1="81818" x2="20708" y2="81818"/>
                          <a14:backgroundMark x1="18529" y1="80420" x2="18529" y2="80420"/>
                          <a14:backgroundMark x1="7084" y1="50350" x2="7084" y2="50350"/>
                          <a14:backgroundMark x1="6540" y1="45455" x2="6540" y2="45455"/>
                          <a14:backgroundMark x1="5995" y1="53147" x2="5995" y2="53147"/>
                          <a14:backgroundMark x1="30790" y1="46853" x2="30790" y2="46853"/>
                          <a14:backgroundMark x1="31335" y1="45455" x2="31335" y2="45455"/>
                          <a14:backgroundMark x1="31063" y1="51748" x2="31063" y2="51748"/>
                          <a14:backgroundMark x1="48229" y1="60140" x2="48229" y2="60140"/>
                          <a14:backgroundMark x1="46049" y1="60140" x2="46049" y2="60140"/>
                          <a14:backgroundMark x1="47956" y1="40559" x2="47956" y2="40559"/>
                          <a14:backgroundMark x1="55858" y1="58741" x2="55858" y2="58741"/>
                          <a14:backgroundMark x1="58856" y1="60140" x2="58856" y2="60140"/>
                          <a14:backgroundMark x1="65668" y1="60839" x2="65668" y2="60839"/>
                          <a14:backgroundMark x1="71117" y1="60839" x2="71117" y2="60839"/>
                          <a14:backgroundMark x1="81471" y1="61538" x2="81471" y2="61538"/>
                          <a14:backgroundMark x1="84469" y1="59441" x2="84469" y2="59441"/>
                          <a14:backgroundMark x1="88283" y1="60839" x2="88283" y2="60839"/>
                          <a14:backgroundMark x1="78202" y1="75524" x2="78202" y2="75524"/>
                          <a14:backgroundMark x1="75477" y1="74825" x2="75477" y2="74825"/>
                          <a14:backgroundMark x1="54496" y1="74126" x2="54496" y2="74126"/>
                          <a14:backgroundMark x1="51226" y1="71329" x2="51226" y2="71329"/>
                        </a14:backgroundRemoval>
                      </a14:imgEffect>
                    </a14:imgLayer>
                  </a14:imgProps>
                </a:ext>
                <a:ext uri="{28A0092B-C50C-407E-A947-70E740481C1C}">
                  <a14:useLocalDpi xmlns:a14="http://schemas.microsoft.com/office/drawing/2010/main" val="0"/>
                </a:ext>
              </a:extLst>
            </a:blip>
            <a:srcRect r="-532"/>
            <a:stretch/>
          </p:blipFill>
          <p:spPr>
            <a:xfrm>
              <a:off x="2412101" y="12717992"/>
              <a:ext cx="1532112" cy="594361"/>
            </a:xfrm>
            <a:prstGeom prst="rect">
              <a:avLst/>
            </a:prstGeom>
          </p:spPr>
        </p:pic>
      </p:grpSp>
      <p:grpSp>
        <p:nvGrpSpPr>
          <p:cNvPr id="67" name="Group 66"/>
          <p:cNvGrpSpPr/>
          <p:nvPr/>
        </p:nvGrpSpPr>
        <p:grpSpPr>
          <a:xfrm>
            <a:off x="1718480" y="6074379"/>
            <a:ext cx="1874934" cy="313383"/>
            <a:chOff x="6675498" y="19006383"/>
            <a:chExt cx="1874934" cy="290647"/>
          </a:xfrm>
        </p:grpSpPr>
        <p:sp>
          <p:nvSpPr>
            <p:cNvPr id="68" name="Flowchart: Alternate Process 67"/>
            <p:cNvSpPr/>
            <p:nvPr/>
          </p:nvSpPr>
          <p:spPr>
            <a:xfrm>
              <a:off x="6729127"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itle 1"/>
            <p:cNvSpPr txBox="1">
              <a:spLocks/>
            </p:cNvSpPr>
            <p:nvPr/>
          </p:nvSpPr>
          <p:spPr>
            <a:xfrm>
              <a:off x="6675498" y="19043522"/>
              <a:ext cx="1874934" cy="253508"/>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&lt;  Back</a:t>
              </a:r>
              <a:endParaRPr lang="en-US" sz="1300" b="1" dirty="0">
                <a:solidFill>
                  <a:schemeClr val="bg1"/>
                </a:solidFill>
                <a:latin typeface="Oswald" panose="02000503000000000000" pitchFamily="2" charset="0"/>
              </a:endParaRPr>
            </a:p>
          </p:txBody>
        </p:sp>
      </p:grpSp>
      <p:grpSp>
        <p:nvGrpSpPr>
          <p:cNvPr id="70" name="Group 69"/>
          <p:cNvGrpSpPr/>
          <p:nvPr/>
        </p:nvGrpSpPr>
        <p:grpSpPr>
          <a:xfrm>
            <a:off x="8634202" y="6067464"/>
            <a:ext cx="1767677" cy="347251"/>
            <a:chOff x="6737594" y="19006383"/>
            <a:chExt cx="1767677" cy="322059"/>
          </a:xfrm>
        </p:grpSpPr>
        <p:sp>
          <p:nvSpPr>
            <p:cNvPr id="76" name="Flowchart: Alternate Process 75"/>
            <p:cNvSpPr/>
            <p:nvPr/>
          </p:nvSpPr>
          <p:spPr>
            <a:xfrm>
              <a:off x="6737594"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itle 1"/>
            <p:cNvSpPr txBox="1">
              <a:spLocks/>
            </p:cNvSpPr>
            <p:nvPr/>
          </p:nvSpPr>
          <p:spPr>
            <a:xfrm>
              <a:off x="6737594" y="19035206"/>
              <a:ext cx="1767677" cy="293236"/>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Next  &gt;</a:t>
              </a:r>
              <a:endParaRPr lang="en-US" sz="1300" b="1" dirty="0">
                <a:solidFill>
                  <a:schemeClr val="bg1"/>
                </a:solidFill>
                <a:latin typeface="Oswald" panose="02000503000000000000" pitchFamily="2" charset="0"/>
              </a:endParaRPr>
            </a:p>
          </p:txBody>
        </p:sp>
      </p:grpSp>
    </p:spTree>
    <p:extLst>
      <p:ext uri="{BB962C8B-B14F-4D97-AF65-F5344CB8AC3E}">
        <p14:creationId xmlns:p14="http://schemas.microsoft.com/office/powerpoint/2010/main" val="2460533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b="75205"/>
          <a:stretch/>
        </p:blipFill>
        <p:spPr>
          <a:xfrm>
            <a:off x="845148" y="368300"/>
            <a:ext cx="10501705" cy="6587671"/>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b="39816"/>
          <a:stretch/>
        </p:blipFill>
        <p:spPr>
          <a:xfrm>
            <a:off x="845147" y="940383"/>
            <a:ext cx="10501706" cy="6320388"/>
          </a:xfrm>
          <a:prstGeom prst="rect">
            <a:avLst/>
          </a:prstGeom>
        </p:spPr>
      </p:pic>
      <p:sp>
        <p:nvSpPr>
          <p:cNvPr id="5" name="Rectangle 4"/>
          <p:cNvSpPr/>
          <p:nvPr/>
        </p:nvSpPr>
        <p:spPr>
          <a:xfrm>
            <a:off x="1665644" y="929498"/>
            <a:ext cx="8860712" cy="6089516"/>
          </a:xfrm>
          <a:prstGeom prst="rect">
            <a:avLst/>
          </a:prstGeom>
          <a:solidFill>
            <a:srgbClr val="DAE0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Rectangle 14"/>
          <p:cNvSpPr/>
          <p:nvPr/>
        </p:nvSpPr>
        <p:spPr>
          <a:xfrm>
            <a:off x="1665643" y="940382"/>
            <a:ext cx="8860713" cy="990151"/>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095748" y="927683"/>
            <a:ext cx="8774182" cy="1002851"/>
            <a:chOff x="2017643" y="927683"/>
            <a:chExt cx="8774182" cy="1002851"/>
          </a:xfrm>
        </p:grpSpPr>
        <p:sp>
          <p:nvSpPr>
            <p:cNvPr id="12" name="TextBox 11"/>
            <p:cNvSpPr txBox="1"/>
            <p:nvPr/>
          </p:nvSpPr>
          <p:spPr>
            <a:xfrm>
              <a:off x="3126105" y="927683"/>
              <a:ext cx="7665720" cy="707886"/>
            </a:xfrm>
            <a:prstGeom prst="rect">
              <a:avLst/>
            </a:prstGeom>
            <a:noFill/>
          </p:spPr>
          <p:txBody>
            <a:bodyPr wrap="square" rtlCol="0">
              <a:spAutoFit/>
            </a:bodyPr>
            <a:lstStyle/>
            <a:p>
              <a:r>
                <a:rPr lang="en-US" sz="4000" b="1" dirty="0" smtClean="0">
                  <a:solidFill>
                    <a:schemeClr val="bg1"/>
                  </a:solidFill>
                  <a:latin typeface="Oswald" panose="02000503000000000000" pitchFamily="2" charset="0"/>
                </a:rPr>
                <a:t>Nonprofit Capacity Analytics Tool</a:t>
              </a:r>
              <a:endParaRPr lang="en-US" sz="4000" b="1" dirty="0">
                <a:solidFill>
                  <a:schemeClr val="bg1"/>
                </a:solidFill>
                <a:latin typeface="Oswald" panose="02000503000000000000" pitchFamily="2" charset="0"/>
              </a:endParaRPr>
            </a:p>
          </p:txBody>
        </p:sp>
        <p:sp>
          <p:nvSpPr>
            <p:cNvPr id="13" name="TextBox 12"/>
            <p:cNvSpPr txBox="1"/>
            <p:nvPr/>
          </p:nvSpPr>
          <p:spPr>
            <a:xfrm>
              <a:off x="3126105" y="1561202"/>
              <a:ext cx="7665720"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How can nonprofits be rewired for maximum impact?</a:t>
              </a:r>
              <a:endParaRPr lang="en-US" dirty="0">
                <a:solidFill>
                  <a:schemeClr val="bg1"/>
                </a:solidFill>
                <a:latin typeface="Oswald" panose="02000503000000000000"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7643" y="1001883"/>
              <a:ext cx="1089919" cy="842157"/>
            </a:xfrm>
            <a:prstGeom prst="rect">
              <a:avLst/>
            </a:prstGeom>
          </p:spPr>
        </p:pic>
      </p:grpSp>
      <p:sp>
        <p:nvSpPr>
          <p:cNvPr id="17" name="Rectangle 16"/>
          <p:cNvSpPr/>
          <p:nvPr/>
        </p:nvSpPr>
        <p:spPr>
          <a:xfrm>
            <a:off x="1665642" y="1927481"/>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665639" y="2142654"/>
            <a:ext cx="8860713" cy="447593"/>
          </a:xfrm>
          <a:prstGeom prst="rect">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853302" y="2835514"/>
            <a:ext cx="7587878" cy="492443"/>
          </a:xfrm>
          <a:prstGeom prst="rect">
            <a:avLst/>
          </a:prstGeom>
          <a:noFill/>
        </p:spPr>
        <p:txBody>
          <a:bodyPr wrap="square" rtlCol="0">
            <a:spAutoFit/>
          </a:bodyPr>
          <a:lstStyle/>
          <a:p>
            <a:r>
              <a:rPr lang="en-US" sz="1300" b="1" dirty="0" smtClean="0">
                <a:solidFill>
                  <a:srgbClr val="574E4F"/>
                </a:solidFill>
                <a:latin typeface="Source Sans Pro" panose="020B0503030403020204" pitchFamily="34" charset="0"/>
              </a:rPr>
              <a:t>For the following statements, please select the answer that best represents your personal assessment about </a:t>
            </a:r>
            <a:r>
              <a:rPr lang="en-US" sz="1300" b="1" u="sng" dirty="0" smtClean="0">
                <a:solidFill>
                  <a:srgbClr val="574E4F"/>
                </a:solidFill>
                <a:latin typeface="Source Sans Pro" panose="020B0503030403020204" pitchFamily="34" charset="0"/>
              </a:rPr>
              <a:t>your organization</a:t>
            </a:r>
            <a:r>
              <a:rPr lang="en-US" sz="1300" b="1" dirty="0" smtClean="0">
                <a:solidFill>
                  <a:srgbClr val="574E4F"/>
                </a:solidFill>
                <a:latin typeface="Source Sans Pro" panose="020B0503030403020204" pitchFamily="34" charset="0"/>
              </a:rPr>
              <a:t>.</a:t>
            </a:r>
            <a:r>
              <a:rPr lang="en-US" sz="1300" b="1" dirty="0">
                <a:solidFill>
                  <a:srgbClr val="574E4F"/>
                </a:solidFill>
                <a:latin typeface="Source Sans Pro" panose="020B0503030403020204" pitchFamily="34" charset="0"/>
              </a:rPr>
              <a:t>	</a:t>
            </a:r>
            <a:endParaRPr lang="en-US" sz="1300" b="1" dirty="0" smtClean="0">
              <a:solidFill>
                <a:srgbClr val="574E4F"/>
              </a:solidFill>
              <a:latin typeface="Source Sans Pro" panose="020B0503030403020204" pitchFamily="34" charset="0"/>
            </a:endParaRPr>
          </a:p>
        </p:txBody>
      </p:sp>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b="97917"/>
          <a:stretch/>
        </p:blipFill>
        <p:spPr>
          <a:xfrm>
            <a:off x="845147" y="375085"/>
            <a:ext cx="10501706" cy="544561"/>
          </a:xfrm>
          <a:prstGeom prst="rect">
            <a:avLst/>
          </a:prstGeom>
        </p:spPr>
      </p:pic>
      <p:sp>
        <p:nvSpPr>
          <p:cNvPr id="30" name="Rectangle 29"/>
          <p:cNvSpPr/>
          <p:nvPr/>
        </p:nvSpPr>
        <p:spPr>
          <a:xfrm>
            <a:off x="1665639" y="2587879"/>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873654" y="2182625"/>
            <a:ext cx="8860713"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9/16</a:t>
            </a:r>
            <a:endParaRPr lang="en-US" dirty="0">
              <a:solidFill>
                <a:schemeClr val="bg1"/>
              </a:solidFill>
              <a:latin typeface="Oswald" panose="02000503000000000000" pitchFamily="2" charset="0"/>
            </a:endParaRP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2081" y="2258255"/>
            <a:ext cx="7970606" cy="213976"/>
          </a:xfrm>
          <a:prstGeom prst="rect">
            <a:avLst/>
          </a:prstGeom>
        </p:spPr>
      </p:pic>
      <p:sp>
        <p:nvSpPr>
          <p:cNvPr id="45" name="TextBox 44"/>
          <p:cNvSpPr txBox="1"/>
          <p:nvPr/>
        </p:nvSpPr>
        <p:spPr>
          <a:xfrm>
            <a:off x="844250" y="7703052"/>
            <a:ext cx="8502828" cy="492443"/>
          </a:xfrm>
          <a:prstGeom prst="rect">
            <a:avLst/>
          </a:prstGeom>
          <a:noFill/>
        </p:spPr>
        <p:txBody>
          <a:bodyPr wrap="square" rtlCol="0">
            <a:spAutoFit/>
          </a:bodyPr>
          <a:lstStyle/>
          <a:p>
            <a:r>
              <a:rPr lang="en-US" sz="1300" dirty="0" smtClean="0">
                <a:solidFill>
                  <a:srgbClr val="574E4F"/>
                </a:solidFill>
                <a:latin typeface="Source Sans Pro" panose="020B0503030403020204" pitchFamily="34" charset="0"/>
              </a:rPr>
              <a:t>Replace “your organization” at the top of the page with the name of the organization that was filled in when an account was being created. </a:t>
            </a:r>
          </a:p>
        </p:txBody>
      </p:sp>
      <p:cxnSp>
        <p:nvCxnSpPr>
          <p:cNvPr id="49" name="Straight Connector 48"/>
          <p:cNvCxnSpPr/>
          <p:nvPr/>
        </p:nvCxnSpPr>
        <p:spPr>
          <a:xfrm flipV="1">
            <a:off x="1798319" y="3585796"/>
            <a:ext cx="8533032" cy="15931"/>
          </a:xfrm>
          <a:prstGeom prst="line">
            <a:avLst/>
          </a:prstGeom>
          <a:ln w="19050">
            <a:solidFill>
              <a:srgbClr val="574E4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510718" y="3260733"/>
            <a:ext cx="0" cy="2742249"/>
          </a:xfrm>
          <a:prstGeom prst="line">
            <a:avLst/>
          </a:prstGeom>
          <a:ln w="19050">
            <a:solidFill>
              <a:srgbClr val="574E4F"/>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442627" y="3212180"/>
            <a:ext cx="856619" cy="600164"/>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Strongly Disagree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57" name="TextBox 56"/>
          <p:cNvSpPr txBox="1"/>
          <p:nvPr/>
        </p:nvSpPr>
        <p:spPr>
          <a:xfrm>
            <a:off x="7070354" y="3168870"/>
            <a:ext cx="856619" cy="646331"/>
          </a:xfrm>
          <a:prstGeom prst="rect">
            <a:avLst/>
          </a:prstGeom>
          <a:noFill/>
        </p:spPr>
        <p:txBody>
          <a:bodyPr wrap="square" rtlCol="0">
            <a:spAutoFit/>
          </a:bodyPr>
          <a:lstStyle/>
          <a:p>
            <a:pPr algn="ctr"/>
            <a:endParaRPr lang="en-US" sz="1300" dirty="0">
              <a:solidFill>
                <a:srgbClr val="574E4F"/>
              </a:solidFill>
              <a:latin typeface="Source Sans Pro" panose="020B0503030403020204" pitchFamily="34" charset="0"/>
            </a:endParaRPr>
          </a:p>
          <a:p>
            <a:pPr algn="ctr"/>
            <a:r>
              <a:rPr lang="en-US" sz="1000" dirty="0" smtClean="0">
                <a:solidFill>
                  <a:srgbClr val="574E4F"/>
                </a:solidFill>
                <a:latin typeface="Source Sans Pro" panose="020B0503030403020204" pitchFamily="34" charset="0"/>
              </a:rPr>
              <a:t> Disagree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58" name="TextBox 57"/>
          <p:cNvSpPr txBox="1"/>
          <p:nvPr/>
        </p:nvSpPr>
        <p:spPr>
          <a:xfrm>
            <a:off x="7681838" y="3138168"/>
            <a:ext cx="856619" cy="692497"/>
          </a:xfrm>
          <a:prstGeom prst="rect">
            <a:avLst/>
          </a:prstGeom>
          <a:noFill/>
        </p:spPr>
        <p:txBody>
          <a:bodyPr wrap="square" rtlCol="0">
            <a:spAutoFit/>
          </a:bodyPr>
          <a:lstStyle/>
          <a:p>
            <a:pPr algn="ctr"/>
            <a:endParaRPr lang="en-US" sz="1300" dirty="0">
              <a:solidFill>
                <a:srgbClr val="574E4F"/>
              </a:solidFill>
              <a:latin typeface="Source Sans Pro" panose="020B0503030403020204" pitchFamily="34" charset="0"/>
            </a:endParaRPr>
          </a:p>
          <a:p>
            <a:pPr algn="ctr"/>
            <a:r>
              <a:rPr lang="en-US" sz="1300" dirty="0" smtClean="0">
                <a:solidFill>
                  <a:srgbClr val="574E4F"/>
                </a:solidFill>
                <a:latin typeface="Source Sans Pro" panose="020B0503030403020204" pitchFamily="34" charset="0"/>
              </a:rPr>
              <a:t> </a:t>
            </a:r>
            <a:r>
              <a:rPr lang="en-US" sz="1000" dirty="0" smtClean="0">
                <a:solidFill>
                  <a:srgbClr val="574E4F"/>
                </a:solidFill>
                <a:latin typeface="Source Sans Pro" panose="020B0503030403020204" pitchFamily="34" charset="0"/>
              </a:rPr>
              <a:t>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59" name="TextBox 58"/>
          <p:cNvSpPr txBox="1"/>
          <p:nvPr/>
        </p:nvSpPr>
        <p:spPr>
          <a:xfrm>
            <a:off x="8286705" y="3217755"/>
            <a:ext cx="856619" cy="600164"/>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Strongly 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60" name="TextBox 59"/>
          <p:cNvSpPr txBox="1"/>
          <p:nvPr/>
        </p:nvSpPr>
        <p:spPr>
          <a:xfrm>
            <a:off x="9140502" y="3215470"/>
            <a:ext cx="656991" cy="400110"/>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Don’t Know</a:t>
            </a:r>
          </a:p>
        </p:txBody>
      </p:sp>
      <p:sp>
        <p:nvSpPr>
          <p:cNvPr id="61" name="TextBox 60"/>
          <p:cNvSpPr txBox="1"/>
          <p:nvPr/>
        </p:nvSpPr>
        <p:spPr>
          <a:xfrm>
            <a:off x="9565842" y="3215471"/>
            <a:ext cx="925756" cy="600164"/>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Not Applicable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63" name="TextBox 62"/>
          <p:cNvSpPr txBox="1"/>
          <p:nvPr/>
        </p:nvSpPr>
        <p:spPr>
          <a:xfrm>
            <a:off x="1665639" y="3691837"/>
            <a:ext cx="4845079" cy="2339102"/>
          </a:xfrm>
          <a:prstGeom prst="rect">
            <a:avLst/>
          </a:prstGeom>
          <a:noFill/>
        </p:spPr>
        <p:txBody>
          <a:bodyPr wrap="square" rtlCol="0">
            <a:spAutoFit/>
          </a:bodyPr>
          <a:lstStyle/>
          <a:p>
            <a:pPr algn="r"/>
            <a:r>
              <a:rPr lang="en-US" sz="1000" dirty="0" smtClean="0">
                <a:solidFill>
                  <a:srgbClr val="574E4F"/>
                </a:solidFill>
                <a:latin typeface="Source Sans Pro" panose="020B0503030403020204" pitchFamily="34" charset="0"/>
              </a:rPr>
              <a:t>Staff members are well informed about the organization’s activities.</a:t>
            </a:r>
          </a:p>
          <a:p>
            <a:pPr algn="r"/>
            <a:endParaRPr lang="en-US" sz="1000" dirty="0">
              <a:solidFill>
                <a:srgbClr val="574E4F"/>
              </a:solidFill>
              <a:latin typeface="Source Sans Pro" panose="020B0503030403020204" pitchFamily="34" charset="0"/>
            </a:endParaRPr>
          </a:p>
          <a:p>
            <a:pPr algn="r"/>
            <a:r>
              <a:rPr lang="en-US" sz="1000" dirty="0" smtClean="0">
                <a:solidFill>
                  <a:srgbClr val="574E4F"/>
                </a:solidFill>
                <a:latin typeface="Source Sans Pro" panose="020B0503030403020204" pitchFamily="34" charset="0"/>
              </a:rPr>
              <a:t>Many staff members are involved in making decisions for this organization’s activities.</a:t>
            </a:r>
          </a:p>
          <a:p>
            <a:pPr algn="r"/>
            <a:endParaRPr lang="en-US" sz="1000" dirty="0">
              <a:solidFill>
                <a:srgbClr val="574E4F"/>
              </a:solidFill>
              <a:latin typeface="Source Sans Pro" panose="020B0503030403020204" pitchFamily="34" charset="0"/>
            </a:endParaRPr>
          </a:p>
          <a:p>
            <a:pPr algn="r"/>
            <a:r>
              <a:rPr lang="en-US" sz="1000" dirty="0" smtClean="0">
                <a:solidFill>
                  <a:srgbClr val="574E4F"/>
                </a:solidFill>
                <a:latin typeface="Source Sans Pro" panose="020B0503030403020204" pitchFamily="34" charset="0"/>
              </a:rPr>
              <a:t>There is a sense of shared values among the entire staff.</a:t>
            </a:r>
          </a:p>
          <a:p>
            <a:pPr algn="r"/>
            <a:endParaRPr lang="en-US" sz="1000" dirty="0">
              <a:solidFill>
                <a:srgbClr val="574E4F"/>
              </a:solidFill>
              <a:latin typeface="Source Sans Pro" panose="020B0503030403020204" pitchFamily="34" charset="0"/>
            </a:endParaRPr>
          </a:p>
          <a:p>
            <a:pPr algn="r"/>
            <a:r>
              <a:rPr lang="en-US" sz="1000" dirty="0" smtClean="0">
                <a:solidFill>
                  <a:srgbClr val="574E4F"/>
                </a:solidFill>
                <a:latin typeface="Source Sans Pro" panose="020B0503030403020204" pitchFamily="34" charset="0"/>
              </a:rPr>
              <a:t>In general, the staff is committed to this organization.</a:t>
            </a:r>
          </a:p>
          <a:p>
            <a:pPr algn="r"/>
            <a:endParaRPr lang="en-US" sz="1000" dirty="0">
              <a:solidFill>
                <a:srgbClr val="574E4F"/>
              </a:solidFill>
              <a:latin typeface="Source Sans Pro" panose="020B0503030403020204" pitchFamily="34" charset="0"/>
            </a:endParaRPr>
          </a:p>
          <a:p>
            <a:pPr algn="r"/>
            <a:r>
              <a:rPr lang="en-US" sz="1000" dirty="0" smtClean="0">
                <a:solidFill>
                  <a:srgbClr val="574E4F"/>
                </a:solidFill>
                <a:latin typeface="Source Sans Pro" panose="020B0503030403020204" pitchFamily="34" charset="0"/>
              </a:rPr>
              <a:t>Conflicts among staff are resolved productively.</a:t>
            </a:r>
          </a:p>
          <a:p>
            <a:pPr algn="r"/>
            <a:endParaRPr lang="en-US" sz="1000" dirty="0">
              <a:solidFill>
                <a:srgbClr val="574E4F"/>
              </a:solidFill>
              <a:latin typeface="Source Sans Pro" panose="020B0503030403020204" pitchFamily="34" charset="0"/>
            </a:endParaRPr>
          </a:p>
          <a:p>
            <a:pPr algn="r"/>
            <a:r>
              <a:rPr lang="en-US" sz="1000" dirty="0" smtClean="0">
                <a:solidFill>
                  <a:srgbClr val="574E4F"/>
                </a:solidFill>
                <a:latin typeface="Source Sans Pro" panose="020B0503030403020204" pitchFamily="34" charset="0"/>
              </a:rPr>
              <a:t>People at this organization work together to solve problems.</a:t>
            </a:r>
          </a:p>
          <a:p>
            <a:pPr algn="r"/>
            <a:endParaRPr lang="en-US" sz="1000" dirty="0">
              <a:solidFill>
                <a:srgbClr val="574E4F"/>
              </a:solidFill>
              <a:latin typeface="Source Sans Pro" panose="020B0503030403020204" pitchFamily="34" charset="0"/>
            </a:endParaRPr>
          </a:p>
          <a:p>
            <a:pPr algn="r"/>
            <a:r>
              <a:rPr lang="en-US" sz="1000" dirty="0" smtClean="0">
                <a:solidFill>
                  <a:srgbClr val="574E4F"/>
                </a:solidFill>
                <a:latin typeface="Source Sans Pro" panose="020B0503030403020204" pitchFamily="34" charset="0"/>
              </a:rPr>
              <a:t>Employees at this organization are supportive of one another.</a:t>
            </a:r>
            <a:endParaRPr lang="en-US" sz="1300" dirty="0">
              <a:solidFill>
                <a:srgbClr val="574E4F"/>
              </a:solidFill>
              <a:latin typeface="Source Sans Pro" panose="020B0503030403020204" pitchFamily="34" charset="0"/>
            </a:endParaRPr>
          </a:p>
          <a:p>
            <a:endParaRPr lang="en-US" sz="1300" dirty="0" smtClean="0">
              <a:solidFill>
                <a:srgbClr val="574E4F"/>
              </a:solidFill>
              <a:latin typeface="Source Sans Pro" panose="020B0503030403020204" pitchFamily="34" charset="0"/>
            </a:endParaRPr>
          </a:p>
        </p:txBody>
      </p:sp>
      <p:grpSp>
        <p:nvGrpSpPr>
          <p:cNvPr id="21" name="Group 20"/>
          <p:cNvGrpSpPr/>
          <p:nvPr/>
        </p:nvGrpSpPr>
        <p:grpSpPr>
          <a:xfrm>
            <a:off x="6772500" y="3726383"/>
            <a:ext cx="3339100" cy="154633"/>
            <a:chOff x="6818220" y="3718763"/>
            <a:chExt cx="3339100" cy="154633"/>
          </a:xfrm>
        </p:grpSpPr>
        <p:sp>
          <p:nvSpPr>
            <p:cNvPr id="65" name="Oval 64"/>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6772500" y="4030880"/>
            <a:ext cx="3339100" cy="154633"/>
            <a:chOff x="6818220" y="3718763"/>
            <a:chExt cx="3339100" cy="154633"/>
          </a:xfrm>
        </p:grpSpPr>
        <p:sp>
          <p:nvSpPr>
            <p:cNvPr id="91" name="Oval 90"/>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6772500" y="4337072"/>
            <a:ext cx="3339100" cy="154633"/>
            <a:chOff x="6818220" y="3718763"/>
            <a:chExt cx="3339100" cy="154633"/>
          </a:xfrm>
        </p:grpSpPr>
        <p:sp>
          <p:nvSpPr>
            <p:cNvPr id="98" name="Oval 97"/>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6772500" y="4638248"/>
            <a:ext cx="3339100" cy="154633"/>
            <a:chOff x="6818220" y="3718763"/>
            <a:chExt cx="3339100" cy="154633"/>
          </a:xfrm>
        </p:grpSpPr>
        <p:sp>
          <p:nvSpPr>
            <p:cNvPr id="105" name="Oval 104"/>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p:cNvGrpSpPr/>
          <p:nvPr/>
        </p:nvGrpSpPr>
        <p:grpSpPr>
          <a:xfrm>
            <a:off x="6772500" y="4951446"/>
            <a:ext cx="3339100" cy="154633"/>
            <a:chOff x="6818220" y="3718763"/>
            <a:chExt cx="3339100" cy="154633"/>
          </a:xfrm>
        </p:grpSpPr>
        <p:sp>
          <p:nvSpPr>
            <p:cNvPr id="112" name="Oval 111"/>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 name="Group 117"/>
          <p:cNvGrpSpPr/>
          <p:nvPr/>
        </p:nvGrpSpPr>
        <p:grpSpPr>
          <a:xfrm>
            <a:off x="6772500" y="5256193"/>
            <a:ext cx="3339100" cy="154633"/>
            <a:chOff x="6818220" y="3718763"/>
            <a:chExt cx="3339100" cy="154633"/>
          </a:xfrm>
        </p:grpSpPr>
        <p:sp>
          <p:nvSpPr>
            <p:cNvPr id="119" name="Oval 118"/>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p:cNvGrpSpPr/>
          <p:nvPr/>
        </p:nvGrpSpPr>
        <p:grpSpPr>
          <a:xfrm>
            <a:off x="6771494" y="5568517"/>
            <a:ext cx="3339100" cy="154633"/>
            <a:chOff x="6818220" y="3718763"/>
            <a:chExt cx="3339100" cy="154633"/>
          </a:xfrm>
        </p:grpSpPr>
        <p:sp>
          <p:nvSpPr>
            <p:cNvPr id="126" name="Oval 125"/>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 name="Rectangle 85"/>
          <p:cNvSpPr/>
          <p:nvPr/>
        </p:nvSpPr>
        <p:spPr>
          <a:xfrm>
            <a:off x="1892672" y="2296812"/>
            <a:ext cx="4434840" cy="137786"/>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Picture 86"/>
          <p:cNvPicPr>
            <a:picLocks noChangeAspect="1"/>
          </p:cNvPicPr>
          <p:nvPr/>
        </p:nvPicPr>
        <p:blipFill rotWithShape="1">
          <a:blip r:embed="rId7">
            <a:extLst>
              <a:ext uri="{28A0092B-C50C-407E-A947-70E740481C1C}">
                <a14:useLocalDpi xmlns:a14="http://schemas.microsoft.com/office/drawing/2010/main" val="0"/>
              </a:ext>
            </a:extLst>
          </a:blip>
          <a:srcRect b="98040"/>
          <a:stretch/>
        </p:blipFill>
        <p:spPr>
          <a:xfrm>
            <a:off x="845147" y="373650"/>
            <a:ext cx="10501706" cy="512175"/>
          </a:xfrm>
          <a:prstGeom prst="rect">
            <a:avLst/>
          </a:prstGeom>
        </p:spPr>
      </p:pic>
      <p:sp>
        <p:nvSpPr>
          <p:cNvPr id="88" name="Rectangle 87"/>
          <p:cNvSpPr/>
          <p:nvPr/>
        </p:nvSpPr>
        <p:spPr>
          <a:xfrm>
            <a:off x="866774" y="892215"/>
            <a:ext cx="10462261" cy="45719"/>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p:cNvGrpSpPr/>
          <p:nvPr/>
        </p:nvGrpSpPr>
        <p:grpSpPr>
          <a:xfrm>
            <a:off x="1665639" y="6475302"/>
            <a:ext cx="10268317" cy="853385"/>
            <a:chOff x="1665637" y="12625246"/>
            <a:chExt cx="10268317" cy="882042"/>
          </a:xfrm>
        </p:grpSpPr>
        <p:sp>
          <p:nvSpPr>
            <p:cNvPr id="132" name="Rectangle 131"/>
            <p:cNvSpPr/>
            <p:nvPr/>
          </p:nvSpPr>
          <p:spPr>
            <a:xfrm>
              <a:off x="1665637" y="12625246"/>
              <a:ext cx="8860713" cy="817064"/>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73241" y="12753235"/>
              <a:ext cx="8860713" cy="754053"/>
            </a:xfrm>
            <a:prstGeom prst="rect">
              <a:avLst/>
            </a:prstGeom>
            <a:noFill/>
            <a:ln>
              <a:noFill/>
            </a:ln>
          </p:spPr>
          <p:txBody>
            <a:bodyPr wrap="square" rtlCol="0">
              <a:spAutoFit/>
            </a:bodyPr>
            <a:lstStyle/>
            <a:p>
              <a:r>
                <a:rPr lang="en-US" sz="1000" dirty="0" smtClean="0">
                  <a:solidFill>
                    <a:srgbClr val="965F5C"/>
                  </a:solidFill>
                  <a:latin typeface="Oswald" panose="02000503000000000000" pitchFamily="2" charset="0"/>
                </a:rPr>
                <a:t>	</a:t>
              </a:r>
              <a:r>
                <a:rPr lang="en-US" sz="1000" dirty="0" smtClean="0">
                  <a:solidFill>
                    <a:srgbClr val="DAE0E3"/>
                  </a:solidFill>
                  <a:latin typeface="Oswald" panose="02000503000000000000" pitchFamily="2" charset="0"/>
                </a:rPr>
                <a:t>Network for Nonprofit and Social Impact | Northwestern University School of Communication | nnsi@northwestern.edu</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Sponsored by the National Science Foundation</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Copyright 2015</a:t>
              </a:r>
            </a:p>
            <a:p>
              <a:endParaRPr lang="en-US" sz="1300" dirty="0" smtClean="0">
                <a:solidFill>
                  <a:schemeClr val="bg1"/>
                </a:solidFill>
                <a:latin typeface="Oswald" panose="02000503000000000000" pitchFamily="2" charset="0"/>
              </a:endParaRPr>
            </a:p>
          </p:txBody>
        </p:sp>
        <p:pic>
          <p:nvPicPr>
            <p:cNvPr id="134" name="Picture 133"/>
            <p:cNvPicPr>
              <a:picLocks noChangeAspect="1"/>
            </p:cNvPicPr>
            <p:nvPr/>
          </p:nvPicPr>
          <p:blipFill rotWithShape="1">
            <a:blip r:embed="rId8" cstate="print">
              <a:biLevel thresh="50000"/>
              <a:extLst>
                <a:ext uri="{BEBA8EAE-BF5A-486C-A8C5-ECC9F3942E4B}">
                  <a14:imgProps xmlns:a14="http://schemas.microsoft.com/office/drawing/2010/main">
                    <a14:imgLayer r:embed="rId9">
                      <a14:imgEffect>
                        <a14:backgroundRemoval t="9091" b="88811" l="1090" r="100000">
                          <a14:foregroundMark x1="19074" y1="13986" x2="19074" y2="13986"/>
                          <a14:foregroundMark x1="21798" y1="21678" x2="21798" y2="21678"/>
                          <a14:foregroundMark x1="30790" y1="37063" x2="30790" y2="37063"/>
                          <a14:foregroundMark x1="32698" y1="48252" x2="32698" y2="48252"/>
                          <a14:foregroundMark x1="26975" y1="23776" x2="26975" y2="23776"/>
                          <a14:foregroundMark x1="25341" y1="20979" x2="25341" y2="20979"/>
                          <a14:foregroundMark x1="25886" y1="69930" x2="25886" y2="69930"/>
                          <a14:foregroundMark x1="24523" y1="71329" x2="24523" y2="71329"/>
                          <a14:foregroundMark x1="22888" y1="80420" x2="22888" y2="80420"/>
                          <a14:foregroundMark x1="19074" y1="83916" x2="19074" y2="83916"/>
                          <a14:foregroundMark x1="16621" y1="79720" x2="16621" y2="79720"/>
                          <a14:foregroundMark x1="20163" y1="79021" x2="20163" y2="79021"/>
                          <a14:foregroundMark x1="7902" y1="30769" x2="7902" y2="30769"/>
                          <a14:foregroundMark x1="7629" y1="32867" x2="7629" y2="32867"/>
                          <a14:foregroundMark x1="14986" y1="26573" x2="14986" y2="26573"/>
                          <a14:foregroundMark x1="11717" y1="77622" x2="11717" y2="77622"/>
                          <a14:foregroundMark x1="5177" y1="49650" x2="5177" y2="49650"/>
                          <a14:foregroundMark x1="43324" y1="34266" x2="43324" y2="34266"/>
                          <a14:foregroundMark x1="48774" y1="33566" x2="48774" y2="33566"/>
                          <a14:foregroundMark x1="55858" y1="34266" x2="55858" y2="34266"/>
                          <a14:foregroundMark x1="62125" y1="38462" x2="62125" y2="38462"/>
                          <a14:foregroundMark x1="80926" y1="36364" x2="80926" y2="36364"/>
                          <a14:foregroundMark x1="85014" y1="37063" x2="85014" y2="37063"/>
                          <a14:foregroundMark x1="90736" y1="37063" x2="90736" y2="37063"/>
                          <a14:foregroundMark x1="45232" y1="59441" x2="45232" y2="59441"/>
                          <a14:foregroundMark x1="46866" y1="58741" x2="46866" y2="58741"/>
                          <a14:foregroundMark x1="50409" y1="57343" x2="50409" y2="57343"/>
                          <a14:foregroundMark x1="54768" y1="57343" x2="54768" y2="57343"/>
                          <a14:foregroundMark x1="58856" y1="58042" x2="58856" y2="58042"/>
                          <a14:foregroundMark x1="61580" y1="58042" x2="61580" y2="58042"/>
                          <a14:foregroundMark x1="65395" y1="58741" x2="65395" y2="58741"/>
                          <a14:foregroundMark x1="68392" y1="59441" x2="68392" y2="59441"/>
                          <a14:foregroundMark x1="70845" y1="58741" x2="70845" y2="58741"/>
                          <a14:foregroundMark x1="73842" y1="57343" x2="73842" y2="57343"/>
                          <a14:foregroundMark x1="75477" y1="58042" x2="75477" y2="58042"/>
                          <a14:foregroundMark x1="77384" y1="58042" x2="77384" y2="58042"/>
                          <a14:foregroundMark x1="82289" y1="58741" x2="82289" y2="58741"/>
                          <a14:foregroundMark x1="83924" y1="59441" x2="83924" y2="59441"/>
                          <a14:foregroundMark x1="87466" y1="58042" x2="87466" y2="58042"/>
                          <a14:foregroundMark x1="49591" y1="70629" x2="49591" y2="70629"/>
                          <a14:foregroundMark x1="54496" y1="72028" x2="54496" y2="72028"/>
                          <a14:foregroundMark x1="56948" y1="73427" x2="56948" y2="73427"/>
                          <a14:foregroundMark x1="59946" y1="73427" x2="59946" y2="73427"/>
                          <a14:foregroundMark x1="62943" y1="73427" x2="62943" y2="73427"/>
                          <a14:foregroundMark x1="64578" y1="72727" x2="64578" y2="72727"/>
                          <a14:foregroundMark x1="59946" y1="68531" x2="59946" y2="68531"/>
                          <a14:foregroundMark x1="68120" y1="72028" x2="68120" y2="72028"/>
                          <a14:foregroundMark x1="71390" y1="72028" x2="71390" y2="72028"/>
                          <a14:foregroundMark x1="75477" y1="72028" x2="75477" y2="72028"/>
                          <a14:foregroundMark x1="79019" y1="72727" x2="79019" y2="72727"/>
                          <a14:foregroundMark x1="80381" y1="74126" x2="80381" y2="74126"/>
                          <a14:foregroundMark x1="83924" y1="71329" x2="83924" y2="71329"/>
                          <a14:backgroundMark x1="19074" y1="19580" x2="19074" y2="19580"/>
                          <a14:backgroundMark x1="17166" y1="17483" x2="17166" y2="17483"/>
                          <a14:backgroundMark x1="20708" y1="81818" x2="20708" y2="81818"/>
                          <a14:backgroundMark x1="18529" y1="80420" x2="18529" y2="80420"/>
                          <a14:backgroundMark x1="7084" y1="50350" x2="7084" y2="50350"/>
                          <a14:backgroundMark x1="6540" y1="45455" x2="6540" y2="45455"/>
                          <a14:backgroundMark x1="5995" y1="53147" x2="5995" y2="53147"/>
                          <a14:backgroundMark x1="30790" y1="46853" x2="30790" y2="46853"/>
                          <a14:backgroundMark x1="31335" y1="45455" x2="31335" y2="45455"/>
                          <a14:backgroundMark x1="31063" y1="51748" x2="31063" y2="51748"/>
                          <a14:backgroundMark x1="48229" y1="60140" x2="48229" y2="60140"/>
                          <a14:backgroundMark x1="46049" y1="60140" x2="46049" y2="60140"/>
                          <a14:backgroundMark x1="47956" y1="40559" x2="47956" y2="40559"/>
                          <a14:backgroundMark x1="55858" y1="58741" x2="55858" y2="58741"/>
                          <a14:backgroundMark x1="58856" y1="60140" x2="58856" y2="60140"/>
                          <a14:backgroundMark x1="65668" y1="60839" x2="65668" y2="60839"/>
                          <a14:backgroundMark x1="71117" y1="60839" x2="71117" y2="60839"/>
                          <a14:backgroundMark x1="81471" y1="61538" x2="81471" y2="61538"/>
                          <a14:backgroundMark x1="84469" y1="59441" x2="84469" y2="59441"/>
                          <a14:backgroundMark x1="88283" y1="60839" x2="88283" y2="60839"/>
                          <a14:backgroundMark x1="78202" y1="75524" x2="78202" y2="75524"/>
                          <a14:backgroundMark x1="75477" y1="74825" x2="75477" y2="74825"/>
                          <a14:backgroundMark x1="54496" y1="74126" x2="54496" y2="74126"/>
                          <a14:backgroundMark x1="51226" y1="71329" x2="51226" y2="71329"/>
                        </a14:backgroundRemoval>
                      </a14:imgEffect>
                    </a14:imgLayer>
                  </a14:imgProps>
                </a:ext>
                <a:ext uri="{28A0092B-C50C-407E-A947-70E740481C1C}">
                  <a14:useLocalDpi xmlns:a14="http://schemas.microsoft.com/office/drawing/2010/main" val="0"/>
                </a:ext>
              </a:extLst>
            </a:blip>
            <a:srcRect r="-532"/>
            <a:stretch/>
          </p:blipFill>
          <p:spPr>
            <a:xfrm>
              <a:off x="2412101" y="12717992"/>
              <a:ext cx="1532112" cy="594361"/>
            </a:xfrm>
            <a:prstGeom prst="rect">
              <a:avLst/>
            </a:prstGeom>
          </p:spPr>
        </p:pic>
      </p:grpSp>
      <p:grpSp>
        <p:nvGrpSpPr>
          <p:cNvPr id="135" name="Group 134"/>
          <p:cNvGrpSpPr/>
          <p:nvPr/>
        </p:nvGrpSpPr>
        <p:grpSpPr>
          <a:xfrm>
            <a:off x="1718480" y="6074379"/>
            <a:ext cx="1874934" cy="313383"/>
            <a:chOff x="6675498" y="19006383"/>
            <a:chExt cx="1874934" cy="290647"/>
          </a:xfrm>
        </p:grpSpPr>
        <p:sp>
          <p:nvSpPr>
            <p:cNvPr id="136" name="Flowchart: Alternate Process 135"/>
            <p:cNvSpPr/>
            <p:nvPr/>
          </p:nvSpPr>
          <p:spPr>
            <a:xfrm>
              <a:off x="6729127"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itle 1"/>
            <p:cNvSpPr txBox="1">
              <a:spLocks/>
            </p:cNvSpPr>
            <p:nvPr/>
          </p:nvSpPr>
          <p:spPr>
            <a:xfrm>
              <a:off x="6675498" y="19043522"/>
              <a:ext cx="1874934" cy="253508"/>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&lt;  Back</a:t>
              </a:r>
              <a:endParaRPr lang="en-US" sz="1300" b="1" dirty="0">
                <a:solidFill>
                  <a:schemeClr val="bg1"/>
                </a:solidFill>
                <a:latin typeface="Oswald" panose="02000503000000000000" pitchFamily="2" charset="0"/>
              </a:endParaRPr>
            </a:p>
          </p:txBody>
        </p:sp>
      </p:grpSp>
      <p:grpSp>
        <p:nvGrpSpPr>
          <p:cNvPr id="138" name="Group 137"/>
          <p:cNvGrpSpPr/>
          <p:nvPr/>
        </p:nvGrpSpPr>
        <p:grpSpPr>
          <a:xfrm>
            <a:off x="8634202" y="6067464"/>
            <a:ext cx="1767677" cy="347251"/>
            <a:chOff x="6737594" y="19006383"/>
            <a:chExt cx="1767677" cy="322059"/>
          </a:xfrm>
        </p:grpSpPr>
        <p:sp>
          <p:nvSpPr>
            <p:cNvPr id="139" name="Flowchart: Alternate Process 138"/>
            <p:cNvSpPr/>
            <p:nvPr/>
          </p:nvSpPr>
          <p:spPr>
            <a:xfrm>
              <a:off x="6737594"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itle 1"/>
            <p:cNvSpPr txBox="1">
              <a:spLocks/>
            </p:cNvSpPr>
            <p:nvPr/>
          </p:nvSpPr>
          <p:spPr>
            <a:xfrm>
              <a:off x="6737594" y="19035206"/>
              <a:ext cx="1767677" cy="293236"/>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Next  &gt;</a:t>
              </a:r>
              <a:endParaRPr lang="en-US" sz="1300" b="1" dirty="0">
                <a:solidFill>
                  <a:schemeClr val="bg1"/>
                </a:solidFill>
                <a:latin typeface="Oswald" panose="02000503000000000000" pitchFamily="2" charset="0"/>
              </a:endParaRPr>
            </a:p>
          </p:txBody>
        </p:sp>
      </p:grpSp>
    </p:spTree>
    <p:extLst>
      <p:ext uri="{BB962C8B-B14F-4D97-AF65-F5344CB8AC3E}">
        <p14:creationId xmlns:p14="http://schemas.microsoft.com/office/powerpoint/2010/main" val="1233267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b="75205"/>
          <a:stretch/>
        </p:blipFill>
        <p:spPr>
          <a:xfrm>
            <a:off x="845148" y="368300"/>
            <a:ext cx="10501705" cy="6587671"/>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b="39816"/>
          <a:stretch/>
        </p:blipFill>
        <p:spPr>
          <a:xfrm>
            <a:off x="845147" y="940383"/>
            <a:ext cx="10501706" cy="6320388"/>
          </a:xfrm>
          <a:prstGeom prst="rect">
            <a:avLst/>
          </a:prstGeom>
        </p:spPr>
      </p:pic>
      <p:sp>
        <p:nvSpPr>
          <p:cNvPr id="5" name="Rectangle 4"/>
          <p:cNvSpPr/>
          <p:nvPr/>
        </p:nvSpPr>
        <p:spPr>
          <a:xfrm>
            <a:off x="1665644" y="929498"/>
            <a:ext cx="8860712" cy="6089516"/>
          </a:xfrm>
          <a:prstGeom prst="rect">
            <a:avLst/>
          </a:prstGeom>
          <a:solidFill>
            <a:srgbClr val="DAE0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Rectangle 14"/>
          <p:cNvSpPr/>
          <p:nvPr/>
        </p:nvSpPr>
        <p:spPr>
          <a:xfrm>
            <a:off x="1665643" y="940382"/>
            <a:ext cx="8860713" cy="990151"/>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095748" y="927683"/>
            <a:ext cx="8774182" cy="1002851"/>
            <a:chOff x="2017643" y="927683"/>
            <a:chExt cx="8774182" cy="1002851"/>
          </a:xfrm>
        </p:grpSpPr>
        <p:sp>
          <p:nvSpPr>
            <p:cNvPr id="12" name="TextBox 11"/>
            <p:cNvSpPr txBox="1"/>
            <p:nvPr/>
          </p:nvSpPr>
          <p:spPr>
            <a:xfrm>
              <a:off x="3126105" y="927683"/>
              <a:ext cx="7665720" cy="707886"/>
            </a:xfrm>
            <a:prstGeom prst="rect">
              <a:avLst/>
            </a:prstGeom>
            <a:noFill/>
          </p:spPr>
          <p:txBody>
            <a:bodyPr wrap="square" rtlCol="0">
              <a:spAutoFit/>
            </a:bodyPr>
            <a:lstStyle/>
            <a:p>
              <a:r>
                <a:rPr lang="en-US" sz="4000" b="1" dirty="0" smtClean="0">
                  <a:solidFill>
                    <a:schemeClr val="bg1"/>
                  </a:solidFill>
                  <a:latin typeface="Oswald" panose="02000503000000000000" pitchFamily="2" charset="0"/>
                </a:rPr>
                <a:t>Nonprofit Capacity Analytics Tool</a:t>
              </a:r>
              <a:endParaRPr lang="en-US" sz="4000" b="1" dirty="0">
                <a:solidFill>
                  <a:schemeClr val="bg1"/>
                </a:solidFill>
                <a:latin typeface="Oswald" panose="02000503000000000000" pitchFamily="2" charset="0"/>
              </a:endParaRPr>
            </a:p>
          </p:txBody>
        </p:sp>
        <p:sp>
          <p:nvSpPr>
            <p:cNvPr id="13" name="TextBox 12"/>
            <p:cNvSpPr txBox="1"/>
            <p:nvPr/>
          </p:nvSpPr>
          <p:spPr>
            <a:xfrm>
              <a:off x="3126105" y="1561202"/>
              <a:ext cx="7665720"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How can nonprofits be rewired for maximum impact?</a:t>
              </a:r>
              <a:endParaRPr lang="en-US" dirty="0">
                <a:solidFill>
                  <a:schemeClr val="bg1"/>
                </a:solidFill>
                <a:latin typeface="Oswald" panose="02000503000000000000"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7643" y="1001883"/>
              <a:ext cx="1089919" cy="842157"/>
            </a:xfrm>
            <a:prstGeom prst="rect">
              <a:avLst/>
            </a:prstGeom>
          </p:spPr>
        </p:pic>
      </p:grpSp>
      <p:sp>
        <p:nvSpPr>
          <p:cNvPr id="17" name="Rectangle 16"/>
          <p:cNvSpPr/>
          <p:nvPr/>
        </p:nvSpPr>
        <p:spPr>
          <a:xfrm>
            <a:off x="1665642" y="1927481"/>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665639" y="2142654"/>
            <a:ext cx="8860713" cy="447593"/>
          </a:xfrm>
          <a:prstGeom prst="rect">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853302" y="2835514"/>
            <a:ext cx="7587878" cy="492443"/>
          </a:xfrm>
          <a:prstGeom prst="rect">
            <a:avLst/>
          </a:prstGeom>
          <a:noFill/>
        </p:spPr>
        <p:txBody>
          <a:bodyPr wrap="square" rtlCol="0">
            <a:spAutoFit/>
          </a:bodyPr>
          <a:lstStyle/>
          <a:p>
            <a:r>
              <a:rPr lang="en-US" sz="1300" b="1" dirty="0" smtClean="0">
                <a:solidFill>
                  <a:srgbClr val="574E4F"/>
                </a:solidFill>
                <a:latin typeface="Source Sans Pro" panose="020B0503030403020204" pitchFamily="34" charset="0"/>
              </a:rPr>
              <a:t>For the following statements, please select the answer that best represents your personal assessment about </a:t>
            </a:r>
            <a:r>
              <a:rPr lang="en-US" sz="1300" b="1" u="sng" dirty="0" smtClean="0">
                <a:solidFill>
                  <a:srgbClr val="574E4F"/>
                </a:solidFill>
                <a:latin typeface="Source Sans Pro" panose="020B0503030403020204" pitchFamily="34" charset="0"/>
              </a:rPr>
              <a:t>your organization</a:t>
            </a:r>
            <a:r>
              <a:rPr lang="en-US" sz="1300" b="1" dirty="0" smtClean="0">
                <a:solidFill>
                  <a:srgbClr val="574E4F"/>
                </a:solidFill>
                <a:latin typeface="Source Sans Pro" panose="020B0503030403020204" pitchFamily="34" charset="0"/>
              </a:rPr>
              <a:t>.</a:t>
            </a:r>
            <a:r>
              <a:rPr lang="en-US" sz="1300" b="1" dirty="0">
                <a:solidFill>
                  <a:srgbClr val="574E4F"/>
                </a:solidFill>
                <a:latin typeface="Source Sans Pro" panose="020B0503030403020204" pitchFamily="34" charset="0"/>
              </a:rPr>
              <a:t>	</a:t>
            </a:r>
            <a:endParaRPr lang="en-US" sz="1300" b="1" dirty="0" smtClean="0">
              <a:solidFill>
                <a:srgbClr val="574E4F"/>
              </a:solidFill>
              <a:latin typeface="Source Sans Pro" panose="020B0503030403020204" pitchFamily="34" charset="0"/>
            </a:endParaRPr>
          </a:p>
        </p:txBody>
      </p:sp>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b="97917"/>
          <a:stretch/>
        </p:blipFill>
        <p:spPr>
          <a:xfrm>
            <a:off x="845147" y="375085"/>
            <a:ext cx="10501706" cy="544561"/>
          </a:xfrm>
          <a:prstGeom prst="rect">
            <a:avLst/>
          </a:prstGeom>
        </p:spPr>
      </p:pic>
      <p:sp>
        <p:nvSpPr>
          <p:cNvPr id="30" name="Rectangle 29"/>
          <p:cNvSpPr/>
          <p:nvPr/>
        </p:nvSpPr>
        <p:spPr>
          <a:xfrm>
            <a:off x="1665639" y="2587879"/>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873654" y="2182625"/>
            <a:ext cx="8860713"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10/16</a:t>
            </a:r>
            <a:endParaRPr lang="en-US" dirty="0">
              <a:solidFill>
                <a:schemeClr val="bg1"/>
              </a:solidFill>
              <a:latin typeface="Oswald" panose="02000503000000000000" pitchFamily="2" charset="0"/>
            </a:endParaRP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2081" y="2258255"/>
            <a:ext cx="7970606" cy="213976"/>
          </a:xfrm>
          <a:prstGeom prst="rect">
            <a:avLst/>
          </a:prstGeom>
        </p:spPr>
      </p:pic>
      <p:sp>
        <p:nvSpPr>
          <p:cNvPr id="45" name="TextBox 44"/>
          <p:cNvSpPr txBox="1"/>
          <p:nvPr/>
        </p:nvSpPr>
        <p:spPr>
          <a:xfrm>
            <a:off x="844250" y="7703052"/>
            <a:ext cx="8502828" cy="492443"/>
          </a:xfrm>
          <a:prstGeom prst="rect">
            <a:avLst/>
          </a:prstGeom>
          <a:noFill/>
        </p:spPr>
        <p:txBody>
          <a:bodyPr wrap="square" rtlCol="0">
            <a:spAutoFit/>
          </a:bodyPr>
          <a:lstStyle/>
          <a:p>
            <a:r>
              <a:rPr lang="en-US" sz="1300" dirty="0" smtClean="0">
                <a:solidFill>
                  <a:srgbClr val="574E4F"/>
                </a:solidFill>
                <a:latin typeface="Source Sans Pro" panose="020B0503030403020204" pitchFamily="34" charset="0"/>
              </a:rPr>
              <a:t>Replace “your organization” at the top of the page with the name of the organization that was filled in when an account was being created. </a:t>
            </a:r>
          </a:p>
        </p:txBody>
      </p:sp>
      <p:cxnSp>
        <p:nvCxnSpPr>
          <p:cNvPr id="49" name="Straight Connector 48"/>
          <p:cNvCxnSpPr/>
          <p:nvPr/>
        </p:nvCxnSpPr>
        <p:spPr>
          <a:xfrm flipV="1">
            <a:off x="1798319" y="3585796"/>
            <a:ext cx="8533032" cy="15931"/>
          </a:xfrm>
          <a:prstGeom prst="line">
            <a:avLst/>
          </a:prstGeom>
          <a:ln w="19050">
            <a:solidFill>
              <a:srgbClr val="574E4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510718" y="3260733"/>
            <a:ext cx="0" cy="2742249"/>
          </a:xfrm>
          <a:prstGeom prst="line">
            <a:avLst/>
          </a:prstGeom>
          <a:ln w="19050">
            <a:solidFill>
              <a:srgbClr val="574E4F"/>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442627" y="3212180"/>
            <a:ext cx="856619" cy="600164"/>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Strongly Disagree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57" name="TextBox 56"/>
          <p:cNvSpPr txBox="1"/>
          <p:nvPr/>
        </p:nvSpPr>
        <p:spPr>
          <a:xfrm>
            <a:off x="7070354" y="3168870"/>
            <a:ext cx="856619" cy="646331"/>
          </a:xfrm>
          <a:prstGeom prst="rect">
            <a:avLst/>
          </a:prstGeom>
          <a:noFill/>
        </p:spPr>
        <p:txBody>
          <a:bodyPr wrap="square" rtlCol="0">
            <a:spAutoFit/>
          </a:bodyPr>
          <a:lstStyle/>
          <a:p>
            <a:pPr algn="ctr"/>
            <a:endParaRPr lang="en-US" sz="1300" dirty="0">
              <a:solidFill>
                <a:srgbClr val="574E4F"/>
              </a:solidFill>
              <a:latin typeface="Source Sans Pro" panose="020B0503030403020204" pitchFamily="34" charset="0"/>
            </a:endParaRPr>
          </a:p>
          <a:p>
            <a:pPr algn="ctr"/>
            <a:r>
              <a:rPr lang="en-US" sz="1000" dirty="0" smtClean="0">
                <a:solidFill>
                  <a:srgbClr val="574E4F"/>
                </a:solidFill>
                <a:latin typeface="Source Sans Pro" panose="020B0503030403020204" pitchFamily="34" charset="0"/>
              </a:rPr>
              <a:t> Disagree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58" name="TextBox 57"/>
          <p:cNvSpPr txBox="1"/>
          <p:nvPr/>
        </p:nvSpPr>
        <p:spPr>
          <a:xfrm>
            <a:off x="7681838" y="3138168"/>
            <a:ext cx="856619" cy="692497"/>
          </a:xfrm>
          <a:prstGeom prst="rect">
            <a:avLst/>
          </a:prstGeom>
          <a:noFill/>
        </p:spPr>
        <p:txBody>
          <a:bodyPr wrap="square" rtlCol="0">
            <a:spAutoFit/>
          </a:bodyPr>
          <a:lstStyle/>
          <a:p>
            <a:pPr algn="ctr"/>
            <a:endParaRPr lang="en-US" sz="1300" dirty="0">
              <a:solidFill>
                <a:srgbClr val="574E4F"/>
              </a:solidFill>
              <a:latin typeface="Source Sans Pro" panose="020B0503030403020204" pitchFamily="34" charset="0"/>
            </a:endParaRPr>
          </a:p>
          <a:p>
            <a:pPr algn="ctr"/>
            <a:r>
              <a:rPr lang="en-US" sz="1300" dirty="0" smtClean="0">
                <a:solidFill>
                  <a:srgbClr val="574E4F"/>
                </a:solidFill>
                <a:latin typeface="Source Sans Pro" panose="020B0503030403020204" pitchFamily="34" charset="0"/>
              </a:rPr>
              <a:t> </a:t>
            </a:r>
            <a:r>
              <a:rPr lang="en-US" sz="1000" dirty="0" smtClean="0">
                <a:solidFill>
                  <a:srgbClr val="574E4F"/>
                </a:solidFill>
                <a:latin typeface="Source Sans Pro" panose="020B0503030403020204" pitchFamily="34" charset="0"/>
              </a:rPr>
              <a:t>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59" name="TextBox 58"/>
          <p:cNvSpPr txBox="1"/>
          <p:nvPr/>
        </p:nvSpPr>
        <p:spPr>
          <a:xfrm>
            <a:off x="8286705" y="3217755"/>
            <a:ext cx="856619" cy="600164"/>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Strongly 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60" name="TextBox 59"/>
          <p:cNvSpPr txBox="1"/>
          <p:nvPr/>
        </p:nvSpPr>
        <p:spPr>
          <a:xfrm>
            <a:off x="9140502" y="3215470"/>
            <a:ext cx="656991" cy="400110"/>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Don’t Know</a:t>
            </a:r>
          </a:p>
        </p:txBody>
      </p:sp>
      <p:sp>
        <p:nvSpPr>
          <p:cNvPr id="61" name="TextBox 60"/>
          <p:cNvSpPr txBox="1"/>
          <p:nvPr/>
        </p:nvSpPr>
        <p:spPr>
          <a:xfrm>
            <a:off x="9565842" y="3215471"/>
            <a:ext cx="925756" cy="600164"/>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Not Applicable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63" name="TextBox 62"/>
          <p:cNvSpPr txBox="1"/>
          <p:nvPr/>
        </p:nvSpPr>
        <p:spPr>
          <a:xfrm>
            <a:off x="1665639" y="3691837"/>
            <a:ext cx="4845079" cy="2031325"/>
          </a:xfrm>
          <a:prstGeom prst="rect">
            <a:avLst/>
          </a:prstGeom>
          <a:noFill/>
        </p:spPr>
        <p:txBody>
          <a:bodyPr wrap="square" rtlCol="0">
            <a:spAutoFit/>
          </a:bodyPr>
          <a:lstStyle/>
          <a:p>
            <a:pPr algn="r"/>
            <a:r>
              <a:rPr lang="en-US" sz="1000" dirty="0" smtClean="0">
                <a:solidFill>
                  <a:srgbClr val="574E4F"/>
                </a:solidFill>
                <a:latin typeface="Source Sans Pro" panose="020B0503030403020204" pitchFamily="34" charset="0"/>
              </a:rPr>
              <a:t>Implementation of activities reflects the strategic plan.</a:t>
            </a:r>
          </a:p>
          <a:p>
            <a:pPr algn="r"/>
            <a:endParaRPr lang="en-US" sz="1000" dirty="0">
              <a:solidFill>
                <a:srgbClr val="574E4F"/>
              </a:solidFill>
              <a:latin typeface="Source Sans Pro" panose="020B0503030403020204" pitchFamily="34" charset="0"/>
            </a:endParaRPr>
          </a:p>
          <a:p>
            <a:pPr algn="r"/>
            <a:r>
              <a:rPr lang="en-US" sz="1000" dirty="0" smtClean="0">
                <a:solidFill>
                  <a:srgbClr val="574E4F"/>
                </a:solidFill>
                <a:latin typeface="Source Sans Pro" panose="020B0503030403020204" pitchFamily="34" charset="0"/>
              </a:rPr>
              <a:t>Strategic plans are actually followed.</a:t>
            </a:r>
          </a:p>
          <a:p>
            <a:pPr algn="r"/>
            <a:endParaRPr lang="en-US" sz="1000" dirty="0">
              <a:solidFill>
                <a:srgbClr val="574E4F"/>
              </a:solidFill>
              <a:latin typeface="Source Sans Pro" panose="020B0503030403020204" pitchFamily="34" charset="0"/>
            </a:endParaRPr>
          </a:p>
          <a:p>
            <a:pPr algn="r"/>
            <a:r>
              <a:rPr lang="en-US" sz="1000" dirty="0" smtClean="0">
                <a:solidFill>
                  <a:srgbClr val="574E4F"/>
                </a:solidFill>
                <a:latin typeface="Source Sans Pro" panose="020B0503030403020204" pitchFamily="34" charset="0"/>
              </a:rPr>
              <a:t>This organization is guided by a long-term strategic plan.</a:t>
            </a:r>
          </a:p>
          <a:p>
            <a:pPr algn="r"/>
            <a:endParaRPr lang="en-US" sz="1000" dirty="0">
              <a:solidFill>
                <a:srgbClr val="574E4F"/>
              </a:solidFill>
              <a:latin typeface="Source Sans Pro" panose="020B0503030403020204" pitchFamily="34" charset="0"/>
            </a:endParaRPr>
          </a:p>
          <a:p>
            <a:pPr algn="r"/>
            <a:r>
              <a:rPr lang="en-US" sz="1000" dirty="0" smtClean="0">
                <a:solidFill>
                  <a:srgbClr val="574E4F"/>
                </a:solidFill>
                <a:latin typeface="Source Sans Pro" panose="020B0503030403020204" pitchFamily="34" charset="0"/>
              </a:rPr>
              <a:t>This organization’s strategic plan is forward-oriented.</a:t>
            </a:r>
          </a:p>
          <a:p>
            <a:pPr algn="r"/>
            <a:endParaRPr lang="en-US" sz="1000" dirty="0">
              <a:solidFill>
                <a:srgbClr val="574E4F"/>
              </a:solidFill>
              <a:latin typeface="Source Sans Pro" panose="020B0503030403020204" pitchFamily="34" charset="0"/>
            </a:endParaRPr>
          </a:p>
          <a:p>
            <a:pPr algn="r"/>
            <a:r>
              <a:rPr lang="en-US" sz="1000" dirty="0" smtClean="0">
                <a:solidFill>
                  <a:srgbClr val="574E4F"/>
                </a:solidFill>
                <a:latin typeface="Source Sans Pro" panose="020B0503030403020204" pitchFamily="34" charset="0"/>
              </a:rPr>
              <a:t>The board revisits the strategic plan on an annual basis.</a:t>
            </a:r>
          </a:p>
          <a:p>
            <a:pPr algn="r"/>
            <a:endParaRPr lang="en-US" sz="1000" dirty="0">
              <a:solidFill>
                <a:srgbClr val="574E4F"/>
              </a:solidFill>
              <a:latin typeface="Source Sans Pro" panose="020B0503030403020204" pitchFamily="34" charset="0"/>
            </a:endParaRPr>
          </a:p>
          <a:p>
            <a:pPr algn="r"/>
            <a:r>
              <a:rPr lang="en-US" sz="1000" dirty="0" smtClean="0">
                <a:solidFill>
                  <a:srgbClr val="574E4F"/>
                </a:solidFill>
                <a:latin typeface="Source Sans Pro" panose="020B0503030403020204" pitchFamily="34" charset="0"/>
              </a:rPr>
              <a:t>The strategic plan is structured around this organization’s mission.</a:t>
            </a:r>
            <a:endParaRPr lang="en-US" sz="1300" dirty="0">
              <a:solidFill>
                <a:srgbClr val="574E4F"/>
              </a:solidFill>
              <a:latin typeface="Source Sans Pro" panose="020B0503030403020204" pitchFamily="34" charset="0"/>
            </a:endParaRPr>
          </a:p>
          <a:p>
            <a:endParaRPr lang="en-US" sz="1300" dirty="0" smtClean="0">
              <a:solidFill>
                <a:srgbClr val="574E4F"/>
              </a:solidFill>
              <a:latin typeface="Source Sans Pro" panose="020B0503030403020204" pitchFamily="34" charset="0"/>
            </a:endParaRPr>
          </a:p>
        </p:txBody>
      </p:sp>
      <p:grpSp>
        <p:nvGrpSpPr>
          <p:cNvPr id="21" name="Group 20"/>
          <p:cNvGrpSpPr/>
          <p:nvPr/>
        </p:nvGrpSpPr>
        <p:grpSpPr>
          <a:xfrm>
            <a:off x="6772500" y="3726383"/>
            <a:ext cx="3339100" cy="154633"/>
            <a:chOff x="6818220" y="3718763"/>
            <a:chExt cx="3339100" cy="154633"/>
          </a:xfrm>
        </p:grpSpPr>
        <p:sp>
          <p:nvSpPr>
            <p:cNvPr id="65" name="Oval 64"/>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6772500" y="4030880"/>
            <a:ext cx="3339100" cy="154633"/>
            <a:chOff x="6818220" y="3718763"/>
            <a:chExt cx="3339100" cy="154633"/>
          </a:xfrm>
        </p:grpSpPr>
        <p:sp>
          <p:nvSpPr>
            <p:cNvPr id="91" name="Oval 90"/>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6772500" y="4337072"/>
            <a:ext cx="3339100" cy="154633"/>
            <a:chOff x="6818220" y="3718763"/>
            <a:chExt cx="3339100" cy="154633"/>
          </a:xfrm>
        </p:grpSpPr>
        <p:sp>
          <p:nvSpPr>
            <p:cNvPr id="98" name="Oval 97"/>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6772500" y="4638248"/>
            <a:ext cx="3339100" cy="154633"/>
            <a:chOff x="6818220" y="3718763"/>
            <a:chExt cx="3339100" cy="154633"/>
          </a:xfrm>
        </p:grpSpPr>
        <p:sp>
          <p:nvSpPr>
            <p:cNvPr id="105" name="Oval 104"/>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p:cNvGrpSpPr/>
          <p:nvPr/>
        </p:nvGrpSpPr>
        <p:grpSpPr>
          <a:xfrm>
            <a:off x="6772500" y="4951446"/>
            <a:ext cx="3339100" cy="154633"/>
            <a:chOff x="6818220" y="3718763"/>
            <a:chExt cx="3339100" cy="154633"/>
          </a:xfrm>
        </p:grpSpPr>
        <p:sp>
          <p:nvSpPr>
            <p:cNvPr id="112" name="Oval 111"/>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 name="Group 117"/>
          <p:cNvGrpSpPr/>
          <p:nvPr/>
        </p:nvGrpSpPr>
        <p:grpSpPr>
          <a:xfrm>
            <a:off x="6772500" y="5256193"/>
            <a:ext cx="3339100" cy="154633"/>
            <a:chOff x="6818220" y="3718763"/>
            <a:chExt cx="3339100" cy="154633"/>
          </a:xfrm>
        </p:grpSpPr>
        <p:sp>
          <p:nvSpPr>
            <p:cNvPr id="119" name="Oval 118"/>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 name="Rectangle 85"/>
          <p:cNvSpPr/>
          <p:nvPr/>
        </p:nvSpPr>
        <p:spPr>
          <a:xfrm>
            <a:off x="1892672" y="2296812"/>
            <a:ext cx="4928616" cy="137786"/>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79"/>
          <p:cNvPicPr>
            <a:picLocks noChangeAspect="1"/>
          </p:cNvPicPr>
          <p:nvPr/>
        </p:nvPicPr>
        <p:blipFill rotWithShape="1">
          <a:blip r:embed="rId7">
            <a:extLst>
              <a:ext uri="{28A0092B-C50C-407E-A947-70E740481C1C}">
                <a14:useLocalDpi xmlns:a14="http://schemas.microsoft.com/office/drawing/2010/main" val="0"/>
              </a:ext>
            </a:extLst>
          </a:blip>
          <a:srcRect b="98040"/>
          <a:stretch/>
        </p:blipFill>
        <p:spPr>
          <a:xfrm>
            <a:off x="845147" y="373650"/>
            <a:ext cx="10501706" cy="512175"/>
          </a:xfrm>
          <a:prstGeom prst="rect">
            <a:avLst/>
          </a:prstGeom>
        </p:spPr>
      </p:pic>
      <p:sp>
        <p:nvSpPr>
          <p:cNvPr id="81" name="Rectangle 80"/>
          <p:cNvSpPr/>
          <p:nvPr/>
        </p:nvSpPr>
        <p:spPr>
          <a:xfrm>
            <a:off x="866774" y="892215"/>
            <a:ext cx="10462261" cy="45719"/>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p:cNvGrpSpPr/>
          <p:nvPr/>
        </p:nvGrpSpPr>
        <p:grpSpPr>
          <a:xfrm>
            <a:off x="1665639" y="6475302"/>
            <a:ext cx="10268317" cy="853385"/>
            <a:chOff x="1665637" y="12625246"/>
            <a:chExt cx="10268317" cy="882042"/>
          </a:xfrm>
        </p:grpSpPr>
        <p:sp>
          <p:nvSpPr>
            <p:cNvPr id="83" name="Rectangle 82"/>
            <p:cNvSpPr/>
            <p:nvPr/>
          </p:nvSpPr>
          <p:spPr>
            <a:xfrm>
              <a:off x="1665637" y="12625246"/>
              <a:ext cx="8860713" cy="817064"/>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3073241" y="12753235"/>
              <a:ext cx="8860713" cy="754053"/>
            </a:xfrm>
            <a:prstGeom prst="rect">
              <a:avLst/>
            </a:prstGeom>
            <a:noFill/>
            <a:ln>
              <a:noFill/>
            </a:ln>
          </p:spPr>
          <p:txBody>
            <a:bodyPr wrap="square" rtlCol="0">
              <a:spAutoFit/>
            </a:bodyPr>
            <a:lstStyle/>
            <a:p>
              <a:r>
                <a:rPr lang="en-US" sz="1000" dirty="0" smtClean="0">
                  <a:solidFill>
                    <a:srgbClr val="965F5C"/>
                  </a:solidFill>
                  <a:latin typeface="Oswald" panose="02000503000000000000" pitchFamily="2" charset="0"/>
                </a:rPr>
                <a:t>	</a:t>
              </a:r>
              <a:r>
                <a:rPr lang="en-US" sz="1000" dirty="0" smtClean="0">
                  <a:solidFill>
                    <a:srgbClr val="DAE0E3"/>
                  </a:solidFill>
                  <a:latin typeface="Oswald" panose="02000503000000000000" pitchFamily="2" charset="0"/>
                </a:rPr>
                <a:t>Network for Nonprofit and Social Impact | Northwestern University School of Communication | nnsi@northwestern.edu</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Sponsored by the National Science Foundation</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Copyright 2015</a:t>
              </a:r>
            </a:p>
            <a:p>
              <a:endParaRPr lang="en-US" sz="1300" dirty="0" smtClean="0">
                <a:solidFill>
                  <a:schemeClr val="bg1"/>
                </a:solidFill>
                <a:latin typeface="Oswald" panose="02000503000000000000" pitchFamily="2" charset="0"/>
              </a:endParaRPr>
            </a:p>
          </p:txBody>
        </p:sp>
        <p:pic>
          <p:nvPicPr>
            <p:cNvPr id="85" name="Picture 84"/>
            <p:cNvPicPr>
              <a:picLocks noChangeAspect="1"/>
            </p:cNvPicPr>
            <p:nvPr/>
          </p:nvPicPr>
          <p:blipFill rotWithShape="1">
            <a:blip r:embed="rId8" cstate="print">
              <a:biLevel thresh="50000"/>
              <a:extLst>
                <a:ext uri="{BEBA8EAE-BF5A-486C-A8C5-ECC9F3942E4B}">
                  <a14:imgProps xmlns:a14="http://schemas.microsoft.com/office/drawing/2010/main">
                    <a14:imgLayer r:embed="rId9">
                      <a14:imgEffect>
                        <a14:backgroundRemoval t="9091" b="88811" l="1090" r="100000">
                          <a14:foregroundMark x1="19074" y1="13986" x2="19074" y2="13986"/>
                          <a14:foregroundMark x1="21798" y1="21678" x2="21798" y2="21678"/>
                          <a14:foregroundMark x1="30790" y1="37063" x2="30790" y2="37063"/>
                          <a14:foregroundMark x1="32698" y1="48252" x2="32698" y2="48252"/>
                          <a14:foregroundMark x1="26975" y1="23776" x2="26975" y2="23776"/>
                          <a14:foregroundMark x1="25341" y1="20979" x2="25341" y2="20979"/>
                          <a14:foregroundMark x1="25886" y1="69930" x2="25886" y2="69930"/>
                          <a14:foregroundMark x1="24523" y1="71329" x2="24523" y2="71329"/>
                          <a14:foregroundMark x1="22888" y1="80420" x2="22888" y2="80420"/>
                          <a14:foregroundMark x1="19074" y1="83916" x2="19074" y2="83916"/>
                          <a14:foregroundMark x1="16621" y1="79720" x2="16621" y2="79720"/>
                          <a14:foregroundMark x1="20163" y1="79021" x2="20163" y2="79021"/>
                          <a14:foregroundMark x1="7902" y1="30769" x2="7902" y2="30769"/>
                          <a14:foregroundMark x1="7629" y1="32867" x2="7629" y2="32867"/>
                          <a14:foregroundMark x1="14986" y1="26573" x2="14986" y2="26573"/>
                          <a14:foregroundMark x1="11717" y1="77622" x2="11717" y2="77622"/>
                          <a14:foregroundMark x1="5177" y1="49650" x2="5177" y2="49650"/>
                          <a14:foregroundMark x1="43324" y1="34266" x2="43324" y2="34266"/>
                          <a14:foregroundMark x1="48774" y1="33566" x2="48774" y2="33566"/>
                          <a14:foregroundMark x1="55858" y1="34266" x2="55858" y2="34266"/>
                          <a14:foregroundMark x1="62125" y1="38462" x2="62125" y2="38462"/>
                          <a14:foregroundMark x1="80926" y1="36364" x2="80926" y2="36364"/>
                          <a14:foregroundMark x1="85014" y1="37063" x2="85014" y2="37063"/>
                          <a14:foregroundMark x1="90736" y1="37063" x2="90736" y2="37063"/>
                          <a14:foregroundMark x1="45232" y1="59441" x2="45232" y2="59441"/>
                          <a14:foregroundMark x1="46866" y1="58741" x2="46866" y2="58741"/>
                          <a14:foregroundMark x1="50409" y1="57343" x2="50409" y2="57343"/>
                          <a14:foregroundMark x1="54768" y1="57343" x2="54768" y2="57343"/>
                          <a14:foregroundMark x1="58856" y1="58042" x2="58856" y2="58042"/>
                          <a14:foregroundMark x1="61580" y1="58042" x2="61580" y2="58042"/>
                          <a14:foregroundMark x1="65395" y1="58741" x2="65395" y2="58741"/>
                          <a14:foregroundMark x1="68392" y1="59441" x2="68392" y2="59441"/>
                          <a14:foregroundMark x1="70845" y1="58741" x2="70845" y2="58741"/>
                          <a14:foregroundMark x1="73842" y1="57343" x2="73842" y2="57343"/>
                          <a14:foregroundMark x1="75477" y1="58042" x2="75477" y2="58042"/>
                          <a14:foregroundMark x1="77384" y1="58042" x2="77384" y2="58042"/>
                          <a14:foregroundMark x1="82289" y1="58741" x2="82289" y2="58741"/>
                          <a14:foregroundMark x1="83924" y1="59441" x2="83924" y2="59441"/>
                          <a14:foregroundMark x1="87466" y1="58042" x2="87466" y2="58042"/>
                          <a14:foregroundMark x1="49591" y1="70629" x2="49591" y2="70629"/>
                          <a14:foregroundMark x1="54496" y1="72028" x2="54496" y2="72028"/>
                          <a14:foregroundMark x1="56948" y1="73427" x2="56948" y2="73427"/>
                          <a14:foregroundMark x1="59946" y1="73427" x2="59946" y2="73427"/>
                          <a14:foregroundMark x1="62943" y1="73427" x2="62943" y2="73427"/>
                          <a14:foregroundMark x1="64578" y1="72727" x2="64578" y2="72727"/>
                          <a14:foregroundMark x1="59946" y1="68531" x2="59946" y2="68531"/>
                          <a14:foregroundMark x1="68120" y1="72028" x2="68120" y2="72028"/>
                          <a14:foregroundMark x1="71390" y1="72028" x2="71390" y2="72028"/>
                          <a14:foregroundMark x1="75477" y1="72028" x2="75477" y2="72028"/>
                          <a14:foregroundMark x1="79019" y1="72727" x2="79019" y2="72727"/>
                          <a14:foregroundMark x1="80381" y1="74126" x2="80381" y2="74126"/>
                          <a14:foregroundMark x1="83924" y1="71329" x2="83924" y2="71329"/>
                          <a14:backgroundMark x1="19074" y1="19580" x2="19074" y2="19580"/>
                          <a14:backgroundMark x1="17166" y1="17483" x2="17166" y2="17483"/>
                          <a14:backgroundMark x1="20708" y1="81818" x2="20708" y2="81818"/>
                          <a14:backgroundMark x1="18529" y1="80420" x2="18529" y2="80420"/>
                          <a14:backgroundMark x1="7084" y1="50350" x2="7084" y2="50350"/>
                          <a14:backgroundMark x1="6540" y1="45455" x2="6540" y2="45455"/>
                          <a14:backgroundMark x1="5995" y1="53147" x2="5995" y2="53147"/>
                          <a14:backgroundMark x1="30790" y1="46853" x2="30790" y2="46853"/>
                          <a14:backgroundMark x1="31335" y1="45455" x2="31335" y2="45455"/>
                          <a14:backgroundMark x1="31063" y1="51748" x2="31063" y2="51748"/>
                          <a14:backgroundMark x1="48229" y1="60140" x2="48229" y2="60140"/>
                          <a14:backgroundMark x1="46049" y1="60140" x2="46049" y2="60140"/>
                          <a14:backgroundMark x1="47956" y1="40559" x2="47956" y2="40559"/>
                          <a14:backgroundMark x1="55858" y1="58741" x2="55858" y2="58741"/>
                          <a14:backgroundMark x1="58856" y1="60140" x2="58856" y2="60140"/>
                          <a14:backgroundMark x1="65668" y1="60839" x2="65668" y2="60839"/>
                          <a14:backgroundMark x1="71117" y1="60839" x2="71117" y2="60839"/>
                          <a14:backgroundMark x1="81471" y1="61538" x2="81471" y2="61538"/>
                          <a14:backgroundMark x1="84469" y1="59441" x2="84469" y2="59441"/>
                          <a14:backgroundMark x1="88283" y1="60839" x2="88283" y2="60839"/>
                          <a14:backgroundMark x1="78202" y1="75524" x2="78202" y2="75524"/>
                          <a14:backgroundMark x1="75477" y1="74825" x2="75477" y2="74825"/>
                          <a14:backgroundMark x1="54496" y1="74126" x2="54496" y2="74126"/>
                          <a14:backgroundMark x1="51226" y1="71329" x2="51226" y2="71329"/>
                        </a14:backgroundRemoval>
                      </a14:imgEffect>
                    </a14:imgLayer>
                  </a14:imgProps>
                </a:ext>
                <a:ext uri="{28A0092B-C50C-407E-A947-70E740481C1C}">
                  <a14:useLocalDpi xmlns:a14="http://schemas.microsoft.com/office/drawing/2010/main" val="0"/>
                </a:ext>
              </a:extLst>
            </a:blip>
            <a:srcRect r="-532"/>
            <a:stretch/>
          </p:blipFill>
          <p:spPr>
            <a:xfrm>
              <a:off x="2412101" y="12717992"/>
              <a:ext cx="1532112" cy="594361"/>
            </a:xfrm>
            <a:prstGeom prst="rect">
              <a:avLst/>
            </a:prstGeom>
          </p:spPr>
        </p:pic>
      </p:grpSp>
      <p:grpSp>
        <p:nvGrpSpPr>
          <p:cNvPr id="87" name="Group 86"/>
          <p:cNvGrpSpPr/>
          <p:nvPr/>
        </p:nvGrpSpPr>
        <p:grpSpPr>
          <a:xfrm>
            <a:off x="1718480" y="6074379"/>
            <a:ext cx="1874934" cy="313383"/>
            <a:chOff x="6675498" y="19006383"/>
            <a:chExt cx="1874934" cy="290647"/>
          </a:xfrm>
        </p:grpSpPr>
        <p:sp>
          <p:nvSpPr>
            <p:cNvPr id="88" name="Flowchart: Alternate Process 87"/>
            <p:cNvSpPr/>
            <p:nvPr/>
          </p:nvSpPr>
          <p:spPr>
            <a:xfrm>
              <a:off x="6729127"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itle 1"/>
            <p:cNvSpPr txBox="1">
              <a:spLocks/>
            </p:cNvSpPr>
            <p:nvPr/>
          </p:nvSpPr>
          <p:spPr>
            <a:xfrm>
              <a:off x="6675498" y="19043522"/>
              <a:ext cx="1874934" cy="253508"/>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&lt;  Back</a:t>
              </a:r>
              <a:endParaRPr lang="en-US" sz="1300" b="1" dirty="0">
                <a:solidFill>
                  <a:schemeClr val="bg1"/>
                </a:solidFill>
                <a:latin typeface="Oswald" panose="02000503000000000000" pitchFamily="2" charset="0"/>
              </a:endParaRPr>
            </a:p>
          </p:txBody>
        </p:sp>
      </p:grpSp>
      <p:grpSp>
        <p:nvGrpSpPr>
          <p:cNvPr id="125" name="Group 124"/>
          <p:cNvGrpSpPr/>
          <p:nvPr/>
        </p:nvGrpSpPr>
        <p:grpSpPr>
          <a:xfrm>
            <a:off x="8634202" y="6067464"/>
            <a:ext cx="1767677" cy="347251"/>
            <a:chOff x="6737594" y="19006383"/>
            <a:chExt cx="1767677" cy="322059"/>
          </a:xfrm>
        </p:grpSpPr>
        <p:sp>
          <p:nvSpPr>
            <p:cNvPr id="126" name="Flowchart: Alternate Process 125"/>
            <p:cNvSpPr/>
            <p:nvPr/>
          </p:nvSpPr>
          <p:spPr>
            <a:xfrm>
              <a:off x="6737594"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itle 1"/>
            <p:cNvSpPr txBox="1">
              <a:spLocks/>
            </p:cNvSpPr>
            <p:nvPr/>
          </p:nvSpPr>
          <p:spPr>
            <a:xfrm>
              <a:off x="6737594" y="19035206"/>
              <a:ext cx="1767677" cy="293236"/>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Next  &gt;</a:t>
              </a:r>
              <a:endParaRPr lang="en-US" sz="1300" b="1" dirty="0">
                <a:solidFill>
                  <a:schemeClr val="bg1"/>
                </a:solidFill>
                <a:latin typeface="Oswald" panose="02000503000000000000" pitchFamily="2" charset="0"/>
              </a:endParaRPr>
            </a:p>
          </p:txBody>
        </p:sp>
      </p:grpSp>
    </p:spTree>
    <p:extLst>
      <p:ext uri="{BB962C8B-B14F-4D97-AF65-F5344CB8AC3E}">
        <p14:creationId xmlns:p14="http://schemas.microsoft.com/office/powerpoint/2010/main" val="18501787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b="75205"/>
          <a:stretch/>
        </p:blipFill>
        <p:spPr>
          <a:xfrm>
            <a:off x="845148" y="368300"/>
            <a:ext cx="10501705" cy="6587671"/>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b="39816"/>
          <a:stretch/>
        </p:blipFill>
        <p:spPr>
          <a:xfrm>
            <a:off x="845147" y="940383"/>
            <a:ext cx="10501706" cy="6320388"/>
          </a:xfrm>
          <a:prstGeom prst="rect">
            <a:avLst/>
          </a:prstGeom>
        </p:spPr>
      </p:pic>
      <p:sp>
        <p:nvSpPr>
          <p:cNvPr id="5" name="Rectangle 4"/>
          <p:cNvSpPr/>
          <p:nvPr/>
        </p:nvSpPr>
        <p:spPr>
          <a:xfrm>
            <a:off x="1665644" y="929498"/>
            <a:ext cx="8860712" cy="6089516"/>
          </a:xfrm>
          <a:prstGeom prst="rect">
            <a:avLst/>
          </a:prstGeom>
          <a:solidFill>
            <a:srgbClr val="DAE0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Rectangle 14"/>
          <p:cNvSpPr/>
          <p:nvPr/>
        </p:nvSpPr>
        <p:spPr>
          <a:xfrm>
            <a:off x="1665643" y="940382"/>
            <a:ext cx="8860713" cy="990151"/>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095748" y="927683"/>
            <a:ext cx="8774182" cy="1002851"/>
            <a:chOff x="2017643" y="927683"/>
            <a:chExt cx="8774182" cy="1002851"/>
          </a:xfrm>
        </p:grpSpPr>
        <p:sp>
          <p:nvSpPr>
            <p:cNvPr id="12" name="TextBox 11"/>
            <p:cNvSpPr txBox="1"/>
            <p:nvPr/>
          </p:nvSpPr>
          <p:spPr>
            <a:xfrm>
              <a:off x="3126105" y="927683"/>
              <a:ext cx="7665720" cy="707886"/>
            </a:xfrm>
            <a:prstGeom prst="rect">
              <a:avLst/>
            </a:prstGeom>
            <a:noFill/>
          </p:spPr>
          <p:txBody>
            <a:bodyPr wrap="square" rtlCol="0">
              <a:spAutoFit/>
            </a:bodyPr>
            <a:lstStyle/>
            <a:p>
              <a:r>
                <a:rPr lang="en-US" sz="4000" b="1" dirty="0" smtClean="0">
                  <a:solidFill>
                    <a:schemeClr val="bg1"/>
                  </a:solidFill>
                  <a:latin typeface="Oswald" panose="02000503000000000000" pitchFamily="2" charset="0"/>
                </a:rPr>
                <a:t>Nonprofit Capacity Analytics Tool</a:t>
              </a:r>
              <a:endParaRPr lang="en-US" sz="4000" b="1" dirty="0">
                <a:solidFill>
                  <a:schemeClr val="bg1"/>
                </a:solidFill>
                <a:latin typeface="Oswald" panose="02000503000000000000" pitchFamily="2" charset="0"/>
              </a:endParaRPr>
            </a:p>
          </p:txBody>
        </p:sp>
        <p:sp>
          <p:nvSpPr>
            <p:cNvPr id="13" name="TextBox 12"/>
            <p:cNvSpPr txBox="1"/>
            <p:nvPr/>
          </p:nvSpPr>
          <p:spPr>
            <a:xfrm>
              <a:off x="3126105" y="1561202"/>
              <a:ext cx="7665720"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How can nonprofits be rewired for maximum impact?</a:t>
              </a:r>
              <a:endParaRPr lang="en-US" dirty="0">
                <a:solidFill>
                  <a:schemeClr val="bg1"/>
                </a:solidFill>
                <a:latin typeface="Oswald" panose="02000503000000000000"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7643" y="1001883"/>
              <a:ext cx="1089919" cy="842157"/>
            </a:xfrm>
            <a:prstGeom prst="rect">
              <a:avLst/>
            </a:prstGeom>
          </p:spPr>
        </p:pic>
      </p:grpSp>
      <p:sp>
        <p:nvSpPr>
          <p:cNvPr id="17" name="Rectangle 16"/>
          <p:cNvSpPr/>
          <p:nvPr/>
        </p:nvSpPr>
        <p:spPr>
          <a:xfrm>
            <a:off x="1665642" y="1927481"/>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665639" y="2142654"/>
            <a:ext cx="8860713" cy="447593"/>
          </a:xfrm>
          <a:prstGeom prst="rect">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853302" y="2835514"/>
            <a:ext cx="7587878" cy="492443"/>
          </a:xfrm>
          <a:prstGeom prst="rect">
            <a:avLst/>
          </a:prstGeom>
          <a:noFill/>
        </p:spPr>
        <p:txBody>
          <a:bodyPr wrap="square" rtlCol="0">
            <a:spAutoFit/>
          </a:bodyPr>
          <a:lstStyle/>
          <a:p>
            <a:r>
              <a:rPr lang="en-US" sz="1300" b="1" dirty="0" smtClean="0">
                <a:solidFill>
                  <a:srgbClr val="574E4F"/>
                </a:solidFill>
                <a:latin typeface="Source Sans Pro" panose="020B0503030403020204" pitchFamily="34" charset="0"/>
              </a:rPr>
              <a:t>For the following statements, please select the answer that best represents your personal assessment about </a:t>
            </a:r>
            <a:r>
              <a:rPr lang="en-US" sz="1300" b="1" u="sng" dirty="0" smtClean="0">
                <a:solidFill>
                  <a:srgbClr val="574E4F"/>
                </a:solidFill>
                <a:latin typeface="Source Sans Pro" panose="020B0503030403020204" pitchFamily="34" charset="0"/>
              </a:rPr>
              <a:t>your organization</a:t>
            </a:r>
            <a:r>
              <a:rPr lang="en-US" sz="1300" b="1" dirty="0" smtClean="0">
                <a:solidFill>
                  <a:srgbClr val="574E4F"/>
                </a:solidFill>
                <a:latin typeface="Source Sans Pro" panose="020B0503030403020204" pitchFamily="34" charset="0"/>
              </a:rPr>
              <a:t>.</a:t>
            </a:r>
            <a:r>
              <a:rPr lang="en-US" sz="1300" b="1" dirty="0">
                <a:solidFill>
                  <a:srgbClr val="574E4F"/>
                </a:solidFill>
                <a:latin typeface="Source Sans Pro" panose="020B0503030403020204" pitchFamily="34" charset="0"/>
              </a:rPr>
              <a:t>	</a:t>
            </a:r>
            <a:endParaRPr lang="en-US" sz="1300" b="1" dirty="0" smtClean="0">
              <a:solidFill>
                <a:srgbClr val="574E4F"/>
              </a:solidFill>
              <a:latin typeface="Source Sans Pro" panose="020B0503030403020204" pitchFamily="34" charset="0"/>
            </a:endParaRPr>
          </a:p>
        </p:txBody>
      </p:sp>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b="97917"/>
          <a:stretch/>
        </p:blipFill>
        <p:spPr>
          <a:xfrm>
            <a:off x="845147" y="375085"/>
            <a:ext cx="10501706" cy="544561"/>
          </a:xfrm>
          <a:prstGeom prst="rect">
            <a:avLst/>
          </a:prstGeom>
        </p:spPr>
      </p:pic>
      <p:sp>
        <p:nvSpPr>
          <p:cNvPr id="30" name="Rectangle 29"/>
          <p:cNvSpPr/>
          <p:nvPr/>
        </p:nvSpPr>
        <p:spPr>
          <a:xfrm>
            <a:off x="1665639" y="2587879"/>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873654" y="2182625"/>
            <a:ext cx="8860713"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11/16</a:t>
            </a:r>
            <a:endParaRPr lang="en-US" dirty="0">
              <a:solidFill>
                <a:schemeClr val="bg1"/>
              </a:solidFill>
              <a:latin typeface="Oswald" panose="02000503000000000000" pitchFamily="2" charset="0"/>
            </a:endParaRP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2081" y="2258255"/>
            <a:ext cx="7970606" cy="213976"/>
          </a:xfrm>
          <a:prstGeom prst="rect">
            <a:avLst/>
          </a:prstGeom>
        </p:spPr>
      </p:pic>
      <p:sp>
        <p:nvSpPr>
          <p:cNvPr id="45" name="TextBox 44"/>
          <p:cNvSpPr txBox="1"/>
          <p:nvPr/>
        </p:nvSpPr>
        <p:spPr>
          <a:xfrm>
            <a:off x="844250" y="7703052"/>
            <a:ext cx="8502828" cy="492443"/>
          </a:xfrm>
          <a:prstGeom prst="rect">
            <a:avLst/>
          </a:prstGeom>
          <a:noFill/>
        </p:spPr>
        <p:txBody>
          <a:bodyPr wrap="square" rtlCol="0">
            <a:spAutoFit/>
          </a:bodyPr>
          <a:lstStyle/>
          <a:p>
            <a:r>
              <a:rPr lang="en-US" sz="1300" dirty="0" smtClean="0">
                <a:solidFill>
                  <a:srgbClr val="574E4F"/>
                </a:solidFill>
                <a:latin typeface="Source Sans Pro" panose="020B0503030403020204" pitchFamily="34" charset="0"/>
              </a:rPr>
              <a:t>Replace “your organization” at the top of the page with the name of the organization that was filled in when an account was being created. </a:t>
            </a:r>
          </a:p>
        </p:txBody>
      </p:sp>
      <p:cxnSp>
        <p:nvCxnSpPr>
          <p:cNvPr id="49" name="Straight Connector 48"/>
          <p:cNvCxnSpPr/>
          <p:nvPr/>
        </p:nvCxnSpPr>
        <p:spPr>
          <a:xfrm flipV="1">
            <a:off x="1798319" y="3585796"/>
            <a:ext cx="8533032" cy="15931"/>
          </a:xfrm>
          <a:prstGeom prst="line">
            <a:avLst/>
          </a:prstGeom>
          <a:ln w="19050">
            <a:solidFill>
              <a:srgbClr val="574E4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510718" y="3260733"/>
            <a:ext cx="0" cy="2742249"/>
          </a:xfrm>
          <a:prstGeom prst="line">
            <a:avLst/>
          </a:prstGeom>
          <a:ln w="19050">
            <a:solidFill>
              <a:srgbClr val="574E4F"/>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442627" y="3212180"/>
            <a:ext cx="856619" cy="600164"/>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Strongly Disagree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57" name="TextBox 56"/>
          <p:cNvSpPr txBox="1"/>
          <p:nvPr/>
        </p:nvSpPr>
        <p:spPr>
          <a:xfrm>
            <a:off x="7070354" y="3168870"/>
            <a:ext cx="856619" cy="646331"/>
          </a:xfrm>
          <a:prstGeom prst="rect">
            <a:avLst/>
          </a:prstGeom>
          <a:noFill/>
        </p:spPr>
        <p:txBody>
          <a:bodyPr wrap="square" rtlCol="0">
            <a:spAutoFit/>
          </a:bodyPr>
          <a:lstStyle/>
          <a:p>
            <a:pPr algn="ctr"/>
            <a:endParaRPr lang="en-US" sz="1300" dirty="0">
              <a:solidFill>
                <a:srgbClr val="574E4F"/>
              </a:solidFill>
              <a:latin typeface="Source Sans Pro" panose="020B0503030403020204" pitchFamily="34" charset="0"/>
            </a:endParaRPr>
          </a:p>
          <a:p>
            <a:pPr algn="ctr"/>
            <a:r>
              <a:rPr lang="en-US" sz="1000" dirty="0" smtClean="0">
                <a:solidFill>
                  <a:srgbClr val="574E4F"/>
                </a:solidFill>
                <a:latin typeface="Source Sans Pro" panose="020B0503030403020204" pitchFamily="34" charset="0"/>
              </a:rPr>
              <a:t> Disagree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58" name="TextBox 57"/>
          <p:cNvSpPr txBox="1"/>
          <p:nvPr/>
        </p:nvSpPr>
        <p:spPr>
          <a:xfrm>
            <a:off x="7681838" y="3138168"/>
            <a:ext cx="856619" cy="692497"/>
          </a:xfrm>
          <a:prstGeom prst="rect">
            <a:avLst/>
          </a:prstGeom>
          <a:noFill/>
        </p:spPr>
        <p:txBody>
          <a:bodyPr wrap="square" rtlCol="0">
            <a:spAutoFit/>
          </a:bodyPr>
          <a:lstStyle/>
          <a:p>
            <a:pPr algn="ctr"/>
            <a:endParaRPr lang="en-US" sz="1300" dirty="0">
              <a:solidFill>
                <a:srgbClr val="574E4F"/>
              </a:solidFill>
              <a:latin typeface="Source Sans Pro" panose="020B0503030403020204" pitchFamily="34" charset="0"/>
            </a:endParaRPr>
          </a:p>
          <a:p>
            <a:pPr algn="ctr"/>
            <a:r>
              <a:rPr lang="en-US" sz="1300" dirty="0" smtClean="0">
                <a:solidFill>
                  <a:srgbClr val="574E4F"/>
                </a:solidFill>
                <a:latin typeface="Source Sans Pro" panose="020B0503030403020204" pitchFamily="34" charset="0"/>
              </a:rPr>
              <a:t> </a:t>
            </a:r>
            <a:r>
              <a:rPr lang="en-US" sz="1000" dirty="0" smtClean="0">
                <a:solidFill>
                  <a:srgbClr val="574E4F"/>
                </a:solidFill>
                <a:latin typeface="Source Sans Pro" panose="020B0503030403020204" pitchFamily="34" charset="0"/>
              </a:rPr>
              <a:t>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59" name="TextBox 58"/>
          <p:cNvSpPr txBox="1"/>
          <p:nvPr/>
        </p:nvSpPr>
        <p:spPr>
          <a:xfrm>
            <a:off x="8286705" y="3217755"/>
            <a:ext cx="856619" cy="600164"/>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Strongly 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60" name="TextBox 59"/>
          <p:cNvSpPr txBox="1"/>
          <p:nvPr/>
        </p:nvSpPr>
        <p:spPr>
          <a:xfrm>
            <a:off x="9140502" y="3215470"/>
            <a:ext cx="656991" cy="400110"/>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Don’t Know</a:t>
            </a:r>
          </a:p>
        </p:txBody>
      </p:sp>
      <p:sp>
        <p:nvSpPr>
          <p:cNvPr id="61" name="TextBox 60"/>
          <p:cNvSpPr txBox="1"/>
          <p:nvPr/>
        </p:nvSpPr>
        <p:spPr>
          <a:xfrm>
            <a:off x="9565842" y="3215471"/>
            <a:ext cx="925756" cy="600164"/>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Not Applicable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63" name="TextBox 62"/>
          <p:cNvSpPr txBox="1"/>
          <p:nvPr/>
        </p:nvSpPr>
        <p:spPr>
          <a:xfrm>
            <a:off x="1665639" y="3691837"/>
            <a:ext cx="4845079" cy="2492990"/>
          </a:xfrm>
          <a:prstGeom prst="rect">
            <a:avLst/>
          </a:prstGeom>
          <a:noFill/>
        </p:spPr>
        <p:txBody>
          <a:bodyPr wrap="square" rtlCol="0">
            <a:spAutoFit/>
          </a:bodyPr>
          <a:lstStyle/>
          <a:p>
            <a:pPr algn="r"/>
            <a:r>
              <a:rPr lang="en-US" sz="1000" dirty="0" smtClean="0">
                <a:solidFill>
                  <a:srgbClr val="574E4F"/>
                </a:solidFill>
                <a:latin typeface="Source Sans Pro" panose="020B0503030403020204" pitchFamily="34" charset="0"/>
              </a:rPr>
              <a:t>Information technology is regularly used for communicating with external stakeholders</a:t>
            </a:r>
          </a:p>
          <a:p>
            <a:pPr algn="r"/>
            <a:r>
              <a:rPr lang="en-US" sz="1000" dirty="0" smtClean="0">
                <a:solidFill>
                  <a:srgbClr val="574E4F"/>
                </a:solidFill>
                <a:latin typeface="Source Sans Pro" panose="020B0503030403020204" pitchFamily="34" charset="0"/>
              </a:rPr>
              <a:t>(i.e., donors, media, and other organizations).</a:t>
            </a:r>
          </a:p>
          <a:p>
            <a:pPr algn="r"/>
            <a:endParaRPr lang="en-US" sz="1000" dirty="0">
              <a:solidFill>
                <a:srgbClr val="574E4F"/>
              </a:solidFill>
              <a:latin typeface="Source Sans Pro" panose="020B0503030403020204" pitchFamily="34" charset="0"/>
            </a:endParaRPr>
          </a:p>
          <a:p>
            <a:pPr algn="r"/>
            <a:r>
              <a:rPr lang="en-US" sz="1000" dirty="0" smtClean="0">
                <a:solidFill>
                  <a:srgbClr val="574E4F"/>
                </a:solidFill>
                <a:latin typeface="Source Sans Pro" panose="020B0503030403020204" pitchFamily="34" charset="0"/>
              </a:rPr>
              <a:t>This organization has developed cause-related fundraising activities.</a:t>
            </a:r>
          </a:p>
          <a:p>
            <a:pPr algn="r"/>
            <a:endParaRPr lang="en-US" sz="1000" dirty="0">
              <a:solidFill>
                <a:srgbClr val="574E4F"/>
              </a:solidFill>
              <a:latin typeface="Source Sans Pro" panose="020B0503030403020204" pitchFamily="34" charset="0"/>
            </a:endParaRPr>
          </a:p>
          <a:p>
            <a:pPr algn="r"/>
            <a:r>
              <a:rPr lang="en-US" sz="1000" dirty="0" smtClean="0">
                <a:solidFill>
                  <a:srgbClr val="574E4F"/>
                </a:solidFill>
                <a:latin typeface="Source Sans Pro" panose="020B0503030403020204" pitchFamily="34" charset="0"/>
              </a:rPr>
              <a:t>A public relations strategy is in place.</a:t>
            </a:r>
          </a:p>
          <a:p>
            <a:pPr algn="r"/>
            <a:endParaRPr lang="en-US" sz="1000" dirty="0">
              <a:solidFill>
                <a:srgbClr val="574E4F"/>
              </a:solidFill>
              <a:latin typeface="Source Sans Pro" panose="020B0503030403020204" pitchFamily="34" charset="0"/>
            </a:endParaRPr>
          </a:p>
          <a:p>
            <a:pPr algn="r"/>
            <a:r>
              <a:rPr lang="en-US" sz="1000" dirty="0" smtClean="0">
                <a:solidFill>
                  <a:srgbClr val="574E4F"/>
                </a:solidFill>
                <a:latin typeface="Source Sans Pro" panose="020B0503030403020204" pitchFamily="34" charset="0"/>
              </a:rPr>
              <a:t>Information about organizational activities is regularly disseminated to the public.</a:t>
            </a:r>
          </a:p>
          <a:p>
            <a:pPr algn="r"/>
            <a:endParaRPr lang="en-US" sz="1000" dirty="0">
              <a:solidFill>
                <a:srgbClr val="574E4F"/>
              </a:solidFill>
              <a:latin typeface="Source Sans Pro" panose="020B0503030403020204" pitchFamily="34" charset="0"/>
            </a:endParaRPr>
          </a:p>
          <a:p>
            <a:pPr algn="r"/>
            <a:r>
              <a:rPr lang="en-US" sz="1000" dirty="0" smtClean="0">
                <a:solidFill>
                  <a:srgbClr val="574E4F"/>
                </a:solidFill>
                <a:latin typeface="Source Sans Pro" panose="020B0503030403020204" pitchFamily="34" charset="0"/>
              </a:rPr>
              <a:t>This organization has the ability to develop key messages for potential supporters.</a:t>
            </a:r>
          </a:p>
          <a:p>
            <a:pPr algn="r"/>
            <a:endParaRPr lang="en-US" sz="1000" dirty="0">
              <a:solidFill>
                <a:srgbClr val="574E4F"/>
              </a:solidFill>
              <a:latin typeface="Source Sans Pro" panose="020B0503030403020204" pitchFamily="34" charset="0"/>
            </a:endParaRPr>
          </a:p>
          <a:p>
            <a:pPr algn="r"/>
            <a:r>
              <a:rPr lang="en-US" sz="1000" dirty="0" smtClean="0">
                <a:solidFill>
                  <a:srgbClr val="574E4F"/>
                </a:solidFill>
                <a:latin typeface="Source Sans Pro" panose="020B0503030403020204" pitchFamily="34" charset="0"/>
              </a:rPr>
              <a:t>This organization has experience with developing communication campaigns.</a:t>
            </a:r>
          </a:p>
          <a:p>
            <a:pPr algn="r"/>
            <a:endParaRPr lang="en-US" sz="1000" dirty="0">
              <a:solidFill>
                <a:srgbClr val="574E4F"/>
              </a:solidFill>
              <a:latin typeface="Source Sans Pro" panose="020B0503030403020204" pitchFamily="34" charset="0"/>
            </a:endParaRPr>
          </a:p>
          <a:p>
            <a:pPr algn="r"/>
            <a:r>
              <a:rPr lang="en-US" sz="1000" dirty="0" smtClean="0">
                <a:solidFill>
                  <a:srgbClr val="574E4F"/>
                </a:solidFill>
                <a:latin typeface="Source Sans Pro" panose="020B0503030403020204" pitchFamily="34" charset="0"/>
              </a:rPr>
              <a:t>This organization has established media relationships.</a:t>
            </a:r>
            <a:endParaRPr lang="en-US" sz="1300" dirty="0">
              <a:solidFill>
                <a:srgbClr val="574E4F"/>
              </a:solidFill>
              <a:latin typeface="Source Sans Pro" panose="020B0503030403020204" pitchFamily="34" charset="0"/>
            </a:endParaRPr>
          </a:p>
          <a:p>
            <a:endParaRPr lang="en-US" sz="1300" dirty="0" smtClean="0">
              <a:solidFill>
                <a:srgbClr val="574E4F"/>
              </a:solidFill>
              <a:latin typeface="Source Sans Pro" panose="020B0503030403020204" pitchFamily="34" charset="0"/>
            </a:endParaRPr>
          </a:p>
        </p:txBody>
      </p:sp>
      <p:grpSp>
        <p:nvGrpSpPr>
          <p:cNvPr id="21" name="Group 20"/>
          <p:cNvGrpSpPr/>
          <p:nvPr/>
        </p:nvGrpSpPr>
        <p:grpSpPr>
          <a:xfrm>
            <a:off x="6772500" y="3726383"/>
            <a:ext cx="3339100" cy="154633"/>
            <a:chOff x="6818220" y="3718763"/>
            <a:chExt cx="3339100" cy="154633"/>
          </a:xfrm>
        </p:grpSpPr>
        <p:sp>
          <p:nvSpPr>
            <p:cNvPr id="65" name="Oval 64"/>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6772500" y="4183280"/>
            <a:ext cx="3339100" cy="154633"/>
            <a:chOff x="6818220" y="3718763"/>
            <a:chExt cx="3339100" cy="154633"/>
          </a:xfrm>
        </p:grpSpPr>
        <p:sp>
          <p:nvSpPr>
            <p:cNvPr id="91" name="Oval 90"/>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6772500" y="4489472"/>
            <a:ext cx="3339100" cy="154633"/>
            <a:chOff x="6818220" y="3718763"/>
            <a:chExt cx="3339100" cy="154633"/>
          </a:xfrm>
        </p:grpSpPr>
        <p:sp>
          <p:nvSpPr>
            <p:cNvPr id="98" name="Oval 97"/>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6772500" y="4790648"/>
            <a:ext cx="3339100" cy="154633"/>
            <a:chOff x="6818220" y="3718763"/>
            <a:chExt cx="3339100" cy="154633"/>
          </a:xfrm>
        </p:grpSpPr>
        <p:sp>
          <p:nvSpPr>
            <p:cNvPr id="105" name="Oval 104"/>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p:cNvGrpSpPr/>
          <p:nvPr/>
        </p:nvGrpSpPr>
        <p:grpSpPr>
          <a:xfrm>
            <a:off x="6772500" y="5103846"/>
            <a:ext cx="3339100" cy="154633"/>
            <a:chOff x="6818220" y="3718763"/>
            <a:chExt cx="3339100" cy="154633"/>
          </a:xfrm>
        </p:grpSpPr>
        <p:sp>
          <p:nvSpPr>
            <p:cNvPr id="112" name="Oval 111"/>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 name="Group 117"/>
          <p:cNvGrpSpPr/>
          <p:nvPr/>
        </p:nvGrpSpPr>
        <p:grpSpPr>
          <a:xfrm>
            <a:off x="6772500" y="5408593"/>
            <a:ext cx="3339100" cy="154633"/>
            <a:chOff x="6818220" y="3718763"/>
            <a:chExt cx="3339100" cy="154633"/>
          </a:xfrm>
        </p:grpSpPr>
        <p:sp>
          <p:nvSpPr>
            <p:cNvPr id="119" name="Oval 118"/>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p:cNvGrpSpPr/>
          <p:nvPr/>
        </p:nvGrpSpPr>
        <p:grpSpPr>
          <a:xfrm>
            <a:off x="6771494" y="5720917"/>
            <a:ext cx="3339100" cy="154633"/>
            <a:chOff x="6818220" y="3718763"/>
            <a:chExt cx="3339100" cy="154633"/>
          </a:xfrm>
        </p:grpSpPr>
        <p:sp>
          <p:nvSpPr>
            <p:cNvPr id="126" name="Oval 125"/>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 name="Rectangle 85"/>
          <p:cNvSpPr/>
          <p:nvPr/>
        </p:nvSpPr>
        <p:spPr>
          <a:xfrm>
            <a:off x="1892672" y="2296812"/>
            <a:ext cx="5422392" cy="137786"/>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Picture 86"/>
          <p:cNvPicPr>
            <a:picLocks noChangeAspect="1"/>
          </p:cNvPicPr>
          <p:nvPr/>
        </p:nvPicPr>
        <p:blipFill rotWithShape="1">
          <a:blip r:embed="rId7">
            <a:extLst>
              <a:ext uri="{28A0092B-C50C-407E-A947-70E740481C1C}">
                <a14:useLocalDpi xmlns:a14="http://schemas.microsoft.com/office/drawing/2010/main" val="0"/>
              </a:ext>
            </a:extLst>
          </a:blip>
          <a:srcRect b="98040"/>
          <a:stretch/>
        </p:blipFill>
        <p:spPr>
          <a:xfrm>
            <a:off x="845147" y="373650"/>
            <a:ext cx="10501706" cy="512175"/>
          </a:xfrm>
          <a:prstGeom prst="rect">
            <a:avLst/>
          </a:prstGeom>
        </p:spPr>
      </p:pic>
      <p:sp>
        <p:nvSpPr>
          <p:cNvPr id="88" name="Rectangle 87"/>
          <p:cNvSpPr/>
          <p:nvPr/>
        </p:nvSpPr>
        <p:spPr>
          <a:xfrm>
            <a:off x="866774" y="892215"/>
            <a:ext cx="10462261" cy="45719"/>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p:cNvGrpSpPr/>
          <p:nvPr/>
        </p:nvGrpSpPr>
        <p:grpSpPr>
          <a:xfrm>
            <a:off x="1665639" y="6475302"/>
            <a:ext cx="10268317" cy="853385"/>
            <a:chOff x="1665637" y="12625246"/>
            <a:chExt cx="10268317" cy="882042"/>
          </a:xfrm>
        </p:grpSpPr>
        <p:sp>
          <p:nvSpPr>
            <p:cNvPr id="132" name="Rectangle 131"/>
            <p:cNvSpPr/>
            <p:nvPr/>
          </p:nvSpPr>
          <p:spPr>
            <a:xfrm>
              <a:off x="1665637" y="12625246"/>
              <a:ext cx="8860713" cy="817064"/>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73241" y="12753235"/>
              <a:ext cx="8860713" cy="754053"/>
            </a:xfrm>
            <a:prstGeom prst="rect">
              <a:avLst/>
            </a:prstGeom>
            <a:noFill/>
            <a:ln>
              <a:noFill/>
            </a:ln>
          </p:spPr>
          <p:txBody>
            <a:bodyPr wrap="square" rtlCol="0">
              <a:spAutoFit/>
            </a:bodyPr>
            <a:lstStyle/>
            <a:p>
              <a:r>
                <a:rPr lang="en-US" sz="1000" dirty="0" smtClean="0">
                  <a:solidFill>
                    <a:srgbClr val="965F5C"/>
                  </a:solidFill>
                  <a:latin typeface="Oswald" panose="02000503000000000000" pitchFamily="2" charset="0"/>
                </a:rPr>
                <a:t>	</a:t>
              </a:r>
              <a:r>
                <a:rPr lang="en-US" sz="1000" dirty="0" smtClean="0">
                  <a:solidFill>
                    <a:srgbClr val="DAE0E3"/>
                  </a:solidFill>
                  <a:latin typeface="Oswald" panose="02000503000000000000" pitchFamily="2" charset="0"/>
                </a:rPr>
                <a:t>Network for Nonprofit and Social Impact | Northwestern University School of Communication | nnsi@northwestern.edu</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Sponsored by the National Science Foundation</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Copyright 2015</a:t>
              </a:r>
            </a:p>
            <a:p>
              <a:endParaRPr lang="en-US" sz="1300" dirty="0" smtClean="0">
                <a:solidFill>
                  <a:schemeClr val="bg1"/>
                </a:solidFill>
                <a:latin typeface="Oswald" panose="02000503000000000000" pitchFamily="2" charset="0"/>
              </a:endParaRPr>
            </a:p>
          </p:txBody>
        </p:sp>
        <p:pic>
          <p:nvPicPr>
            <p:cNvPr id="134" name="Picture 133"/>
            <p:cNvPicPr>
              <a:picLocks noChangeAspect="1"/>
            </p:cNvPicPr>
            <p:nvPr/>
          </p:nvPicPr>
          <p:blipFill rotWithShape="1">
            <a:blip r:embed="rId8" cstate="print">
              <a:biLevel thresh="50000"/>
              <a:extLst>
                <a:ext uri="{BEBA8EAE-BF5A-486C-A8C5-ECC9F3942E4B}">
                  <a14:imgProps xmlns:a14="http://schemas.microsoft.com/office/drawing/2010/main">
                    <a14:imgLayer r:embed="rId9">
                      <a14:imgEffect>
                        <a14:backgroundRemoval t="9091" b="88811" l="1090" r="100000">
                          <a14:foregroundMark x1="19074" y1="13986" x2="19074" y2="13986"/>
                          <a14:foregroundMark x1="21798" y1="21678" x2="21798" y2="21678"/>
                          <a14:foregroundMark x1="30790" y1="37063" x2="30790" y2="37063"/>
                          <a14:foregroundMark x1="32698" y1="48252" x2="32698" y2="48252"/>
                          <a14:foregroundMark x1="26975" y1="23776" x2="26975" y2="23776"/>
                          <a14:foregroundMark x1="25341" y1="20979" x2="25341" y2="20979"/>
                          <a14:foregroundMark x1="25886" y1="69930" x2="25886" y2="69930"/>
                          <a14:foregroundMark x1="24523" y1="71329" x2="24523" y2="71329"/>
                          <a14:foregroundMark x1="22888" y1="80420" x2="22888" y2="80420"/>
                          <a14:foregroundMark x1="19074" y1="83916" x2="19074" y2="83916"/>
                          <a14:foregroundMark x1="16621" y1="79720" x2="16621" y2="79720"/>
                          <a14:foregroundMark x1="20163" y1="79021" x2="20163" y2="79021"/>
                          <a14:foregroundMark x1="7902" y1="30769" x2="7902" y2="30769"/>
                          <a14:foregroundMark x1="7629" y1="32867" x2="7629" y2="32867"/>
                          <a14:foregroundMark x1="14986" y1="26573" x2="14986" y2="26573"/>
                          <a14:foregroundMark x1="11717" y1="77622" x2="11717" y2="77622"/>
                          <a14:foregroundMark x1="5177" y1="49650" x2="5177" y2="49650"/>
                          <a14:foregroundMark x1="43324" y1="34266" x2="43324" y2="34266"/>
                          <a14:foregroundMark x1="48774" y1="33566" x2="48774" y2="33566"/>
                          <a14:foregroundMark x1="55858" y1="34266" x2="55858" y2="34266"/>
                          <a14:foregroundMark x1="62125" y1="38462" x2="62125" y2="38462"/>
                          <a14:foregroundMark x1="80926" y1="36364" x2="80926" y2="36364"/>
                          <a14:foregroundMark x1="85014" y1="37063" x2="85014" y2="37063"/>
                          <a14:foregroundMark x1="90736" y1="37063" x2="90736" y2="37063"/>
                          <a14:foregroundMark x1="45232" y1="59441" x2="45232" y2="59441"/>
                          <a14:foregroundMark x1="46866" y1="58741" x2="46866" y2="58741"/>
                          <a14:foregroundMark x1="50409" y1="57343" x2="50409" y2="57343"/>
                          <a14:foregroundMark x1="54768" y1="57343" x2="54768" y2="57343"/>
                          <a14:foregroundMark x1="58856" y1="58042" x2="58856" y2="58042"/>
                          <a14:foregroundMark x1="61580" y1="58042" x2="61580" y2="58042"/>
                          <a14:foregroundMark x1="65395" y1="58741" x2="65395" y2="58741"/>
                          <a14:foregroundMark x1="68392" y1="59441" x2="68392" y2="59441"/>
                          <a14:foregroundMark x1="70845" y1="58741" x2="70845" y2="58741"/>
                          <a14:foregroundMark x1="73842" y1="57343" x2="73842" y2="57343"/>
                          <a14:foregroundMark x1="75477" y1="58042" x2="75477" y2="58042"/>
                          <a14:foregroundMark x1="77384" y1="58042" x2="77384" y2="58042"/>
                          <a14:foregroundMark x1="82289" y1="58741" x2="82289" y2="58741"/>
                          <a14:foregroundMark x1="83924" y1="59441" x2="83924" y2="59441"/>
                          <a14:foregroundMark x1="87466" y1="58042" x2="87466" y2="58042"/>
                          <a14:foregroundMark x1="49591" y1="70629" x2="49591" y2="70629"/>
                          <a14:foregroundMark x1="54496" y1="72028" x2="54496" y2="72028"/>
                          <a14:foregroundMark x1="56948" y1="73427" x2="56948" y2="73427"/>
                          <a14:foregroundMark x1="59946" y1="73427" x2="59946" y2="73427"/>
                          <a14:foregroundMark x1="62943" y1="73427" x2="62943" y2="73427"/>
                          <a14:foregroundMark x1="64578" y1="72727" x2="64578" y2="72727"/>
                          <a14:foregroundMark x1="59946" y1="68531" x2="59946" y2="68531"/>
                          <a14:foregroundMark x1="68120" y1="72028" x2="68120" y2="72028"/>
                          <a14:foregroundMark x1="71390" y1="72028" x2="71390" y2="72028"/>
                          <a14:foregroundMark x1="75477" y1="72028" x2="75477" y2="72028"/>
                          <a14:foregroundMark x1="79019" y1="72727" x2="79019" y2="72727"/>
                          <a14:foregroundMark x1="80381" y1="74126" x2="80381" y2="74126"/>
                          <a14:foregroundMark x1="83924" y1="71329" x2="83924" y2="71329"/>
                          <a14:backgroundMark x1="19074" y1="19580" x2="19074" y2="19580"/>
                          <a14:backgroundMark x1="17166" y1="17483" x2="17166" y2="17483"/>
                          <a14:backgroundMark x1="20708" y1="81818" x2="20708" y2="81818"/>
                          <a14:backgroundMark x1="18529" y1="80420" x2="18529" y2="80420"/>
                          <a14:backgroundMark x1="7084" y1="50350" x2="7084" y2="50350"/>
                          <a14:backgroundMark x1="6540" y1="45455" x2="6540" y2="45455"/>
                          <a14:backgroundMark x1="5995" y1="53147" x2="5995" y2="53147"/>
                          <a14:backgroundMark x1="30790" y1="46853" x2="30790" y2="46853"/>
                          <a14:backgroundMark x1="31335" y1="45455" x2="31335" y2="45455"/>
                          <a14:backgroundMark x1="31063" y1="51748" x2="31063" y2="51748"/>
                          <a14:backgroundMark x1="48229" y1="60140" x2="48229" y2="60140"/>
                          <a14:backgroundMark x1="46049" y1="60140" x2="46049" y2="60140"/>
                          <a14:backgroundMark x1="47956" y1="40559" x2="47956" y2="40559"/>
                          <a14:backgroundMark x1="55858" y1="58741" x2="55858" y2="58741"/>
                          <a14:backgroundMark x1="58856" y1="60140" x2="58856" y2="60140"/>
                          <a14:backgroundMark x1="65668" y1="60839" x2="65668" y2="60839"/>
                          <a14:backgroundMark x1="71117" y1="60839" x2="71117" y2="60839"/>
                          <a14:backgroundMark x1="81471" y1="61538" x2="81471" y2="61538"/>
                          <a14:backgroundMark x1="84469" y1="59441" x2="84469" y2="59441"/>
                          <a14:backgroundMark x1="88283" y1="60839" x2="88283" y2="60839"/>
                          <a14:backgroundMark x1="78202" y1="75524" x2="78202" y2="75524"/>
                          <a14:backgroundMark x1="75477" y1="74825" x2="75477" y2="74825"/>
                          <a14:backgroundMark x1="54496" y1="74126" x2="54496" y2="74126"/>
                          <a14:backgroundMark x1="51226" y1="71329" x2="51226" y2="71329"/>
                        </a14:backgroundRemoval>
                      </a14:imgEffect>
                    </a14:imgLayer>
                  </a14:imgProps>
                </a:ext>
                <a:ext uri="{28A0092B-C50C-407E-A947-70E740481C1C}">
                  <a14:useLocalDpi xmlns:a14="http://schemas.microsoft.com/office/drawing/2010/main" val="0"/>
                </a:ext>
              </a:extLst>
            </a:blip>
            <a:srcRect r="-532"/>
            <a:stretch/>
          </p:blipFill>
          <p:spPr>
            <a:xfrm>
              <a:off x="2412101" y="12717992"/>
              <a:ext cx="1532112" cy="594361"/>
            </a:xfrm>
            <a:prstGeom prst="rect">
              <a:avLst/>
            </a:prstGeom>
          </p:spPr>
        </p:pic>
      </p:grpSp>
      <p:grpSp>
        <p:nvGrpSpPr>
          <p:cNvPr id="135" name="Group 134"/>
          <p:cNvGrpSpPr/>
          <p:nvPr/>
        </p:nvGrpSpPr>
        <p:grpSpPr>
          <a:xfrm>
            <a:off x="1718480" y="6074379"/>
            <a:ext cx="1874934" cy="313383"/>
            <a:chOff x="6675498" y="19006383"/>
            <a:chExt cx="1874934" cy="290647"/>
          </a:xfrm>
        </p:grpSpPr>
        <p:sp>
          <p:nvSpPr>
            <p:cNvPr id="136" name="Flowchart: Alternate Process 135"/>
            <p:cNvSpPr/>
            <p:nvPr/>
          </p:nvSpPr>
          <p:spPr>
            <a:xfrm>
              <a:off x="6729127"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itle 1"/>
            <p:cNvSpPr txBox="1">
              <a:spLocks/>
            </p:cNvSpPr>
            <p:nvPr/>
          </p:nvSpPr>
          <p:spPr>
            <a:xfrm>
              <a:off x="6675498" y="19043522"/>
              <a:ext cx="1874934" cy="253508"/>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&lt;  Back</a:t>
              </a:r>
              <a:endParaRPr lang="en-US" sz="1300" b="1" dirty="0">
                <a:solidFill>
                  <a:schemeClr val="bg1"/>
                </a:solidFill>
                <a:latin typeface="Oswald" panose="02000503000000000000" pitchFamily="2" charset="0"/>
              </a:endParaRPr>
            </a:p>
          </p:txBody>
        </p:sp>
      </p:grpSp>
      <p:grpSp>
        <p:nvGrpSpPr>
          <p:cNvPr id="138" name="Group 137"/>
          <p:cNvGrpSpPr/>
          <p:nvPr/>
        </p:nvGrpSpPr>
        <p:grpSpPr>
          <a:xfrm>
            <a:off x="8634202" y="6067464"/>
            <a:ext cx="1767677" cy="347251"/>
            <a:chOff x="6737594" y="19006383"/>
            <a:chExt cx="1767677" cy="322059"/>
          </a:xfrm>
        </p:grpSpPr>
        <p:sp>
          <p:nvSpPr>
            <p:cNvPr id="139" name="Flowchart: Alternate Process 138"/>
            <p:cNvSpPr/>
            <p:nvPr/>
          </p:nvSpPr>
          <p:spPr>
            <a:xfrm>
              <a:off x="6737594"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itle 1"/>
            <p:cNvSpPr txBox="1">
              <a:spLocks/>
            </p:cNvSpPr>
            <p:nvPr/>
          </p:nvSpPr>
          <p:spPr>
            <a:xfrm>
              <a:off x="6737594" y="19035206"/>
              <a:ext cx="1767677" cy="293236"/>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Next  &gt;</a:t>
              </a:r>
              <a:endParaRPr lang="en-US" sz="1300" b="1" dirty="0">
                <a:solidFill>
                  <a:schemeClr val="bg1"/>
                </a:solidFill>
                <a:latin typeface="Oswald" panose="02000503000000000000" pitchFamily="2" charset="0"/>
              </a:endParaRPr>
            </a:p>
          </p:txBody>
        </p:sp>
      </p:grpSp>
    </p:spTree>
    <p:extLst>
      <p:ext uri="{BB962C8B-B14F-4D97-AF65-F5344CB8AC3E}">
        <p14:creationId xmlns:p14="http://schemas.microsoft.com/office/powerpoint/2010/main" val="36056216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b="75205"/>
          <a:stretch/>
        </p:blipFill>
        <p:spPr>
          <a:xfrm>
            <a:off x="845148" y="368300"/>
            <a:ext cx="10501705" cy="6587671"/>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b="39816"/>
          <a:stretch/>
        </p:blipFill>
        <p:spPr>
          <a:xfrm>
            <a:off x="845147" y="940383"/>
            <a:ext cx="10501706" cy="6320388"/>
          </a:xfrm>
          <a:prstGeom prst="rect">
            <a:avLst/>
          </a:prstGeom>
        </p:spPr>
      </p:pic>
      <p:sp>
        <p:nvSpPr>
          <p:cNvPr id="5" name="Rectangle 4"/>
          <p:cNvSpPr/>
          <p:nvPr/>
        </p:nvSpPr>
        <p:spPr>
          <a:xfrm>
            <a:off x="1665644" y="929498"/>
            <a:ext cx="8860712" cy="6089516"/>
          </a:xfrm>
          <a:prstGeom prst="rect">
            <a:avLst/>
          </a:prstGeom>
          <a:solidFill>
            <a:srgbClr val="DAE0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Rectangle 14"/>
          <p:cNvSpPr/>
          <p:nvPr/>
        </p:nvSpPr>
        <p:spPr>
          <a:xfrm>
            <a:off x="1665643" y="940382"/>
            <a:ext cx="8860713" cy="990151"/>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095748" y="927683"/>
            <a:ext cx="8774182" cy="1002851"/>
            <a:chOff x="2017643" y="927683"/>
            <a:chExt cx="8774182" cy="1002851"/>
          </a:xfrm>
        </p:grpSpPr>
        <p:sp>
          <p:nvSpPr>
            <p:cNvPr id="12" name="TextBox 11"/>
            <p:cNvSpPr txBox="1"/>
            <p:nvPr/>
          </p:nvSpPr>
          <p:spPr>
            <a:xfrm>
              <a:off x="3126105" y="927683"/>
              <a:ext cx="7665720" cy="707886"/>
            </a:xfrm>
            <a:prstGeom prst="rect">
              <a:avLst/>
            </a:prstGeom>
            <a:noFill/>
          </p:spPr>
          <p:txBody>
            <a:bodyPr wrap="square" rtlCol="0">
              <a:spAutoFit/>
            </a:bodyPr>
            <a:lstStyle/>
            <a:p>
              <a:r>
                <a:rPr lang="en-US" sz="4000" b="1" dirty="0" smtClean="0">
                  <a:solidFill>
                    <a:schemeClr val="bg1"/>
                  </a:solidFill>
                  <a:latin typeface="Oswald" panose="02000503000000000000" pitchFamily="2" charset="0"/>
                </a:rPr>
                <a:t>Nonprofit Capacity Analytics Tool</a:t>
              </a:r>
              <a:endParaRPr lang="en-US" sz="4000" b="1" dirty="0">
                <a:solidFill>
                  <a:schemeClr val="bg1"/>
                </a:solidFill>
                <a:latin typeface="Oswald" panose="02000503000000000000" pitchFamily="2" charset="0"/>
              </a:endParaRPr>
            </a:p>
          </p:txBody>
        </p:sp>
        <p:sp>
          <p:nvSpPr>
            <p:cNvPr id="13" name="TextBox 12"/>
            <p:cNvSpPr txBox="1"/>
            <p:nvPr/>
          </p:nvSpPr>
          <p:spPr>
            <a:xfrm>
              <a:off x="3126105" y="1561202"/>
              <a:ext cx="7665720"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How can nonprofits be rewired for maximum impact?</a:t>
              </a:r>
              <a:endParaRPr lang="en-US" dirty="0">
                <a:solidFill>
                  <a:schemeClr val="bg1"/>
                </a:solidFill>
                <a:latin typeface="Oswald" panose="02000503000000000000"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7643" y="1001883"/>
              <a:ext cx="1089919" cy="842157"/>
            </a:xfrm>
            <a:prstGeom prst="rect">
              <a:avLst/>
            </a:prstGeom>
          </p:spPr>
        </p:pic>
      </p:grpSp>
      <p:sp>
        <p:nvSpPr>
          <p:cNvPr id="17" name="Rectangle 16"/>
          <p:cNvSpPr/>
          <p:nvPr/>
        </p:nvSpPr>
        <p:spPr>
          <a:xfrm>
            <a:off x="1665642" y="1927481"/>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665639" y="2142654"/>
            <a:ext cx="8860713" cy="447593"/>
          </a:xfrm>
          <a:prstGeom prst="rect">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853302" y="2835514"/>
            <a:ext cx="7587878" cy="492443"/>
          </a:xfrm>
          <a:prstGeom prst="rect">
            <a:avLst/>
          </a:prstGeom>
          <a:noFill/>
        </p:spPr>
        <p:txBody>
          <a:bodyPr wrap="square" rtlCol="0">
            <a:spAutoFit/>
          </a:bodyPr>
          <a:lstStyle/>
          <a:p>
            <a:r>
              <a:rPr lang="en-US" sz="1300" b="1" dirty="0" smtClean="0">
                <a:solidFill>
                  <a:srgbClr val="574E4F"/>
                </a:solidFill>
                <a:latin typeface="Source Sans Pro" panose="020B0503030403020204" pitchFamily="34" charset="0"/>
              </a:rPr>
              <a:t>For the following statements, please select the answer that best represents your personal assessment about </a:t>
            </a:r>
            <a:r>
              <a:rPr lang="en-US" sz="1300" b="1" u="sng" dirty="0" smtClean="0">
                <a:solidFill>
                  <a:srgbClr val="574E4F"/>
                </a:solidFill>
                <a:latin typeface="Source Sans Pro" panose="020B0503030403020204" pitchFamily="34" charset="0"/>
              </a:rPr>
              <a:t>your organization</a:t>
            </a:r>
            <a:r>
              <a:rPr lang="en-US" sz="1300" b="1" dirty="0" smtClean="0">
                <a:solidFill>
                  <a:srgbClr val="574E4F"/>
                </a:solidFill>
                <a:latin typeface="Source Sans Pro" panose="020B0503030403020204" pitchFamily="34" charset="0"/>
              </a:rPr>
              <a:t>.</a:t>
            </a:r>
            <a:r>
              <a:rPr lang="en-US" sz="1300" b="1" dirty="0">
                <a:solidFill>
                  <a:srgbClr val="574E4F"/>
                </a:solidFill>
                <a:latin typeface="Source Sans Pro" panose="020B0503030403020204" pitchFamily="34" charset="0"/>
              </a:rPr>
              <a:t>	</a:t>
            </a:r>
            <a:endParaRPr lang="en-US" sz="1300" b="1" dirty="0" smtClean="0">
              <a:solidFill>
                <a:srgbClr val="574E4F"/>
              </a:solidFill>
              <a:latin typeface="Source Sans Pro" panose="020B0503030403020204" pitchFamily="34" charset="0"/>
            </a:endParaRPr>
          </a:p>
        </p:txBody>
      </p:sp>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b="97917"/>
          <a:stretch/>
        </p:blipFill>
        <p:spPr>
          <a:xfrm>
            <a:off x="845147" y="375085"/>
            <a:ext cx="10501706" cy="544561"/>
          </a:xfrm>
          <a:prstGeom prst="rect">
            <a:avLst/>
          </a:prstGeom>
        </p:spPr>
      </p:pic>
      <p:sp>
        <p:nvSpPr>
          <p:cNvPr id="30" name="Rectangle 29"/>
          <p:cNvSpPr/>
          <p:nvPr/>
        </p:nvSpPr>
        <p:spPr>
          <a:xfrm>
            <a:off x="1665639" y="2587879"/>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873654" y="2182625"/>
            <a:ext cx="8860713"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12/16</a:t>
            </a:r>
            <a:endParaRPr lang="en-US" dirty="0">
              <a:solidFill>
                <a:schemeClr val="bg1"/>
              </a:solidFill>
              <a:latin typeface="Oswald" panose="02000503000000000000" pitchFamily="2" charset="0"/>
            </a:endParaRP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2081" y="2258255"/>
            <a:ext cx="7970606" cy="213976"/>
          </a:xfrm>
          <a:prstGeom prst="rect">
            <a:avLst/>
          </a:prstGeom>
        </p:spPr>
      </p:pic>
      <p:sp>
        <p:nvSpPr>
          <p:cNvPr id="45" name="TextBox 44"/>
          <p:cNvSpPr txBox="1"/>
          <p:nvPr/>
        </p:nvSpPr>
        <p:spPr>
          <a:xfrm>
            <a:off x="844250" y="7703052"/>
            <a:ext cx="8502828" cy="492443"/>
          </a:xfrm>
          <a:prstGeom prst="rect">
            <a:avLst/>
          </a:prstGeom>
          <a:noFill/>
        </p:spPr>
        <p:txBody>
          <a:bodyPr wrap="square" rtlCol="0">
            <a:spAutoFit/>
          </a:bodyPr>
          <a:lstStyle/>
          <a:p>
            <a:r>
              <a:rPr lang="en-US" sz="1300" dirty="0" smtClean="0">
                <a:solidFill>
                  <a:srgbClr val="574E4F"/>
                </a:solidFill>
                <a:latin typeface="Source Sans Pro" panose="020B0503030403020204" pitchFamily="34" charset="0"/>
              </a:rPr>
              <a:t>Replace “your organization” at the top of the page with the name of the organization that was filled in when an account was being created. </a:t>
            </a:r>
          </a:p>
        </p:txBody>
      </p:sp>
      <p:cxnSp>
        <p:nvCxnSpPr>
          <p:cNvPr id="49" name="Straight Connector 48"/>
          <p:cNvCxnSpPr/>
          <p:nvPr/>
        </p:nvCxnSpPr>
        <p:spPr>
          <a:xfrm flipV="1">
            <a:off x="1798319" y="3585796"/>
            <a:ext cx="8533032" cy="15931"/>
          </a:xfrm>
          <a:prstGeom prst="line">
            <a:avLst/>
          </a:prstGeom>
          <a:ln w="19050">
            <a:solidFill>
              <a:srgbClr val="574E4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510718" y="3260733"/>
            <a:ext cx="0" cy="2742249"/>
          </a:xfrm>
          <a:prstGeom prst="line">
            <a:avLst/>
          </a:prstGeom>
          <a:ln w="19050">
            <a:solidFill>
              <a:srgbClr val="574E4F"/>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442627" y="3212180"/>
            <a:ext cx="856619" cy="600164"/>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Strongly Disagree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57" name="TextBox 56"/>
          <p:cNvSpPr txBox="1"/>
          <p:nvPr/>
        </p:nvSpPr>
        <p:spPr>
          <a:xfrm>
            <a:off x="7070354" y="3168870"/>
            <a:ext cx="856619" cy="646331"/>
          </a:xfrm>
          <a:prstGeom prst="rect">
            <a:avLst/>
          </a:prstGeom>
          <a:noFill/>
        </p:spPr>
        <p:txBody>
          <a:bodyPr wrap="square" rtlCol="0">
            <a:spAutoFit/>
          </a:bodyPr>
          <a:lstStyle/>
          <a:p>
            <a:pPr algn="ctr"/>
            <a:endParaRPr lang="en-US" sz="1300" dirty="0">
              <a:solidFill>
                <a:srgbClr val="574E4F"/>
              </a:solidFill>
              <a:latin typeface="Source Sans Pro" panose="020B0503030403020204" pitchFamily="34" charset="0"/>
            </a:endParaRPr>
          </a:p>
          <a:p>
            <a:pPr algn="ctr"/>
            <a:r>
              <a:rPr lang="en-US" sz="1000" dirty="0" smtClean="0">
                <a:solidFill>
                  <a:srgbClr val="574E4F"/>
                </a:solidFill>
                <a:latin typeface="Source Sans Pro" panose="020B0503030403020204" pitchFamily="34" charset="0"/>
              </a:rPr>
              <a:t> Disagree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58" name="TextBox 57"/>
          <p:cNvSpPr txBox="1"/>
          <p:nvPr/>
        </p:nvSpPr>
        <p:spPr>
          <a:xfrm>
            <a:off x="7681838" y="3138168"/>
            <a:ext cx="856619" cy="692497"/>
          </a:xfrm>
          <a:prstGeom prst="rect">
            <a:avLst/>
          </a:prstGeom>
          <a:noFill/>
        </p:spPr>
        <p:txBody>
          <a:bodyPr wrap="square" rtlCol="0">
            <a:spAutoFit/>
          </a:bodyPr>
          <a:lstStyle/>
          <a:p>
            <a:pPr algn="ctr"/>
            <a:endParaRPr lang="en-US" sz="1300" dirty="0">
              <a:solidFill>
                <a:srgbClr val="574E4F"/>
              </a:solidFill>
              <a:latin typeface="Source Sans Pro" panose="020B0503030403020204" pitchFamily="34" charset="0"/>
            </a:endParaRPr>
          </a:p>
          <a:p>
            <a:pPr algn="ctr"/>
            <a:r>
              <a:rPr lang="en-US" sz="1300" dirty="0" smtClean="0">
                <a:solidFill>
                  <a:srgbClr val="574E4F"/>
                </a:solidFill>
                <a:latin typeface="Source Sans Pro" panose="020B0503030403020204" pitchFamily="34" charset="0"/>
              </a:rPr>
              <a:t> </a:t>
            </a:r>
            <a:r>
              <a:rPr lang="en-US" sz="1000" dirty="0" smtClean="0">
                <a:solidFill>
                  <a:srgbClr val="574E4F"/>
                </a:solidFill>
                <a:latin typeface="Source Sans Pro" panose="020B0503030403020204" pitchFamily="34" charset="0"/>
              </a:rPr>
              <a:t>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59" name="TextBox 58"/>
          <p:cNvSpPr txBox="1"/>
          <p:nvPr/>
        </p:nvSpPr>
        <p:spPr>
          <a:xfrm>
            <a:off x="8286705" y="3217755"/>
            <a:ext cx="856619" cy="600164"/>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Strongly 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60" name="TextBox 59"/>
          <p:cNvSpPr txBox="1"/>
          <p:nvPr/>
        </p:nvSpPr>
        <p:spPr>
          <a:xfrm>
            <a:off x="9140502" y="3215470"/>
            <a:ext cx="656991" cy="400110"/>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Don’t Know</a:t>
            </a:r>
          </a:p>
        </p:txBody>
      </p:sp>
      <p:sp>
        <p:nvSpPr>
          <p:cNvPr id="61" name="TextBox 60"/>
          <p:cNvSpPr txBox="1"/>
          <p:nvPr/>
        </p:nvSpPr>
        <p:spPr>
          <a:xfrm>
            <a:off x="9565842" y="3215471"/>
            <a:ext cx="925756" cy="600164"/>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Not Applicable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63" name="TextBox 62"/>
          <p:cNvSpPr txBox="1"/>
          <p:nvPr/>
        </p:nvSpPr>
        <p:spPr>
          <a:xfrm>
            <a:off x="1665639" y="3691837"/>
            <a:ext cx="4845079" cy="2339102"/>
          </a:xfrm>
          <a:prstGeom prst="rect">
            <a:avLst/>
          </a:prstGeom>
          <a:noFill/>
        </p:spPr>
        <p:txBody>
          <a:bodyPr wrap="square" rtlCol="0">
            <a:spAutoFit/>
          </a:bodyPr>
          <a:lstStyle/>
          <a:p>
            <a:pPr algn="r"/>
            <a:r>
              <a:rPr lang="en-US" sz="1000" dirty="0" smtClean="0">
                <a:solidFill>
                  <a:srgbClr val="574E4F"/>
                </a:solidFill>
                <a:latin typeface="Source Sans Pro" panose="020B0503030403020204" pitchFamily="34" charset="0"/>
              </a:rPr>
              <a:t>Board members are committed to the vision of this organization.</a:t>
            </a:r>
          </a:p>
          <a:p>
            <a:pPr algn="r"/>
            <a:endParaRPr lang="en-US" sz="1000" dirty="0">
              <a:solidFill>
                <a:srgbClr val="574E4F"/>
              </a:solidFill>
              <a:latin typeface="Source Sans Pro" panose="020B0503030403020204" pitchFamily="34" charset="0"/>
            </a:endParaRPr>
          </a:p>
          <a:p>
            <a:pPr algn="r"/>
            <a:r>
              <a:rPr lang="en-US" sz="1000" dirty="0" smtClean="0">
                <a:solidFill>
                  <a:srgbClr val="574E4F"/>
                </a:solidFill>
                <a:latin typeface="Source Sans Pro" panose="020B0503030403020204" pitchFamily="34" charset="0"/>
              </a:rPr>
              <a:t>The board members are accessible to employees.</a:t>
            </a:r>
          </a:p>
          <a:p>
            <a:pPr algn="r"/>
            <a:endParaRPr lang="en-US" sz="1000" dirty="0">
              <a:solidFill>
                <a:srgbClr val="574E4F"/>
              </a:solidFill>
              <a:latin typeface="Source Sans Pro" panose="020B0503030403020204" pitchFamily="34" charset="0"/>
            </a:endParaRPr>
          </a:p>
          <a:p>
            <a:pPr algn="r"/>
            <a:r>
              <a:rPr lang="en-US" sz="1000" dirty="0" smtClean="0">
                <a:solidFill>
                  <a:srgbClr val="574E4F"/>
                </a:solidFill>
                <a:latin typeface="Source Sans Pro" panose="020B0503030403020204" pitchFamily="34" charset="0"/>
              </a:rPr>
              <a:t>This organization’s board has a good working relationship with staff.</a:t>
            </a:r>
          </a:p>
          <a:p>
            <a:pPr algn="r"/>
            <a:endParaRPr lang="en-US" sz="1000" dirty="0">
              <a:solidFill>
                <a:srgbClr val="574E4F"/>
              </a:solidFill>
              <a:latin typeface="Source Sans Pro" panose="020B0503030403020204" pitchFamily="34" charset="0"/>
            </a:endParaRPr>
          </a:p>
          <a:p>
            <a:pPr algn="r"/>
            <a:r>
              <a:rPr lang="en-US" sz="1000" dirty="0" smtClean="0">
                <a:solidFill>
                  <a:srgbClr val="574E4F"/>
                </a:solidFill>
                <a:latin typeface="Source Sans Pro" panose="020B0503030403020204" pitchFamily="34" charset="0"/>
              </a:rPr>
              <a:t>The board takes regular steps to stay informed about the important trends in the larger environment that might affect the organization.</a:t>
            </a:r>
          </a:p>
          <a:p>
            <a:pPr algn="r"/>
            <a:endParaRPr lang="en-US" sz="1000" dirty="0">
              <a:solidFill>
                <a:srgbClr val="574E4F"/>
              </a:solidFill>
              <a:latin typeface="Source Sans Pro" panose="020B0503030403020204" pitchFamily="34" charset="0"/>
            </a:endParaRPr>
          </a:p>
          <a:p>
            <a:pPr algn="r"/>
            <a:r>
              <a:rPr lang="en-US" sz="1000" dirty="0" smtClean="0">
                <a:solidFill>
                  <a:srgbClr val="574E4F"/>
                </a:solidFill>
                <a:latin typeface="Source Sans Pro" panose="020B0503030403020204" pitchFamily="34" charset="0"/>
              </a:rPr>
              <a:t>The board explicitly examines the “downside” or possible pitfalls of any important decision it is about to make.</a:t>
            </a:r>
          </a:p>
          <a:p>
            <a:pPr algn="r"/>
            <a:endParaRPr lang="en-US" sz="1000" dirty="0">
              <a:solidFill>
                <a:srgbClr val="574E4F"/>
              </a:solidFill>
              <a:latin typeface="Source Sans Pro" panose="020B0503030403020204" pitchFamily="34" charset="0"/>
            </a:endParaRPr>
          </a:p>
          <a:p>
            <a:pPr algn="r"/>
            <a:endParaRPr lang="en-US" sz="1300" dirty="0">
              <a:solidFill>
                <a:srgbClr val="574E4F"/>
              </a:solidFill>
              <a:latin typeface="Source Sans Pro" panose="020B0503030403020204" pitchFamily="34" charset="0"/>
            </a:endParaRPr>
          </a:p>
          <a:p>
            <a:endParaRPr lang="en-US" sz="1300" dirty="0" smtClean="0">
              <a:solidFill>
                <a:srgbClr val="574E4F"/>
              </a:solidFill>
              <a:latin typeface="Source Sans Pro" panose="020B0503030403020204" pitchFamily="34" charset="0"/>
            </a:endParaRPr>
          </a:p>
        </p:txBody>
      </p:sp>
      <p:grpSp>
        <p:nvGrpSpPr>
          <p:cNvPr id="21" name="Group 20"/>
          <p:cNvGrpSpPr/>
          <p:nvPr/>
        </p:nvGrpSpPr>
        <p:grpSpPr>
          <a:xfrm>
            <a:off x="6772500" y="3726383"/>
            <a:ext cx="3339100" cy="154633"/>
            <a:chOff x="6818220" y="3718763"/>
            <a:chExt cx="3339100" cy="154633"/>
          </a:xfrm>
        </p:grpSpPr>
        <p:sp>
          <p:nvSpPr>
            <p:cNvPr id="65" name="Oval 64"/>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6772500" y="4030880"/>
            <a:ext cx="3339100" cy="154633"/>
            <a:chOff x="6818220" y="3718763"/>
            <a:chExt cx="3339100" cy="154633"/>
          </a:xfrm>
        </p:grpSpPr>
        <p:sp>
          <p:nvSpPr>
            <p:cNvPr id="91" name="Oval 90"/>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6772500" y="4337072"/>
            <a:ext cx="3339100" cy="154633"/>
            <a:chOff x="6818220" y="3718763"/>
            <a:chExt cx="3339100" cy="154633"/>
          </a:xfrm>
        </p:grpSpPr>
        <p:sp>
          <p:nvSpPr>
            <p:cNvPr id="98" name="Oval 97"/>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6772500" y="4638248"/>
            <a:ext cx="3339100" cy="154633"/>
            <a:chOff x="6818220" y="3718763"/>
            <a:chExt cx="3339100" cy="154633"/>
          </a:xfrm>
        </p:grpSpPr>
        <p:sp>
          <p:nvSpPr>
            <p:cNvPr id="105" name="Oval 104"/>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p:cNvGrpSpPr/>
          <p:nvPr/>
        </p:nvGrpSpPr>
        <p:grpSpPr>
          <a:xfrm>
            <a:off x="6772500" y="5096226"/>
            <a:ext cx="3339100" cy="154633"/>
            <a:chOff x="6818220" y="3718763"/>
            <a:chExt cx="3339100" cy="154633"/>
          </a:xfrm>
        </p:grpSpPr>
        <p:sp>
          <p:nvSpPr>
            <p:cNvPr id="112" name="Oval 111"/>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 name="Rectangle 85"/>
          <p:cNvSpPr/>
          <p:nvPr/>
        </p:nvSpPr>
        <p:spPr>
          <a:xfrm>
            <a:off x="1892672" y="2296812"/>
            <a:ext cx="5916168" cy="137786"/>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p:cNvPicPr>
            <a:picLocks noChangeAspect="1"/>
          </p:cNvPicPr>
          <p:nvPr/>
        </p:nvPicPr>
        <p:blipFill rotWithShape="1">
          <a:blip r:embed="rId7">
            <a:extLst>
              <a:ext uri="{28A0092B-C50C-407E-A947-70E740481C1C}">
                <a14:useLocalDpi xmlns:a14="http://schemas.microsoft.com/office/drawing/2010/main" val="0"/>
              </a:ext>
            </a:extLst>
          </a:blip>
          <a:srcRect b="98040"/>
          <a:stretch/>
        </p:blipFill>
        <p:spPr>
          <a:xfrm>
            <a:off x="845147" y="373650"/>
            <a:ext cx="10501706" cy="512175"/>
          </a:xfrm>
          <a:prstGeom prst="rect">
            <a:avLst/>
          </a:prstGeom>
        </p:spPr>
      </p:pic>
      <p:sp>
        <p:nvSpPr>
          <p:cNvPr id="77" name="Rectangle 76"/>
          <p:cNvSpPr/>
          <p:nvPr/>
        </p:nvSpPr>
        <p:spPr>
          <a:xfrm>
            <a:off x="866774" y="892215"/>
            <a:ext cx="10462261" cy="45719"/>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p:cNvGrpSpPr/>
          <p:nvPr/>
        </p:nvGrpSpPr>
        <p:grpSpPr>
          <a:xfrm>
            <a:off x="1665639" y="6475302"/>
            <a:ext cx="10268317" cy="853385"/>
            <a:chOff x="1665637" y="12625246"/>
            <a:chExt cx="10268317" cy="882042"/>
          </a:xfrm>
        </p:grpSpPr>
        <p:sp>
          <p:nvSpPr>
            <p:cNvPr id="79" name="Rectangle 78"/>
            <p:cNvSpPr/>
            <p:nvPr/>
          </p:nvSpPr>
          <p:spPr>
            <a:xfrm>
              <a:off x="1665637" y="12625246"/>
              <a:ext cx="8860713" cy="817064"/>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3073241" y="12753235"/>
              <a:ext cx="8860713" cy="754053"/>
            </a:xfrm>
            <a:prstGeom prst="rect">
              <a:avLst/>
            </a:prstGeom>
            <a:noFill/>
            <a:ln>
              <a:noFill/>
            </a:ln>
          </p:spPr>
          <p:txBody>
            <a:bodyPr wrap="square" rtlCol="0">
              <a:spAutoFit/>
            </a:bodyPr>
            <a:lstStyle/>
            <a:p>
              <a:r>
                <a:rPr lang="en-US" sz="1000" dirty="0" smtClean="0">
                  <a:solidFill>
                    <a:srgbClr val="965F5C"/>
                  </a:solidFill>
                  <a:latin typeface="Oswald" panose="02000503000000000000" pitchFamily="2" charset="0"/>
                </a:rPr>
                <a:t>	</a:t>
              </a:r>
              <a:r>
                <a:rPr lang="en-US" sz="1000" dirty="0" smtClean="0">
                  <a:solidFill>
                    <a:srgbClr val="DAE0E3"/>
                  </a:solidFill>
                  <a:latin typeface="Oswald" panose="02000503000000000000" pitchFamily="2" charset="0"/>
                </a:rPr>
                <a:t>Network for Nonprofit and Social Impact | Northwestern University School of Communication | nnsi@northwestern.edu</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Sponsored by the National Science Foundation</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Copyright 2015</a:t>
              </a:r>
            </a:p>
            <a:p>
              <a:endParaRPr lang="en-US" sz="1300" dirty="0" smtClean="0">
                <a:solidFill>
                  <a:schemeClr val="bg1"/>
                </a:solidFill>
                <a:latin typeface="Oswald" panose="02000503000000000000" pitchFamily="2" charset="0"/>
              </a:endParaRPr>
            </a:p>
          </p:txBody>
        </p:sp>
        <p:pic>
          <p:nvPicPr>
            <p:cNvPr id="81" name="Picture 80"/>
            <p:cNvPicPr>
              <a:picLocks noChangeAspect="1"/>
            </p:cNvPicPr>
            <p:nvPr/>
          </p:nvPicPr>
          <p:blipFill rotWithShape="1">
            <a:blip r:embed="rId8" cstate="print">
              <a:biLevel thresh="50000"/>
              <a:extLst>
                <a:ext uri="{BEBA8EAE-BF5A-486C-A8C5-ECC9F3942E4B}">
                  <a14:imgProps xmlns:a14="http://schemas.microsoft.com/office/drawing/2010/main">
                    <a14:imgLayer r:embed="rId9">
                      <a14:imgEffect>
                        <a14:backgroundRemoval t="9091" b="88811" l="1090" r="100000">
                          <a14:foregroundMark x1="19074" y1="13986" x2="19074" y2="13986"/>
                          <a14:foregroundMark x1="21798" y1="21678" x2="21798" y2="21678"/>
                          <a14:foregroundMark x1="30790" y1="37063" x2="30790" y2="37063"/>
                          <a14:foregroundMark x1="32698" y1="48252" x2="32698" y2="48252"/>
                          <a14:foregroundMark x1="26975" y1="23776" x2="26975" y2="23776"/>
                          <a14:foregroundMark x1="25341" y1="20979" x2="25341" y2="20979"/>
                          <a14:foregroundMark x1="25886" y1="69930" x2="25886" y2="69930"/>
                          <a14:foregroundMark x1="24523" y1="71329" x2="24523" y2="71329"/>
                          <a14:foregroundMark x1="22888" y1="80420" x2="22888" y2="80420"/>
                          <a14:foregroundMark x1="19074" y1="83916" x2="19074" y2="83916"/>
                          <a14:foregroundMark x1="16621" y1="79720" x2="16621" y2="79720"/>
                          <a14:foregroundMark x1="20163" y1="79021" x2="20163" y2="79021"/>
                          <a14:foregroundMark x1="7902" y1="30769" x2="7902" y2="30769"/>
                          <a14:foregroundMark x1="7629" y1="32867" x2="7629" y2="32867"/>
                          <a14:foregroundMark x1="14986" y1="26573" x2="14986" y2="26573"/>
                          <a14:foregroundMark x1="11717" y1="77622" x2="11717" y2="77622"/>
                          <a14:foregroundMark x1="5177" y1="49650" x2="5177" y2="49650"/>
                          <a14:foregroundMark x1="43324" y1="34266" x2="43324" y2="34266"/>
                          <a14:foregroundMark x1="48774" y1="33566" x2="48774" y2="33566"/>
                          <a14:foregroundMark x1="55858" y1="34266" x2="55858" y2="34266"/>
                          <a14:foregroundMark x1="62125" y1="38462" x2="62125" y2="38462"/>
                          <a14:foregroundMark x1="80926" y1="36364" x2="80926" y2="36364"/>
                          <a14:foregroundMark x1="85014" y1="37063" x2="85014" y2="37063"/>
                          <a14:foregroundMark x1="90736" y1="37063" x2="90736" y2="37063"/>
                          <a14:foregroundMark x1="45232" y1="59441" x2="45232" y2="59441"/>
                          <a14:foregroundMark x1="46866" y1="58741" x2="46866" y2="58741"/>
                          <a14:foregroundMark x1="50409" y1="57343" x2="50409" y2="57343"/>
                          <a14:foregroundMark x1="54768" y1="57343" x2="54768" y2="57343"/>
                          <a14:foregroundMark x1="58856" y1="58042" x2="58856" y2="58042"/>
                          <a14:foregroundMark x1="61580" y1="58042" x2="61580" y2="58042"/>
                          <a14:foregroundMark x1="65395" y1="58741" x2="65395" y2="58741"/>
                          <a14:foregroundMark x1="68392" y1="59441" x2="68392" y2="59441"/>
                          <a14:foregroundMark x1="70845" y1="58741" x2="70845" y2="58741"/>
                          <a14:foregroundMark x1="73842" y1="57343" x2="73842" y2="57343"/>
                          <a14:foregroundMark x1="75477" y1="58042" x2="75477" y2="58042"/>
                          <a14:foregroundMark x1="77384" y1="58042" x2="77384" y2="58042"/>
                          <a14:foregroundMark x1="82289" y1="58741" x2="82289" y2="58741"/>
                          <a14:foregroundMark x1="83924" y1="59441" x2="83924" y2="59441"/>
                          <a14:foregroundMark x1="87466" y1="58042" x2="87466" y2="58042"/>
                          <a14:foregroundMark x1="49591" y1="70629" x2="49591" y2="70629"/>
                          <a14:foregroundMark x1="54496" y1="72028" x2="54496" y2="72028"/>
                          <a14:foregroundMark x1="56948" y1="73427" x2="56948" y2="73427"/>
                          <a14:foregroundMark x1="59946" y1="73427" x2="59946" y2="73427"/>
                          <a14:foregroundMark x1="62943" y1="73427" x2="62943" y2="73427"/>
                          <a14:foregroundMark x1="64578" y1="72727" x2="64578" y2="72727"/>
                          <a14:foregroundMark x1="59946" y1="68531" x2="59946" y2="68531"/>
                          <a14:foregroundMark x1="68120" y1="72028" x2="68120" y2="72028"/>
                          <a14:foregroundMark x1="71390" y1="72028" x2="71390" y2="72028"/>
                          <a14:foregroundMark x1="75477" y1="72028" x2="75477" y2="72028"/>
                          <a14:foregroundMark x1="79019" y1="72727" x2="79019" y2="72727"/>
                          <a14:foregroundMark x1="80381" y1="74126" x2="80381" y2="74126"/>
                          <a14:foregroundMark x1="83924" y1="71329" x2="83924" y2="71329"/>
                          <a14:backgroundMark x1="19074" y1="19580" x2="19074" y2="19580"/>
                          <a14:backgroundMark x1="17166" y1="17483" x2="17166" y2="17483"/>
                          <a14:backgroundMark x1="20708" y1="81818" x2="20708" y2="81818"/>
                          <a14:backgroundMark x1="18529" y1="80420" x2="18529" y2="80420"/>
                          <a14:backgroundMark x1="7084" y1="50350" x2="7084" y2="50350"/>
                          <a14:backgroundMark x1="6540" y1="45455" x2="6540" y2="45455"/>
                          <a14:backgroundMark x1="5995" y1="53147" x2="5995" y2="53147"/>
                          <a14:backgroundMark x1="30790" y1="46853" x2="30790" y2="46853"/>
                          <a14:backgroundMark x1="31335" y1="45455" x2="31335" y2="45455"/>
                          <a14:backgroundMark x1="31063" y1="51748" x2="31063" y2="51748"/>
                          <a14:backgroundMark x1="48229" y1="60140" x2="48229" y2="60140"/>
                          <a14:backgroundMark x1="46049" y1="60140" x2="46049" y2="60140"/>
                          <a14:backgroundMark x1="47956" y1="40559" x2="47956" y2="40559"/>
                          <a14:backgroundMark x1="55858" y1="58741" x2="55858" y2="58741"/>
                          <a14:backgroundMark x1="58856" y1="60140" x2="58856" y2="60140"/>
                          <a14:backgroundMark x1="65668" y1="60839" x2="65668" y2="60839"/>
                          <a14:backgroundMark x1="71117" y1="60839" x2="71117" y2="60839"/>
                          <a14:backgroundMark x1="81471" y1="61538" x2="81471" y2="61538"/>
                          <a14:backgroundMark x1="84469" y1="59441" x2="84469" y2="59441"/>
                          <a14:backgroundMark x1="88283" y1="60839" x2="88283" y2="60839"/>
                          <a14:backgroundMark x1="78202" y1="75524" x2="78202" y2="75524"/>
                          <a14:backgroundMark x1="75477" y1="74825" x2="75477" y2="74825"/>
                          <a14:backgroundMark x1="54496" y1="74126" x2="54496" y2="74126"/>
                          <a14:backgroundMark x1="51226" y1="71329" x2="51226" y2="71329"/>
                        </a14:backgroundRemoval>
                      </a14:imgEffect>
                    </a14:imgLayer>
                  </a14:imgProps>
                </a:ext>
                <a:ext uri="{28A0092B-C50C-407E-A947-70E740481C1C}">
                  <a14:useLocalDpi xmlns:a14="http://schemas.microsoft.com/office/drawing/2010/main" val="0"/>
                </a:ext>
              </a:extLst>
            </a:blip>
            <a:srcRect r="-532"/>
            <a:stretch/>
          </p:blipFill>
          <p:spPr>
            <a:xfrm>
              <a:off x="2412101" y="12717992"/>
              <a:ext cx="1532112" cy="594361"/>
            </a:xfrm>
            <a:prstGeom prst="rect">
              <a:avLst/>
            </a:prstGeom>
          </p:spPr>
        </p:pic>
      </p:grpSp>
      <p:grpSp>
        <p:nvGrpSpPr>
          <p:cNvPr id="82" name="Group 81"/>
          <p:cNvGrpSpPr/>
          <p:nvPr/>
        </p:nvGrpSpPr>
        <p:grpSpPr>
          <a:xfrm>
            <a:off x="1718480" y="6074379"/>
            <a:ext cx="1874934" cy="313383"/>
            <a:chOff x="6675498" y="19006383"/>
            <a:chExt cx="1874934" cy="290647"/>
          </a:xfrm>
        </p:grpSpPr>
        <p:sp>
          <p:nvSpPr>
            <p:cNvPr id="83" name="Flowchart: Alternate Process 82"/>
            <p:cNvSpPr/>
            <p:nvPr/>
          </p:nvSpPr>
          <p:spPr>
            <a:xfrm>
              <a:off x="6729127"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itle 1"/>
            <p:cNvSpPr txBox="1">
              <a:spLocks/>
            </p:cNvSpPr>
            <p:nvPr/>
          </p:nvSpPr>
          <p:spPr>
            <a:xfrm>
              <a:off x="6675498" y="19043522"/>
              <a:ext cx="1874934" cy="253508"/>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&lt;  Back</a:t>
              </a:r>
              <a:endParaRPr lang="en-US" sz="1300" b="1" dirty="0">
                <a:solidFill>
                  <a:schemeClr val="bg1"/>
                </a:solidFill>
                <a:latin typeface="Oswald" panose="02000503000000000000" pitchFamily="2" charset="0"/>
              </a:endParaRPr>
            </a:p>
          </p:txBody>
        </p:sp>
      </p:grpSp>
      <p:grpSp>
        <p:nvGrpSpPr>
          <p:cNvPr id="85" name="Group 84"/>
          <p:cNvGrpSpPr/>
          <p:nvPr/>
        </p:nvGrpSpPr>
        <p:grpSpPr>
          <a:xfrm>
            <a:off x="8634202" y="6067464"/>
            <a:ext cx="1767677" cy="347251"/>
            <a:chOff x="6737594" y="19006383"/>
            <a:chExt cx="1767677" cy="322059"/>
          </a:xfrm>
        </p:grpSpPr>
        <p:sp>
          <p:nvSpPr>
            <p:cNvPr id="87" name="Flowchart: Alternate Process 86"/>
            <p:cNvSpPr/>
            <p:nvPr/>
          </p:nvSpPr>
          <p:spPr>
            <a:xfrm>
              <a:off x="6737594"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itle 1"/>
            <p:cNvSpPr txBox="1">
              <a:spLocks/>
            </p:cNvSpPr>
            <p:nvPr/>
          </p:nvSpPr>
          <p:spPr>
            <a:xfrm>
              <a:off x="6737594" y="19035206"/>
              <a:ext cx="1767677" cy="293236"/>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Next  &gt;</a:t>
              </a:r>
              <a:endParaRPr lang="en-US" sz="1300" b="1" dirty="0">
                <a:solidFill>
                  <a:schemeClr val="bg1"/>
                </a:solidFill>
                <a:latin typeface="Oswald" panose="02000503000000000000" pitchFamily="2" charset="0"/>
              </a:endParaRPr>
            </a:p>
          </p:txBody>
        </p:sp>
      </p:grpSp>
    </p:spTree>
    <p:extLst>
      <p:ext uri="{BB962C8B-B14F-4D97-AF65-F5344CB8AC3E}">
        <p14:creationId xmlns:p14="http://schemas.microsoft.com/office/powerpoint/2010/main" val="27820504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b="75205"/>
          <a:stretch/>
        </p:blipFill>
        <p:spPr>
          <a:xfrm>
            <a:off x="845148" y="368300"/>
            <a:ext cx="10501705" cy="6587671"/>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b="39816"/>
          <a:stretch/>
        </p:blipFill>
        <p:spPr>
          <a:xfrm>
            <a:off x="845147" y="940383"/>
            <a:ext cx="10501706" cy="6320388"/>
          </a:xfrm>
          <a:prstGeom prst="rect">
            <a:avLst/>
          </a:prstGeom>
        </p:spPr>
      </p:pic>
      <p:sp>
        <p:nvSpPr>
          <p:cNvPr id="5" name="Rectangle 4"/>
          <p:cNvSpPr/>
          <p:nvPr/>
        </p:nvSpPr>
        <p:spPr>
          <a:xfrm>
            <a:off x="1665644" y="929498"/>
            <a:ext cx="8860712" cy="6089516"/>
          </a:xfrm>
          <a:prstGeom prst="rect">
            <a:avLst/>
          </a:prstGeom>
          <a:solidFill>
            <a:srgbClr val="DAE0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Rectangle 14"/>
          <p:cNvSpPr/>
          <p:nvPr/>
        </p:nvSpPr>
        <p:spPr>
          <a:xfrm>
            <a:off x="1665643" y="940382"/>
            <a:ext cx="8860713" cy="990151"/>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095748" y="927683"/>
            <a:ext cx="8774182" cy="1002851"/>
            <a:chOff x="2017643" y="927683"/>
            <a:chExt cx="8774182" cy="1002851"/>
          </a:xfrm>
        </p:grpSpPr>
        <p:sp>
          <p:nvSpPr>
            <p:cNvPr id="12" name="TextBox 11"/>
            <p:cNvSpPr txBox="1"/>
            <p:nvPr/>
          </p:nvSpPr>
          <p:spPr>
            <a:xfrm>
              <a:off x="3126105" y="927683"/>
              <a:ext cx="7665720" cy="707886"/>
            </a:xfrm>
            <a:prstGeom prst="rect">
              <a:avLst/>
            </a:prstGeom>
            <a:noFill/>
          </p:spPr>
          <p:txBody>
            <a:bodyPr wrap="square" rtlCol="0">
              <a:spAutoFit/>
            </a:bodyPr>
            <a:lstStyle/>
            <a:p>
              <a:r>
                <a:rPr lang="en-US" sz="4000" b="1" dirty="0" smtClean="0">
                  <a:solidFill>
                    <a:schemeClr val="bg1"/>
                  </a:solidFill>
                  <a:latin typeface="Oswald" panose="02000503000000000000" pitchFamily="2" charset="0"/>
                </a:rPr>
                <a:t>Nonprofit Capacity Analytics Tool</a:t>
              </a:r>
              <a:endParaRPr lang="en-US" sz="4000" b="1" dirty="0">
                <a:solidFill>
                  <a:schemeClr val="bg1"/>
                </a:solidFill>
                <a:latin typeface="Oswald" panose="02000503000000000000" pitchFamily="2" charset="0"/>
              </a:endParaRPr>
            </a:p>
          </p:txBody>
        </p:sp>
        <p:sp>
          <p:nvSpPr>
            <p:cNvPr id="13" name="TextBox 12"/>
            <p:cNvSpPr txBox="1"/>
            <p:nvPr/>
          </p:nvSpPr>
          <p:spPr>
            <a:xfrm>
              <a:off x="3126105" y="1561202"/>
              <a:ext cx="7665720"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How can nonprofits be rewired for maximum impact?</a:t>
              </a:r>
              <a:endParaRPr lang="en-US" dirty="0">
                <a:solidFill>
                  <a:schemeClr val="bg1"/>
                </a:solidFill>
                <a:latin typeface="Oswald" panose="02000503000000000000"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7643" y="1001883"/>
              <a:ext cx="1089919" cy="842157"/>
            </a:xfrm>
            <a:prstGeom prst="rect">
              <a:avLst/>
            </a:prstGeom>
          </p:spPr>
        </p:pic>
      </p:grpSp>
      <p:sp>
        <p:nvSpPr>
          <p:cNvPr id="17" name="Rectangle 16"/>
          <p:cNvSpPr/>
          <p:nvPr/>
        </p:nvSpPr>
        <p:spPr>
          <a:xfrm>
            <a:off x="1665642" y="1927481"/>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665639" y="2142654"/>
            <a:ext cx="8860713" cy="447593"/>
          </a:xfrm>
          <a:prstGeom prst="rect">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853302" y="2835514"/>
            <a:ext cx="7587878" cy="492443"/>
          </a:xfrm>
          <a:prstGeom prst="rect">
            <a:avLst/>
          </a:prstGeom>
          <a:noFill/>
        </p:spPr>
        <p:txBody>
          <a:bodyPr wrap="square" rtlCol="0">
            <a:spAutoFit/>
          </a:bodyPr>
          <a:lstStyle/>
          <a:p>
            <a:r>
              <a:rPr lang="en-US" sz="1300" b="1" dirty="0" smtClean="0">
                <a:solidFill>
                  <a:srgbClr val="574E4F"/>
                </a:solidFill>
                <a:latin typeface="Source Sans Pro" panose="020B0503030403020204" pitchFamily="34" charset="0"/>
              </a:rPr>
              <a:t>For the following statements, please select the answer that best represents your personal assessment about </a:t>
            </a:r>
            <a:r>
              <a:rPr lang="en-US" sz="1300" b="1" u="sng" dirty="0" smtClean="0">
                <a:solidFill>
                  <a:srgbClr val="574E4F"/>
                </a:solidFill>
                <a:latin typeface="Source Sans Pro" panose="020B0503030403020204" pitchFamily="34" charset="0"/>
              </a:rPr>
              <a:t>your organization</a:t>
            </a:r>
            <a:r>
              <a:rPr lang="en-US" sz="1300" b="1" dirty="0" smtClean="0">
                <a:solidFill>
                  <a:srgbClr val="574E4F"/>
                </a:solidFill>
                <a:latin typeface="Source Sans Pro" panose="020B0503030403020204" pitchFamily="34" charset="0"/>
              </a:rPr>
              <a:t>.</a:t>
            </a:r>
            <a:r>
              <a:rPr lang="en-US" sz="1300" b="1" dirty="0">
                <a:solidFill>
                  <a:srgbClr val="574E4F"/>
                </a:solidFill>
                <a:latin typeface="Source Sans Pro" panose="020B0503030403020204" pitchFamily="34" charset="0"/>
              </a:rPr>
              <a:t>	</a:t>
            </a:r>
            <a:endParaRPr lang="en-US" sz="1300" b="1" dirty="0" smtClean="0">
              <a:solidFill>
                <a:srgbClr val="574E4F"/>
              </a:solidFill>
              <a:latin typeface="Source Sans Pro" panose="020B0503030403020204" pitchFamily="34" charset="0"/>
            </a:endParaRPr>
          </a:p>
        </p:txBody>
      </p:sp>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b="97917"/>
          <a:stretch/>
        </p:blipFill>
        <p:spPr>
          <a:xfrm>
            <a:off x="845147" y="375085"/>
            <a:ext cx="10501706" cy="544561"/>
          </a:xfrm>
          <a:prstGeom prst="rect">
            <a:avLst/>
          </a:prstGeom>
        </p:spPr>
      </p:pic>
      <p:sp>
        <p:nvSpPr>
          <p:cNvPr id="30" name="Rectangle 29"/>
          <p:cNvSpPr/>
          <p:nvPr/>
        </p:nvSpPr>
        <p:spPr>
          <a:xfrm>
            <a:off x="1665639" y="2587879"/>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873654" y="2182625"/>
            <a:ext cx="8860713"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13/16</a:t>
            </a:r>
            <a:endParaRPr lang="en-US" dirty="0">
              <a:solidFill>
                <a:schemeClr val="bg1"/>
              </a:solidFill>
              <a:latin typeface="Oswald" panose="02000503000000000000" pitchFamily="2" charset="0"/>
            </a:endParaRP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2081" y="2258255"/>
            <a:ext cx="7970606" cy="213976"/>
          </a:xfrm>
          <a:prstGeom prst="rect">
            <a:avLst/>
          </a:prstGeom>
        </p:spPr>
      </p:pic>
      <p:sp>
        <p:nvSpPr>
          <p:cNvPr id="45" name="TextBox 44"/>
          <p:cNvSpPr txBox="1"/>
          <p:nvPr/>
        </p:nvSpPr>
        <p:spPr>
          <a:xfrm>
            <a:off x="844250" y="7703052"/>
            <a:ext cx="8502828" cy="492443"/>
          </a:xfrm>
          <a:prstGeom prst="rect">
            <a:avLst/>
          </a:prstGeom>
          <a:noFill/>
        </p:spPr>
        <p:txBody>
          <a:bodyPr wrap="square" rtlCol="0">
            <a:spAutoFit/>
          </a:bodyPr>
          <a:lstStyle/>
          <a:p>
            <a:r>
              <a:rPr lang="en-US" sz="1300" dirty="0" smtClean="0">
                <a:solidFill>
                  <a:srgbClr val="574E4F"/>
                </a:solidFill>
                <a:latin typeface="Source Sans Pro" panose="020B0503030403020204" pitchFamily="34" charset="0"/>
              </a:rPr>
              <a:t>Replace “your organization” at the top of the page with the name of the organization that was filled in when an account was being created. </a:t>
            </a:r>
          </a:p>
        </p:txBody>
      </p:sp>
      <p:cxnSp>
        <p:nvCxnSpPr>
          <p:cNvPr id="49" name="Straight Connector 48"/>
          <p:cNvCxnSpPr/>
          <p:nvPr/>
        </p:nvCxnSpPr>
        <p:spPr>
          <a:xfrm flipV="1">
            <a:off x="1798319" y="3585796"/>
            <a:ext cx="8533032" cy="15931"/>
          </a:xfrm>
          <a:prstGeom prst="line">
            <a:avLst/>
          </a:prstGeom>
          <a:ln w="19050">
            <a:solidFill>
              <a:srgbClr val="574E4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510718" y="3260733"/>
            <a:ext cx="0" cy="2742249"/>
          </a:xfrm>
          <a:prstGeom prst="line">
            <a:avLst/>
          </a:prstGeom>
          <a:ln w="19050">
            <a:solidFill>
              <a:srgbClr val="574E4F"/>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442627" y="3212180"/>
            <a:ext cx="856619" cy="600164"/>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Strongly Disagree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57" name="TextBox 56"/>
          <p:cNvSpPr txBox="1"/>
          <p:nvPr/>
        </p:nvSpPr>
        <p:spPr>
          <a:xfrm>
            <a:off x="7070354" y="3168870"/>
            <a:ext cx="856619" cy="646331"/>
          </a:xfrm>
          <a:prstGeom prst="rect">
            <a:avLst/>
          </a:prstGeom>
          <a:noFill/>
        </p:spPr>
        <p:txBody>
          <a:bodyPr wrap="square" rtlCol="0">
            <a:spAutoFit/>
          </a:bodyPr>
          <a:lstStyle/>
          <a:p>
            <a:pPr algn="ctr"/>
            <a:endParaRPr lang="en-US" sz="1300" dirty="0">
              <a:solidFill>
                <a:srgbClr val="574E4F"/>
              </a:solidFill>
              <a:latin typeface="Source Sans Pro" panose="020B0503030403020204" pitchFamily="34" charset="0"/>
            </a:endParaRPr>
          </a:p>
          <a:p>
            <a:pPr algn="ctr"/>
            <a:r>
              <a:rPr lang="en-US" sz="1000" dirty="0" smtClean="0">
                <a:solidFill>
                  <a:srgbClr val="574E4F"/>
                </a:solidFill>
                <a:latin typeface="Source Sans Pro" panose="020B0503030403020204" pitchFamily="34" charset="0"/>
              </a:rPr>
              <a:t> Disagree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58" name="TextBox 57"/>
          <p:cNvSpPr txBox="1"/>
          <p:nvPr/>
        </p:nvSpPr>
        <p:spPr>
          <a:xfrm>
            <a:off x="7681838" y="3138168"/>
            <a:ext cx="856619" cy="692497"/>
          </a:xfrm>
          <a:prstGeom prst="rect">
            <a:avLst/>
          </a:prstGeom>
          <a:noFill/>
        </p:spPr>
        <p:txBody>
          <a:bodyPr wrap="square" rtlCol="0">
            <a:spAutoFit/>
          </a:bodyPr>
          <a:lstStyle/>
          <a:p>
            <a:pPr algn="ctr"/>
            <a:endParaRPr lang="en-US" sz="1300" dirty="0">
              <a:solidFill>
                <a:srgbClr val="574E4F"/>
              </a:solidFill>
              <a:latin typeface="Source Sans Pro" panose="020B0503030403020204" pitchFamily="34" charset="0"/>
            </a:endParaRPr>
          </a:p>
          <a:p>
            <a:pPr algn="ctr"/>
            <a:r>
              <a:rPr lang="en-US" sz="1300" dirty="0" smtClean="0">
                <a:solidFill>
                  <a:srgbClr val="574E4F"/>
                </a:solidFill>
                <a:latin typeface="Source Sans Pro" panose="020B0503030403020204" pitchFamily="34" charset="0"/>
              </a:rPr>
              <a:t> </a:t>
            </a:r>
            <a:r>
              <a:rPr lang="en-US" sz="1000" dirty="0" smtClean="0">
                <a:solidFill>
                  <a:srgbClr val="574E4F"/>
                </a:solidFill>
                <a:latin typeface="Source Sans Pro" panose="020B0503030403020204" pitchFamily="34" charset="0"/>
              </a:rPr>
              <a:t>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59" name="TextBox 58"/>
          <p:cNvSpPr txBox="1"/>
          <p:nvPr/>
        </p:nvSpPr>
        <p:spPr>
          <a:xfrm>
            <a:off x="8286705" y="3217755"/>
            <a:ext cx="856619" cy="600164"/>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Strongly 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60" name="TextBox 59"/>
          <p:cNvSpPr txBox="1"/>
          <p:nvPr/>
        </p:nvSpPr>
        <p:spPr>
          <a:xfrm>
            <a:off x="9140502" y="3215470"/>
            <a:ext cx="656991" cy="400110"/>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Don’t Know</a:t>
            </a:r>
          </a:p>
        </p:txBody>
      </p:sp>
      <p:sp>
        <p:nvSpPr>
          <p:cNvPr id="61" name="TextBox 60"/>
          <p:cNvSpPr txBox="1"/>
          <p:nvPr/>
        </p:nvSpPr>
        <p:spPr>
          <a:xfrm>
            <a:off x="9565842" y="3215471"/>
            <a:ext cx="925756" cy="600164"/>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Not Applicable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63" name="TextBox 62"/>
          <p:cNvSpPr txBox="1"/>
          <p:nvPr/>
        </p:nvSpPr>
        <p:spPr>
          <a:xfrm>
            <a:off x="1665639" y="3691837"/>
            <a:ext cx="4845079" cy="907941"/>
          </a:xfrm>
          <a:prstGeom prst="rect">
            <a:avLst/>
          </a:prstGeom>
          <a:noFill/>
        </p:spPr>
        <p:txBody>
          <a:bodyPr wrap="square" rtlCol="0">
            <a:spAutoFit/>
          </a:bodyPr>
          <a:lstStyle/>
          <a:p>
            <a:pPr algn="r"/>
            <a:r>
              <a:rPr lang="en-US" sz="1000" dirty="0" smtClean="0">
                <a:solidFill>
                  <a:srgbClr val="574E4F"/>
                </a:solidFill>
                <a:latin typeface="Source Sans Pro" panose="020B0503030403020204" pitchFamily="34" charset="0"/>
              </a:rPr>
              <a:t>The board periodically sets aside time to learn more about important issues facing organizations like this one.</a:t>
            </a:r>
          </a:p>
          <a:p>
            <a:pPr algn="r"/>
            <a:endParaRPr lang="en-US" sz="1000" dirty="0">
              <a:solidFill>
                <a:srgbClr val="574E4F"/>
              </a:solidFill>
              <a:latin typeface="Source Sans Pro" panose="020B0503030403020204" pitchFamily="34" charset="0"/>
            </a:endParaRPr>
          </a:p>
          <a:p>
            <a:pPr algn="r"/>
            <a:r>
              <a:rPr lang="en-US" sz="1000" dirty="0" smtClean="0">
                <a:solidFill>
                  <a:srgbClr val="574E4F"/>
                </a:solidFill>
                <a:latin typeface="Source Sans Pro" panose="020B0503030403020204" pitchFamily="34" charset="0"/>
              </a:rPr>
              <a:t>The board learns from its mistakes.</a:t>
            </a:r>
            <a:endParaRPr lang="en-US" sz="1300" dirty="0">
              <a:solidFill>
                <a:srgbClr val="574E4F"/>
              </a:solidFill>
              <a:latin typeface="Source Sans Pro" panose="020B0503030403020204" pitchFamily="34" charset="0"/>
            </a:endParaRPr>
          </a:p>
          <a:p>
            <a:endParaRPr lang="en-US" sz="1300" dirty="0" smtClean="0">
              <a:solidFill>
                <a:srgbClr val="574E4F"/>
              </a:solidFill>
              <a:latin typeface="Source Sans Pro" panose="020B0503030403020204" pitchFamily="34" charset="0"/>
            </a:endParaRPr>
          </a:p>
        </p:txBody>
      </p:sp>
      <p:grpSp>
        <p:nvGrpSpPr>
          <p:cNvPr id="21" name="Group 20"/>
          <p:cNvGrpSpPr/>
          <p:nvPr/>
        </p:nvGrpSpPr>
        <p:grpSpPr>
          <a:xfrm>
            <a:off x="6772500" y="3726383"/>
            <a:ext cx="3339100" cy="154633"/>
            <a:chOff x="6818220" y="3718763"/>
            <a:chExt cx="3339100" cy="154633"/>
          </a:xfrm>
        </p:grpSpPr>
        <p:sp>
          <p:nvSpPr>
            <p:cNvPr id="65" name="Oval 64"/>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6772500" y="4183280"/>
            <a:ext cx="3339100" cy="154633"/>
            <a:chOff x="6818220" y="3718763"/>
            <a:chExt cx="3339100" cy="154633"/>
          </a:xfrm>
        </p:grpSpPr>
        <p:sp>
          <p:nvSpPr>
            <p:cNvPr id="91" name="Oval 90"/>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 name="Rectangle 85"/>
          <p:cNvSpPr/>
          <p:nvPr/>
        </p:nvSpPr>
        <p:spPr>
          <a:xfrm>
            <a:off x="1892672" y="2296812"/>
            <a:ext cx="6409944" cy="137786"/>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p:cNvPicPr>
            <a:picLocks noChangeAspect="1"/>
          </p:cNvPicPr>
          <p:nvPr/>
        </p:nvPicPr>
        <p:blipFill rotWithShape="1">
          <a:blip r:embed="rId7">
            <a:extLst>
              <a:ext uri="{28A0092B-C50C-407E-A947-70E740481C1C}">
                <a14:useLocalDpi xmlns:a14="http://schemas.microsoft.com/office/drawing/2010/main" val="0"/>
              </a:ext>
            </a:extLst>
          </a:blip>
          <a:srcRect b="98040"/>
          <a:stretch/>
        </p:blipFill>
        <p:spPr>
          <a:xfrm>
            <a:off x="845147" y="373650"/>
            <a:ext cx="10501706" cy="512175"/>
          </a:xfrm>
          <a:prstGeom prst="rect">
            <a:avLst/>
          </a:prstGeom>
        </p:spPr>
      </p:pic>
      <p:sp>
        <p:nvSpPr>
          <p:cNvPr id="53" name="Rectangle 52"/>
          <p:cNvSpPr/>
          <p:nvPr/>
        </p:nvSpPr>
        <p:spPr>
          <a:xfrm>
            <a:off x="866774" y="892215"/>
            <a:ext cx="10462261" cy="45719"/>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p:nvGrpSpPr>
        <p:grpSpPr>
          <a:xfrm>
            <a:off x="1665639" y="6475302"/>
            <a:ext cx="10268317" cy="853385"/>
            <a:chOff x="1665637" y="12625246"/>
            <a:chExt cx="10268317" cy="882042"/>
          </a:xfrm>
        </p:grpSpPr>
        <p:sp>
          <p:nvSpPr>
            <p:cNvPr id="62" name="Rectangle 61"/>
            <p:cNvSpPr/>
            <p:nvPr/>
          </p:nvSpPr>
          <p:spPr>
            <a:xfrm>
              <a:off x="1665637" y="12625246"/>
              <a:ext cx="8860713" cy="817064"/>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3073241" y="12753235"/>
              <a:ext cx="8860713" cy="754053"/>
            </a:xfrm>
            <a:prstGeom prst="rect">
              <a:avLst/>
            </a:prstGeom>
            <a:noFill/>
            <a:ln>
              <a:noFill/>
            </a:ln>
          </p:spPr>
          <p:txBody>
            <a:bodyPr wrap="square" rtlCol="0">
              <a:spAutoFit/>
            </a:bodyPr>
            <a:lstStyle/>
            <a:p>
              <a:r>
                <a:rPr lang="en-US" sz="1000" dirty="0" smtClean="0">
                  <a:solidFill>
                    <a:srgbClr val="965F5C"/>
                  </a:solidFill>
                  <a:latin typeface="Oswald" panose="02000503000000000000" pitchFamily="2" charset="0"/>
                </a:rPr>
                <a:t>	</a:t>
              </a:r>
              <a:r>
                <a:rPr lang="en-US" sz="1000" dirty="0" smtClean="0">
                  <a:solidFill>
                    <a:srgbClr val="DAE0E3"/>
                  </a:solidFill>
                  <a:latin typeface="Oswald" panose="02000503000000000000" pitchFamily="2" charset="0"/>
                </a:rPr>
                <a:t>Network for Nonprofit and Social Impact | Northwestern University School of Communication | nnsi@northwestern.edu</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Sponsored by the National Science Foundation</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Copyright 2015</a:t>
              </a:r>
            </a:p>
            <a:p>
              <a:endParaRPr lang="en-US" sz="1300" dirty="0" smtClean="0">
                <a:solidFill>
                  <a:schemeClr val="bg1"/>
                </a:solidFill>
                <a:latin typeface="Oswald" panose="02000503000000000000" pitchFamily="2" charset="0"/>
              </a:endParaRPr>
            </a:p>
          </p:txBody>
        </p:sp>
        <p:pic>
          <p:nvPicPr>
            <p:cNvPr id="66" name="Picture 65"/>
            <p:cNvPicPr>
              <a:picLocks noChangeAspect="1"/>
            </p:cNvPicPr>
            <p:nvPr/>
          </p:nvPicPr>
          <p:blipFill rotWithShape="1">
            <a:blip r:embed="rId8" cstate="print">
              <a:biLevel thresh="50000"/>
              <a:extLst>
                <a:ext uri="{BEBA8EAE-BF5A-486C-A8C5-ECC9F3942E4B}">
                  <a14:imgProps xmlns:a14="http://schemas.microsoft.com/office/drawing/2010/main">
                    <a14:imgLayer r:embed="rId9">
                      <a14:imgEffect>
                        <a14:backgroundRemoval t="9091" b="88811" l="1090" r="100000">
                          <a14:foregroundMark x1="19074" y1="13986" x2="19074" y2="13986"/>
                          <a14:foregroundMark x1="21798" y1="21678" x2="21798" y2="21678"/>
                          <a14:foregroundMark x1="30790" y1="37063" x2="30790" y2="37063"/>
                          <a14:foregroundMark x1="32698" y1="48252" x2="32698" y2="48252"/>
                          <a14:foregroundMark x1="26975" y1="23776" x2="26975" y2="23776"/>
                          <a14:foregroundMark x1="25341" y1="20979" x2="25341" y2="20979"/>
                          <a14:foregroundMark x1="25886" y1="69930" x2="25886" y2="69930"/>
                          <a14:foregroundMark x1="24523" y1="71329" x2="24523" y2="71329"/>
                          <a14:foregroundMark x1="22888" y1="80420" x2="22888" y2="80420"/>
                          <a14:foregroundMark x1="19074" y1="83916" x2="19074" y2="83916"/>
                          <a14:foregroundMark x1="16621" y1="79720" x2="16621" y2="79720"/>
                          <a14:foregroundMark x1="20163" y1="79021" x2="20163" y2="79021"/>
                          <a14:foregroundMark x1="7902" y1="30769" x2="7902" y2="30769"/>
                          <a14:foregroundMark x1="7629" y1="32867" x2="7629" y2="32867"/>
                          <a14:foregroundMark x1="14986" y1="26573" x2="14986" y2="26573"/>
                          <a14:foregroundMark x1="11717" y1="77622" x2="11717" y2="77622"/>
                          <a14:foregroundMark x1="5177" y1="49650" x2="5177" y2="49650"/>
                          <a14:foregroundMark x1="43324" y1="34266" x2="43324" y2="34266"/>
                          <a14:foregroundMark x1="48774" y1="33566" x2="48774" y2="33566"/>
                          <a14:foregroundMark x1="55858" y1="34266" x2="55858" y2="34266"/>
                          <a14:foregroundMark x1="62125" y1="38462" x2="62125" y2="38462"/>
                          <a14:foregroundMark x1="80926" y1="36364" x2="80926" y2="36364"/>
                          <a14:foregroundMark x1="85014" y1="37063" x2="85014" y2="37063"/>
                          <a14:foregroundMark x1="90736" y1="37063" x2="90736" y2="37063"/>
                          <a14:foregroundMark x1="45232" y1="59441" x2="45232" y2="59441"/>
                          <a14:foregroundMark x1="46866" y1="58741" x2="46866" y2="58741"/>
                          <a14:foregroundMark x1="50409" y1="57343" x2="50409" y2="57343"/>
                          <a14:foregroundMark x1="54768" y1="57343" x2="54768" y2="57343"/>
                          <a14:foregroundMark x1="58856" y1="58042" x2="58856" y2="58042"/>
                          <a14:foregroundMark x1="61580" y1="58042" x2="61580" y2="58042"/>
                          <a14:foregroundMark x1="65395" y1="58741" x2="65395" y2="58741"/>
                          <a14:foregroundMark x1="68392" y1="59441" x2="68392" y2="59441"/>
                          <a14:foregroundMark x1="70845" y1="58741" x2="70845" y2="58741"/>
                          <a14:foregroundMark x1="73842" y1="57343" x2="73842" y2="57343"/>
                          <a14:foregroundMark x1="75477" y1="58042" x2="75477" y2="58042"/>
                          <a14:foregroundMark x1="77384" y1="58042" x2="77384" y2="58042"/>
                          <a14:foregroundMark x1="82289" y1="58741" x2="82289" y2="58741"/>
                          <a14:foregroundMark x1="83924" y1="59441" x2="83924" y2="59441"/>
                          <a14:foregroundMark x1="87466" y1="58042" x2="87466" y2="58042"/>
                          <a14:foregroundMark x1="49591" y1="70629" x2="49591" y2="70629"/>
                          <a14:foregroundMark x1="54496" y1="72028" x2="54496" y2="72028"/>
                          <a14:foregroundMark x1="56948" y1="73427" x2="56948" y2="73427"/>
                          <a14:foregroundMark x1="59946" y1="73427" x2="59946" y2="73427"/>
                          <a14:foregroundMark x1="62943" y1="73427" x2="62943" y2="73427"/>
                          <a14:foregroundMark x1="64578" y1="72727" x2="64578" y2="72727"/>
                          <a14:foregroundMark x1="59946" y1="68531" x2="59946" y2="68531"/>
                          <a14:foregroundMark x1="68120" y1="72028" x2="68120" y2="72028"/>
                          <a14:foregroundMark x1="71390" y1="72028" x2="71390" y2="72028"/>
                          <a14:foregroundMark x1="75477" y1="72028" x2="75477" y2="72028"/>
                          <a14:foregroundMark x1="79019" y1="72727" x2="79019" y2="72727"/>
                          <a14:foregroundMark x1="80381" y1="74126" x2="80381" y2="74126"/>
                          <a14:foregroundMark x1="83924" y1="71329" x2="83924" y2="71329"/>
                          <a14:backgroundMark x1="19074" y1="19580" x2="19074" y2="19580"/>
                          <a14:backgroundMark x1="17166" y1="17483" x2="17166" y2="17483"/>
                          <a14:backgroundMark x1="20708" y1="81818" x2="20708" y2="81818"/>
                          <a14:backgroundMark x1="18529" y1="80420" x2="18529" y2="80420"/>
                          <a14:backgroundMark x1="7084" y1="50350" x2="7084" y2="50350"/>
                          <a14:backgroundMark x1="6540" y1="45455" x2="6540" y2="45455"/>
                          <a14:backgroundMark x1="5995" y1="53147" x2="5995" y2="53147"/>
                          <a14:backgroundMark x1="30790" y1="46853" x2="30790" y2="46853"/>
                          <a14:backgroundMark x1="31335" y1="45455" x2="31335" y2="45455"/>
                          <a14:backgroundMark x1="31063" y1="51748" x2="31063" y2="51748"/>
                          <a14:backgroundMark x1="48229" y1="60140" x2="48229" y2="60140"/>
                          <a14:backgroundMark x1="46049" y1="60140" x2="46049" y2="60140"/>
                          <a14:backgroundMark x1="47956" y1="40559" x2="47956" y2="40559"/>
                          <a14:backgroundMark x1="55858" y1="58741" x2="55858" y2="58741"/>
                          <a14:backgroundMark x1="58856" y1="60140" x2="58856" y2="60140"/>
                          <a14:backgroundMark x1="65668" y1="60839" x2="65668" y2="60839"/>
                          <a14:backgroundMark x1="71117" y1="60839" x2="71117" y2="60839"/>
                          <a14:backgroundMark x1="81471" y1="61538" x2="81471" y2="61538"/>
                          <a14:backgroundMark x1="84469" y1="59441" x2="84469" y2="59441"/>
                          <a14:backgroundMark x1="88283" y1="60839" x2="88283" y2="60839"/>
                          <a14:backgroundMark x1="78202" y1="75524" x2="78202" y2="75524"/>
                          <a14:backgroundMark x1="75477" y1="74825" x2="75477" y2="74825"/>
                          <a14:backgroundMark x1="54496" y1="74126" x2="54496" y2="74126"/>
                          <a14:backgroundMark x1="51226" y1="71329" x2="51226" y2="71329"/>
                        </a14:backgroundRemoval>
                      </a14:imgEffect>
                    </a14:imgLayer>
                  </a14:imgProps>
                </a:ext>
                <a:ext uri="{28A0092B-C50C-407E-A947-70E740481C1C}">
                  <a14:useLocalDpi xmlns:a14="http://schemas.microsoft.com/office/drawing/2010/main" val="0"/>
                </a:ext>
              </a:extLst>
            </a:blip>
            <a:srcRect r="-532"/>
            <a:stretch/>
          </p:blipFill>
          <p:spPr>
            <a:xfrm>
              <a:off x="2412101" y="12717992"/>
              <a:ext cx="1532112" cy="594361"/>
            </a:xfrm>
            <a:prstGeom prst="rect">
              <a:avLst/>
            </a:prstGeom>
          </p:spPr>
        </p:pic>
      </p:grpSp>
      <p:grpSp>
        <p:nvGrpSpPr>
          <p:cNvPr id="67" name="Group 66"/>
          <p:cNvGrpSpPr/>
          <p:nvPr/>
        </p:nvGrpSpPr>
        <p:grpSpPr>
          <a:xfrm>
            <a:off x="1718480" y="6074379"/>
            <a:ext cx="1874934" cy="313383"/>
            <a:chOff x="6675498" y="19006383"/>
            <a:chExt cx="1874934" cy="290647"/>
          </a:xfrm>
        </p:grpSpPr>
        <p:sp>
          <p:nvSpPr>
            <p:cNvPr id="68" name="Flowchart: Alternate Process 67"/>
            <p:cNvSpPr/>
            <p:nvPr/>
          </p:nvSpPr>
          <p:spPr>
            <a:xfrm>
              <a:off x="6729127"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itle 1"/>
            <p:cNvSpPr txBox="1">
              <a:spLocks/>
            </p:cNvSpPr>
            <p:nvPr/>
          </p:nvSpPr>
          <p:spPr>
            <a:xfrm>
              <a:off x="6675498" y="19043522"/>
              <a:ext cx="1874934" cy="253508"/>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&lt;  Back</a:t>
              </a:r>
              <a:endParaRPr lang="en-US" sz="1300" b="1" dirty="0">
                <a:solidFill>
                  <a:schemeClr val="bg1"/>
                </a:solidFill>
                <a:latin typeface="Oswald" panose="02000503000000000000" pitchFamily="2" charset="0"/>
              </a:endParaRPr>
            </a:p>
          </p:txBody>
        </p:sp>
      </p:grpSp>
      <p:grpSp>
        <p:nvGrpSpPr>
          <p:cNvPr id="70" name="Group 69"/>
          <p:cNvGrpSpPr/>
          <p:nvPr/>
        </p:nvGrpSpPr>
        <p:grpSpPr>
          <a:xfrm>
            <a:off x="8634202" y="6067464"/>
            <a:ext cx="1767677" cy="347251"/>
            <a:chOff x="6737594" y="19006383"/>
            <a:chExt cx="1767677" cy="322059"/>
          </a:xfrm>
        </p:grpSpPr>
        <p:sp>
          <p:nvSpPr>
            <p:cNvPr id="76" name="Flowchart: Alternate Process 75"/>
            <p:cNvSpPr/>
            <p:nvPr/>
          </p:nvSpPr>
          <p:spPr>
            <a:xfrm>
              <a:off x="6737594"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itle 1"/>
            <p:cNvSpPr txBox="1">
              <a:spLocks/>
            </p:cNvSpPr>
            <p:nvPr/>
          </p:nvSpPr>
          <p:spPr>
            <a:xfrm>
              <a:off x="6737594" y="19035206"/>
              <a:ext cx="1767677" cy="293236"/>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Next  &gt;</a:t>
              </a:r>
              <a:endParaRPr lang="en-US" sz="1300" b="1" dirty="0">
                <a:solidFill>
                  <a:schemeClr val="bg1"/>
                </a:solidFill>
                <a:latin typeface="Oswald" panose="02000503000000000000" pitchFamily="2" charset="0"/>
              </a:endParaRPr>
            </a:p>
          </p:txBody>
        </p:sp>
      </p:grpSp>
    </p:spTree>
    <p:extLst>
      <p:ext uri="{BB962C8B-B14F-4D97-AF65-F5344CB8AC3E}">
        <p14:creationId xmlns:p14="http://schemas.microsoft.com/office/powerpoint/2010/main" val="31132360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b="75205"/>
          <a:stretch/>
        </p:blipFill>
        <p:spPr>
          <a:xfrm>
            <a:off x="845148" y="368300"/>
            <a:ext cx="10501705" cy="6587671"/>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b="39816"/>
          <a:stretch/>
        </p:blipFill>
        <p:spPr>
          <a:xfrm>
            <a:off x="845147" y="940383"/>
            <a:ext cx="10501706" cy="6320388"/>
          </a:xfrm>
          <a:prstGeom prst="rect">
            <a:avLst/>
          </a:prstGeom>
        </p:spPr>
      </p:pic>
      <p:sp>
        <p:nvSpPr>
          <p:cNvPr id="5" name="Rectangle 4"/>
          <p:cNvSpPr/>
          <p:nvPr/>
        </p:nvSpPr>
        <p:spPr>
          <a:xfrm>
            <a:off x="1665644" y="929498"/>
            <a:ext cx="8860712" cy="6089516"/>
          </a:xfrm>
          <a:prstGeom prst="rect">
            <a:avLst/>
          </a:prstGeom>
          <a:solidFill>
            <a:srgbClr val="DAE0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Rectangle 14"/>
          <p:cNvSpPr/>
          <p:nvPr/>
        </p:nvSpPr>
        <p:spPr>
          <a:xfrm>
            <a:off x="1665643" y="940382"/>
            <a:ext cx="8860713" cy="990151"/>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095748" y="927683"/>
            <a:ext cx="8774182" cy="1002851"/>
            <a:chOff x="2017643" y="927683"/>
            <a:chExt cx="8774182" cy="1002851"/>
          </a:xfrm>
        </p:grpSpPr>
        <p:sp>
          <p:nvSpPr>
            <p:cNvPr id="12" name="TextBox 11"/>
            <p:cNvSpPr txBox="1"/>
            <p:nvPr/>
          </p:nvSpPr>
          <p:spPr>
            <a:xfrm>
              <a:off x="3126105" y="927683"/>
              <a:ext cx="7665720" cy="707886"/>
            </a:xfrm>
            <a:prstGeom prst="rect">
              <a:avLst/>
            </a:prstGeom>
            <a:noFill/>
          </p:spPr>
          <p:txBody>
            <a:bodyPr wrap="square" rtlCol="0">
              <a:spAutoFit/>
            </a:bodyPr>
            <a:lstStyle/>
            <a:p>
              <a:r>
                <a:rPr lang="en-US" sz="4000" b="1" dirty="0" smtClean="0">
                  <a:solidFill>
                    <a:schemeClr val="bg1"/>
                  </a:solidFill>
                  <a:latin typeface="Oswald" panose="02000503000000000000" pitchFamily="2" charset="0"/>
                </a:rPr>
                <a:t>Nonprofit Capacity Analytics Tool</a:t>
              </a:r>
              <a:endParaRPr lang="en-US" sz="4000" b="1" dirty="0">
                <a:solidFill>
                  <a:schemeClr val="bg1"/>
                </a:solidFill>
                <a:latin typeface="Oswald" panose="02000503000000000000" pitchFamily="2" charset="0"/>
              </a:endParaRPr>
            </a:p>
          </p:txBody>
        </p:sp>
        <p:sp>
          <p:nvSpPr>
            <p:cNvPr id="13" name="TextBox 12"/>
            <p:cNvSpPr txBox="1"/>
            <p:nvPr/>
          </p:nvSpPr>
          <p:spPr>
            <a:xfrm>
              <a:off x="3126105" y="1561202"/>
              <a:ext cx="7665720"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How can nonprofits be rewired for maximum impact?</a:t>
              </a:r>
              <a:endParaRPr lang="en-US" dirty="0">
                <a:solidFill>
                  <a:schemeClr val="bg1"/>
                </a:solidFill>
                <a:latin typeface="Oswald" panose="02000503000000000000"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7643" y="1001883"/>
              <a:ext cx="1089919" cy="842157"/>
            </a:xfrm>
            <a:prstGeom prst="rect">
              <a:avLst/>
            </a:prstGeom>
          </p:spPr>
        </p:pic>
      </p:grpSp>
      <p:sp>
        <p:nvSpPr>
          <p:cNvPr id="17" name="Rectangle 16"/>
          <p:cNvSpPr/>
          <p:nvPr/>
        </p:nvSpPr>
        <p:spPr>
          <a:xfrm>
            <a:off x="1665642" y="1927481"/>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665639" y="2142654"/>
            <a:ext cx="8860713" cy="447593"/>
          </a:xfrm>
          <a:prstGeom prst="rect">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853302" y="2835514"/>
            <a:ext cx="7587878" cy="492443"/>
          </a:xfrm>
          <a:prstGeom prst="rect">
            <a:avLst/>
          </a:prstGeom>
          <a:noFill/>
        </p:spPr>
        <p:txBody>
          <a:bodyPr wrap="square" rtlCol="0">
            <a:spAutoFit/>
          </a:bodyPr>
          <a:lstStyle/>
          <a:p>
            <a:r>
              <a:rPr lang="en-US" sz="1300" b="1" dirty="0" smtClean="0">
                <a:solidFill>
                  <a:srgbClr val="574E4F"/>
                </a:solidFill>
                <a:latin typeface="Source Sans Pro" panose="020B0503030403020204" pitchFamily="34" charset="0"/>
              </a:rPr>
              <a:t>For the following statements, please select the answer that best represents your personal assessment about </a:t>
            </a:r>
            <a:r>
              <a:rPr lang="en-US" sz="1300" b="1" u="sng" dirty="0" smtClean="0">
                <a:solidFill>
                  <a:srgbClr val="574E4F"/>
                </a:solidFill>
                <a:latin typeface="Source Sans Pro" panose="020B0503030403020204" pitchFamily="34" charset="0"/>
              </a:rPr>
              <a:t>your organization</a:t>
            </a:r>
            <a:r>
              <a:rPr lang="en-US" sz="1300" b="1" dirty="0" smtClean="0">
                <a:solidFill>
                  <a:srgbClr val="574E4F"/>
                </a:solidFill>
                <a:latin typeface="Source Sans Pro" panose="020B0503030403020204" pitchFamily="34" charset="0"/>
              </a:rPr>
              <a:t>.</a:t>
            </a:r>
            <a:r>
              <a:rPr lang="en-US" sz="1300" b="1" dirty="0">
                <a:solidFill>
                  <a:srgbClr val="574E4F"/>
                </a:solidFill>
                <a:latin typeface="Source Sans Pro" panose="020B0503030403020204" pitchFamily="34" charset="0"/>
              </a:rPr>
              <a:t>	</a:t>
            </a:r>
            <a:endParaRPr lang="en-US" sz="1300" b="1" dirty="0" smtClean="0">
              <a:solidFill>
                <a:srgbClr val="574E4F"/>
              </a:solidFill>
              <a:latin typeface="Source Sans Pro" panose="020B0503030403020204" pitchFamily="34" charset="0"/>
            </a:endParaRPr>
          </a:p>
        </p:txBody>
      </p:sp>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b="97917"/>
          <a:stretch/>
        </p:blipFill>
        <p:spPr>
          <a:xfrm>
            <a:off x="845147" y="375085"/>
            <a:ext cx="10501706" cy="544561"/>
          </a:xfrm>
          <a:prstGeom prst="rect">
            <a:avLst/>
          </a:prstGeom>
        </p:spPr>
      </p:pic>
      <p:sp>
        <p:nvSpPr>
          <p:cNvPr id="30" name="Rectangle 29"/>
          <p:cNvSpPr/>
          <p:nvPr/>
        </p:nvSpPr>
        <p:spPr>
          <a:xfrm>
            <a:off x="1665639" y="2587879"/>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873654" y="2182625"/>
            <a:ext cx="8860713"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14/16</a:t>
            </a:r>
            <a:endParaRPr lang="en-US" dirty="0">
              <a:solidFill>
                <a:schemeClr val="bg1"/>
              </a:solidFill>
              <a:latin typeface="Oswald" panose="02000503000000000000" pitchFamily="2" charset="0"/>
            </a:endParaRP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2081" y="2258255"/>
            <a:ext cx="7970606" cy="213976"/>
          </a:xfrm>
          <a:prstGeom prst="rect">
            <a:avLst/>
          </a:prstGeom>
        </p:spPr>
      </p:pic>
      <p:sp>
        <p:nvSpPr>
          <p:cNvPr id="45" name="TextBox 44"/>
          <p:cNvSpPr txBox="1"/>
          <p:nvPr/>
        </p:nvSpPr>
        <p:spPr>
          <a:xfrm>
            <a:off x="844250" y="7703052"/>
            <a:ext cx="8502828" cy="492443"/>
          </a:xfrm>
          <a:prstGeom prst="rect">
            <a:avLst/>
          </a:prstGeom>
          <a:noFill/>
        </p:spPr>
        <p:txBody>
          <a:bodyPr wrap="square" rtlCol="0">
            <a:spAutoFit/>
          </a:bodyPr>
          <a:lstStyle/>
          <a:p>
            <a:r>
              <a:rPr lang="en-US" sz="1300" dirty="0" smtClean="0">
                <a:solidFill>
                  <a:srgbClr val="574E4F"/>
                </a:solidFill>
                <a:latin typeface="Source Sans Pro" panose="020B0503030403020204" pitchFamily="34" charset="0"/>
              </a:rPr>
              <a:t>Replace “your organization” at the top of the page with the name of the organization that was filled in when an account was being created. </a:t>
            </a:r>
          </a:p>
        </p:txBody>
      </p:sp>
      <p:cxnSp>
        <p:nvCxnSpPr>
          <p:cNvPr id="49" name="Straight Connector 48"/>
          <p:cNvCxnSpPr/>
          <p:nvPr/>
        </p:nvCxnSpPr>
        <p:spPr>
          <a:xfrm flipV="1">
            <a:off x="1798319" y="3585796"/>
            <a:ext cx="8533032" cy="15931"/>
          </a:xfrm>
          <a:prstGeom prst="line">
            <a:avLst/>
          </a:prstGeom>
          <a:ln w="19050">
            <a:solidFill>
              <a:srgbClr val="574E4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510718" y="3260733"/>
            <a:ext cx="0" cy="2742249"/>
          </a:xfrm>
          <a:prstGeom prst="line">
            <a:avLst/>
          </a:prstGeom>
          <a:ln w="19050">
            <a:solidFill>
              <a:srgbClr val="574E4F"/>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442627" y="3212180"/>
            <a:ext cx="856619" cy="600164"/>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Strongly Disagree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57" name="TextBox 56"/>
          <p:cNvSpPr txBox="1"/>
          <p:nvPr/>
        </p:nvSpPr>
        <p:spPr>
          <a:xfrm>
            <a:off x="7070354" y="3168870"/>
            <a:ext cx="856619" cy="646331"/>
          </a:xfrm>
          <a:prstGeom prst="rect">
            <a:avLst/>
          </a:prstGeom>
          <a:noFill/>
        </p:spPr>
        <p:txBody>
          <a:bodyPr wrap="square" rtlCol="0">
            <a:spAutoFit/>
          </a:bodyPr>
          <a:lstStyle/>
          <a:p>
            <a:pPr algn="ctr"/>
            <a:endParaRPr lang="en-US" sz="1300" dirty="0">
              <a:solidFill>
                <a:srgbClr val="574E4F"/>
              </a:solidFill>
              <a:latin typeface="Source Sans Pro" panose="020B0503030403020204" pitchFamily="34" charset="0"/>
            </a:endParaRPr>
          </a:p>
          <a:p>
            <a:pPr algn="ctr"/>
            <a:r>
              <a:rPr lang="en-US" sz="1000" dirty="0" smtClean="0">
                <a:solidFill>
                  <a:srgbClr val="574E4F"/>
                </a:solidFill>
                <a:latin typeface="Source Sans Pro" panose="020B0503030403020204" pitchFamily="34" charset="0"/>
              </a:rPr>
              <a:t> Disagree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58" name="TextBox 57"/>
          <p:cNvSpPr txBox="1"/>
          <p:nvPr/>
        </p:nvSpPr>
        <p:spPr>
          <a:xfrm>
            <a:off x="7681838" y="3138168"/>
            <a:ext cx="856619" cy="692497"/>
          </a:xfrm>
          <a:prstGeom prst="rect">
            <a:avLst/>
          </a:prstGeom>
          <a:noFill/>
        </p:spPr>
        <p:txBody>
          <a:bodyPr wrap="square" rtlCol="0">
            <a:spAutoFit/>
          </a:bodyPr>
          <a:lstStyle/>
          <a:p>
            <a:pPr algn="ctr"/>
            <a:endParaRPr lang="en-US" sz="1300" dirty="0">
              <a:solidFill>
                <a:srgbClr val="574E4F"/>
              </a:solidFill>
              <a:latin typeface="Source Sans Pro" panose="020B0503030403020204" pitchFamily="34" charset="0"/>
            </a:endParaRPr>
          </a:p>
          <a:p>
            <a:pPr algn="ctr"/>
            <a:r>
              <a:rPr lang="en-US" sz="1300" dirty="0" smtClean="0">
                <a:solidFill>
                  <a:srgbClr val="574E4F"/>
                </a:solidFill>
                <a:latin typeface="Source Sans Pro" panose="020B0503030403020204" pitchFamily="34" charset="0"/>
              </a:rPr>
              <a:t> </a:t>
            </a:r>
            <a:r>
              <a:rPr lang="en-US" sz="1000" dirty="0" smtClean="0">
                <a:solidFill>
                  <a:srgbClr val="574E4F"/>
                </a:solidFill>
                <a:latin typeface="Source Sans Pro" panose="020B0503030403020204" pitchFamily="34" charset="0"/>
              </a:rPr>
              <a:t>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59" name="TextBox 58"/>
          <p:cNvSpPr txBox="1"/>
          <p:nvPr/>
        </p:nvSpPr>
        <p:spPr>
          <a:xfrm>
            <a:off x="8286705" y="3217755"/>
            <a:ext cx="856619" cy="600164"/>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Strongly 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60" name="TextBox 59"/>
          <p:cNvSpPr txBox="1"/>
          <p:nvPr/>
        </p:nvSpPr>
        <p:spPr>
          <a:xfrm>
            <a:off x="9140502" y="3215470"/>
            <a:ext cx="656991" cy="400110"/>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Don’t Know</a:t>
            </a:r>
          </a:p>
        </p:txBody>
      </p:sp>
      <p:sp>
        <p:nvSpPr>
          <p:cNvPr id="61" name="TextBox 60"/>
          <p:cNvSpPr txBox="1"/>
          <p:nvPr/>
        </p:nvSpPr>
        <p:spPr>
          <a:xfrm>
            <a:off x="9565842" y="3215471"/>
            <a:ext cx="925756" cy="600164"/>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Not Applicable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63" name="TextBox 62"/>
          <p:cNvSpPr txBox="1"/>
          <p:nvPr/>
        </p:nvSpPr>
        <p:spPr>
          <a:xfrm>
            <a:off x="1665639" y="3691837"/>
            <a:ext cx="4845079" cy="1723549"/>
          </a:xfrm>
          <a:prstGeom prst="rect">
            <a:avLst/>
          </a:prstGeom>
          <a:noFill/>
        </p:spPr>
        <p:txBody>
          <a:bodyPr wrap="square" rtlCol="0">
            <a:spAutoFit/>
          </a:bodyPr>
          <a:lstStyle/>
          <a:p>
            <a:pPr algn="r"/>
            <a:r>
              <a:rPr lang="en-US" sz="1000" dirty="0" smtClean="0">
                <a:solidFill>
                  <a:srgbClr val="574E4F"/>
                </a:solidFill>
                <a:latin typeface="Source Sans Pro" panose="020B0503030403020204" pitchFamily="34" charset="0"/>
              </a:rPr>
              <a:t>There is a documented process for training volunteers.</a:t>
            </a:r>
          </a:p>
          <a:p>
            <a:pPr algn="r"/>
            <a:endParaRPr lang="en-US" sz="1000" dirty="0">
              <a:solidFill>
                <a:srgbClr val="574E4F"/>
              </a:solidFill>
              <a:latin typeface="Source Sans Pro" panose="020B0503030403020204" pitchFamily="34" charset="0"/>
            </a:endParaRPr>
          </a:p>
          <a:p>
            <a:pPr algn="r"/>
            <a:r>
              <a:rPr lang="en-US" sz="1000" dirty="0" smtClean="0">
                <a:solidFill>
                  <a:srgbClr val="574E4F"/>
                </a:solidFill>
                <a:latin typeface="Source Sans Pro" panose="020B0503030403020204" pitchFamily="34" charset="0"/>
              </a:rPr>
              <a:t>Performance indicators have been identified for each program objective.</a:t>
            </a:r>
          </a:p>
          <a:p>
            <a:pPr algn="r"/>
            <a:endParaRPr lang="en-US" sz="1000" dirty="0">
              <a:solidFill>
                <a:srgbClr val="574E4F"/>
              </a:solidFill>
              <a:latin typeface="Source Sans Pro" panose="020B0503030403020204" pitchFamily="34" charset="0"/>
            </a:endParaRPr>
          </a:p>
          <a:p>
            <a:pPr algn="r"/>
            <a:r>
              <a:rPr lang="en-US" sz="1000" dirty="0" smtClean="0">
                <a:solidFill>
                  <a:srgbClr val="574E4F"/>
                </a:solidFill>
                <a:latin typeface="Source Sans Pro" panose="020B0503030403020204" pitchFamily="34" charset="0"/>
              </a:rPr>
              <a:t>Regular reports track each program on at least a quarterly basis.</a:t>
            </a:r>
          </a:p>
          <a:p>
            <a:pPr algn="r"/>
            <a:endParaRPr lang="en-US" sz="1000" dirty="0">
              <a:solidFill>
                <a:srgbClr val="574E4F"/>
              </a:solidFill>
              <a:latin typeface="Source Sans Pro" panose="020B0503030403020204" pitchFamily="34" charset="0"/>
            </a:endParaRPr>
          </a:p>
          <a:p>
            <a:pPr algn="r"/>
            <a:r>
              <a:rPr lang="en-US" sz="1000" dirty="0" smtClean="0">
                <a:solidFill>
                  <a:srgbClr val="574E4F"/>
                </a:solidFill>
                <a:latin typeface="Source Sans Pro" panose="020B0503030403020204" pitchFamily="34" charset="0"/>
              </a:rPr>
              <a:t>Programs are routinely monitored through external evaluation.</a:t>
            </a:r>
          </a:p>
          <a:p>
            <a:pPr algn="r"/>
            <a:endParaRPr lang="en-US" sz="1000" dirty="0">
              <a:solidFill>
                <a:srgbClr val="574E4F"/>
              </a:solidFill>
              <a:latin typeface="Source Sans Pro" panose="020B0503030403020204" pitchFamily="34" charset="0"/>
            </a:endParaRPr>
          </a:p>
          <a:p>
            <a:pPr algn="r"/>
            <a:r>
              <a:rPr lang="en-US" sz="1000" dirty="0" smtClean="0">
                <a:solidFill>
                  <a:srgbClr val="574E4F"/>
                </a:solidFill>
                <a:latin typeface="Source Sans Pro" panose="020B0503030403020204" pitchFamily="34" charset="0"/>
              </a:rPr>
              <a:t>Before a program begins, measurable objectives are set out.</a:t>
            </a:r>
            <a:endParaRPr lang="en-US" sz="1300" dirty="0">
              <a:solidFill>
                <a:srgbClr val="574E4F"/>
              </a:solidFill>
              <a:latin typeface="Source Sans Pro" panose="020B0503030403020204" pitchFamily="34" charset="0"/>
            </a:endParaRPr>
          </a:p>
          <a:p>
            <a:endParaRPr lang="en-US" sz="1300" dirty="0" smtClean="0">
              <a:solidFill>
                <a:srgbClr val="574E4F"/>
              </a:solidFill>
              <a:latin typeface="Source Sans Pro" panose="020B0503030403020204" pitchFamily="34" charset="0"/>
            </a:endParaRPr>
          </a:p>
        </p:txBody>
      </p:sp>
      <p:grpSp>
        <p:nvGrpSpPr>
          <p:cNvPr id="21" name="Group 20"/>
          <p:cNvGrpSpPr/>
          <p:nvPr/>
        </p:nvGrpSpPr>
        <p:grpSpPr>
          <a:xfrm>
            <a:off x="6772500" y="3726383"/>
            <a:ext cx="3339100" cy="154633"/>
            <a:chOff x="6818220" y="3718763"/>
            <a:chExt cx="3339100" cy="154633"/>
          </a:xfrm>
        </p:grpSpPr>
        <p:sp>
          <p:nvSpPr>
            <p:cNvPr id="65" name="Oval 64"/>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6772500" y="4030880"/>
            <a:ext cx="3339100" cy="154633"/>
            <a:chOff x="6818220" y="3718763"/>
            <a:chExt cx="3339100" cy="154633"/>
          </a:xfrm>
        </p:grpSpPr>
        <p:sp>
          <p:nvSpPr>
            <p:cNvPr id="91" name="Oval 90"/>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6772500" y="4337072"/>
            <a:ext cx="3339100" cy="154633"/>
            <a:chOff x="6818220" y="3718763"/>
            <a:chExt cx="3339100" cy="154633"/>
          </a:xfrm>
        </p:grpSpPr>
        <p:sp>
          <p:nvSpPr>
            <p:cNvPr id="98" name="Oval 97"/>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6772500" y="4638248"/>
            <a:ext cx="3339100" cy="154633"/>
            <a:chOff x="6818220" y="3718763"/>
            <a:chExt cx="3339100" cy="154633"/>
          </a:xfrm>
        </p:grpSpPr>
        <p:sp>
          <p:nvSpPr>
            <p:cNvPr id="105" name="Oval 104"/>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p:cNvGrpSpPr/>
          <p:nvPr/>
        </p:nvGrpSpPr>
        <p:grpSpPr>
          <a:xfrm>
            <a:off x="6772500" y="4951446"/>
            <a:ext cx="3339100" cy="154633"/>
            <a:chOff x="6818220" y="3718763"/>
            <a:chExt cx="3339100" cy="154633"/>
          </a:xfrm>
        </p:grpSpPr>
        <p:sp>
          <p:nvSpPr>
            <p:cNvPr id="112" name="Oval 111"/>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 name="Rectangle 85"/>
          <p:cNvSpPr/>
          <p:nvPr/>
        </p:nvSpPr>
        <p:spPr>
          <a:xfrm>
            <a:off x="1892672" y="2296812"/>
            <a:ext cx="6903720" cy="137786"/>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p:cNvPicPr>
            <a:picLocks noChangeAspect="1"/>
          </p:cNvPicPr>
          <p:nvPr/>
        </p:nvPicPr>
        <p:blipFill rotWithShape="1">
          <a:blip r:embed="rId7">
            <a:extLst>
              <a:ext uri="{28A0092B-C50C-407E-A947-70E740481C1C}">
                <a14:useLocalDpi xmlns:a14="http://schemas.microsoft.com/office/drawing/2010/main" val="0"/>
              </a:ext>
            </a:extLst>
          </a:blip>
          <a:srcRect b="98040"/>
          <a:stretch/>
        </p:blipFill>
        <p:spPr>
          <a:xfrm>
            <a:off x="845147" y="373650"/>
            <a:ext cx="10501706" cy="512175"/>
          </a:xfrm>
          <a:prstGeom prst="rect">
            <a:avLst/>
          </a:prstGeom>
        </p:spPr>
      </p:pic>
      <p:sp>
        <p:nvSpPr>
          <p:cNvPr id="77" name="Rectangle 76"/>
          <p:cNvSpPr/>
          <p:nvPr/>
        </p:nvSpPr>
        <p:spPr>
          <a:xfrm>
            <a:off x="866774" y="892215"/>
            <a:ext cx="10462261" cy="45719"/>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p:cNvGrpSpPr/>
          <p:nvPr/>
        </p:nvGrpSpPr>
        <p:grpSpPr>
          <a:xfrm>
            <a:off x="1665639" y="6475302"/>
            <a:ext cx="10268317" cy="853385"/>
            <a:chOff x="1665637" y="12625246"/>
            <a:chExt cx="10268317" cy="882042"/>
          </a:xfrm>
        </p:grpSpPr>
        <p:sp>
          <p:nvSpPr>
            <p:cNvPr id="79" name="Rectangle 78"/>
            <p:cNvSpPr/>
            <p:nvPr/>
          </p:nvSpPr>
          <p:spPr>
            <a:xfrm>
              <a:off x="1665637" y="12625246"/>
              <a:ext cx="8860713" cy="817064"/>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3073241" y="12753235"/>
              <a:ext cx="8860713" cy="754053"/>
            </a:xfrm>
            <a:prstGeom prst="rect">
              <a:avLst/>
            </a:prstGeom>
            <a:noFill/>
            <a:ln>
              <a:noFill/>
            </a:ln>
          </p:spPr>
          <p:txBody>
            <a:bodyPr wrap="square" rtlCol="0">
              <a:spAutoFit/>
            </a:bodyPr>
            <a:lstStyle/>
            <a:p>
              <a:r>
                <a:rPr lang="en-US" sz="1000" dirty="0" smtClean="0">
                  <a:solidFill>
                    <a:srgbClr val="965F5C"/>
                  </a:solidFill>
                  <a:latin typeface="Oswald" panose="02000503000000000000" pitchFamily="2" charset="0"/>
                </a:rPr>
                <a:t>	</a:t>
              </a:r>
              <a:r>
                <a:rPr lang="en-US" sz="1000" dirty="0" smtClean="0">
                  <a:solidFill>
                    <a:srgbClr val="DAE0E3"/>
                  </a:solidFill>
                  <a:latin typeface="Oswald" panose="02000503000000000000" pitchFamily="2" charset="0"/>
                </a:rPr>
                <a:t>Network for Nonprofit and Social Impact | Northwestern University School of Communication | nnsi@northwestern.edu</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Sponsored by the National Science Foundation</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Copyright 2015</a:t>
              </a:r>
            </a:p>
            <a:p>
              <a:endParaRPr lang="en-US" sz="1300" dirty="0" smtClean="0">
                <a:solidFill>
                  <a:schemeClr val="bg1"/>
                </a:solidFill>
                <a:latin typeface="Oswald" panose="02000503000000000000" pitchFamily="2" charset="0"/>
              </a:endParaRPr>
            </a:p>
          </p:txBody>
        </p:sp>
        <p:pic>
          <p:nvPicPr>
            <p:cNvPr id="81" name="Picture 80"/>
            <p:cNvPicPr>
              <a:picLocks noChangeAspect="1"/>
            </p:cNvPicPr>
            <p:nvPr/>
          </p:nvPicPr>
          <p:blipFill rotWithShape="1">
            <a:blip r:embed="rId8" cstate="print">
              <a:biLevel thresh="50000"/>
              <a:extLst>
                <a:ext uri="{BEBA8EAE-BF5A-486C-A8C5-ECC9F3942E4B}">
                  <a14:imgProps xmlns:a14="http://schemas.microsoft.com/office/drawing/2010/main">
                    <a14:imgLayer r:embed="rId9">
                      <a14:imgEffect>
                        <a14:backgroundRemoval t="9091" b="88811" l="1090" r="100000">
                          <a14:foregroundMark x1="19074" y1="13986" x2="19074" y2="13986"/>
                          <a14:foregroundMark x1="21798" y1="21678" x2="21798" y2="21678"/>
                          <a14:foregroundMark x1="30790" y1="37063" x2="30790" y2="37063"/>
                          <a14:foregroundMark x1="32698" y1="48252" x2="32698" y2="48252"/>
                          <a14:foregroundMark x1="26975" y1="23776" x2="26975" y2="23776"/>
                          <a14:foregroundMark x1="25341" y1="20979" x2="25341" y2="20979"/>
                          <a14:foregroundMark x1="25886" y1="69930" x2="25886" y2="69930"/>
                          <a14:foregroundMark x1="24523" y1="71329" x2="24523" y2="71329"/>
                          <a14:foregroundMark x1="22888" y1="80420" x2="22888" y2="80420"/>
                          <a14:foregroundMark x1="19074" y1="83916" x2="19074" y2="83916"/>
                          <a14:foregroundMark x1="16621" y1="79720" x2="16621" y2="79720"/>
                          <a14:foregroundMark x1="20163" y1="79021" x2="20163" y2="79021"/>
                          <a14:foregroundMark x1="7902" y1="30769" x2="7902" y2="30769"/>
                          <a14:foregroundMark x1="7629" y1="32867" x2="7629" y2="32867"/>
                          <a14:foregroundMark x1="14986" y1="26573" x2="14986" y2="26573"/>
                          <a14:foregroundMark x1="11717" y1="77622" x2="11717" y2="77622"/>
                          <a14:foregroundMark x1="5177" y1="49650" x2="5177" y2="49650"/>
                          <a14:foregroundMark x1="43324" y1="34266" x2="43324" y2="34266"/>
                          <a14:foregroundMark x1="48774" y1="33566" x2="48774" y2="33566"/>
                          <a14:foregroundMark x1="55858" y1="34266" x2="55858" y2="34266"/>
                          <a14:foregroundMark x1="62125" y1="38462" x2="62125" y2="38462"/>
                          <a14:foregroundMark x1="80926" y1="36364" x2="80926" y2="36364"/>
                          <a14:foregroundMark x1="85014" y1="37063" x2="85014" y2="37063"/>
                          <a14:foregroundMark x1="90736" y1="37063" x2="90736" y2="37063"/>
                          <a14:foregroundMark x1="45232" y1="59441" x2="45232" y2="59441"/>
                          <a14:foregroundMark x1="46866" y1="58741" x2="46866" y2="58741"/>
                          <a14:foregroundMark x1="50409" y1="57343" x2="50409" y2="57343"/>
                          <a14:foregroundMark x1="54768" y1="57343" x2="54768" y2="57343"/>
                          <a14:foregroundMark x1="58856" y1="58042" x2="58856" y2="58042"/>
                          <a14:foregroundMark x1="61580" y1="58042" x2="61580" y2="58042"/>
                          <a14:foregroundMark x1="65395" y1="58741" x2="65395" y2="58741"/>
                          <a14:foregroundMark x1="68392" y1="59441" x2="68392" y2="59441"/>
                          <a14:foregroundMark x1="70845" y1="58741" x2="70845" y2="58741"/>
                          <a14:foregroundMark x1="73842" y1="57343" x2="73842" y2="57343"/>
                          <a14:foregroundMark x1="75477" y1="58042" x2="75477" y2="58042"/>
                          <a14:foregroundMark x1="77384" y1="58042" x2="77384" y2="58042"/>
                          <a14:foregroundMark x1="82289" y1="58741" x2="82289" y2="58741"/>
                          <a14:foregroundMark x1="83924" y1="59441" x2="83924" y2="59441"/>
                          <a14:foregroundMark x1="87466" y1="58042" x2="87466" y2="58042"/>
                          <a14:foregroundMark x1="49591" y1="70629" x2="49591" y2="70629"/>
                          <a14:foregroundMark x1="54496" y1="72028" x2="54496" y2="72028"/>
                          <a14:foregroundMark x1="56948" y1="73427" x2="56948" y2="73427"/>
                          <a14:foregroundMark x1="59946" y1="73427" x2="59946" y2="73427"/>
                          <a14:foregroundMark x1="62943" y1="73427" x2="62943" y2="73427"/>
                          <a14:foregroundMark x1="64578" y1="72727" x2="64578" y2="72727"/>
                          <a14:foregroundMark x1="59946" y1="68531" x2="59946" y2="68531"/>
                          <a14:foregroundMark x1="68120" y1="72028" x2="68120" y2="72028"/>
                          <a14:foregroundMark x1="71390" y1="72028" x2="71390" y2="72028"/>
                          <a14:foregroundMark x1="75477" y1="72028" x2="75477" y2="72028"/>
                          <a14:foregroundMark x1="79019" y1="72727" x2="79019" y2="72727"/>
                          <a14:foregroundMark x1="80381" y1="74126" x2="80381" y2="74126"/>
                          <a14:foregroundMark x1="83924" y1="71329" x2="83924" y2="71329"/>
                          <a14:backgroundMark x1="19074" y1="19580" x2="19074" y2="19580"/>
                          <a14:backgroundMark x1="17166" y1="17483" x2="17166" y2="17483"/>
                          <a14:backgroundMark x1="20708" y1="81818" x2="20708" y2="81818"/>
                          <a14:backgroundMark x1="18529" y1="80420" x2="18529" y2="80420"/>
                          <a14:backgroundMark x1="7084" y1="50350" x2="7084" y2="50350"/>
                          <a14:backgroundMark x1="6540" y1="45455" x2="6540" y2="45455"/>
                          <a14:backgroundMark x1="5995" y1="53147" x2="5995" y2="53147"/>
                          <a14:backgroundMark x1="30790" y1="46853" x2="30790" y2="46853"/>
                          <a14:backgroundMark x1="31335" y1="45455" x2="31335" y2="45455"/>
                          <a14:backgroundMark x1="31063" y1="51748" x2="31063" y2="51748"/>
                          <a14:backgroundMark x1="48229" y1="60140" x2="48229" y2="60140"/>
                          <a14:backgroundMark x1="46049" y1="60140" x2="46049" y2="60140"/>
                          <a14:backgroundMark x1="47956" y1="40559" x2="47956" y2="40559"/>
                          <a14:backgroundMark x1="55858" y1="58741" x2="55858" y2="58741"/>
                          <a14:backgroundMark x1="58856" y1="60140" x2="58856" y2="60140"/>
                          <a14:backgroundMark x1="65668" y1="60839" x2="65668" y2="60839"/>
                          <a14:backgroundMark x1="71117" y1="60839" x2="71117" y2="60839"/>
                          <a14:backgroundMark x1="81471" y1="61538" x2="81471" y2="61538"/>
                          <a14:backgroundMark x1="84469" y1="59441" x2="84469" y2="59441"/>
                          <a14:backgroundMark x1="88283" y1="60839" x2="88283" y2="60839"/>
                          <a14:backgroundMark x1="78202" y1="75524" x2="78202" y2="75524"/>
                          <a14:backgroundMark x1="75477" y1="74825" x2="75477" y2="74825"/>
                          <a14:backgroundMark x1="54496" y1="74126" x2="54496" y2="74126"/>
                          <a14:backgroundMark x1="51226" y1="71329" x2="51226" y2="71329"/>
                        </a14:backgroundRemoval>
                      </a14:imgEffect>
                    </a14:imgLayer>
                  </a14:imgProps>
                </a:ext>
                <a:ext uri="{28A0092B-C50C-407E-A947-70E740481C1C}">
                  <a14:useLocalDpi xmlns:a14="http://schemas.microsoft.com/office/drawing/2010/main" val="0"/>
                </a:ext>
              </a:extLst>
            </a:blip>
            <a:srcRect r="-532"/>
            <a:stretch/>
          </p:blipFill>
          <p:spPr>
            <a:xfrm>
              <a:off x="2412101" y="12717992"/>
              <a:ext cx="1532112" cy="594361"/>
            </a:xfrm>
            <a:prstGeom prst="rect">
              <a:avLst/>
            </a:prstGeom>
          </p:spPr>
        </p:pic>
      </p:grpSp>
      <p:grpSp>
        <p:nvGrpSpPr>
          <p:cNvPr id="82" name="Group 81"/>
          <p:cNvGrpSpPr/>
          <p:nvPr/>
        </p:nvGrpSpPr>
        <p:grpSpPr>
          <a:xfrm>
            <a:off x="1718480" y="6074379"/>
            <a:ext cx="1874934" cy="313383"/>
            <a:chOff x="6675498" y="19006383"/>
            <a:chExt cx="1874934" cy="290647"/>
          </a:xfrm>
        </p:grpSpPr>
        <p:sp>
          <p:nvSpPr>
            <p:cNvPr id="83" name="Flowchart: Alternate Process 82"/>
            <p:cNvSpPr/>
            <p:nvPr/>
          </p:nvSpPr>
          <p:spPr>
            <a:xfrm>
              <a:off x="6729127"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itle 1"/>
            <p:cNvSpPr txBox="1">
              <a:spLocks/>
            </p:cNvSpPr>
            <p:nvPr/>
          </p:nvSpPr>
          <p:spPr>
            <a:xfrm>
              <a:off x="6675498" y="19043522"/>
              <a:ext cx="1874934" cy="253508"/>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&lt;  Back</a:t>
              </a:r>
              <a:endParaRPr lang="en-US" sz="1300" b="1" dirty="0">
                <a:solidFill>
                  <a:schemeClr val="bg1"/>
                </a:solidFill>
                <a:latin typeface="Oswald" panose="02000503000000000000" pitchFamily="2" charset="0"/>
              </a:endParaRPr>
            </a:p>
          </p:txBody>
        </p:sp>
      </p:grpSp>
      <p:grpSp>
        <p:nvGrpSpPr>
          <p:cNvPr id="85" name="Group 84"/>
          <p:cNvGrpSpPr/>
          <p:nvPr/>
        </p:nvGrpSpPr>
        <p:grpSpPr>
          <a:xfrm>
            <a:off x="8634202" y="6067464"/>
            <a:ext cx="1767677" cy="347251"/>
            <a:chOff x="6737594" y="19006383"/>
            <a:chExt cx="1767677" cy="322059"/>
          </a:xfrm>
        </p:grpSpPr>
        <p:sp>
          <p:nvSpPr>
            <p:cNvPr id="87" name="Flowchart: Alternate Process 86"/>
            <p:cNvSpPr/>
            <p:nvPr/>
          </p:nvSpPr>
          <p:spPr>
            <a:xfrm>
              <a:off x="6737594"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itle 1"/>
            <p:cNvSpPr txBox="1">
              <a:spLocks/>
            </p:cNvSpPr>
            <p:nvPr/>
          </p:nvSpPr>
          <p:spPr>
            <a:xfrm>
              <a:off x="6737594" y="19035206"/>
              <a:ext cx="1767677" cy="293236"/>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Next  &gt;</a:t>
              </a:r>
              <a:endParaRPr lang="en-US" sz="1300" b="1" dirty="0">
                <a:solidFill>
                  <a:schemeClr val="bg1"/>
                </a:solidFill>
                <a:latin typeface="Oswald" panose="02000503000000000000" pitchFamily="2" charset="0"/>
              </a:endParaRPr>
            </a:p>
          </p:txBody>
        </p:sp>
      </p:grpSp>
    </p:spTree>
    <p:extLst>
      <p:ext uri="{BB962C8B-B14F-4D97-AF65-F5344CB8AC3E}">
        <p14:creationId xmlns:p14="http://schemas.microsoft.com/office/powerpoint/2010/main" val="2582260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148" y="368300"/>
            <a:ext cx="10501705" cy="265684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147" y="940383"/>
            <a:ext cx="10501706" cy="10501706"/>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147" y="11442089"/>
            <a:ext cx="10501706" cy="10501706"/>
          </a:xfrm>
          <a:prstGeom prst="rect">
            <a:avLst/>
          </a:prstGeom>
        </p:spPr>
      </p:pic>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t="1" b="52576"/>
          <a:stretch/>
        </p:blipFill>
        <p:spPr>
          <a:xfrm>
            <a:off x="845147" y="21943795"/>
            <a:ext cx="10501706" cy="4980205"/>
          </a:xfrm>
          <a:prstGeom prst="rect">
            <a:avLst/>
          </a:prstGeom>
        </p:spPr>
      </p:pic>
      <p:sp>
        <p:nvSpPr>
          <p:cNvPr id="5" name="Rectangle 4"/>
          <p:cNvSpPr/>
          <p:nvPr/>
        </p:nvSpPr>
        <p:spPr>
          <a:xfrm>
            <a:off x="1665644" y="940383"/>
            <a:ext cx="8860712" cy="25983617"/>
          </a:xfrm>
          <a:prstGeom prst="rect">
            <a:avLst/>
          </a:prstGeom>
          <a:solidFill>
            <a:srgbClr val="DAE0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Rectangle 14"/>
          <p:cNvSpPr/>
          <p:nvPr/>
        </p:nvSpPr>
        <p:spPr>
          <a:xfrm>
            <a:off x="1665643" y="940382"/>
            <a:ext cx="8860713" cy="990151"/>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095748" y="927683"/>
            <a:ext cx="8774182" cy="1002851"/>
            <a:chOff x="2017643" y="927683"/>
            <a:chExt cx="8774182" cy="1002851"/>
          </a:xfrm>
        </p:grpSpPr>
        <p:sp>
          <p:nvSpPr>
            <p:cNvPr id="12" name="TextBox 11"/>
            <p:cNvSpPr txBox="1"/>
            <p:nvPr/>
          </p:nvSpPr>
          <p:spPr>
            <a:xfrm>
              <a:off x="3126105" y="927683"/>
              <a:ext cx="7665720" cy="707886"/>
            </a:xfrm>
            <a:prstGeom prst="rect">
              <a:avLst/>
            </a:prstGeom>
            <a:noFill/>
          </p:spPr>
          <p:txBody>
            <a:bodyPr wrap="square" rtlCol="0">
              <a:spAutoFit/>
            </a:bodyPr>
            <a:lstStyle/>
            <a:p>
              <a:r>
                <a:rPr lang="en-US" sz="4000" b="1" dirty="0" smtClean="0">
                  <a:solidFill>
                    <a:schemeClr val="bg1"/>
                  </a:solidFill>
                  <a:latin typeface="Oswald" panose="02000503000000000000" pitchFamily="2" charset="0"/>
                </a:rPr>
                <a:t>Nonprofit Capacity Analytics Tool</a:t>
              </a:r>
              <a:endParaRPr lang="en-US" sz="4000" b="1" dirty="0">
                <a:solidFill>
                  <a:schemeClr val="bg1"/>
                </a:solidFill>
                <a:latin typeface="Oswald" panose="02000503000000000000" pitchFamily="2" charset="0"/>
              </a:endParaRPr>
            </a:p>
          </p:txBody>
        </p:sp>
        <p:sp>
          <p:nvSpPr>
            <p:cNvPr id="13" name="TextBox 12"/>
            <p:cNvSpPr txBox="1"/>
            <p:nvPr/>
          </p:nvSpPr>
          <p:spPr>
            <a:xfrm>
              <a:off x="3126105" y="1561202"/>
              <a:ext cx="7665720"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How can nonprofits be rewired for maximum impact?</a:t>
              </a:r>
              <a:endParaRPr lang="en-US" dirty="0">
                <a:solidFill>
                  <a:schemeClr val="bg1"/>
                </a:solidFill>
                <a:latin typeface="Oswald" panose="02000503000000000000"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7643" y="1001883"/>
              <a:ext cx="1089919" cy="842157"/>
            </a:xfrm>
            <a:prstGeom prst="rect">
              <a:avLst/>
            </a:prstGeom>
          </p:spPr>
        </p:pic>
      </p:grpSp>
      <p:sp>
        <p:nvSpPr>
          <p:cNvPr id="17" name="Rectangle 16"/>
          <p:cNvSpPr/>
          <p:nvPr/>
        </p:nvSpPr>
        <p:spPr>
          <a:xfrm>
            <a:off x="1665642" y="1927481"/>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665639" y="2142654"/>
            <a:ext cx="8860713" cy="1263486"/>
          </a:xfrm>
          <a:prstGeom prst="rect">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665641" y="2196506"/>
            <a:ext cx="8860713" cy="461665"/>
          </a:xfrm>
          <a:prstGeom prst="rect">
            <a:avLst/>
          </a:prstGeom>
          <a:noFill/>
        </p:spPr>
        <p:txBody>
          <a:bodyPr wrap="square" rtlCol="0">
            <a:spAutoFit/>
          </a:bodyPr>
          <a:lstStyle/>
          <a:p>
            <a:pPr algn="ctr"/>
            <a:r>
              <a:rPr lang="en-US" sz="2400" dirty="0" smtClean="0">
                <a:solidFill>
                  <a:schemeClr val="bg1"/>
                </a:solidFill>
                <a:latin typeface="Oswald" panose="02000503000000000000" pitchFamily="2" charset="0"/>
              </a:rPr>
              <a:t>How It Works</a:t>
            </a:r>
            <a:endParaRPr lang="en-US" sz="2400" dirty="0">
              <a:solidFill>
                <a:schemeClr val="bg1"/>
              </a:solidFill>
              <a:latin typeface="Oswald" panose="02000503000000000000" pitchFamily="2" charset="0"/>
            </a:endParaRPr>
          </a:p>
        </p:txBody>
      </p:sp>
      <p:sp>
        <p:nvSpPr>
          <p:cNvPr id="19" name="TextBox 18"/>
          <p:cNvSpPr txBox="1"/>
          <p:nvPr/>
        </p:nvSpPr>
        <p:spPr>
          <a:xfrm>
            <a:off x="1665641" y="2597510"/>
            <a:ext cx="8860713" cy="692497"/>
          </a:xfrm>
          <a:prstGeom prst="rect">
            <a:avLst/>
          </a:prstGeom>
          <a:noFill/>
        </p:spPr>
        <p:txBody>
          <a:bodyPr wrap="square" rtlCol="0">
            <a:spAutoFit/>
          </a:bodyPr>
          <a:lstStyle/>
          <a:p>
            <a:r>
              <a:rPr lang="en-US" sz="1300" dirty="0" smtClean="0">
                <a:solidFill>
                  <a:schemeClr val="bg1"/>
                </a:solidFill>
                <a:latin typeface="Oswald" panose="02000503000000000000" pitchFamily="2" charset="0"/>
              </a:rPr>
              <a:t>The Nonprofit Capacity Analytics Tool is a free, research-based web platform that allows nonprofit leaders to assess their organization’s capacity, view advice for improvement, and monitor their progress over time. Here, nonprofit capacity is tracked in terms of eight different quantitative dimensions.</a:t>
            </a:r>
            <a:endParaRPr lang="en-US" sz="1300" dirty="0">
              <a:solidFill>
                <a:schemeClr val="bg1"/>
              </a:solidFill>
              <a:latin typeface="Oswald" panose="02000503000000000000" pitchFamily="2" charset="0"/>
            </a:endParaRPr>
          </a:p>
        </p:txBody>
      </p:sp>
      <p:grpSp>
        <p:nvGrpSpPr>
          <p:cNvPr id="151" name="Group 150"/>
          <p:cNvGrpSpPr/>
          <p:nvPr/>
        </p:nvGrpSpPr>
        <p:grpSpPr>
          <a:xfrm>
            <a:off x="1660615" y="26111921"/>
            <a:ext cx="10273341" cy="882042"/>
            <a:chOff x="1660613" y="12625246"/>
            <a:chExt cx="10273341" cy="882042"/>
          </a:xfrm>
        </p:grpSpPr>
        <p:sp>
          <p:nvSpPr>
            <p:cNvPr id="152" name="Rectangle 151"/>
            <p:cNvSpPr/>
            <p:nvPr/>
          </p:nvSpPr>
          <p:spPr>
            <a:xfrm>
              <a:off x="1660613" y="12625246"/>
              <a:ext cx="8860713" cy="817064"/>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TextBox 152"/>
            <p:cNvSpPr txBox="1"/>
            <p:nvPr/>
          </p:nvSpPr>
          <p:spPr>
            <a:xfrm>
              <a:off x="3073241" y="12753235"/>
              <a:ext cx="8860713" cy="754053"/>
            </a:xfrm>
            <a:prstGeom prst="rect">
              <a:avLst/>
            </a:prstGeom>
            <a:noFill/>
            <a:ln>
              <a:noFill/>
            </a:ln>
          </p:spPr>
          <p:txBody>
            <a:bodyPr wrap="square" rtlCol="0">
              <a:spAutoFit/>
            </a:bodyPr>
            <a:lstStyle/>
            <a:p>
              <a:r>
                <a:rPr lang="en-US" sz="1000" dirty="0" smtClean="0">
                  <a:solidFill>
                    <a:srgbClr val="965F5C"/>
                  </a:solidFill>
                  <a:latin typeface="Oswald" panose="02000503000000000000" pitchFamily="2" charset="0"/>
                </a:rPr>
                <a:t>	</a:t>
              </a:r>
              <a:r>
                <a:rPr lang="en-US" sz="1000" dirty="0" smtClean="0">
                  <a:solidFill>
                    <a:srgbClr val="DAE0E3"/>
                  </a:solidFill>
                  <a:latin typeface="Oswald" panose="02000503000000000000" pitchFamily="2" charset="0"/>
                </a:rPr>
                <a:t>Network for Nonprofit and Social Impact | Northwestern University School of Communication | nnsi@northwestern.edu</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Sponsored by the National Science Foundation</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Copyright 2015</a:t>
              </a:r>
            </a:p>
            <a:p>
              <a:endParaRPr lang="en-US" sz="1300" dirty="0" smtClean="0">
                <a:solidFill>
                  <a:schemeClr val="bg1"/>
                </a:solidFill>
                <a:latin typeface="Oswald" panose="02000503000000000000" pitchFamily="2" charset="0"/>
              </a:endParaRPr>
            </a:p>
          </p:txBody>
        </p:sp>
        <p:pic>
          <p:nvPicPr>
            <p:cNvPr id="154" name="Picture 153"/>
            <p:cNvPicPr>
              <a:picLocks noChangeAspect="1"/>
            </p:cNvPicPr>
            <p:nvPr/>
          </p:nvPicPr>
          <p:blipFill rotWithShape="1">
            <a:blip r:embed="rId5" cstate="print">
              <a:biLevel thresh="50000"/>
              <a:extLst>
                <a:ext uri="{BEBA8EAE-BF5A-486C-A8C5-ECC9F3942E4B}">
                  <a14:imgProps xmlns:a14="http://schemas.microsoft.com/office/drawing/2010/main">
                    <a14:imgLayer r:embed="rId6">
                      <a14:imgEffect>
                        <a14:backgroundRemoval t="9091" b="88811" l="1090" r="100000">
                          <a14:foregroundMark x1="19074" y1="13986" x2="19074" y2="13986"/>
                          <a14:foregroundMark x1="21798" y1="21678" x2="21798" y2="21678"/>
                          <a14:foregroundMark x1="30790" y1="37063" x2="30790" y2="37063"/>
                          <a14:foregroundMark x1="32698" y1="48252" x2="32698" y2="48252"/>
                          <a14:foregroundMark x1="26975" y1="23776" x2="26975" y2="23776"/>
                          <a14:foregroundMark x1="25341" y1="20979" x2="25341" y2="20979"/>
                          <a14:foregroundMark x1="25886" y1="69930" x2="25886" y2="69930"/>
                          <a14:foregroundMark x1="24523" y1="71329" x2="24523" y2="71329"/>
                          <a14:foregroundMark x1="22888" y1="80420" x2="22888" y2="80420"/>
                          <a14:foregroundMark x1="19074" y1="83916" x2="19074" y2="83916"/>
                          <a14:foregroundMark x1="16621" y1="79720" x2="16621" y2="79720"/>
                          <a14:foregroundMark x1="20163" y1="79021" x2="20163" y2="79021"/>
                          <a14:foregroundMark x1="7902" y1="30769" x2="7902" y2="30769"/>
                          <a14:foregroundMark x1="7629" y1="32867" x2="7629" y2="32867"/>
                          <a14:foregroundMark x1="14986" y1="26573" x2="14986" y2="26573"/>
                          <a14:foregroundMark x1="11717" y1="77622" x2="11717" y2="77622"/>
                          <a14:foregroundMark x1="5177" y1="49650" x2="5177" y2="49650"/>
                          <a14:foregroundMark x1="43324" y1="34266" x2="43324" y2="34266"/>
                          <a14:foregroundMark x1="48774" y1="33566" x2="48774" y2="33566"/>
                          <a14:foregroundMark x1="55858" y1="34266" x2="55858" y2="34266"/>
                          <a14:foregroundMark x1="62125" y1="38462" x2="62125" y2="38462"/>
                          <a14:foregroundMark x1="80926" y1="36364" x2="80926" y2="36364"/>
                          <a14:foregroundMark x1="85014" y1="37063" x2="85014" y2="37063"/>
                          <a14:foregroundMark x1="90736" y1="37063" x2="90736" y2="37063"/>
                          <a14:foregroundMark x1="45232" y1="59441" x2="45232" y2="59441"/>
                          <a14:foregroundMark x1="46866" y1="58741" x2="46866" y2="58741"/>
                          <a14:foregroundMark x1="50409" y1="57343" x2="50409" y2="57343"/>
                          <a14:foregroundMark x1="54768" y1="57343" x2="54768" y2="57343"/>
                          <a14:foregroundMark x1="58856" y1="58042" x2="58856" y2="58042"/>
                          <a14:foregroundMark x1="61580" y1="58042" x2="61580" y2="58042"/>
                          <a14:foregroundMark x1="65395" y1="58741" x2="65395" y2="58741"/>
                          <a14:foregroundMark x1="68392" y1="59441" x2="68392" y2="59441"/>
                          <a14:foregroundMark x1="70845" y1="58741" x2="70845" y2="58741"/>
                          <a14:foregroundMark x1="73842" y1="57343" x2="73842" y2="57343"/>
                          <a14:foregroundMark x1="75477" y1="58042" x2="75477" y2="58042"/>
                          <a14:foregroundMark x1="77384" y1="58042" x2="77384" y2="58042"/>
                          <a14:foregroundMark x1="82289" y1="58741" x2="82289" y2="58741"/>
                          <a14:foregroundMark x1="83924" y1="59441" x2="83924" y2="59441"/>
                          <a14:foregroundMark x1="87466" y1="58042" x2="87466" y2="58042"/>
                          <a14:foregroundMark x1="49591" y1="70629" x2="49591" y2="70629"/>
                          <a14:foregroundMark x1="54496" y1="72028" x2="54496" y2="72028"/>
                          <a14:foregroundMark x1="56948" y1="73427" x2="56948" y2="73427"/>
                          <a14:foregroundMark x1="59946" y1="73427" x2="59946" y2="73427"/>
                          <a14:foregroundMark x1="62943" y1="73427" x2="62943" y2="73427"/>
                          <a14:foregroundMark x1="64578" y1="72727" x2="64578" y2="72727"/>
                          <a14:foregroundMark x1="59946" y1="68531" x2="59946" y2="68531"/>
                          <a14:foregroundMark x1="68120" y1="72028" x2="68120" y2="72028"/>
                          <a14:foregroundMark x1="71390" y1="72028" x2="71390" y2="72028"/>
                          <a14:foregroundMark x1="75477" y1="72028" x2="75477" y2="72028"/>
                          <a14:foregroundMark x1="79019" y1="72727" x2="79019" y2="72727"/>
                          <a14:foregroundMark x1="80381" y1="74126" x2="80381" y2="74126"/>
                          <a14:foregroundMark x1="83924" y1="71329" x2="83924" y2="71329"/>
                          <a14:backgroundMark x1="19074" y1="19580" x2="19074" y2="19580"/>
                          <a14:backgroundMark x1="17166" y1="17483" x2="17166" y2="17483"/>
                          <a14:backgroundMark x1="20708" y1="81818" x2="20708" y2="81818"/>
                          <a14:backgroundMark x1="18529" y1="80420" x2="18529" y2="80420"/>
                          <a14:backgroundMark x1="7084" y1="50350" x2="7084" y2="50350"/>
                          <a14:backgroundMark x1="6540" y1="45455" x2="6540" y2="45455"/>
                          <a14:backgroundMark x1="5995" y1="53147" x2="5995" y2="53147"/>
                          <a14:backgroundMark x1="30790" y1="46853" x2="30790" y2="46853"/>
                          <a14:backgroundMark x1="31335" y1="45455" x2="31335" y2="45455"/>
                          <a14:backgroundMark x1="31063" y1="51748" x2="31063" y2="51748"/>
                          <a14:backgroundMark x1="48229" y1="60140" x2="48229" y2="60140"/>
                          <a14:backgroundMark x1="46049" y1="60140" x2="46049" y2="60140"/>
                          <a14:backgroundMark x1="47956" y1="40559" x2="47956" y2="40559"/>
                          <a14:backgroundMark x1="55858" y1="58741" x2="55858" y2="58741"/>
                          <a14:backgroundMark x1="58856" y1="60140" x2="58856" y2="60140"/>
                          <a14:backgroundMark x1="65668" y1="60839" x2="65668" y2="60839"/>
                          <a14:backgroundMark x1="71117" y1="60839" x2="71117" y2="60839"/>
                          <a14:backgroundMark x1="81471" y1="61538" x2="81471" y2="61538"/>
                          <a14:backgroundMark x1="84469" y1="59441" x2="84469" y2="59441"/>
                          <a14:backgroundMark x1="88283" y1="60839" x2="88283" y2="60839"/>
                          <a14:backgroundMark x1="78202" y1="75524" x2="78202" y2="75524"/>
                          <a14:backgroundMark x1="75477" y1="74825" x2="75477" y2="74825"/>
                          <a14:backgroundMark x1="54496" y1="74126" x2="54496" y2="74126"/>
                          <a14:backgroundMark x1="51226" y1="71329" x2="51226" y2="71329"/>
                        </a14:backgroundRemoval>
                      </a14:imgEffect>
                    </a14:imgLayer>
                  </a14:imgProps>
                </a:ext>
                <a:ext uri="{28A0092B-C50C-407E-A947-70E740481C1C}">
                  <a14:useLocalDpi xmlns:a14="http://schemas.microsoft.com/office/drawing/2010/main" val="0"/>
                </a:ext>
              </a:extLst>
            </a:blip>
            <a:srcRect r="-532"/>
            <a:stretch/>
          </p:blipFill>
          <p:spPr>
            <a:xfrm>
              <a:off x="2412101" y="12717992"/>
              <a:ext cx="1532112" cy="594361"/>
            </a:xfrm>
            <a:prstGeom prst="rect">
              <a:avLst/>
            </a:prstGeom>
          </p:spPr>
        </p:pic>
      </p:grpSp>
      <p:sp>
        <p:nvSpPr>
          <p:cNvPr id="21" name="Rectangle 20"/>
          <p:cNvSpPr/>
          <p:nvPr/>
        </p:nvSpPr>
        <p:spPr>
          <a:xfrm>
            <a:off x="866774" y="892215"/>
            <a:ext cx="10462261" cy="45719"/>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74666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b="75205"/>
          <a:stretch/>
        </p:blipFill>
        <p:spPr>
          <a:xfrm>
            <a:off x="845148" y="368300"/>
            <a:ext cx="10501705" cy="6587671"/>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b="39816"/>
          <a:stretch/>
        </p:blipFill>
        <p:spPr>
          <a:xfrm>
            <a:off x="845147" y="940383"/>
            <a:ext cx="10501706" cy="6320388"/>
          </a:xfrm>
          <a:prstGeom prst="rect">
            <a:avLst/>
          </a:prstGeom>
        </p:spPr>
      </p:pic>
      <p:sp>
        <p:nvSpPr>
          <p:cNvPr id="5" name="Rectangle 4"/>
          <p:cNvSpPr/>
          <p:nvPr/>
        </p:nvSpPr>
        <p:spPr>
          <a:xfrm>
            <a:off x="1665644" y="929498"/>
            <a:ext cx="8860712" cy="6089516"/>
          </a:xfrm>
          <a:prstGeom prst="rect">
            <a:avLst/>
          </a:prstGeom>
          <a:solidFill>
            <a:srgbClr val="DAE0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Rectangle 14"/>
          <p:cNvSpPr/>
          <p:nvPr/>
        </p:nvSpPr>
        <p:spPr>
          <a:xfrm>
            <a:off x="1665643" y="940382"/>
            <a:ext cx="8860713" cy="990151"/>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095748" y="927683"/>
            <a:ext cx="8774182" cy="1002851"/>
            <a:chOff x="2017643" y="927683"/>
            <a:chExt cx="8774182" cy="1002851"/>
          </a:xfrm>
        </p:grpSpPr>
        <p:sp>
          <p:nvSpPr>
            <p:cNvPr id="12" name="TextBox 11"/>
            <p:cNvSpPr txBox="1"/>
            <p:nvPr/>
          </p:nvSpPr>
          <p:spPr>
            <a:xfrm>
              <a:off x="3126105" y="927683"/>
              <a:ext cx="7665720" cy="707886"/>
            </a:xfrm>
            <a:prstGeom prst="rect">
              <a:avLst/>
            </a:prstGeom>
            <a:noFill/>
          </p:spPr>
          <p:txBody>
            <a:bodyPr wrap="square" rtlCol="0">
              <a:spAutoFit/>
            </a:bodyPr>
            <a:lstStyle/>
            <a:p>
              <a:r>
                <a:rPr lang="en-US" sz="4000" b="1" dirty="0" smtClean="0">
                  <a:solidFill>
                    <a:schemeClr val="bg1"/>
                  </a:solidFill>
                  <a:latin typeface="Oswald" panose="02000503000000000000" pitchFamily="2" charset="0"/>
                </a:rPr>
                <a:t>Nonprofit Capacity Analytics Tool</a:t>
              </a:r>
              <a:endParaRPr lang="en-US" sz="4000" b="1" dirty="0">
                <a:solidFill>
                  <a:schemeClr val="bg1"/>
                </a:solidFill>
                <a:latin typeface="Oswald" panose="02000503000000000000" pitchFamily="2" charset="0"/>
              </a:endParaRPr>
            </a:p>
          </p:txBody>
        </p:sp>
        <p:sp>
          <p:nvSpPr>
            <p:cNvPr id="13" name="TextBox 12"/>
            <p:cNvSpPr txBox="1"/>
            <p:nvPr/>
          </p:nvSpPr>
          <p:spPr>
            <a:xfrm>
              <a:off x="3126105" y="1561202"/>
              <a:ext cx="7665720"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How can nonprofits be rewired for maximum impact?</a:t>
              </a:r>
              <a:endParaRPr lang="en-US" dirty="0">
                <a:solidFill>
                  <a:schemeClr val="bg1"/>
                </a:solidFill>
                <a:latin typeface="Oswald" panose="02000503000000000000"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7643" y="1001883"/>
              <a:ext cx="1089919" cy="842157"/>
            </a:xfrm>
            <a:prstGeom prst="rect">
              <a:avLst/>
            </a:prstGeom>
          </p:spPr>
        </p:pic>
      </p:grpSp>
      <p:sp>
        <p:nvSpPr>
          <p:cNvPr id="17" name="Rectangle 16"/>
          <p:cNvSpPr/>
          <p:nvPr/>
        </p:nvSpPr>
        <p:spPr>
          <a:xfrm>
            <a:off x="1665642" y="1927481"/>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665639" y="2142654"/>
            <a:ext cx="8860713" cy="447593"/>
          </a:xfrm>
          <a:prstGeom prst="rect">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853302" y="2835514"/>
            <a:ext cx="7587878" cy="492443"/>
          </a:xfrm>
          <a:prstGeom prst="rect">
            <a:avLst/>
          </a:prstGeom>
          <a:noFill/>
        </p:spPr>
        <p:txBody>
          <a:bodyPr wrap="square" rtlCol="0">
            <a:spAutoFit/>
          </a:bodyPr>
          <a:lstStyle/>
          <a:p>
            <a:r>
              <a:rPr lang="en-US" sz="1300" b="1" dirty="0" smtClean="0">
                <a:solidFill>
                  <a:srgbClr val="574E4F"/>
                </a:solidFill>
                <a:latin typeface="Source Sans Pro" panose="020B0503030403020204" pitchFamily="34" charset="0"/>
              </a:rPr>
              <a:t>For the following statements, please select the answer that best represents your personal assessment about </a:t>
            </a:r>
            <a:r>
              <a:rPr lang="en-US" sz="1300" b="1" u="sng" dirty="0" smtClean="0">
                <a:solidFill>
                  <a:srgbClr val="574E4F"/>
                </a:solidFill>
                <a:latin typeface="Source Sans Pro" panose="020B0503030403020204" pitchFamily="34" charset="0"/>
              </a:rPr>
              <a:t>your organization</a:t>
            </a:r>
            <a:r>
              <a:rPr lang="en-US" sz="1300" b="1" dirty="0" smtClean="0">
                <a:solidFill>
                  <a:srgbClr val="574E4F"/>
                </a:solidFill>
                <a:latin typeface="Source Sans Pro" panose="020B0503030403020204" pitchFamily="34" charset="0"/>
              </a:rPr>
              <a:t>.</a:t>
            </a:r>
            <a:r>
              <a:rPr lang="en-US" sz="1300" b="1" dirty="0">
                <a:solidFill>
                  <a:srgbClr val="574E4F"/>
                </a:solidFill>
                <a:latin typeface="Source Sans Pro" panose="020B0503030403020204" pitchFamily="34" charset="0"/>
              </a:rPr>
              <a:t>	</a:t>
            </a:r>
            <a:endParaRPr lang="en-US" sz="1300" b="1" dirty="0" smtClean="0">
              <a:solidFill>
                <a:srgbClr val="574E4F"/>
              </a:solidFill>
              <a:latin typeface="Source Sans Pro" panose="020B0503030403020204" pitchFamily="34" charset="0"/>
            </a:endParaRPr>
          </a:p>
        </p:txBody>
      </p:sp>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b="97917"/>
          <a:stretch/>
        </p:blipFill>
        <p:spPr>
          <a:xfrm>
            <a:off x="845147" y="375085"/>
            <a:ext cx="10501706" cy="544561"/>
          </a:xfrm>
          <a:prstGeom prst="rect">
            <a:avLst/>
          </a:prstGeom>
        </p:spPr>
      </p:pic>
      <p:sp>
        <p:nvSpPr>
          <p:cNvPr id="30" name="Rectangle 29"/>
          <p:cNvSpPr/>
          <p:nvPr/>
        </p:nvSpPr>
        <p:spPr>
          <a:xfrm>
            <a:off x="1665639" y="2587879"/>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873654" y="2182625"/>
            <a:ext cx="8860713"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15/16</a:t>
            </a:r>
            <a:endParaRPr lang="en-US" dirty="0">
              <a:solidFill>
                <a:schemeClr val="bg1"/>
              </a:solidFill>
              <a:latin typeface="Oswald" panose="02000503000000000000" pitchFamily="2" charset="0"/>
            </a:endParaRP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2081" y="2258255"/>
            <a:ext cx="7970606" cy="213976"/>
          </a:xfrm>
          <a:prstGeom prst="rect">
            <a:avLst/>
          </a:prstGeom>
        </p:spPr>
      </p:pic>
      <p:sp>
        <p:nvSpPr>
          <p:cNvPr id="45" name="TextBox 44"/>
          <p:cNvSpPr txBox="1"/>
          <p:nvPr/>
        </p:nvSpPr>
        <p:spPr>
          <a:xfrm>
            <a:off x="844250" y="7703052"/>
            <a:ext cx="8502828" cy="492443"/>
          </a:xfrm>
          <a:prstGeom prst="rect">
            <a:avLst/>
          </a:prstGeom>
          <a:noFill/>
        </p:spPr>
        <p:txBody>
          <a:bodyPr wrap="square" rtlCol="0">
            <a:spAutoFit/>
          </a:bodyPr>
          <a:lstStyle/>
          <a:p>
            <a:r>
              <a:rPr lang="en-US" sz="1300" dirty="0" smtClean="0">
                <a:solidFill>
                  <a:srgbClr val="574E4F"/>
                </a:solidFill>
                <a:latin typeface="Source Sans Pro" panose="020B0503030403020204" pitchFamily="34" charset="0"/>
              </a:rPr>
              <a:t>Replace “your organization” at the top of the page with the name of the organization that was filled in when an account was being created. </a:t>
            </a:r>
          </a:p>
        </p:txBody>
      </p:sp>
      <p:cxnSp>
        <p:nvCxnSpPr>
          <p:cNvPr id="49" name="Straight Connector 48"/>
          <p:cNvCxnSpPr/>
          <p:nvPr/>
        </p:nvCxnSpPr>
        <p:spPr>
          <a:xfrm flipV="1">
            <a:off x="1798319" y="3585796"/>
            <a:ext cx="8533032" cy="15931"/>
          </a:xfrm>
          <a:prstGeom prst="line">
            <a:avLst/>
          </a:prstGeom>
          <a:ln w="19050">
            <a:solidFill>
              <a:srgbClr val="574E4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510718" y="3260733"/>
            <a:ext cx="0" cy="2742249"/>
          </a:xfrm>
          <a:prstGeom prst="line">
            <a:avLst/>
          </a:prstGeom>
          <a:ln w="19050">
            <a:solidFill>
              <a:srgbClr val="574E4F"/>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442627" y="3212180"/>
            <a:ext cx="856619" cy="600164"/>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Strongly Disagree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57" name="TextBox 56"/>
          <p:cNvSpPr txBox="1"/>
          <p:nvPr/>
        </p:nvSpPr>
        <p:spPr>
          <a:xfrm>
            <a:off x="7070354" y="3168870"/>
            <a:ext cx="856619" cy="646331"/>
          </a:xfrm>
          <a:prstGeom prst="rect">
            <a:avLst/>
          </a:prstGeom>
          <a:noFill/>
        </p:spPr>
        <p:txBody>
          <a:bodyPr wrap="square" rtlCol="0">
            <a:spAutoFit/>
          </a:bodyPr>
          <a:lstStyle/>
          <a:p>
            <a:pPr algn="ctr"/>
            <a:endParaRPr lang="en-US" sz="1300" dirty="0">
              <a:solidFill>
                <a:srgbClr val="574E4F"/>
              </a:solidFill>
              <a:latin typeface="Source Sans Pro" panose="020B0503030403020204" pitchFamily="34" charset="0"/>
            </a:endParaRPr>
          </a:p>
          <a:p>
            <a:pPr algn="ctr"/>
            <a:r>
              <a:rPr lang="en-US" sz="1000" dirty="0" smtClean="0">
                <a:solidFill>
                  <a:srgbClr val="574E4F"/>
                </a:solidFill>
                <a:latin typeface="Source Sans Pro" panose="020B0503030403020204" pitchFamily="34" charset="0"/>
              </a:rPr>
              <a:t> Disagree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58" name="TextBox 57"/>
          <p:cNvSpPr txBox="1"/>
          <p:nvPr/>
        </p:nvSpPr>
        <p:spPr>
          <a:xfrm>
            <a:off x="7681838" y="3138168"/>
            <a:ext cx="856619" cy="692497"/>
          </a:xfrm>
          <a:prstGeom prst="rect">
            <a:avLst/>
          </a:prstGeom>
          <a:noFill/>
        </p:spPr>
        <p:txBody>
          <a:bodyPr wrap="square" rtlCol="0">
            <a:spAutoFit/>
          </a:bodyPr>
          <a:lstStyle/>
          <a:p>
            <a:pPr algn="ctr"/>
            <a:endParaRPr lang="en-US" sz="1300" dirty="0">
              <a:solidFill>
                <a:srgbClr val="574E4F"/>
              </a:solidFill>
              <a:latin typeface="Source Sans Pro" panose="020B0503030403020204" pitchFamily="34" charset="0"/>
            </a:endParaRPr>
          </a:p>
          <a:p>
            <a:pPr algn="ctr"/>
            <a:r>
              <a:rPr lang="en-US" sz="1300" dirty="0" smtClean="0">
                <a:solidFill>
                  <a:srgbClr val="574E4F"/>
                </a:solidFill>
                <a:latin typeface="Source Sans Pro" panose="020B0503030403020204" pitchFamily="34" charset="0"/>
              </a:rPr>
              <a:t> </a:t>
            </a:r>
            <a:r>
              <a:rPr lang="en-US" sz="1000" dirty="0" smtClean="0">
                <a:solidFill>
                  <a:srgbClr val="574E4F"/>
                </a:solidFill>
                <a:latin typeface="Source Sans Pro" panose="020B0503030403020204" pitchFamily="34" charset="0"/>
              </a:rPr>
              <a:t>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59" name="TextBox 58"/>
          <p:cNvSpPr txBox="1"/>
          <p:nvPr/>
        </p:nvSpPr>
        <p:spPr>
          <a:xfrm>
            <a:off x="8286705" y="3217755"/>
            <a:ext cx="856619" cy="600164"/>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Strongly 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60" name="TextBox 59"/>
          <p:cNvSpPr txBox="1"/>
          <p:nvPr/>
        </p:nvSpPr>
        <p:spPr>
          <a:xfrm>
            <a:off x="9140502" y="3215470"/>
            <a:ext cx="656991" cy="400110"/>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Don’t Know</a:t>
            </a:r>
          </a:p>
        </p:txBody>
      </p:sp>
      <p:sp>
        <p:nvSpPr>
          <p:cNvPr id="61" name="TextBox 60"/>
          <p:cNvSpPr txBox="1"/>
          <p:nvPr/>
        </p:nvSpPr>
        <p:spPr>
          <a:xfrm>
            <a:off x="9565842" y="3215471"/>
            <a:ext cx="925756" cy="600164"/>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Not Applicable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63" name="TextBox 62"/>
          <p:cNvSpPr txBox="1"/>
          <p:nvPr/>
        </p:nvSpPr>
        <p:spPr>
          <a:xfrm>
            <a:off x="1665639" y="3691837"/>
            <a:ext cx="4845079" cy="1569660"/>
          </a:xfrm>
          <a:prstGeom prst="rect">
            <a:avLst/>
          </a:prstGeom>
          <a:noFill/>
        </p:spPr>
        <p:txBody>
          <a:bodyPr wrap="square" rtlCol="0">
            <a:spAutoFit/>
          </a:bodyPr>
          <a:lstStyle/>
          <a:p>
            <a:pPr algn="r"/>
            <a:r>
              <a:rPr lang="en-US" sz="1000" dirty="0" smtClean="0">
                <a:solidFill>
                  <a:srgbClr val="574E4F"/>
                </a:solidFill>
                <a:latin typeface="Source Sans Pro" panose="020B0503030403020204" pitchFamily="34" charset="0"/>
              </a:rPr>
              <a:t>Donors are committed to the mission of the organization.</a:t>
            </a:r>
          </a:p>
          <a:p>
            <a:pPr algn="r"/>
            <a:endParaRPr lang="en-US" sz="1000" dirty="0">
              <a:solidFill>
                <a:srgbClr val="574E4F"/>
              </a:solidFill>
              <a:latin typeface="Source Sans Pro" panose="020B0503030403020204" pitchFamily="34" charset="0"/>
            </a:endParaRPr>
          </a:p>
          <a:p>
            <a:pPr algn="r"/>
            <a:r>
              <a:rPr lang="en-US" sz="1000" dirty="0" smtClean="0">
                <a:solidFill>
                  <a:srgbClr val="574E4F"/>
                </a:solidFill>
                <a:latin typeface="Source Sans Pro" panose="020B0503030403020204" pitchFamily="34" charset="0"/>
              </a:rPr>
              <a:t>Other stakeholders, such as community members, clients, or beneficiaries of the organization, share a common vision for this organization.</a:t>
            </a:r>
          </a:p>
          <a:p>
            <a:pPr algn="r"/>
            <a:endParaRPr lang="en-US" sz="1000" dirty="0">
              <a:solidFill>
                <a:srgbClr val="574E4F"/>
              </a:solidFill>
              <a:latin typeface="Source Sans Pro" panose="020B0503030403020204" pitchFamily="34" charset="0"/>
            </a:endParaRPr>
          </a:p>
          <a:p>
            <a:pPr algn="r"/>
            <a:r>
              <a:rPr lang="en-US" sz="1000" dirty="0" smtClean="0">
                <a:solidFill>
                  <a:srgbClr val="574E4F"/>
                </a:solidFill>
                <a:latin typeface="Source Sans Pro" panose="020B0503030403020204" pitchFamily="34" charset="0"/>
              </a:rPr>
              <a:t>The mission or vision statements provides this organization with direction.</a:t>
            </a:r>
          </a:p>
          <a:p>
            <a:pPr algn="r"/>
            <a:endParaRPr lang="en-US" sz="1000" dirty="0">
              <a:solidFill>
                <a:srgbClr val="574E4F"/>
              </a:solidFill>
              <a:latin typeface="Source Sans Pro" panose="020B0503030403020204" pitchFamily="34" charset="0"/>
            </a:endParaRPr>
          </a:p>
          <a:p>
            <a:pPr algn="r"/>
            <a:r>
              <a:rPr lang="en-US" sz="1000" dirty="0" smtClean="0">
                <a:solidFill>
                  <a:srgbClr val="574E4F"/>
                </a:solidFill>
                <a:latin typeface="Source Sans Pro" panose="020B0503030403020204" pitchFamily="34" charset="0"/>
              </a:rPr>
              <a:t>The community would identify this organization by its mission statement.</a:t>
            </a:r>
            <a:endParaRPr lang="en-US" sz="1300" dirty="0">
              <a:solidFill>
                <a:srgbClr val="574E4F"/>
              </a:solidFill>
              <a:latin typeface="Source Sans Pro" panose="020B0503030403020204" pitchFamily="34" charset="0"/>
            </a:endParaRPr>
          </a:p>
          <a:p>
            <a:endParaRPr lang="en-US" sz="1300" dirty="0" smtClean="0">
              <a:solidFill>
                <a:srgbClr val="574E4F"/>
              </a:solidFill>
              <a:latin typeface="Source Sans Pro" panose="020B0503030403020204" pitchFamily="34" charset="0"/>
            </a:endParaRPr>
          </a:p>
        </p:txBody>
      </p:sp>
      <p:grpSp>
        <p:nvGrpSpPr>
          <p:cNvPr id="21" name="Group 20"/>
          <p:cNvGrpSpPr/>
          <p:nvPr/>
        </p:nvGrpSpPr>
        <p:grpSpPr>
          <a:xfrm>
            <a:off x="6772500" y="3726383"/>
            <a:ext cx="3339100" cy="154633"/>
            <a:chOff x="6818220" y="3718763"/>
            <a:chExt cx="3339100" cy="154633"/>
          </a:xfrm>
        </p:grpSpPr>
        <p:sp>
          <p:nvSpPr>
            <p:cNvPr id="65" name="Oval 64"/>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6772500" y="4030880"/>
            <a:ext cx="3339100" cy="154633"/>
            <a:chOff x="6818220" y="3718763"/>
            <a:chExt cx="3339100" cy="154633"/>
          </a:xfrm>
        </p:grpSpPr>
        <p:sp>
          <p:nvSpPr>
            <p:cNvPr id="91" name="Oval 90"/>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6772500" y="4481852"/>
            <a:ext cx="3339100" cy="154633"/>
            <a:chOff x="6818220" y="3718763"/>
            <a:chExt cx="3339100" cy="154633"/>
          </a:xfrm>
        </p:grpSpPr>
        <p:sp>
          <p:nvSpPr>
            <p:cNvPr id="98" name="Oval 97"/>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6772500" y="4783028"/>
            <a:ext cx="3339100" cy="154633"/>
            <a:chOff x="6818220" y="3718763"/>
            <a:chExt cx="3339100" cy="154633"/>
          </a:xfrm>
        </p:grpSpPr>
        <p:sp>
          <p:nvSpPr>
            <p:cNvPr id="105" name="Oval 104"/>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 name="Rectangle 85"/>
          <p:cNvSpPr/>
          <p:nvPr/>
        </p:nvSpPr>
        <p:spPr>
          <a:xfrm>
            <a:off x="1892672" y="2296812"/>
            <a:ext cx="7397496" cy="137786"/>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65"/>
          <p:cNvPicPr>
            <a:picLocks noChangeAspect="1"/>
          </p:cNvPicPr>
          <p:nvPr/>
        </p:nvPicPr>
        <p:blipFill rotWithShape="1">
          <a:blip r:embed="rId7">
            <a:extLst>
              <a:ext uri="{28A0092B-C50C-407E-A947-70E740481C1C}">
                <a14:useLocalDpi xmlns:a14="http://schemas.microsoft.com/office/drawing/2010/main" val="0"/>
              </a:ext>
            </a:extLst>
          </a:blip>
          <a:srcRect b="98040"/>
          <a:stretch/>
        </p:blipFill>
        <p:spPr>
          <a:xfrm>
            <a:off x="845147" y="373650"/>
            <a:ext cx="10501706" cy="512175"/>
          </a:xfrm>
          <a:prstGeom prst="rect">
            <a:avLst/>
          </a:prstGeom>
        </p:spPr>
      </p:pic>
      <p:sp>
        <p:nvSpPr>
          <p:cNvPr id="67" name="Rectangle 66"/>
          <p:cNvSpPr/>
          <p:nvPr/>
        </p:nvSpPr>
        <p:spPr>
          <a:xfrm>
            <a:off x="866774" y="892215"/>
            <a:ext cx="10462261" cy="45719"/>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p:cNvGrpSpPr/>
          <p:nvPr/>
        </p:nvGrpSpPr>
        <p:grpSpPr>
          <a:xfrm>
            <a:off x="1665639" y="6475302"/>
            <a:ext cx="10268317" cy="853385"/>
            <a:chOff x="1665637" y="12625246"/>
            <a:chExt cx="10268317" cy="882042"/>
          </a:xfrm>
        </p:grpSpPr>
        <p:sp>
          <p:nvSpPr>
            <p:cNvPr id="69" name="Rectangle 68"/>
            <p:cNvSpPr/>
            <p:nvPr/>
          </p:nvSpPr>
          <p:spPr>
            <a:xfrm>
              <a:off x="1665637" y="12625246"/>
              <a:ext cx="8860713" cy="817064"/>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3073241" y="12753235"/>
              <a:ext cx="8860713" cy="754053"/>
            </a:xfrm>
            <a:prstGeom prst="rect">
              <a:avLst/>
            </a:prstGeom>
            <a:noFill/>
            <a:ln>
              <a:noFill/>
            </a:ln>
          </p:spPr>
          <p:txBody>
            <a:bodyPr wrap="square" rtlCol="0">
              <a:spAutoFit/>
            </a:bodyPr>
            <a:lstStyle/>
            <a:p>
              <a:r>
                <a:rPr lang="en-US" sz="1000" dirty="0" smtClean="0">
                  <a:solidFill>
                    <a:srgbClr val="965F5C"/>
                  </a:solidFill>
                  <a:latin typeface="Oswald" panose="02000503000000000000" pitchFamily="2" charset="0"/>
                </a:rPr>
                <a:t>	</a:t>
              </a:r>
              <a:r>
                <a:rPr lang="en-US" sz="1000" dirty="0" smtClean="0">
                  <a:solidFill>
                    <a:srgbClr val="DAE0E3"/>
                  </a:solidFill>
                  <a:latin typeface="Oswald" panose="02000503000000000000" pitchFamily="2" charset="0"/>
                </a:rPr>
                <a:t>Network for Nonprofit and Social Impact | Northwestern University School of Communication | nnsi@northwestern.edu</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Sponsored by the National Science Foundation</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Copyright 2015</a:t>
              </a:r>
            </a:p>
            <a:p>
              <a:endParaRPr lang="en-US" sz="1300" dirty="0" smtClean="0">
                <a:solidFill>
                  <a:schemeClr val="bg1"/>
                </a:solidFill>
                <a:latin typeface="Oswald" panose="02000503000000000000" pitchFamily="2" charset="0"/>
              </a:endParaRPr>
            </a:p>
          </p:txBody>
        </p:sp>
        <p:pic>
          <p:nvPicPr>
            <p:cNvPr id="76" name="Picture 75"/>
            <p:cNvPicPr>
              <a:picLocks noChangeAspect="1"/>
            </p:cNvPicPr>
            <p:nvPr/>
          </p:nvPicPr>
          <p:blipFill rotWithShape="1">
            <a:blip r:embed="rId8" cstate="print">
              <a:biLevel thresh="50000"/>
              <a:extLst>
                <a:ext uri="{BEBA8EAE-BF5A-486C-A8C5-ECC9F3942E4B}">
                  <a14:imgProps xmlns:a14="http://schemas.microsoft.com/office/drawing/2010/main">
                    <a14:imgLayer r:embed="rId9">
                      <a14:imgEffect>
                        <a14:backgroundRemoval t="9091" b="88811" l="1090" r="100000">
                          <a14:foregroundMark x1="19074" y1="13986" x2="19074" y2="13986"/>
                          <a14:foregroundMark x1="21798" y1="21678" x2="21798" y2="21678"/>
                          <a14:foregroundMark x1="30790" y1="37063" x2="30790" y2="37063"/>
                          <a14:foregroundMark x1="32698" y1="48252" x2="32698" y2="48252"/>
                          <a14:foregroundMark x1="26975" y1="23776" x2="26975" y2="23776"/>
                          <a14:foregroundMark x1="25341" y1="20979" x2="25341" y2="20979"/>
                          <a14:foregroundMark x1="25886" y1="69930" x2="25886" y2="69930"/>
                          <a14:foregroundMark x1="24523" y1="71329" x2="24523" y2="71329"/>
                          <a14:foregroundMark x1="22888" y1="80420" x2="22888" y2="80420"/>
                          <a14:foregroundMark x1="19074" y1="83916" x2="19074" y2="83916"/>
                          <a14:foregroundMark x1="16621" y1="79720" x2="16621" y2="79720"/>
                          <a14:foregroundMark x1="20163" y1="79021" x2="20163" y2="79021"/>
                          <a14:foregroundMark x1="7902" y1="30769" x2="7902" y2="30769"/>
                          <a14:foregroundMark x1="7629" y1="32867" x2="7629" y2="32867"/>
                          <a14:foregroundMark x1="14986" y1="26573" x2="14986" y2="26573"/>
                          <a14:foregroundMark x1="11717" y1="77622" x2="11717" y2="77622"/>
                          <a14:foregroundMark x1="5177" y1="49650" x2="5177" y2="49650"/>
                          <a14:foregroundMark x1="43324" y1="34266" x2="43324" y2="34266"/>
                          <a14:foregroundMark x1="48774" y1="33566" x2="48774" y2="33566"/>
                          <a14:foregroundMark x1="55858" y1="34266" x2="55858" y2="34266"/>
                          <a14:foregroundMark x1="62125" y1="38462" x2="62125" y2="38462"/>
                          <a14:foregroundMark x1="80926" y1="36364" x2="80926" y2="36364"/>
                          <a14:foregroundMark x1="85014" y1="37063" x2="85014" y2="37063"/>
                          <a14:foregroundMark x1="90736" y1="37063" x2="90736" y2="37063"/>
                          <a14:foregroundMark x1="45232" y1="59441" x2="45232" y2="59441"/>
                          <a14:foregroundMark x1="46866" y1="58741" x2="46866" y2="58741"/>
                          <a14:foregroundMark x1="50409" y1="57343" x2="50409" y2="57343"/>
                          <a14:foregroundMark x1="54768" y1="57343" x2="54768" y2="57343"/>
                          <a14:foregroundMark x1="58856" y1="58042" x2="58856" y2="58042"/>
                          <a14:foregroundMark x1="61580" y1="58042" x2="61580" y2="58042"/>
                          <a14:foregroundMark x1="65395" y1="58741" x2="65395" y2="58741"/>
                          <a14:foregroundMark x1="68392" y1="59441" x2="68392" y2="59441"/>
                          <a14:foregroundMark x1="70845" y1="58741" x2="70845" y2="58741"/>
                          <a14:foregroundMark x1="73842" y1="57343" x2="73842" y2="57343"/>
                          <a14:foregroundMark x1="75477" y1="58042" x2="75477" y2="58042"/>
                          <a14:foregroundMark x1="77384" y1="58042" x2="77384" y2="58042"/>
                          <a14:foregroundMark x1="82289" y1="58741" x2="82289" y2="58741"/>
                          <a14:foregroundMark x1="83924" y1="59441" x2="83924" y2="59441"/>
                          <a14:foregroundMark x1="87466" y1="58042" x2="87466" y2="58042"/>
                          <a14:foregroundMark x1="49591" y1="70629" x2="49591" y2="70629"/>
                          <a14:foregroundMark x1="54496" y1="72028" x2="54496" y2="72028"/>
                          <a14:foregroundMark x1="56948" y1="73427" x2="56948" y2="73427"/>
                          <a14:foregroundMark x1="59946" y1="73427" x2="59946" y2="73427"/>
                          <a14:foregroundMark x1="62943" y1="73427" x2="62943" y2="73427"/>
                          <a14:foregroundMark x1="64578" y1="72727" x2="64578" y2="72727"/>
                          <a14:foregroundMark x1="59946" y1="68531" x2="59946" y2="68531"/>
                          <a14:foregroundMark x1="68120" y1="72028" x2="68120" y2="72028"/>
                          <a14:foregroundMark x1="71390" y1="72028" x2="71390" y2="72028"/>
                          <a14:foregroundMark x1="75477" y1="72028" x2="75477" y2="72028"/>
                          <a14:foregroundMark x1="79019" y1="72727" x2="79019" y2="72727"/>
                          <a14:foregroundMark x1="80381" y1="74126" x2="80381" y2="74126"/>
                          <a14:foregroundMark x1="83924" y1="71329" x2="83924" y2="71329"/>
                          <a14:backgroundMark x1="19074" y1="19580" x2="19074" y2="19580"/>
                          <a14:backgroundMark x1="17166" y1="17483" x2="17166" y2="17483"/>
                          <a14:backgroundMark x1="20708" y1="81818" x2="20708" y2="81818"/>
                          <a14:backgroundMark x1="18529" y1="80420" x2="18529" y2="80420"/>
                          <a14:backgroundMark x1="7084" y1="50350" x2="7084" y2="50350"/>
                          <a14:backgroundMark x1="6540" y1="45455" x2="6540" y2="45455"/>
                          <a14:backgroundMark x1="5995" y1="53147" x2="5995" y2="53147"/>
                          <a14:backgroundMark x1="30790" y1="46853" x2="30790" y2="46853"/>
                          <a14:backgroundMark x1="31335" y1="45455" x2="31335" y2="45455"/>
                          <a14:backgroundMark x1="31063" y1="51748" x2="31063" y2="51748"/>
                          <a14:backgroundMark x1="48229" y1="60140" x2="48229" y2="60140"/>
                          <a14:backgroundMark x1="46049" y1="60140" x2="46049" y2="60140"/>
                          <a14:backgroundMark x1="47956" y1="40559" x2="47956" y2="40559"/>
                          <a14:backgroundMark x1="55858" y1="58741" x2="55858" y2="58741"/>
                          <a14:backgroundMark x1="58856" y1="60140" x2="58856" y2="60140"/>
                          <a14:backgroundMark x1="65668" y1="60839" x2="65668" y2="60839"/>
                          <a14:backgroundMark x1="71117" y1="60839" x2="71117" y2="60839"/>
                          <a14:backgroundMark x1="81471" y1="61538" x2="81471" y2="61538"/>
                          <a14:backgroundMark x1="84469" y1="59441" x2="84469" y2="59441"/>
                          <a14:backgroundMark x1="88283" y1="60839" x2="88283" y2="60839"/>
                          <a14:backgroundMark x1="78202" y1="75524" x2="78202" y2="75524"/>
                          <a14:backgroundMark x1="75477" y1="74825" x2="75477" y2="74825"/>
                          <a14:backgroundMark x1="54496" y1="74126" x2="54496" y2="74126"/>
                          <a14:backgroundMark x1="51226" y1="71329" x2="51226" y2="71329"/>
                        </a14:backgroundRemoval>
                      </a14:imgEffect>
                    </a14:imgLayer>
                  </a14:imgProps>
                </a:ext>
                <a:ext uri="{28A0092B-C50C-407E-A947-70E740481C1C}">
                  <a14:useLocalDpi xmlns:a14="http://schemas.microsoft.com/office/drawing/2010/main" val="0"/>
                </a:ext>
              </a:extLst>
            </a:blip>
            <a:srcRect r="-532"/>
            <a:stretch/>
          </p:blipFill>
          <p:spPr>
            <a:xfrm>
              <a:off x="2412101" y="12717992"/>
              <a:ext cx="1532112" cy="594361"/>
            </a:xfrm>
            <a:prstGeom prst="rect">
              <a:avLst/>
            </a:prstGeom>
          </p:spPr>
        </p:pic>
      </p:grpSp>
      <p:grpSp>
        <p:nvGrpSpPr>
          <p:cNvPr id="77" name="Group 76"/>
          <p:cNvGrpSpPr/>
          <p:nvPr/>
        </p:nvGrpSpPr>
        <p:grpSpPr>
          <a:xfrm>
            <a:off x="8634202" y="6067464"/>
            <a:ext cx="1767677" cy="347251"/>
            <a:chOff x="6737594" y="19006383"/>
            <a:chExt cx="1767677" cy="322059"/>
          </a:xfrm>
        </p:grpSpPr>
        <p:sp>
          <p:nvSpPr>
            <p:cNvPr id="78" name="Flowchart: Alternate Process 77"/>
            <p:cNvSpPr/>
            <p:nvPr/>
          </p:nvSpPr>
          <p:spPr>
            <a:xfrm>
              <a:off x="6737594"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itle 1"/>
            <p:cNvSpPr txBox="1">
              <a:spLocks/>
            </p:cNvSpPr>
            <p:nvPr/>
          </p:nvSpPr>
          <p:spPr>
            <a:xfrm>
              <a:off x="6737594" y="19035206"/>
              <a:ext cx="1767677" cy="293236"/>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Next  &gt;</a:t>
              </a:r>
              <a:endParaRPr lang="en-US" sz="1300" b="1" dirty="0">
                <a:solidFill>
                  <a:schemeClr val="bg1"/>
                </a:solidFill>
                <a:latin typeface="Oswald" panose="02000503000000000000" pitchFamily="2" charset="0"/>
              </a:endParaRPr>
            </a:p>
          </p:txBody>
        </p:sp>
      </p:grpSp>
      <p:grpSp>
        <p:nvGrpSpPr>
          <p:cNvPr id="80" name="Group 79"/>
          <p:cNvGrpSpPr/>
          <p:nvPr/>
        </p:nvGrpSpPr>
        <p:grpSpPr>
          <a:xfrm>
            <a:off x="1718480" y="6074379"/>
            <a:ext cx="1874934" cy="313383"/>
            <a:chOff x="6675498" y="19006383"/>
            <a:chExt cx="1874934" cy="290647"/>
          </a:xfrm>
        </p:grpSpPr>
        <p:sp>
          <p:nvSpPr>
            <p:cNvPr id="81" name="Flowchart: Alternate Process 80"/>
            <p:cNvSpPr/>
            <p:nvPr/>
          </p:nvSpPr>
          <p:spPr>
            <a:xfrm>
              <a:off x="6729127"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itle 1"/>
            <p:cNvSpPr txBox="1">
              <a:spLocks/>
            </p:cNvSpPr>
            <p:nvPr/>
          </p:nvSpPr>
          <p:spPr>
            <a:xfrm>
              <a:off x="6675498" y="19043522"/>
              <a:ext cx="1874934" cy="253508"/>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&lt;  Back</a:t>
              </a:r>
              <a:endParaRPr lang="en-US" sz="1300" b="1" dirty="0">
                <a:solidFill>
                  <a:schemeClr val="bg1"/>
                </a:solidFill>
                <a:latin typeface="Oswald" panose="02000503000000000000" pitchFamily="2" charset="0"/>
              </a:endParaRPr>
            </a:p>
          </p:txBody>
        </p:sp>
      </p:grpSp>
    </p:spTree>
    <p:extLst>
      <p:ext uri="{BB962C8B-B14F-4D97-AF65-F5344CB8AC3E}">
        <p14:creationId xmlns:p14="http://schemas.microsoft.com/office/powerpoint/2010/main" val="19548876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b="75205"/>
          <a:stretch/>
        </p:blipFill>
        <p:spPr>
          <a:xfrm>
            <a:off x="845148" y="368300"/>
            <a:ext cx="10501705" cy="6587671"/>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b="39816"/>
          <a:stretch/>
        </p:blipFill>
        <p:spPr>
          <a:xfrm>
            <a:off x="845147" y="940383"/>
            <a:ext cx="10501706" cy="6320388"/>
          </a:xfrm>
          <a:prstGeom prst="rect">
            <a:avLst/>
          </a:prstGeom>
        </p:spPr>
      </p:pic>
      <p:sp>
        <p:nvSpPr>
          <p:cNvPr id="5" name="Rectangle 4"/>
          <p:cNvSpPr/>
          <p:nvPr/>
        </p:nvSpPr>
        <p:spPr>
          <a:xfrm>
            <a:off x="1665644" y="929498"/>
            <a:ext cx="8860712" cy="6089516"/>
          </a:xfrm>
          <a:prstGeom prst="rect">
            <a:avLst/>
          </a:prstGeom>
          <a:solidFill>
            <a:srgbClr val="DAE0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Rectangle 14"/>
          <p:cNvSpPr/>
          <p:nvPr/>
        </p:nvSpPr>
        <p:spPr>
          <a:xfrm>
            <a:off x="1665643" y="940382"/>
            <a:ext cx="8860713" cy="990151"/>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095748" y="927683"/>
            <a:ext cx="8774182" cy="1002851"/>
            <a:chOff x="2017643" y="927683"/>
            <a:chExt cx="8774182" cy="1002851"/>
          </a:xfrm>
        </p:grpSpPr>
        <p:sp>
          <p:nvSpPr>
            <p:cNvPr id="12" name="TextBox 11"/>
            <p:cNvSpPr txBox="1"/>
            <p:nvPr/>
          </p:nvSpPr>
          <p:spPr>
            <a:xfrm>
              <a:off x="3126105" y="927683"/>
              <a:ext cx="7665720" cy="707886"/>
            </a:xfrm>
            <a:prstGeom prst="rect">
              <a:avLst/>
            </a:prstGeom>
            <a:noFill/>
          </p:spPr>
          <p:txBody>
            <a:bodyPr wrap="square" rtlCol="0">
              <a:spAutoFit/>
            </a:bodyPr>
            <a:lstStyle/>
            <a:p>
              <a:r>
                <a:rPr lang="en-US" sz="4000" b="1" dirty="0" smtClean="0">
                  <a:solidFill>
                    <a:schemeClr val="bg1"/>
                  </a:solidFill>
                  <a:latin typeface="Oswald" panose="02000503000000000000" pitchFamily="2" charset="0"/>
                </a:rPr>
                <a:t>Nonprofit Capacity Analytics Tool</a:t>
              </a:r>
              <a:endParaRPr lang="en-US" sz="4000" b="1" dirty="0">
                <a:solidFill>
                  <a:schemeClr val="bg1"/>
                </a:solidFill>
                <a:latin typeface="Oswald" panose="02000503000000000000" pitchFamily="2" charset="0"/>
              </a:endParaRPr>
            </a:p>
          </p:txBody>
        </p:sp>
        <p:sp>
          <p:nvSpPr>
            <p:cNvPr id="13" name="TextBox 12"/>
            <p:cNvSpPr txBox="1"/>
            <p:nvPr/>
          </p:nvSpPr>
          <p:spPr>
            <a:xfrm>
              <a:off x="3126105" y="1561202"/>
              <a:ext cx="7665720"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How can nonprofits be rewired for maximum impact?</a:t>
              </a:r>
              <a:endParaRPr lang="en-US" dirty="0">
                <a:solidFill>
                  <a:schemeClr val="bg1"/>
                </a:solidFill>
                <a:latin typeface="Oswald" panose="02000503000000000000"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7643" y="1001883"/>
              <a:ext cx="1089919" cy="842157"/>
            </a:xfrm>
            <a:prstGeom prst="rect">
              <a:avLst/>
            </a:prstGeom>
          </p:spPr>
        </p:pic>
      </p:grpSp>
      <p:sp>
        <p:nvSpPr>
          <p:cNvPr id="17" name="Rectangle 16"/>
          <p:cNvSpPr/>
          <p:nvPr/>
        </p:nvSpPr>
        <p:spPr>
          <a:xfrm>
            <a:off x="1665642" y="1927481"/>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665639" y="2142654"/>
            <a:ext cx="8860713" cy="447593"/>
          </a:xfrm>
          <a:prstGeom prst="rect">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853302" y="2835514"/>
            <a:ext cx="7587878" cy="492443"/>
          </a:xfrm>
          <a:prstGeom prst="rect">
            <a:avLst/>
          </a:prstGeom>
          <a:noFill/>
        </p:spPr>
        <p:txBody>
          <a:bodyPr wrap="square" rtlCol="0">
            <a:spAutoFit/>
          </a:bodyPr>
          <a:lstStyle/>
          <a:p>
            <a:r>
              <a:rPr lang="en-US" sz="1300" b="1" dirty="0" smtClean="0">
                <a:solidFill>
                  <a:srgbClr val="574E4F"/>
                </a:solidFill>
                <a:latin typeface="Source Sans Pro" panose="020B0503030403020204" pitchFamily="34" charset="0"/>
              </a:rPr>
              <a:t>For the following statements, please select the answer that best represents your personal assessment about </a:t>
            </a:r>
            <a:r>
              <a:rPr lang="en-US" sz="1300" b="1" u="sng" dirty="0" smtClean="0">
                <a:solidFill>
                  <a:srgbClr val="574E4F"/>
                </a:solidFill>
                <a:latin typeface="Source Sans Pro" panose="020B0503030403020204" pitchFamily="34" charset="0"/>
              </a:rPr>
              <a:t>your organization</a:t>
            </a:r>
            <a:r>
              <a:rPr lang="en-US" sz="1300" b="1" dirty="0" smtClean="0">
                <a:solidFill>
                  <a:srgbClr val="574E4F"/>
                </a:solidFill>
                <a:latin typeface="Source Sans Pro" panose="020B0503030403020204" pitchFamily="34" charset="0"/>
              </a:rPr>
              <a:t>.</a:t>
            </a:r>
            <a:r>
              <a:rPr lang="en-US" sz="1300" b="1" dirty="0">
                <a:solidFill>
                  <a:srgbClr val="574E4F"/>
                </a:solidFill>
                <a:latin typeface="Source Sans Pro" panose="020B0503030403020204" pitchFamily="34" charset="0"/>
              </a:rPr>
              <a:t>	</a:t>
            </a:r>
            <a:endParaRPr lang="en-US" sz="1300" b="1" dirty="0" smtClean="0">
              <a:solidFill>
                <a:srgbClr val="574E4F"/>
              </a:solidFill>
              <a:latin typeface="Source Sans Pro" panose="020B0503030403020204" pitchFamily="34" charset="0"/>
            </a:endParaRPr>
          </a:p>
        </p:txBody>
      </p:sp>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b="97917"/>
          <a:stretch/>
        </p:blipFill>
        <p:spPr>
          <a:xfrm>
            <a:off x="845147" y="375085"/>
            <a:ext cx="10501706" cy="544561"/>
          </a:xfrm>
          <a:prstGeom prst="rect">
            <a:avLst/>
          </a:prstGeom>
        </p:spPr>
      </p:pic>
      <p:sp>
        <p:nvSpPr>
          <p:cNvPr id="30" name="Rectangle 29"/>
          <p:cNvSpPr/>
          <p:nvPr/>
        </p:nvSpPr>
        <p:spPr>
          <a:xfrm>
            <a:off x="1665639" y="2587879"/>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873654" y="2182625"/>
            <a:ext cx="8860713"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16/16</a:t>
            </a:r>
            <a:endParaRPr lang="en-US" dirty="0">
              <a:solidFill>
                <a:schemeClr val="bg1"/>
              </a:solidFill>
              <a:latin typeface="Oswald" panose="02000503000000000000" pitchFamily="2" charset="0"/>
            </a:endParaRP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2081" y="2258255"/>
            <a:ext cx="7970606" cy="213976"/>
          </a:xfrm>
          <a:prstGeom prst="rect">
            <a:avLst/>
          </a:prstGeom>
        </p:spPr>
      </p:pic>
      <p:sp>
        <p:nvSpPr>
          <p:cNvPr id="45" name="TextBox 44"/>
          <p:cNvSpPr txBox="1"/>
          <p:nvPr/>
        </p:nvSpPr>
        <p:spPr>
          <a:xfrm>
            <a:off x="844250" y="7703052"/>
            <a:ext cx="8502828" cy="492443"/>
          </a:xfrm>
          <a:prstGeom prst="rect">
            <a:avLst/>
          </a:prstGeom>
          <a:noFill/>
        </p:spPr>
        <p:txBody>
          <a:bodyPr wrap="square" rtlCol="0">
            <a:spAutoFit/>
          </a:bodyPr>
          <a:lstStyle/>
          <a:p>
            <a:r>
              <a:rPr lang="en-US" sz="1300" dirty="0" smtClean="0">
                <a:solidFill>
                  <a:srgbClr val="574E4F"/>
                </a:solidFill>
                <a:latin typeface="Source Sans Pro" panose="020B0503030403020204" pitchFamily="34" charset="0"/>
              </a:rPr>
              <a:t>Replace “your organization” at the top of the page with the name of the organization that was filled in when an account was being created. </a:t>
            </a:r>
          </a:p>
        </p:txBody>
      </p:sp>
      <p:cxnSp>
        <p:nvCxnSpPr>
          <p:cNvPr id="49" name="Straight Connector 48"/>
          <p:cNvCxnSpPr/>
          <p:nvPr/>
        </p:nvCxnSpPr>
        <p:spPr>
          <a:xfrm flipV="1">
            <a:off x="1798319" y="3585796"/>
            <a:ext cx="8533032" cy="15931"/>
          </a:xfrm>
          <a:prstGeom prst="line">
            <a:avLst/>
          </a:prstGeom>
          <a:ln w="19050">
            <a:solidFill>
              <a:srgbClr val="574E4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510718" y="3260733"/>
            <a:ext cx="0" cy="2742249"/>
          </a:xfrm>
          <a:prstGeom prst="line">
            <a:avLst/>
          </a:prstGeom>
          <a:ln w="19050">
            <a:solidFill>
              <a:srgbClr val="574E4F"/>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442627" y="3212180"/>
            <a:ext cx="856619" cy="600164"/>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Strongly Disagree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57" name="TextBox 56"/>
          <p:cNvSpPr txBox="1"/>
          <p:nvPr/>
        </p:nvSpPr>
        <p:spPr>
          <a:xfrm>
            <a:off x="7070354" y="3168870"/>
            <a:ext cx="856619" cy="646331"/>
          </a:xfrm>
          <a:prstGeom prst="rect">
            <a:avLst/>
          </a:prstGeom>
          <a:noFill/>
        </p:spPr>
        <p:txBody>
          <a:bodyPr wrap="square" rtlCol="0">
            <a:spAutoFit/>
          </a:bodyPr>
          <a:lstStyle/>
          <a:p>
            <a:pPr algn="ctr"/>
            <a:endParaRPr lang="en-US" sz="1300" dirty="0">
              <a:solidFill>
                <a:srgbClr val="574E4F"/>
              </a:solidFill>
              <a:latin typeface="Source Sans Pro" panose="020B0503030403020204" pitchFamily="34" charset="0"/>
            </a:endParaRPr>
          </a:p>
          <a:p>
            <a:pPr algn="ctr"/>
            <a:r>
              <a:rPr lang="en-US" sz="1000" dirty="0" smtClean="0">
                <a:solidFill>
                  <a:srgbClr val="574E4F"/>
                </a:solidFill>
                <a:latin typeface="Source Sans Pro" panose="020B0503030403020204" pitchFamily="34" charset="0"/>
              </a:rPr>
              <a:t> Disagree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58" name="TextBox 57"/>
          <p:cNvSpPr txBox="1"/>
          <p:nvPr/>
        </p:nvSpPr>
        <p:spPr>
          <a:xfrm>
            <a:off x="7681838" y="3138168"/>
            <a:ext cx="856619" cy="692497"/>
          </a:xfrm>
          <a:prstGeom prst="rect">
            <a:avLst/>
          </a:prstGeom>
          <a:noFill/>
        </p:spPr>
        <p:txBody>
          <a:bodyPr wrap="square" rtlCol="0">
            <a:spAutoFit/>
          </a:bodyPr>
          <a:lstStyle/>
          <a:p>
            <a:pPr algn="ctr"/>
            <a:endParaRPr lang="en-US" sz="1300" dirty="0">
              <a:solidFill>
                <a:srgbClr val="574E4F"/>
              </a:solidFill>
              <a:latin typeface="Source Sans Pro" panose="020B0503030403020204" pitchFamily="34" charset="0"/>
            </a:endParaRPr>
          </a:p>
          <a:p>
            <a:pPr algn="ctr"/>
            <a:r>
              <a:rPr lang="en-US" sz="1300" dirty="0" smtClean="0">
                <a:solidFill>
                  <a:srgbClr val="574E4F"/>
                </a:solidFill>
                <a:latin typeface="Source Sans Pro" panose="020B0503030403020204" pitchFamily="34" charset="0"/>
              </a:rPr>
              <a:t> </a:t>
            </a:r>
            <a:r>
              <a:rPr lang="en-US" sz="1000" dirty="0" smtClean="0">
                <a:solidFill>
                  <a:srgbClr val="574E4F"/>
                </a:solidFill>
                <a:latin typeface="Source Sans Pro" panose="020B0503030403020204" pitchFamily="34" charset="0"/>
              </a:rPr>
              <a:t>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59" name="TextBox 58"/>
          <p:cNvSpPr txBox="1"/>
          <p:nvPr/>
        </p:nvSpPr>
        <p:spPr>
          <a:xfrm>
            <a:off x="8286705" y="3217755"/>
            <a:ext cx="856619" cy="600164"/>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Strongly Agree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60" name="TextBox 59"/>
          <p:cNvSpPr txBox="1"/>
          <p:nvPr/>
        </p:nvSpPr>
        <p:spPr>
          <a:xfrm>
            <a:off x="9140502" y="3215470"/>
            <a:ext cx="656991" cy="400110"/>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Don’t Know</a:t>
            </a:r>
          </a:p>
        </p:txBody>
      </p:sp>
      <p:sp>
        <p:nvSpPr>
          <p:cNvPr id="61" name="TextBox 60"/>
          <p:cNvSpPr txBox="1"/>
          <p:nvPr/>
        </p:nvSpPr>
        <p:spPr>
          <a:xfrm>
            <a:off x="9565842" y="3215471"/>
            <a:ext cx="925756" cy="600164"/>
          </a:xfrm>
          <a:prstGeom prst="rect">
            <a:avLst/>
          </a:prstGeom>
          <a:noFill/>
        </p:spPr>
        <p:txBody>
          <a:bodyPr wrap="square" rtlCol="0">
            <a:spAutoFit/>
          </a:bodyPr>
          <a:lstStyle/>
          <a:p>
            <a:pPr algn="ctr"/>
            <a:r>
              <a:rPr lang="en-US" sz="1000" dirty="0" smtClean="0">
                <a:solidFill>
                  <a:srgbClr val="574E4F"/>
                </a:solidFill>
                <a:latin typeface="Source Sans Pro" panose="020B0503030403020204" pitchFamily="34" charset="0"/>
              </a:rPr>
              <a:t>Not Applicable</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sp>
        <p:nvSpPr>
          <p:cNvPr id="63" name="TextBox 62"/>
          <p:cNvSpPr txBox="1"/>
          <p:nvPr/>
        </p:nvSpPr>
        <p:spPr>
          <a:xfrm>
            <a:off x="1665639" y="3691837"/>
            <a:ext cx="4845079" cy="1569660"/>
          </a:xfrm>
          <a:prstGeom prst="rect">
            <a:avLst/>
          </a:prstGeom>
          <a:noFill/>
        </p:spPr>
        <p:txBody>
          <a:bodyPr wrap="square" rtlCol="0">
            <a:spAutoFit/>
          </a:bodyPr>
          <a:lstStyle/>
          <a:p>
            <a:pPr algn="r"/>
            <a:r>
              <a:rPr lang="en-US" sz="1000" dirty="0" smtClean="0">
                <a:solidFill>
                  <a:srgbClr val="574E4F"/>
                </a:solidFill>
                <a:latin typeface="Source Sans Pro" panose="020B0503030403020204" pitchFamily="34" charset="0"/>
              </a:rPr>
              <a:t>Employees have all the information they need to do their jobs effectively.</a:t>
            </a:r>
          </a:p>
          <a:p>
            <a:pPr algn="r"/>
            <a:endParaRPr lang="en-US" sz="1000" dirty="0">
              <a:solidFill>
                <a:srgbClr val="574E4F"/>
              </a:solidFill>
              <a:latin typeface="Source Sans Pro" panose="020B0503030403020204" pitchFamily="34" charset="0"/>
            </a:endParaRPr>
          </a:p>
          <a:p>
            <a:pPr algn="r"/>
            <a:r>
              <a:rPr lang="en-US" sz="1000" dirty="0" smtClean="0">
                <a:solidFill>
                  <a:srgbClr val="574E4F"/>
                </a:solidFill>
                <a:latin typeface="Source Sans Pro" panose="020B0503030403020204" pitchFamily="34" charset="0"/>
              </a:rPr>
              <a:t>Management provides opportunities for regular job training activities.</a:t>
            </a:r>
          </a:p>
          <a:p>
            <a:pPr algn="r"/>
            <a:endParaRPr lang="en-US" sz="1000" dirty="0">
              <a:solidFill>
                <a:srgbClr val="574E4F"/>
              </a:solidFill>
              <a:latin typeface="Source Sans Pro" panose="020B0503030403020204" pitchFamily="34" charset="0"/>
            </a:endParaRPr>
          </a:p>
          <a:p>
            <a:pPr algn="r"/>
            <a:r>
              <a:rPr lang="en-US" sz="1000" dirty="0" smtClean="0">
                <a:solidFill>
                  <a:srgbClr val="574E4F"/>
                </a:solidFill>
                <a:latin typeface="Source Sans Pro" panose="020B0503030403020204" pitchFamily="34" charset="0"/>
              </a:rPr>
              <a:t>Managers have the necessary skills to run this organization.</a:t>
            </a:r>
          </a:p>
          <a:p>
            <a:pPr algn="r"/>
            <a:endParaRPr lang="en-US" sz="1000" dirty="0">
              <a:solidFill>
                <a:srgbClr val="574E4F"/>
              </a:solidFill>
              <a:latin typeface="Source Sans Pro" panose="020B0503030403020204" pitchFamily="34" charset="0"/>
            </a:endParaRPr>
          </a:p>
          <a:p>
            <a:pPr algn="r"/>
            <a:r>
              <a:rPr lang="en-US" sz="1000" dirty="0" smtClean="0">
                <a:solidFill>
                  <a:srgbClr val="574E4F"/>
                </a:solidFill>
                <a:latin typeface="Source Sans Pro" panose="020B0503030403020204" pitchFamily="34" charset="0"/>
              </a:rPr>
              <a:t>Staff receives adequate mentoring.</a:t>
            </a:r>
          </a:p>
          <a:p>
            <a:endParaRPr lang="en-US" sz="1300" dirty="0">
              <a:solidFill>
                <a:srgbClr val="574E4F"/>
              </a:solidFill>
              <a:latin typeface="Source Sans Pro" panose="020B0503030403020204" pitchFamily="34" charset="0"/>
            </a:endParaRPr>
          </a:p>
          <a:p>
            <a:endParaRPr lang="en-US" sz="1300" dirty="0" smtClean="0">
              <a:solidFill>
                <a:srgbClr val="574E4F"/>
              </a:solidFill>
              <a:latin typeface="Source Sans Pro" panose="020B0503030403020204" pitchFamily="34" charset="0"/>
            </a:endParaRPr>
          </a:p>
        </p:txBody>
      </p:sp>
      <p:grpSp>
        <p:nvGrpSpPr>
          <p:cNvPr id="21" name="Group 20"/>
          <p:cNvGrpSpPr/>
          <p:nvPr/>
        </p:nvGrpSpPr>
        <p:grpSpPr>
          <a:xfrm>
            <a:off x="6772500" y="3726383"/>
            <a:ext cx="3339100" cy="154633"/>
            <a:chOff x="6818220" y="3718763"/>
            <a:chExt cx="3339100" cy="154633"/>
          </a:xfrm>
        </p:grpSpPr>
        <p:sp>
          <p:nvSpPr>
            <p:cNvPr id="65" name="Oval 64"/>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6772500" y="4030880"/>
            <a:ext cx="3339100" cy="154633"/>
            <a:chOff x="6818220" y="3718763"/>
            <a:chExt cx="3339100" cy="154633"/>
          </a:xfrm>
        </p:grpSpPr>
        <p:sp>
          <p:nvSpPr>
            <p:cNvPr id="91" name="Oval 90"/>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6772500" y="4337072"/>
            <a:ext cx="3339100" cy="154633"/>
            <a:chOff x="6818220" y="3718763"/>
            <a:chExt cx="3339100" cy="154633"/>
          </a:xfrm>
        </p:grpSpPr>
        <p:sp>
          <p:nvSpPr>
            <p:cNvPr id="98" name="Oval 97"/>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6772500" y="4638248"/>
            <a:ext cx="3339100" cy="154633"/>
            <a:chOff x="6818220" y="3718763"/>
            <a:chExt cx="3339100" cy="154633"/>
          </a:xfrm>
        </p:grpSpPr>
        <p:sp>
          <p:nvSpPr>
            <p:cNvPr id="105" name="Oval 104"/>
            <p:cNvSpPr/>
            <p:nvPr/>
          </p:nvSpPr>
          <p:spPr>
            <a:xfrm>
              <a:off x="6818220"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7488131" y="3719839"/>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8118707"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8696390" y="3720812"/>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9437594" y="3718763"/>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10006800" y="3720785"/>
              <a:ext cx="150520" cy="15258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 name="Rectangle 85"/>
          <p:cNvSpPr/>
          <p:nvPr/>
        </p:nvSpPr>
        <p:spPr>
          <a:xfrm>
            <a:off x="1892672" y="2296812"/>
            <a:ext cx="7892678" cy="137786"/>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65"/>
          <p:cNvPicPr>
            <a:picLocks noChangeAspect="1"/>
          </p:cNvPicPr>
          <p:nvPr/>
        </p:nvPicPr>
        <p:blipFill rotWithShape="1">
          <a:blip r:embed="rId7">
            <a:extLst>
              <a:ext uri="{28A0092B-C50C-407E-A947-70E740481C1C}">
                <a14:useLocalDpi xmlns:a14="http://schemas.microsoft.com/office/drawing/2010/main" val="0"/>
              </a:ext>
            </a:extLst>
          </a:blip>
          <a:srcRect b="98040"/>
          <a:stretch/>
        </p:blipFill>
        <p:spPr>
          <a:xfrm>
            <a:off x="845147" y="373650"/>
            <a:ext cx="10501706" cy="512175"/>
          </a:xfrm>
          <a:prstGeom prst="rect">
            <a:avLst/>
          </a:prstGeom>
        </p:spPr>
      </p:pic>
      <p:sp>
        <p:nvSpPr>
          <p:cNvPr id="67" name="Rectangle 66"/>
          <p:cNvSpPr/>
          <p:nvPr/>
        </p:nvSpPr>
        <p:spPr>
          <a:xfrm>
            <a:off x="866774" y="892215"/>
            <a:ext cx="10462261" cy="45719"/>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p:cNvGrpSpPr/>
          <p:nvPr/>
        </p:nvGrpSpPr>
        <p:grpSpPr>
          <a:xfrm>
            <a:off x="1665639" y="6475302"/>
            <a:ext cx="10268317" cy="853385"/>
            <a:chOff x="1665637" y="12625246"/>
            <a:chExt cx="10268317" cy="882042"/>
          </a:xfrm>
        </p:grpSpPr>
        <p:sp>
          <p:nvSpPr>
            <p:cNvPr id="69" name="Rectangle 68"/>
            <p:cNvSpPr/>
            <p:nvPr/>
          </p:nvSpPr>
          <p:spPr>
            <a:xfrm>
              <a:off x="1665637" y="12625246"/>
              <a:ext cx="8860713" cy="817064"/>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3073241" y="12753235"/>
              <a:ext cx="8860713" cy="754053"/>
            </a:xfrm>
            <a:prstGeom prst="rect">
              <a:avLst/>
            </a:prstGeom>
            <a:noFill/>
            <a:ln>
              <a:noFill/>
            </a:ln>
          </p:spPr>
          <p:txBody>
            <a:bodyPr wrap="square" rtlCol="0">
              <a:spAutoFit/>
            </a:bodyPr>
            <a:lstStyle/>
            <a:p>
              <a:r>
                <a:rPr lang="en-US" sz="1000" dirty="0" smtClean="0">
                  <a:solidFill>
                    <a:srgbClr val="965F5C"/>
                  </a:solidFill>
                  <a:latin typeface="Oswald" panose="02000503000000000000" pitchFamily="2" charset="0"/>
                </a:rPr>
                <a:t>	</a:t>
              </a:r>
              <a:r>
                <a:rPr lang="en-US" sz="1000" dirty="0" smtClean="0">
                  <a:solidFill>
                    <a:srgbClr val="DAE0E3"/>
                  </a:solidFill>
                  <a:latin typeface="Oswald" panose="02000503000000000000" pitchFamily="2" charset="0"/>
                </a:rPr>
                <a:t>Network for Nonprofit and Social Impact | Northwestern University School of Communication | nnsi@northwestern.edu</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Sponsored by the National Science Foundation</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Copyright 2015</a:t>
              </a:r>
            </a:p>
            <a:p>
              <a:endParaRPr lang="en-US" sz="1300" dirty="0" smtClean="0">
                <a:solidFill>
                  <a:schemeClr val="bg1"/>
                </a:solidFill>
                <a:latin typeface="Oswald" panose="02000503000000000000" pitchFamily="2" charset="0"/>
              </a:endParaRPr>
            </a:p>
          </p:txBody>
        </p:sp>
        <p:pic>
          <p:nvPicPr>
            <p:cNvPr id="76" name="Picture 75"/>
            <p:cNvPicPr>
              <a:picLocks noChangeAspect="1"/>
            </p:cNvPicPr>
            <p:nvPr/>
          </p:nvPicPr>
          <p:blipFill rotWithShape="1">
            <a:blip r:embed="rId8" cstate="print">
              <a:biLevel thresh="50000"/>
              <a:extLst>
                <a:ext uri="{BEBA8EAE-BF5A-486C-A8C5-ECC9F3942E4B}">
                  <a14:imgProps xmlns:a14="http://schemas.microsoft.com/office/drawing/2010/main">
                    <a14:imgLayer r:embed="rId9">
                      <a14:imgEffect>
                        <a14:backgroundRemoval t="9091" b="88811" l="1090" r="100000">
                          <a14:foregroundMark x1="19074" y1="13986" x2="19074" y2="13986"/>
                          <a14:foregroundMark x1="21798" y1="21678" x2="21798" y2="21678"/>
                          <a14:foregroundMark x1="30790" y1="37063" x2="30790" y2="37063"/>
                          <a14:foregroundMark x1="32698" y1="48252" x2="32698" y2="48252"/>
                          <a14:foregroundMark x1="26975" y1="23776" x2="26975" y2="23776"/>
                          <a14:foregroundMark x1="25341" y1="20979" x2="25341" y2="20979"/>
                          <a14:foregroundMark x1="25886" y1="69930" x2="25886" y2="69930"/>
                          <a14:foregroundMark x1="24523" y1="71329" x2="24523" y2="71329"/>
                          <a14:foregroundMark x1="22888" y1="80420" x2="22888" y2="80420"/>
                          <a14:foregroundMark x1="19074" y1="83916" x2="19074" y2="83916"/>
                          <a14:foregroundMark x1="16621" y1="79720" x2="16621" y2="79720"/>
                          <a14:foregroundMark x1="20163" y1="79021" x2="20163" y2="79021"/>
                          <a14:foregroundMark x1="7902" y1="30769" x2="7902" y2="30769"/>
                          <a14:foregroundMark x1="7629" y1="32867" x2="7629" y2="32867"/>
                          <a14:foregroundMark x1="14986" y1="26573" x2="14986" y2="26573"/>
                          <a14:foregroundMark x1="11717" y1="77622" x2="11717" y2="77622"/>
                          <a14:foregroundMark x1="5177" y1="49650" x2="5177" y2="49650"/>
                          <a14:foregroundMark x1="43324" y1="34266" x2="43324" y2="34266"/>
                          <a14:foregroundMark x1="48774" y1="33566" x2="48774" y2="33566"/>
                          <a14:foregroundMark x1="55858" y1="34266" x2="55858" y2="34266"/>
                          <a14:foregroundMark x1="62125" y1="38462" x2="62125" y2="38462"/>
                          <a14:foregroundMark x1="80926" y1="36364" x2="80926" y2="36364"/>
                          <a14:foregroundMark x1="85014" y1="37063" x2="85014" y2="37063"/>
                          <a14:foregroundMark x1="90736" y1="37063" x2="90736" y2="37063"/>
                          <a14:foregroundMark x1="45232" y1="59441" x2="45232" y2="59441"/>
                          <a14:foregroundMark x1="46866" y1="58741" x2="46866" y2="58741"/>
                          <a14:foregroundMark x1="50409" y1="57343" x2="50409" y2="57343"/>
                          <a14:foregroundMark x1="54768" y1="57343" x2="54768" y2="57343"/>
                          <a14:foregroundMark x1="58856" y1="58042" x2="58856" y2="58042"/>
                          <a14:foregroundMark x1="61580" y1="58042" x2="61580" y2="58042"/>
                          <a14:foregroundMark x1="65395" y1="58741" x2="65395" y2="58741"/>
                          <a14:foregroundMark x1="68392" y1="59441" x2="68392" y2="59441"/>
                          <a14:foregroundMark x1="70845" y1="58741" x2="70845" y2="58741"/>
                          <a14:foregroundMark x1="73842" y1="57343" x2="73842" y2="57343"/>
                          <a14:foregroundMark x1="75477" y1="58042" x2="75477" y2="58042"/>
                          <a14:foregroundMark x1="77384" y1="58042" x2="77384" y2="58042"/>
                          <a14:foregroundMark x1="82289" y1="58741" x2="82289" y2="58741"/>
                          <a14:foregroundMark x1="83924" y1="59441" x2="83924" y2="59441"/>
                          <a14:foregroundMark x1="87466" y1="58042" x2="87466" y2="58042"/>
                          <a14:foregroundMark x1="49591" y1="70629" x2="49591" y2="70629"/>
                          <a14:foregroundMark x1="54496" y1="72028" x2="54496" y2="72028"/>
                          <a14:foregroundMark x1="56948" y1="73427" x2="56948" y2="73427"/>
                          <a14:foregroundMark x1="59946" y1="73427" x2="59946" y2="73427"/>
                          <a14:foregroundMark x1="62943" y1="73427" x2="62943" y2="73427"/>
                          <a14:foregroundMark x1="64578" y1="72727" x2="64578" y2="72727"/>
                          <a14:foregroundMark x1="59946" y1="68531" x2="59946" y2="68531"/>
                          <a14:foregroundMark x1="68120" y1="72028" x2="68120" y2="72028"/>
                          <a14:foregroundMark x1="71390" y1="72028" x2="71390" y2="72028"/>
                          <a14:foregroundMark x1="75477" y1="72028" x2="75477" y2="72028"/>
                          <a14:foregroundMark x1="79019" y1="72727" x2="79019" y2="72727"/>
                          <a14:foregroundMark x1="80381" y1="74126" x2="80381" y2="74126"/>
                          <a14:foregroundMark x1="83924" y1="71329" x2="83924" y2="71329"/>
                          <a14:backgroundMark x1="19074" y1="19580" x2="19074" y2="19580"/>
                          <a14:backgroundMark x1="17166" y1="17483" x2="17166" y2="17483"/>
                          <a14:backgroundMark x1="20708" y1="81818" x2="20708" y2="81818"/>
                          <a14:backgroundMark x1="18529" y1="80420" x2="18529" y2="80420"/>
                          <a14:backgroundMark x1="7084" y1="50350" x2="7084" y2="50350"/>
                          <a14:backgroundMark x1="6540" y1="45455" x2="6540" y2="45455"/>
                          <a14:backgroundMark x1="5995" y1="53147" x2="5995" y2="53147"/>
                          <a14:backgroundMark x1="30790" y1="46853" x2="30790" y2="46853"/>
                          <a14:backgroundMark x1="31335" y1="45455" x2="31335" y2="45455"/>
                          <a14:backgroundMark x1="31063" y1="51748" x2="31063" y2="51748"/>
                          <a14:backgroundMark x1="48229" y1="60140" x2="48229" y2="60140"/>
                          <a14:backgroundMark x1="46049" y1="60140" x2="46049" y2="60140"/>
                          <a14:backgroundMark x1="47956" y1="40559" x2="47956" y2="40559"/>
                          <a14:backgroundMark x1="55858" y1="58741" x2="55858" y2="58741"/>
                          <a14:backgroundMark x1="58856" y1="60140" x2="58856" y2="60140"/>
                          <a14:backgroundMark x1="65668" y1="60839" x2="65668" y2="60839"/>
                          <a14:backgroundMark x1="71117" y1="60839" x2="71117" y2="60839"/>
                          <a14:backgroundMark x1="81471" y1="61538" x2="81471" y2="61538"/>
                          <a14:backgroundMark x1="84469" y1="59441" x2="84469" y2="59441"/>
                          <a14:backgroundMark x1="88283" y1="60839" x2="88283" y2="60839"/>
                          <a14:backgroundMark x1="78202" y1="75524" x2="78202" y2="75524"/>
                          <a14:backgroundMark x1="75477" y1="74825" x2="75477" y2="74825"/>
                          <a14:backgroundMark x1="54496" y1="74126" x2="54496" y2="74126"/>
                          <a14:backgroundMark x1="51226" y1="71329" x2="51226" y2="71329"/>
                        </a14:backgroundRemoval>
                      </a14:imgEffect>
                    </a14:imgLayer>
                  </a14:imgProps>
                </a:ext>
                <a:ext uri="{28A0092B-C50C-407E-A947-70E740481C1C}">
                  <a14:useLocalDpi xmlns:a14="http://schemas.microsoft.com/office/drawing/2010/main" val="0"/>
                </a:ext>
              </a:extLst>
            </a:blip>
            <a:srcRect r="-532"/>
            <a:stretch/>
          </p:blipFill>
          <p:spPr>
            <a:xfrm>
              <a:off x="2412101" y="12717992"/>
              <a:ext cx="1532112" cy="594361"/>
            </a:xfrm>
            <a:prstGeom prst="rect">
              <a:avLst/>
            </a:prstGeom>
          </p:spPr>
        </p:pic>
      </p:grpSp>
      <p:grpSp>
        <p:nvGrpSpPr>
          <p:cNvPr id="80" name="Group 79"/>
          <p:cNvGrpSpPr/>
          <p:nvPr/>
        </p:nvGrpSpPr>
        <p:grpSpPr>
          <a:xfrm>
            <a:off x="8634202" y="6059844"/>
            <a:ext cx="1767677" cy="347251"/>
            <a:chOff x="6737594" y="19006383"/>
            <a:chExt cx="1767677" cy="322059"/>
          </a:xfrm>
        </p:grpSpPr>
        <p:sp>
          <p:nvSpPr>
            <p:cNvPr id="81" name="Flowchart: Alternate Process 80"/>
            <p:cNvSpPr/>
            <p:nvPr/>
          </p:nvSpPr>
          <p:spPr>
            <a:xfrm>
              <a:off x="6737594"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itle 1"/>
            <p:cNvSpPr txBox="1">
              <a:spLocks/>
            </p:cNvSpPr>
            <p:nvPr/>
          </p:nvSpPr>
          <p:spPr>
            <a:xfrm>
              <a:off x="6737594" y="19035206"/>
              <a:ext cx="1767677" cy="293236"/>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Complete  &gt;</a:t>
              </a:r>
              <a:endParaRPr lang="en-US" sz="1300" b="1" dirty="0">
                <a:solidFill>
                  <a:schemeClr val="bg1"/>
                </a:solidFill>
                <a:latin typeface="Oswald" panose="02000503000000000000" pitchFamily="2" charset="0"/>
              </a:endParaRPr>
            </a:p>
          </p:txBody>
        </p:sp>
      </p:grpSp>
      <p:grpSp>
        <p:nvGrpSpPr>
          <p:cNvPr id="83" name="Group 82"/>
          <p:cNvGrpSpPr/>
          <p:nvPr/>
        </p:nvGrpSpPr>
        <p:grpSpPr>
          <a:xfrm>
            <a:off x="1718480" y="6074379"/>
            <a:ext cx="1874934" cy="313383"/>
            <a:chOff x="6675498" y="19006383"/>
            <a:chExt cx="1874934" cy="290647"/>
          </a:xfrm>
        </p:grpSpPr>
        <p:sp>
          <p:nvSpPr>
            <p:cNvPr id="84" name="Flowchart: Alternate Process 83"/>
            <p:cNvSpPr/>
            <p:nvPr/>
          </p:nvSpPr>
          <p:spPr>
            <a:xfrm>
              <a:off x="6729127"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itle 1"/>
            <p:cNvSpPr txBox="1">
              <a:spLocks/>
            </p:cNvSpPr>
            <p:nvPr/>
          </p:nvSpPr>
          <p:spPr>
            <a:xfrm>
              <a:off x="6675498" y="19043522"/>
              <a:ext cx="1874934" cy="253508"/>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&lt;  Back</a:t>
              </a:r>
              <a:endParaRPr lang="en-US" sz="1300" b="1" dirty="0">
                <a:solidFill>
                  <a:schemeClr val="bg1"/>
                </a:solidFill>
                <a:latin typeface="Oswald" panose="02000503000000000000" pitchFamily="2" charset="0"/>
              </a:endParaRPr>
            </a:p>
          </p:txBody>
        </p:sp>
      </p:grpSp>
    </p:spTree>
    <p:extLst>
      <p:ext uri="{BB962C8B-B14F-4D97-AF65-F5344CB8AC3E}">
        <p14:creationId xmlns:p14="http://schemas.microsoft.com/office/powerpoint/2010/main" val="19265848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rotWithShape="1">
          <a:blip r:embed="rId2" cstate="print">
            <a:extLst>
              <a:ext uri="{28A0092B-C50C-407E-A947-70E740481C1C}">
                <a14:useLocalDpi xmlns:a14="http://schemas.microsoft.com/office/drawing/2010/main" val="0"/>
              </a:ext>
            </a:extLst>
          </a:blip>
          <a:srcRect b="86493"/>
          <a:stretch/>
        </p:blipFill>
        <p:spPr>
          <a:xfrm>
            <a:off x="845147" y="7245531"/>
            <a:ext cx="10501706" cy="1418409"/>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b="75205"/>
          <a:stretch/>
        </p:blipFill>
        <p:spPr>
          <a:xfrm>
            <a:off x="845148" y="368300"/>
            <a:ext cx="10501705" cy="6587671"/>
          </a:xfrm>
          <a:prstGeom prst="rect">
            <a:avLst/>
          </a:prstGeom>
        </p:spPr>
      </p:pic>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b="39816"/>
          <a:stretch/>
        </p:blipFill>
        <p:spPr>
          <a:xfrm>
            <a:off x="845147" y="940383"/>
            <a:ext cx="10501706" cy="6320388"/>
          </a:xfrm>
          <a:prstGeom prst="rect">
            <a:avLst/>
          </a:prstGeom>
        </p:spPr>
      </p:pic>
      <p:sp>
        <p:nvSpPr>
          <p:cNvPr id="5" name="Rectangle 4"/>
          <p:cNvSpPr/>
          <p:nvPr/>
        </p:nvSpPr>
        <p:spPr>
          <a:xfrm>
            <a:off x="1665644" y="929498"/>
            <a:ext cx="8860712" cy="7605048"/>
          </a:xfrm>
          <a:prstGeom prst="rect">
            <a:avLst/>
          </a:prstGeom>
          <a:solidFill>
            <a:srgbClr val="DAE0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Rectangle 14"/>
          <p:cNvSpPr/>
          <p:nvPr/>
        </p:nvSpPr>
        <p:spPr>
          <a:xfrm>
            <a:off x="1665643" y="940382"/>
            <a:ext cx="8860713" cy="990151"/>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095748" y="927683"/>
            <a:ext cx="8774182" cy="1002851"/>
            <a:chOff x="2017643" y="927683"/>
            <a:chExt cx="8774182" cy="1002851"/>
          </a:xfrm>
        </p:grpSpPr>
        <p:sp>
          <p:nvSpPr>
            <p:cNvPr id="12" name="TextBox 11"/>
            <p:cNvSpPr txBox="1"/>
            <p:nvPr/>
          </p:nvSpPr>
          <p:spPr>
            <a:xfrm>
              <a:off x="3126105" y="927683"/>
              <a:ext cx="7665720" cy="707886"/>
            </a:xfrm>
            <a:prstGeom prst="rect">
              <a:avLst/>
            </a:prstGeom>
            <a:noFill/>
          </p:spPr>
          <p:txBody>
            <a:bodyPr wrap="square" rtlCol="0">
              <a:spAutoFit/>
            </a:bodyPr>
            <a:lstStyle/>
            <a:p>
              <a:r>
                <a:rPr lang="en-US" sz="4000" b="1" dirty="0" smtClean="0">
                  <a:solidFill>
                    <a:schemeClr val="bg1"/>
                  </a:solidFill>
                  <a:latin typeface="Oswald" panose="02000503000000000000" pitchFamily="2" charset="0"/>
                </a:rPr>
                <a:t>Nonprofit Capacity Analytics Tool</a:t>
              </a:r>
              <a:endParaRPr lang="en-US" sz="4000" b="1" dirty="0">
                <a:solidFill>
                  <a:schemeClr val="bg1"/>
                </a:solidFill>
                <a:latin typeface="Oswald" panose="02000503000000000000" pitchFamily="2" charset="0"/>
              </a:endParaRPr>
            </a:p>
          </p:txBody>
        </p:sp>
        <p:sp>
          <p:nvSpPr>
            <p:cNvPr id="13" name="TextBox 12"/>
            <p:cNvSpPr txBox="1"/>
            <p:nvPr/>
          </p:nvSpPr>
          <p:spPr>
            <a:xfrm>
              <a:off x="3126105" y="1561202"/>
              <a:ext cx="7665720"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How can nonprofits be rewired for maximum impact?</a:t>
              </a:r>
              <a:endParaRPr lang="en-US" dirty="0">
                <a:solidFill>
                  <a:schemeClr val="bg1"/>
                </a:solidFill>
                <a:latin typeface="Oswald" panose="02000503000000000000"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7643" y="1001883"/>
              <a:ext cx="1089919" cy="842157"/>
            </a:xfrm>
            <a:prstGeom prst="rect">
              <a:avLst/>
            </a:prstGeom>
          </p:spPr>
        </p:pic>
      </p:grpSp>
      <p:sp>
        <p:nvSpPr>
          <p:cNvPr id="17" name="Rectangle 16"/>
          <p:cNvSpPr/>
          <p:nvPr/>
        </p:nvSpPr>
        <p:spPr>
          <a:xfrm>
            <a:off x="1665642" y="1927481"/>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665639" y="2142654"/>
            <a:ext cx="8860713" cy="447593"/>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853302" y="3194844"/>
            <a:ext cx="8479418" cy="892552"/>
          </a:xfrm>
          <a:prstGeom prst="rect">
            <a:avLst/>
          </a:prstGeom>
          <a:noFill/>
        </p:spPr>
        <p:txBody>
          <a:bodyPr wrap="square" rtlCol="0">
            <a:spAutoFit/>
          </a:bodyPr>
          <a:lstStyle/>
          <a:p>
            <a:r>
              <a:rPr lang="en-US" sz="1300" dirty="0">
                <a:solidFill>
                  <a:srgbClr val="574E4F"/>
                </a:solidFill>
                <a:latin typeface="Source Sans Pro" panose="020B0503030403020204" pitchFamily="34" charset="0"/>
              </a:rPr>
              <a:t>The purpose of this study was to understand the link between nonprofit capacity and relations with other community members. Through a pilot study, we developed a survey to measure nonprofit capacity. In the second phase of the study, over 1400 nonprofits have completed the study. These results will demonstrate how your organization compares with these nonprofits.</a:t>
            </a:r>
            <a:endParaRPr lang="en-US" sz="1300" dirty="0" smtClean="0">
              <a:solidFill>
                <a:srgbClr val="574E4F"/>
              </a:solidFill>
              <a:latin typeface="Source Sans Pro" panose="020B0503030403020204" pitchFamily="34" charset="0"/>
            </a:endParaRPr>
          </a:p>
        </p:txBody>
      </p:sp>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b="97917"/>
          <a:stretch/>
        </p:blipFill>
        <p:spPr>
          <a:xfrm>
            <a:off x="845147" y="375085"/>
            <a:ext cx="10501706" cy="544561"/>
          </a:xfrm>
          <a:prstGeom prst="rect">
            <a:avLst/>
          </a:prstGeom>
        </p:spPr>
      </p:pic>
      <p:sp>
        <p:nvSpPr>
          <p:cNvPr id="30" name="Rectangle 29"/>
          <p:cNvSpPr/>
          <p:nvPr/>
        </p:nvSpPr>
        <p:spPr>
          <a:xfrm>
            <a:off x="1665639" y="2587879"/>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65"/>
          <p:cNvPicPr>
            <a:picLocks noChangeAspect="1"/>
          </p:cNvPicPr>
          <p:nvPr/>
        </p:nvPicPr>
        <p:blipFill rotWithShape="1">
          <a:blip r:embed="rId6">
            <a:extLst>
              <a:ext uri="{28A0092B-C50C-407E-A947-70E740481C1C}">
                <a14:useLocalDpi xmlns:a14="http://schemas.microsoft.com/office/drawing/2010/main" val="0"/>
              </a:ext>
            </a:extLst>
          </a:blip>
          <a:srcRect b="98040"/>
          <a:stretch/>
        </p:blipFill>
        <p:spPr>
          <a:xfrm>
            <a:off x="845147" y="373650"/>
            <a:ext cx="10501706" cy="512175"/>
          </a:xfrm>
          <a:prstGeom prst="rect">
            <a:avLst/>
          </a:prstGeom>
        </p:spPr>
      </p:pic>
      <p:sp>
        <p:nvSpPr>
          <p:cNvPr id="67" name="Rectangle 66"/>
          <p:cNvSpPr/>
          <p:nvPr/>
        </p:nvSpPr>
        <p:spPr>
          <a:xfrm>
            <a:off x="866774" y="892215"/>
            <a:ext cx="10462261" cy="45719"/>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2248169" y="2210570"/>
            <a:ext cx="1975446"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About the Study</a:t>
            </a:r>
            <a:endParaRPr lang="en-US" dirty="0">
              <a:solidFill>
                <a:schemeClr val="bg1"/>
              </a:solidFill>
              <a:latin typeface="Oswald" panose="02000503000000000000" pitchFamily="2" charset="0"/>
            </a:endParaRPr>
          </a:p>
        </p:txBody>
      </p:sp>
      <p:sp>
        <p:nvSpPr>
          <p:cNvPr id="69" name="TextBox 68"/>
          <p:cNvSpPr txBox="1"/>
          <p:nvPr/>
        </p:nvSpPr>
        <p:spPr>
          <a:xfrm>
            <a:off x="5492271" y="2210570"/>
            <a:ext cx="1975446" cy="369332"/>
          </a:xfrm>
          <a:prstGeom prst="rect">
            <a:avLst/>
          </a:prstGeom>
          <a:noFill/>
        </p:spPr>
        <p:txBody>
          <a:bodyPr wrap="square" rtlCol="0">
            <a:spAutoFit/>
          </a:bodyPr>
          <a:lstStyle/>
          <a:p>
            <a:r>
              <a:rPr lang="en-US" dirty="0" smtClean="0">
                <a:solidFill>
                  <a:srgbClr val="574E4F"/>
                </a:solidFill>
                <a:latin typeface="Oswald" panose="02000503000000000000" pitchFamily="2" charset="0"/>
              </a:rPr>
              <a:t>Your Results</a:t>
            </a:r>
            <a:endParaRPr lang="en-US" dirty="0">
              <a:solidFill>
                <a:srgbClr val="574E4F"/>
              </a:solidFill>
              <a:latin typeface="Oswald" panose="02000503000000000000" pitchFamily="2" charset="0"/>
            </a:endParaRPr>
          </a:p>
        </p:txBody>
      </p:sp>
      <p:sp>
        <p:nvSpPr>
          <p:cNvPr id="70" name="TextBox 69"/>
          <p:cNvSpPr txBox="1"/>
          <p:nvPr/>
        </p:nvSpPr>
        <p:spPr>
          <a:xfrm>
            <a:off x="8172293" y="2210570"/>
            <a:ext cx="2412224" cy="369332"/>
          </a:xfrm>
          <a:prstGeom prst="rect">
            <a:avLst/>
          </a:prstGeom>
          <a:noFill/>
        </p:spPr>
        <p:txBody>
          <a:bodyPr wrap="square" rtlCol="0">
            <a:spAutoFit/>
          </a:bodyPr>
          <a:lstStyle/>
          <a:p>
            <a:r>
              <a:rPr lang="en-US" dirty="0" smtClean="0">
                <a:solidFill>
                  <a:srgbClr val="574E4F"/>
                </a:solidFill>
                <a:latin typeface="Oswald" panose="02000503000000000000" pitchFamily="2" charset="0"/>
              </a:rPr>
              <a:t>The Eight Dimensions</a:t>
            </a:r>
            <a:endParaRPr lang="en-US" dirty="0">
              <a:solidFill>
                <a:srgbClr val="574E4F"/>
              </a:solidFill>
              <a:latin typeface="Oswald" panose="02000503000000000000" pitchFamily="2" charset="0"/>
            </a:endParaRPr>
          </a:p>
        </p:txBody>
      </p:sp>
      <p:cxnSp>
        <p:nvCxnSpPr>
          <p:cNvPr id="7" name="Straight Connector 6"/>
          <p:cNvCxnSpPr/>
          <p:nvPr/>
        </p:nvCxnSpPr>
        <p:spPr>
          <a:xfrm flipH="1">
            <a:off x="4368800" y="2029239"/>
            <a:ext cx="348991" cy="743896"/>
          </a:xfrm>
          <a:prstGeom prst="line">
            <a:avLst/>
          </a:prstGeom>
          <a:ln w="38100">
            <a:solidFill>
              <a:srgbClr val="574E4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a:off x="7454900" y="2016539"/>
            <a:ext cx="348991" cy="743896"/>
          </a:xfrm>
          <a:prstGeom prst="line">
            <a:avLst/>
          </a:prstGeom>
          <a:ln w="38100">
            <a:solidFill>
              <a:srgbClr val="574E4F"/>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1665639" y="7869762"/>
            <a:ext cx="10268317" cy="853385"/>
            <a:chOff x="1665637" y="12625246"/>
            <a:chExt cx="10268317" cy="882042"/>
          </a:xfrm>
        </p:grpSpPr>
        <p:sp>
          <p:nvSpPr>
            <p:cNvPr id="33" name="Rectangle 32"/>
            <p:cNvSpPr/>
            <p:nvPr/>
          </p:nvSpPr>
          <p:spPr>
            <a:xfrm>
              <a:off x="1665637" y="12625246"/>
              <a:ext cx="8860713" cy="817064"/>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073241" y="12753235"/>
              <a:ext cx="8860713" cy="754053"/>
            </a:xfrm>
            <a:prstGeom prst="rect">
              <a:avLst/>
            </a:prstGeom>
            <a:noFill/>
            <a:ln>
              <a:noFill/>
            </a:ln>
          </p:spPr>
          <p:txBody>
            <a:bodyPr wrap="square" rtlCol="0">
              <a:spAutoFit/>
            </a:bodyPr>
            <a:lstStyle/>
            <a:p>
              <a:r>
                <a:rPr lang="en-US" sz="1000" dirty="0" smtClean="0">
                  <a:solidFill>
                    <a:srgbClr val="965F5C"/>
                  </a:solidFill>
                  <a:latin typeface="Oswald" panose="02000503000000000000" pitchFamily="2" charset="0"/>
                </a:rPr>
                <a:t>	</a:t>
              </a:r>
              <a:r>
                <a:rPr lang="en-US" sz="1000" dirty="0" smtClean="0">
                  <a:solidFill>
                    <a:srgbClr val="DAE0E3"/>
                  </a:solidFill>
                  <a:latin typeface="Oswald" panose="02000503000000000000" pitchFamily="2" charset="0"/>
                </a:rPr>
                <a:t>Network for Nonprofit and Social Impact | Northwestern University School of Communication | nnsi@northwestern.edu</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Sponsored by the National Science Foundation</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Copyright 2015</a:t>
              </a:r>
            </a:p>
            <a:p>
              <a:endParaRPr lang="en-US" sz="1300" dirty="0" smtClean="0">
                <a:solidFill>
                  <a:schemeClr val="bg1"/>
                </a:solidFill>
                <a:latin typeface="Oswald" panose="02000503000000000000" pitchFamily="2" charset="0"/>
              </a:endParaRPr>
            </a:p>
          </p:txBody>
        </p:sp>
        <p:pic>
          <p:nvPicPr>
            <p:cNvPr id="36" name="Picture 35"/>
            <p:cNvPicPr>
              <a:picLocks noChangeAspect="1"/>
            </p:cNvPicPr>
            <p:nvPr/>
          </p:nvPicPr>
          <p:blipFill rotWithShape="1">
            <a:blip r:embed="rId7" cstate="print">
              <a:biLevel thresh="50000"/>
              <a:extLst>
                <a:ext uri="{BEBA8EAE-BF5A-486C-A8C5-ECC9F3942E4B}">
                  <a14:imgProps xmlns:a14="http://schemas.microsoft.com/office/drawing/2010/main">
                    <a14:imgLayer r:embed="rId8">
                      <a14:imgEffect>
                        <a14:backgroundRemoval t="9091" b="88811" l="1090" r="100000">
                          <a14:foregroundMark x1="19074" y1="13986" x2="19074" y2="13986"/>
                          <a14:foregroundMark x1="21798" y1="21678" x2="21798" y2="21678"/>
                          <a14:foregroundMark x1="30790" y1="37063" x2="30790" y2="37063"/>
                          <a14:foregroundMark x1="32698" y1="48252" x2="32698" y2="48252"/>
                          <a14:foregroundMark x1="26975" y1="23776" x2="26975" y2="23776"/>
                          <a14:foregroundMark x1="25341" y1="20979" x2="25341" y2="20979"/>
                          <a14:foregroundMark x1="25886" y1="69930" x2="25886" y2="69930"/>
                          <a14:foregroundMark x1="24523" y1="71329" x2="24523" y2="71329"/>
                          <a14:foregroundMark x1="22888" y1="80420" x2="22888" y2="80420"/>
                          <a14:foregroundMark x1="19074" y1="83916" x2="19074" y2="83916"/>
                          <a14:foregroundMark x1="16621" y1="79720" x2="16621" y2="79720"/>
                          <a14:foregroundMark x1="20163" y1="79021" x2="20163" y2="79021"/>
                          <a14:foregroundMark x1="7902" y1="30769" x2="7902" y2="30769"/>
                          <a14:foregroundMark x1="7629" y1="32867" x2="7629" y2="32867"/>
                          <a14:foregroundMark x1="14986" y1="26573" x2="14986" y2="26573"/>
                          <a14:foregroundMark x1="11717" y1="77622" x2="11717" y2="77622"/>
                          <a14:foregroundMark x1="5177" y1="49650" x2="5177" y2="49650"/>
                          <a14:foregroundMark x1="43324" y1="34266" x2="43324" y2="34266"/>
                          <a14:foregroundMark x1="48774" y1="33566" x2="48774" y2="33566"/>
                          <a14:foregroundMark x1="55858" y1="34266" x2="55858" y2="34266"/>
                          <a14:foregroundMark x1="62125" y1="38462" x2="62125" y2="38462"/>
                          <a14:foregroundMark x1="80926" y1="36364" x2="80926" y2="36364"/>
                          <a14:foregroundMark x1="85014" y1="37063" x2="85014" y2="37063"/>
                          <a14:foregroundMark x1="90736" y1="37063" x2="90736" y2="37063"/>
                          <a14:foregroundMark x1="45232" y1="59441" x2="45232" y2="59441"/>
                          <a14:foregroundMark x1="46866" y1="58741" x2="46866" y2="58741"/>
                          <a14:foregroundMark x1="50409" y1="57343" x2="50409" y2="57343"/>
                          <a14:foregroundMark x1="54768" y1="57343" x2="54768" y2="57343"/>
                          <a14:foregroundMark x1="58856" y1="58042" x2="58856" y2="58042"/>
                          <a14:foregroundMark x1="61580" y1="58042" x2="61580" y2="58042"/>
                          <a14:foregroundMark x1="65395" y1="58741" x2="65395" y2="58741"/>
                          <a14:foregroundMark x1="68392" y1="59441" x2="68392" y2="59441"/>
                          <a14:foregroundMark x1="70845" y1="58741" x2="70845" y2="58741"/>
                          <a14:foregroundMark x1="73842" y1="57343" x2="73842" y2="57343"/>
                          <a14:foregroundMark x1="75477" y1="58042" x2="75477" y2="58042"/>
                          <a14:foregroundMark x1="77384" y1="58042" x2="77384" y2="58042"/>
                          <a14:foregroundMark x1="82289" y1="58741" x2="82289" y2="58741"/>
                          <a14:foregroundMark x1="83924" y1="59441" x2="83924" y2="59441"/>
                          <a14:foregroundMark x1="87466" y1="58042" x2="87466" y2="58042"/>
                          <a14:foregroundMark x1="49591" y1="70629" x2="49591" y2="70629"/>
                          <a14:foregroundMark x1="54496" y1="72028" x2="54496" y2="72028"/>
                          <a14:foregroundMark x1="56948" y1="73427" x2="56948" y2="73427"/>
                          <a14:foregroundMark x1="59946" y1="73427" x2="59946" y2="73427"/>
                          <a14:foregroundMark x1="62943" y1="73427" x2="62943" y2="73427"/>
                          <a14:foregroundMark x1="64578" y1="72727" x2="64578" y2="72727"/>
                          <a14:foregroundMark x1="59946" y1="68531" x2="59946" y2="68531"/>
                          <a14:foregroundMark x1="68120" y1="72028" x2="68120" y2="72028"/>
                          <a14:foregroundMark x1="71390" y1="72028" x2="71390" y2="72028"/>
                          <a14:foregroundMark x1="75477" y1="72028" x2="75477" y2="72028"/>
                          <a14:foregroundMark x1="79019" y1="72727" x2="79019" y2="72727"/>
                          <a14:foregroundMark x1="80381" y1="74126" x2="80381" y2="74126"/>
                          <a14:foregroundMark x1="83924" y1="71329" x2="83924" y2="71329"/>
                          <a14:backgroundMark x1="19074" y1="19580" x2="19074" y2="19580"/>
                          <a14:backgroundMark x1="17166" y1="17483" x2="17166" y2="17483"/>
                          <a14:backgroundMark x1="20708" y1="81818" x2="20708" y2="81818"/>
                          <a14:backgroundMark x1="18529" y1="80420" x2="18529" y2="80420"/>
                          <a14:backgroundMark x1="7084" y1="50350" x2="7084" y2="50350"/>
                          <a14:backgroundMark x1="6540" y1="45455" x2="6540" y2="45455"/>
                          <a14:backgroundMark x1="5995" y1="53147" x2="5995" y2="53147"/>
                          <a14:backgroundMark x1="30790" y1="46853" x2="30790" y2="46853"/>
                          <a14:backgroundMark x1="31335" y1="45455" x2="31335" y2="45455"/>
                          <a14:backgroundMark x1="31063" y1="51748" x2="31063" y2="51748"/>
                          <a14:backgroundMark x1="48229" y1="60140" x2="48229" y2="60140"/>
                          <a14:backgroundMark x1="46049" y1="60140" x2="46049" y2="60140"/>
                          <a14:backgroundMark x1="47956" y1="40559" x2="47956" y2="40559"/>
                          <a14:backgroundMark x1="55858" y1="58741" x2="55858" y2="58741"/>
                          <a14:backgroundMark x1="58856" y1="60140" x2="58856" y2="60140"/>
                          <a14:backgroundMark x1="65668" y1="60839" x2="65668" y2="60839"/>
                          <a14:backgroundMark x1="71117" y1="60839" x2="71117" y2="60839"/>
                          <a14:backgroundMark x1="81471" y1="61538" x2="81471" y2="61538"/>
                          <a14:backgroundMark x1="84469" y1="59441" x2="84469" y2="59441"/>
                          <a14:backgroundMark x1="88283" y1="60839" x2="88283" y2="60839"/>
                          <a14:backgroundMark x1="78202" y1="75524" x2="78202" y2="75524"/>
                          <a14:backgroundMark x1="75477" y1="74825" x2="75477" y2="74825"/>
                          <a14:backgroundMark x1="54496" y1="74126" x2="54496" y2="74126"/>
                          <a14:backgroundMark x1="51226" y1="71329" x2="51226" y2="71329"/>
                        </a14:backgroundRemoval>
                      </a14:imgEffect>
                    </a14:imgLayer>
                  </a14:imgProps>
                </a:ext>
                <a:ext uri="{28A0092B-C50C-407E-A947-70E740481C1C}">
                  <a14:useLocalDpi xmlns:a14="http://schemas.microsoft.com/office/drawing/2010/main" val="0"/>
                </a:ext>
              </a:extLst>
            </a:blip>
            <a:srcRect r="-532"/>
            <a:stretch/>
          </p:blipFill>
          <p:spPr>
            <a:xfrm>
              <a:off x="2412101" y="12717992"/>
              <a:ext cx="1532112" cy="594361"/>
            </a:xfrm>
            <a:prstGeom prst="rect">
              <a:avLst/>
            </a:prstGeom>
          </p:spPr>
        </p:pic>
      </p:grpSp>
      <p:sp>
        <p:nvSpPr>
          <p:cNvPr id="37" name="TextBox 36"/>
          <p:cNvSpPr txBox="1"/>
          <p:nvPr/>
        </p:nvSpPr>
        <p:spPr>
          <a:xfrm>
            <a:off x="1853302" y="2813551"/>
            <a:ext cx="8479418" cy="369332"/>
          </a:xfrm>
          <a:prstGeom prst="rect">
            <a:avLst/>
          </a:prstGeom>
          <a:noFill/>
        </p:spPr>
        <p:txBody>
          <a:bodyPr wrap="square" rtlCol="0">
            <a:spAutoFit/>
          </a:bodyPr>
          <a:lstStyle/>
          <a:p>
            <a:r>
              <a:rPr lang="en-US" dirty="0" smtClean="0">
                <a:solidFill>
                  <a:srgbClr val="574E4F"/>
                </a:solidFill>
                <a:latin typeface="Oswald" panose="02000503000000000000" pitchFamily="2" charset="0"/>
              </a:rPr>
              <a:t>Background</a:t>
            </a:r>
            <a:endParaRPr lang="en-US" dirty="0">
              <a:solidFill>
                <a:srgbClr val="574E4F"/>
              </a:solidFill>
              <a:latin typeface="Oswald" panose="02000503000000000000" pitchFamily="2" charset="0"/>
            </a:endParaRPr>
          </a:p>
        </p:txBody>
      </p:sp>
      <p:sp>
        <p:nvSpPr>
          <p:cNvPr id="40" name="TextBox 39"/>
          <p:cNvSpPr txBox="1"/>
          <p:nvPr/>
        </p:nvSpPr>
        <p:spPr>
          <a:xfrm>
            <a:off x="1853302" y="4094910"/>
            <a:ext cx="8479418" cy="369332"/>
          </a:xfrm>
          <a:prstGeom prst="rect">
            <a:avLst/>
          </a:prstGeom>
          <a:noFill/>
        </p:spPr>
        <p:txBody>
          <a:bodyPr wrap="square" rtlCol="0">
            <a:spAutoFit/>
          </a:bodyPr>
          <a:lstStyle/>
          <a:p>
            <a:r>
              <a:rPr lang="en-US" dirty="0" smtClean="0">
                <a:solidFill>
                  <a:srgbClr val="574E4F"/>
                </a:solidFill>
                <a:latin typeface="Oswald" panose="02000503000000000000" pitchFamily="2" charset="0"/>
              </a:rPr>
              <a:t>Methods and Comparison</a:t>
            </a:r>
            <a:endParaRPr lang="en-US" dirty="0">
              <a:solidFill>
                <a:srgbClr val="574E4F"/>
              </a:solidFill>
              <a:latin typeface="Oswald" panose="02000503000000000000" pitchFamily="2" charset="0"/>
            </a:endParaRPr>
          </a:p>
        </p:txBody>
      </p:sp>
      <p:sp>
        <p:nvSpPr>
          <p:cNvPr id="42" name="TextBox 41"/>
          <p:cNvSpPr txBox="1"/>
          <p:nvPr/>
        </p:nvSpPr>
        <p:spPr>
          <a:xfrm>
            <a:off x="1853302" y="4464883"/>
            <a:ext cx="8479418" cy="1692771"/>
          </a:xfrm>
          <a:prstGeom prst="rect">
            <a:avLst/>
          </a:prstGeom>
          <a:noFill/>
        </p:spPr>
        <p:txBody>
          <a:bodyPr wrap="square" rtlCol="0">
            <a:spAutoFit/>
          </a:bodyPr>
          <a:lstStyle/>
          <a:p>
            <a:r>
              <a:rPr lang="en-US" sz="1300" dirty="0">
                <a:solidFill>
                  <a:srgbClr val="574E4F"/>
                </a:solidFill>
                <a:latin typeface="Source Sans Pro" panose="020B0503030403020204" pitchFamily="34" charset="0"/>
              </a:rPr>
              <a:t>In the results, we organized nonprofits into various categories for comparison purposes: classification sector, country or continent of origin, number of countries in which operations occur, and revenue. You are able to compare your organizations performance in each of the aforementioned categories by looking at your percentile scores</a:t>
            </a:r>
            <a:r>
              <a:rPr lang="en-US" sz="1300" dirty="0" smtClean="0">
                <a:solidFill>
                  <a:srgbClr val="574E4F"/>
                </a:solidFill>
                <a:latin typeface="Source Sans Pro" panose="020B0503030403020204" pitchFamily="34" charset="0"/>
              </a:rPr>
              <a:t>.</a:t>
            </a:r>
          </a:p>
          <a:p>
            <a:endParaRPr lang="en-US" sz="1300" dirty="0">
              <a:solidFill>
                <a:srgbClr val="574E4F"/>
              </a:solidFill>
              <a:latin typeface="Source Sans Pro" panose="020B0503030403020204" pitchFamily="34" charset="0"/>
            </a:endParaRPr>
          </a:p>
          <a:p>
            <a:r>
              <a:rPr lang="en-US" sz="1300" dirty="0">
                <a:solidFill>
                  <a:srgbClr val="574E4F"/>
                </a:solidFill>
                <a:latin typeface="Source Sans Pro" panose="020B0503030403020204" pitchFamily="34" charset="0"/>
              </a:rPr>
              <a:t>The majority of the organizations were </a:t>
            </a:r>
            <a:r>
              <a:rPr lang="en-US" sz="1300" dirty="0" smtClean="0">
                <a:solidFill>
                  <a:srgbClr val="574E4F"/>
                </a:solidFill>
                <a:latin typeface="Source Sans Pro" panose="020B0503030403020204" pitchFamily="34" charset="0"/>
              </a:rPr>
              <a:t>headquartered </a:t>
            </a:r>
            <a:r>
              <a:rPr lang="en-US" sz="1300" dirty="0">
                <a:solidFill>
                  <a:srgbClr val="574E4F"/>
                </a:solidFill>
                <a:latin typeface="Source Sans Pro" panose="020B0503030403020204" pitchFamily="34" charset="0"/>
              </a:rPr>
              <a:t>in the United States. China also included a sizable number of responses. The average revenue was $5,000,000. However, there was a large range, with the smallest being less than $100 and the largest at $700,000,000. Nearly 700 of the organizations operated in only one country, with 40 operating in ten or more countries</a:t>
            </a:r>
            <a:r>
              <a:rPr lang="en-US" sz="1300" dirty="0" smtClean="0">
                <a:solidFill>
                  <a:srgbClr val="574E4F"/>
                </a:solidFill>
                <a:latin typeface="Source Sans Pro" panose="020B0503030403020204" pitchFamily="34" charset="0"/>
              </a:rPr>
              <a:t>. </a:t>
            </a:r>
            <a:r>
              <a:rPr lang="en-US" sz="1300" u="sng" dirty="0" smtClean="0">
                <a:solidFill>
                  <a:srgbClr val="8399A1"/>
                </a:solidFill>
                <a:latin typeface="Source Sans Pro" panose="020B0503030403020204" pitchFamily="34" charset="0"/>
              </a:rPr>
              <a:t>Read more about the study.</a:t>
            </a:r>
          </a:p>
        </p:txBody>
      </p:sp>
      <p:sp>
        <p:nvSpPr>
          <p:cNvPr id="44" name="TextBox 43"/>
          <p:cNvSpPr txBox="1"/>
          <p:nvPr/>
        </p:nvSpPr>
        <p:spPr>
          <a:xfrm>
            <a:off x="1853302" y="6160528"/>
            <a:ext cx="8479418" cy="369332"/>
          </a:xfrm>
          <a:prstGeom prst="rect">
            <a:avLst/>
          </a:prstGeom>
          <a:noFill/>
        </p:spPr>
        <p:txBody>
          <a:bodyPr wrap="square" rtlCol="0">
            <a:spAutoFit/>
          </a:bodyPr>
          <a:lstStyle/>
          <a:p>
            <a:r>
              <a:rPr lang="en-US" dirty="0" smtClean="0">
                <a:solidFill>
                  <a:srgbClr val="574E4F"/>
                </a:solidFill>
                <a:latin typeface="Oswald" panose="02000503000000000000" pitchFamily="2" charset="0"/>
              </a:rPr>
              <a:t>Thanks for Your Participation</a:t>
            </a:r>
            <a:endParaRPr lang="en-US" dirty="0">
              <a:solidFill>
                <a:srgbClr val="574E4F"/>
              </a:solidFill>
              <a:latin typeface="Oswald" panose="02000503000000000000" pitchFamily="2" charset="0"/>
            </a:endParaRPr>
          </a:p>
        </p:txBody>
      </p:sp>
      <p:sp>
        <p:nvSpPr>
          <p:cNvPr id="48" name="TextBox 47"/>
          <p:cNvSpPr txBox="1"/>
          <p:nvPr/>
        </p:nvSpPr>
        <p:spPr>
          <a:xfrm>
            <a:off x="1853302" y="6523493"/>
            <a:ext cx="8479418" cy="892552"/>
          </a:xfrm>
          <a:prstGeom prst="rect">
            <a:avLst/>
          </a:prstGeom>
          <a:noFill/>
        </p:spPr>
        <p:txBody>
          <a:bodyPr wrap="square" rtlCol="0">
            <a:spAutoFit/>
          </a:bodyPr>
          <a:lstStyle/>
          <a:p>
            <a:r>
              <a:rPr lang="en-US" sz="1300" dirty="0">
                <a:solidFill>
                  <a:srgbClr val="574E4F"/>
                </a:solidFill>
                <a:latin typeface="Source Sans Pro" panose="020B0503030403020204" pitchFamily="34" charset="0"/>
              </a:rPr>
              <a:t>The purpose of this study was to understand the link between nonprofit capacity and relations with other community members. Through a pilot study, we developed a survey to measure nonprofit capacity. In the second phase of the study, over 1400 nonprofits have completed the study. These results will demonstrate how your organization compares with these nonprofits.</a:t>
            </a:r>
            <a:endParaRPr lang="en-US" sz="1300" dirty="0" smtClean="0">
              <a:solidFill>
                <a:srgbClr val="574E4F"/>
              </a:solidFill>
              <a:latin typeface="Source Sans Pro" panose="020B0503030403020204" pitchFamily="34" charset="0"/>
            </a:endParaRPr>
          </a:p>
        </p:txBody>
      </p:sp>
      <p:grpSp>
        <p:nvGrpSpPr>
          <p:cNvPr id="49" name="Group 48"/>
          <p:cNvGrpSpPr/>
          <p:nvPr/>
        </p:nvGrpSpPr>
        <p:grpSpPr>
          <a:xfrm>
            <a:off x="8634202" y="7469544"/>
            <a:ext cx="1767677" cy="347251"/>
            <a:chOff x="6737594" y="19006383"/>
            <a:chExt cx="1767677" cy="322059"/>
          </a:xfrm>
        </p:grpSpPr>
        <p:sp>
          <p:nvSpPr>
            <p:cNvPr id="50" name="Flowchart: Alternate Process 49"/>
            <p:cNvSpPr/>
            <p:nvPr/>
          </p:nvSpPr>
          <p:spPr>
            <a:xfrm>
              <a:off x="6737594"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itle 1"/>
            <p:cNvSpPr txBox="1">
              <a:spLocks/>
            </p:cNvSpPr>
            <p:nvPr/>
          </p:nvSpPr>
          <p:spPr>
            <a:xfrm>
              <a:off x="6737594" y="19035206"/>
              <a:ext cx="1767677" cy="293236"/>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Next  &gt;</a:t>
              </a:r>
              <a:endParaRPr lang="en-US" sz="1300" b="1" dirty="0">
                <a:solidFill>
                  <a:schemeClr val="bg1"/>
                </a:solidFill>
                <a:latin typeface="Oswald" panose="02000503000000000000" pitchFamily="2" charset="0"/>
              </a:endParaRPr>
            </a:p>
          </p:txBody>
        </p:sp>
      </p:grpSp>
      <p:grpSp>
        <p:nvGrpSpPr>
          <p:cNvPr id="52" name="Group 51"/>
          <p:cNvGrpSpPr/>
          <p:nvPr/>
        </p:nvGrpSpPr>
        <p:grpSpPr>
          <a:xfrm>
            <a:off x="1718480" y="7469542"/>
            <a:ext cx="1874934" cy="313383"/>
            <a:chOff x="6675498" y="19006383"/>
            <a:chExt cx="1874934" cy="290647"/>
          </a:xfrm>
        </p:grpSpPr>
        <p:sp>
          <p:nvSpPr>
            <p:cNvPr id="53" name="Flowchart: Alternate Process 52"/>
            <p:cNvSpPr/>
            <p:nvPr/>
          </p:nvSpPr>
          <p:spPr>
            <a:xfrm>
              <a:off x="6729127"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itle 1"/>
            <p:cNvSpPr txBox="1">
              <a:spLocks/>
            </p:cNvSpPr>
            <p:nvPr/>
          </p:nvSpPr>
          <p:spPr>
            <a:xfrm>
              <a:off x="6675498" y="19043522"/>
              <a:ext cx="1874934" cy="253508"/>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&lt;  Back</a:t>
              </a:r>
              <a:endParaRPr lang="en-US" sz="1300" b="1" dirty="0">
                <a:solidFill>
                  <a:schemeClr val="bg1"/>
                </a:solidFill>
                <a:latin typeface="Oswald" panose="02000503000000000000" pitchFamily="2" charset="0"/>
              </a:endParaRPr>
            </a:p>
          </p:txBody>
        </p:sp>
      </p:grpSp>
    </p:spTree>
    <p:extLst>
      <p:ext uri="{BB962C8B-B14F-4D97-AF65-F5344CB8AC3E}">
        <p14:creationId xmlns:p14="http://schemas.microsoft.com/office/powerpoint/2010/main" val="7511965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rotWithShape="1">
          <a:blip r:embed="rId2" cstate="print">
            <a:extLst>
              <a:ext uri="{28A0092B-C50C-407E-A947-70E740481C1C}">
                <a14:useLocalDpi xmlns:a14="http://schemas.microsoft.com/office/drawing/2010/main" val="0"/>
              </a:ext>
            </a:extLst>
          </a:blip>
          <a:srcRect b="39816"/>
          <a:stretch/>
        </p:blipFill>
        <p:spPr>
          <a:xfrm>
            <a:off x="845147" y="7245531"/>
            <a:ext cx="10501706" cy="6320388"/>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b="75205"/>
          <a:stretch/>
        </p:blipFill>
        <p:spPr>
          <a:xfrm>
            <a:off x="845148" y="368300"/>
            <a:ext cx="10501705" cy="6587671"/>
          </a:xfrm>
          <a:prstGeom prst="rect">
            <a:avLst/>
          </a:prstGeom>
        </p:spPr>
      </p:pic>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b="39816"/>
          <a:stretch/>
        </p:blipFill>
        <p:spPr>
          <a:xfrm>
            <a:off x="845147" y="940383"/>
            <a:ext cx="10501706" cy="6320388"/>
          </a:xfrm>
          <a:prstGeom prst="rect">
            <a:avLst/>
          </a:prstGeom>
        </p:spPr>
      </p:pic>
      <p:sp>
        <p:nvSpPr>
          <p:cNvPr id="5" name="Rectangle 4"/>
          <p:cNvSpPr/>
          <p:nvPr/>
        </p:nvSpPr>
        <p:spPr>
          <a:xfrm>
            <a:off x="1665644" y="563738"/>
            <a:ext cx="8860712" cy="12527422"/>
          </a:xfrm>
          <a:prstGeom prst="rect">
            <a:avLst/>
          </a:prstGeom>
          <a:solidFill>
            <a:srgbClr val="DAE0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Rectangle 14"/>
          <p:cNvSpPr/>
          <p:nvPr/>
        </p:nvSpPr>
        <p:spPr>
          <a:xfrm>
            <a:off x="1665643" y="940382"/>
            <a:ext cx="8860713" cy="990151"/>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095748" y="927683"/>
            <a:ext cx="8774182" cy="1002851"/>
            <a:chOff x="2017643" y="927683"/>
            <a:chExt cx="8774182" cy="1002851"/>
          </a:xfrm>
        </p:grpSpPr>
        <p:sp>
          <p:nvSpPr>
            <p:cNvPr id="12" name="TextBox 11"/>
            <p:cNvSpPr txBox="1"/>
            <p:nvPr/>
          </p:nvSpPr>
          <p:spPr>
            <a:xfrm>
              <a:off x="3126105" y="927683"/>
              <a:ext cx="7665720" cy="707886"/>
            </a:xfrm>
            <a:prstGeom prst="rect">
              <a:avLst/>
            </a:prstGeom>
            <a:noFill/>
          </p:spPr>
          <p:txBody>
            <a:bodyPr wrap="square" rtlCol="0">
              <a:spAutoFit/>
            </a:bodyPr>
            <a:lstStyle/>
            <a:p>
              <a:r>
                <a:rPr lang="en-US" sz="4000" b="1" dirty="0" smtClean="0">
                  <a:solidFill>
                    <a:schemeClr val="bg1"/>
                  </a:solidFill>
                  <a:latin typeface="Oswald" panose="02000503000000000000" pitchFamily="2" charset="0"/>
                </a:rPr>
                <a:t>Nonprofit Capacity Analytics Tool</a:t>
              </a:r>
              <a:endParaRPr lang="en-US" sz="4000" b="1" dirty="0">
                <a:solidFill>
                  <a:schemeClr val="bg1"/>
                </a:solidFill>
                <a:latin typeface="Oswald" panose="02000503000000000000" pitchFamily="2" charset="0"/>
              </a:endParaRPr>
            </a:p>
          </p:txBody>
        </p:sp>
        <p:sp>
          <p:nvSpPr>
            <p:cNvPr id="13" name="TextBox 12"/>
            <p:cNvSpPr txBox="1"/>
            <p:nvPr/>
          </p:nvSpPr>
          <p:spPr>
            <a:xfrm>
              <a:off x="3126105" y="1561202"/>
              <a:ext cx="7665720"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How can nonprofits be rewired for maximum impact?</a:t>
              </a:r>
              <a:endParaRPr lang="en-US" dirty="0">
                <a:solidFill>
                  <a:schemeClr val="bg1"/>
                </a:solidFill>
                <a:latin typeface="Oswald" panose="02000503000000000000"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7643" y="1001883"/>
              <a:ext cx="1089919" cy="842157"/>
            </a:xfrm>
            <a:prstGeom prst="rect">
              <a:avLst/>
            </a:prstGeom>
          </p:spPr>
        </p:pic>
      </p:grpSp>
      <p:sp>
        <p:nvSpPr>
          <p:cNvPr id="17" name="Rectangle 16"/>
          <p:cNvSpPr/>
          <p:nvPr/>
        </p:nvSpPr>
        <p:spPr>
          <a:xfrm>
            <a:off x="1665642" y="1927481"/>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665639" y="2142654"/>
            <a:ext cx="8860713" cy="447593"/>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853302" y="2813844"/>
            <a:ext cx="8479418" cy="692497"/>
          </a:xfrm>
          <a:prstGeom prst="rect">
            <a:avLst/>
          </a:prstGeom>
          <a:noFill/>
        </p:spPr>
        <p:txBody>
          <a:bodyPr wrap="square" rtlCol="0">
            <a:spAutoFit/>
          </a:bodyPr>
          <a:lstStyle/>
          <a:p>
            <a:r>
              <a:rPr lang="en-US" sz="1300" b="1" dirty="0">
                <a:solidFill>
                  <a:srgbClr val="574E4F"/>
                </a:solidFill>
                <a:latin typeface="Source Sans Pro" panose="020B0503030403020204" pitchFamily="34" charset="0"/>
              </a:rPr>
              <a:t>Nonprofit capacity refers to the processes, practices, and people that the organization has at its disposal that enable it to produce, perform, or deploy resources to achieve its mission. Your organization was scored on eight </a:t>
            </a:r>
            <a:r>
              <a:rPr lang="en-US" sz="1300" b="1" dirty="0" smtClean="0">
                <a:solidFill>
                  <a:srgbClr val="574E4F"/>
                </a:solidFill>
                <a:latin typeface="Source Sans Pro" panose="020B0503030403020204" pitchFamily="34" charset="0"/>
              </a:rPr>
              <a:t>dimensions </a:t>
            </a:r>
            <a:r>
              <a:rPr lang="en-US" sz="1300" b="1" dirty="0">
                <a:solidFill>
                  <a:srgbClr val="574E4F"/>
                </a:solidFill>
                <a:latin typeface="Source Sans Pro" panose="020B0503030403020204" pitchFamily="34" charset="0"/>
              </a:rPr>
              <a:t>of nonprofit capacity. </a:t>
            </a:r>
            <a:endParaRPr lang="en-US" sz="1300" b="1" dirty="0" smtClean="0">
              <a:solidFill>
                <a:srgbClr val="574E4F"/>
              </a:solidFill>
              <a:latin typeface="Source Sans Pro" panose="020B0503030403020204" pitchFamily="34" charset="0"/>
            </a:endParaRPr>
          </a:p>
        </p:txBody>
      </p:sp>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b="97917"/>
          <a:stretch/>
        </p:blipFill>
        <p:spPr>
          <a:xfrm>
            <a:off x="845147" y="375085"/>
            <a:ext cx="10501706" cy="544561"/>
          </a:xfrm>
          <a:prstGeom prst="rect">
            <a:avLst/>
          </a:prstGeom>
        </p:spPr>
      </p:pic>
      <p:sp>
        <p:nvSpPr>
          <p:cNvPr id="30" name="Rectangle 29"/>
          <p:cNvSpPr/>
          <p:nvPr/>
        </p:nvSpPr>
        <p:spPr>
          <a:xfrm>
            <a:off x="1665639" y="2587879"/>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65"/>
          <p:cNvPicPr>
            <a:picLocks noChangeAspect="1"/>
          </p:cNvPicPr>
          <p:nvPr/>
        </p:nvPicPr>
        <p:blipFill rotWithShape="1">
          <a:blip r:embed="rId6">
            <a:extLst>
              <a:ext uri="{28A0092B-C50C-407E-A947-70E740481C1C}">
                <a14:useLocalDpi xmlns:a14="http://schemas.microsoft.com/office/drawing/2010/main" val="0"/>
              </a:ext>
            </a:extLst>
          </a:blip>
          <a:srcRect b="98040"/>
          <a:stretch/>
        </p:blipFill>
        <p:spPr>
          <a:xfrm>
            <a:off x="845147" y="373650"/>
            <a:ext cx="10501706" cy="512175"/>
          </a:xfrm>
          <a:prstGeom prst="rect">
            <a:avLst/>
          </a:prstGeom>
        </p:spPr>
      </p:pic>
      <p:sp>
        <p:nvSpPr>
          <p:cNvPr id="67" name="Rectangle 66"/>
          <p:cNvSpPr/>
          <p:nvPr/>
        </p:nvSpPr>
        <p:spPr>
          <a:xfrm>
            <a:off x="866774" y="892215"/>
            <a:ext cx="10462261" cy="45719"/>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2248169" y="2210570"/>
            <a:ext cx="1975446" cy="369332"/>
          </a:xfrm>
          <a:prstGeom prst="rect">
            <a:avLst/>
          </a:prstGeom>
          <a:noFill/>
        </p:spPr>
        <p:txBody>
          <a:bodyPr wrap="square" rtlCol="0">
            <a:spAutoFit/>
          </a:bodyPr>
          <a:lstStyle/>
          <a:p>
            <a:r>
              <a:rPr lang="en-US" dirty="0" smtClean="0">
                <a:solidFill>
                  <a:srgbClr val="574E4F"/>
                </a:solidFill>
                <a:latin typeface="Oswald" panose="02000503000000000000" pitchFamily="2" charset="0"/>
              </a:rPr>
              <a:t>About the Study</a:t>
            </a:r>
            <a:endParaRPr lang="en-US" dirty="0">
              <a:solidFill>
                <a:srgbClr val="574E4F"/>
              </a:solidFill>
              <a:latin typeface="Oswald" panose="02000503000000000000" pitchFamily="2" charset="0"/>
            </a:endParaRPr>
          </a:p>
        </p:txBody>
      </p:sp>
      <p:sp>
        <p:nvSpPr>
          <p:cNvPr id="69" name="TextBox 68"/>
          <p:cNvSpPr txBox="1"/>
          <p:nvPr/>
        </p:nvSpPr>
        <p:spPr>
          <a:xfrm>
            <a:off x="5492271" y="2210570"/>
            <a:ext cx="1975446"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Your Results</a:t>
            </a:r>
            <a:endParaRPr lang="en-US" dirty="0">
              <a:solidFill>
                <a:schemeClr val="bg1"/>
              </a:solidFill>
              <a:latin typeface="Oswald" panose="02000503000000000000" pitchFamily="2" charset="0"/>
            </a:endParaRPr>
          </a:p>
        </p:txBody>
      </p:sp>
      <p:sp>
        <p:nvSpPr>
          <p:cNvPr id="70" name="TextBox 69"/>
          <p:cNvSpPr txBox="1"/>
          <p:nvPr/>
        </p:nvSpPr>
        <p:spPr>
          <a:xfrm>
            <a:off x="8172293" y="2210570"/>
            <a:ext cx="2412224" cy="369332"/>
          </a:xfrm>
          <a:prstGeom prst="rect">
            <a:avLst/>
          </a:prstGeom>
          <a:noFill/>
        </p:spPr>
        <p:txBody>
          <a:bodyPr wrap="square" rtlCol="0">
            <a:spAutoFit/>
          </a:bodyPr>
          <a:lstStyle/>
          <a:p>
            <a:r>
              <a:rPr lang="en-US" dirty="0" smtClean="0">
                <a:solidFill>
                  <a:srgbClr val="574E4F"/>
                </a:solidFill>
                <a:latin typeface="Oswald" panose="02000503000000000000" pitchFamily="2" charset="0"/>
              </a:rPr>
              <a:t>The Eight Dimensions</a:t>
            </a:r>
            <a:endParaRPr lang="en-US" dirty="0">
              <a:solidFill>
                <a:srgbClr val="574E4F"/>
              </a:solidFill>
              <a:latin typeface="Oswald" panose="02000503000000000000" pitchFamily="2" charset="0"/>
            </a:endParaRPr>
          </a:p>
        </p:txBody>
      </p:sp>
      <p:cxnSp>
        <p:nvCxnSpPr>
          <p:cNvPr id="7" name="Straight Connector 6"/>
          <p:cNvCxnSpPr/>
          <p:nvPr/>
        </p:nvCxnSpPr>
        <p:spPr>
          <a:xfrm flipH="1">
            <a:off x="4368800" y="2029239"/>
            <a:ext cx="348991" cy="743896"/>
          </a:xfrm>
          <a:prstGeom prst="line">
            <a:avLst/>
          </a:prstGeom>
          <a:ln w="38100">
            <a:solidFill>
              <a:srgbClr val="574E4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a:off x="7454900" y="2016539"/>
            <a:ext cx="348991" cy="743896"/>
          </a:xfrm>
          <a:prstGeom prst="line">
            <a:avLst/>
          </a:prstGeom>
          <a:ln w="38100">
            <a:solidFill>
              <a:srgbClr val="574E4F"/>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1665639" y="12784662"/>
            <a:ext cx="10268317" cy="853385"/>
            <a:chOff x="1665637" y="12625246"/>
            <a:chExt cx="10268317" cy="882042"/>
          </a:xfrm>
        </p:grpSpPr>
        <p:sp>
          <p:nvSpPr>
            <p:cNvPr id="33" name="Rectangle 32"/>
            <p:cNvSpPr/>
            <p:nvPr/>
          </p:nvSpPr>
          <p:spPr>
            <a:xfrm>
              <a:off x="1665637" y="12625246"/>
              <a:ext cx="8860713" cy="817064"/>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073241" y="12753235"/>
              <a:ext cx="8860713" cy="754053"/>
            </a:xfrm>
            <a:prstGeom prst="rect">
              <a:avLst/>
            </a:prstGeom>
            <a:noFill/>
            <a:ln>
              <a:noFill/>
            </a:ln>
          </p:spPr>
          <p:txBody>
            <a:bodyPr wrap="square" rtlCol="0">
              <a:spAutoFit/>
            </a:bodyPr>
            <a:lstStyle/>
            <a:p>
              <a:r>
                <a:rPr lang="en-US" sz="1000" dirty="0" smtClean="0">
                  <a:solidFill>
                    <a:srgbClr val="965F5C"/>
                  </a:solidFill>
                  <a:latin typeface="Oswald" panose="02000503000000000000" pitchFamily="2" charset="0"/>
                </a:rPr>
                <a:t>	</a:t>
              </a:r>
              <a:r>
                <a:rPr lang="en-US" sz="1000" dirty="0" smtClean="0">
                  <a:solidFill>
                    <a:srgbClr val="DAE0E3"/>
                  </a:solidFill>
                  <a:latin typeface="Oswald" panose="02000503000000000000" pitchFamily="2" charset="0"/>
                </a:rPr>
                <a:t>Network for Nonprofit and Social Impact | Northwestern University School of Communication | nnsi@northwestern.edu</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Sponsored by the National Science Foundation</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Copyright 2015</a:t>
              </a:r>
            </a:p>
            <a:p>
              <a:endParaRPr lang="en-US" sz="1300" dirty="0" smtClean="0">
                <a:solidFill>
                  <a:schemeClr val="bg1"/>
                </a:solidFill>
                <a:latin typeface="Oswald" panose="02000503000000000000" pitchFamily="2" charset="0"/>
              </a:endParaRPr>
            </a:p>
          </p:txBody>
        </p:sp>
        <p:pic>
          <p:nvPicPr>
            <p:cNvPr id="36" name="Picture 35"/>
            <p:cNvPicPr>
              <a:picLocks noChangeAspect="1"/>
            </p:cNvPicPr>
            <p:nvPr/>
          </p:nvPicPr>
          <p:blipFill rotWithShape="1">
            <a:blip r:embed="rId7" cstate="print">
              <a:biLevel thresh="50000"/>
              <a:extLst>
                <a:ext uri="{BEBA8EAE-BF5A-486C-A8C5-ECC9F3942E4B}">
                  <a14:imgProps xmlns:a14="http://schemas.microsoft.com/office/drawing/2010/main">
                    <a14:imgLayer r:embed="rId8">
                      <a14:imgEffect>
                        <a14:backgroundRemoval t="9091" b="88811" l="1090" r="100000">
                          <a14:foregroundMark x1="19074" y1="13986" x2="19074" y2="13986"/>
                          <a14:foregroundMark x1="21798" y1="21678" x2="21798" y2="21678"/>
                          <a14:foregroundMark x1="30790" y1="37063" x2="30790" y2="37063"/>
                          <a14:foregroundMark x1="32698" y1="48252" x2="32698" y2="48252"/>
                          <a14:foregroundMark x1="26975" y1="23776" x2="26975" y2="23776"/>
                          <a14:foregroundMark x1="25341" y1="20979" x2="25341" y2="20979"/>
                          <a14:foregroundMark x1="25886" y1="69930" x2="25886" y2="69930"/>
                          <a14:foregroundMark x1="24523" y1="71329" x2="24523" y2="71329"/>
                          <a14:foregroundMark x1="22888" y1="80420" x2="22888" y2="80420"/>
                          <a14:foregroundMark x1="19074" y1="83916" x2="19074" y2="83916"/>
                          <a14:foregroundMark x1="16621" y1="79720" x2="16621" y2="79720"/>
                          <a14:foregroundMark x1="20163" y1="79021" x2="20163" y2="79021"/>
                          <a14:foregroundMark x1="7902" y1="30769" x2="7902" y2="30769"/>
                          <a14:foregroundMark x1="7629" y1="32867" x2="7629" y2="32867"/>
                          <a14:foregroundMark x1="14986" y1="26573" x2="14986" y2="26573"/>
                          <a14:foregroundMark x1="11717" y1="77622" x2="11717" y2="77622"/>
                          <a14:foregroundMark x1="5177" y1="49650" x2="5177" y2="49650"/>
                          <a14:foregroundMark x1="43324" y1="34266" x2="43324" y2="34266"/>
                          <a14:foregroundMark x1="48774" y1="33566" x2="48774" y2="33566"/>
                          <a14:foregroundMark x1="55858" y1="34266" x2="55858" y2="34266"/>
                          <a14:foregroundMark x1="62125" y1="38462" x2="62125" y2="38462"/>
                          <a14:foregroundMark x1="80926" y1="36364" x2="80926" y2="36364"/>
                          <a14:foregroundMark x1="85014" y1="37063" x2="85014" y2="37063"/>
                          <a14:foregroundMark x1="90736" y1="37063" x2="90736" y2="37063"/>
                          <a14:foregroundMark x1="45232" y1="59441" x2="45232" y2="59441"/>
                          <a14:foregroundMark x1="46866" y1="58741" x2="46866" y2="58741"/>
                          <a14:foregroundMark x1="50409" y1="57343" x2="50409" y2="57343"/>
                          <a14:foregroundMark x1="54768" y1="57343" x2="54768" y2="57343"/>
                          <a14:foregroundMark x1="58856" y1="58042" x2="58856" y2="58042"/>
                          <a14:foregroundMark x1="61580" y1="58042" x2="61580" y2="58042"/>
                          <a14:foregroundMark x1="65395" y1="58741" x2="65395" y2="58741"/>
                          <a14:foregroundMark x1="68392" y1="59441" x2="68392" y2="59441"/>
                          <a14:foregroundMark x1="70845" y1="58741" x2="70845" y2="58741"/>
                          <a14:foregroundMark x1="73842" y1="57343" x2="73842" y2="57343"/>
                          <a14:foregroundMark x1="75477" y1="58042" x2="75477" y2="58042"/>
                          <a14:foregroundMark x1="77384" y1="58042" x2="77384" y2="58042"/>
                          <a14:foregroundMark x1="82289" y1="58741" x2="82289" y2="58741"/>
                          <a14:foregroundMark x1="83924" y1="59441" x2="83924" y2="59441"/>
                          <a14:foregroundMark x1="87466" y1="58042" x2="87466" y2="58042"/>
                          <a14:foregroundMark x1="49591" y1="70629" x2="49591" y2="70629"/>
                          <a14:foregroundMark x1="54496" y1="72028" x2="54496" y2="72028"/>
                          <a14:foregroundMark x1="56948" y1="73427" x2="56948" y2="73427"/>
                          <a14:foregroundMark x1="59946" y1="73427" x2="59946" y2="73427"/>
                          <a14:foregroundMark x1="62943" y1="73427" x2="62943" y2="73427"/>
                          <a14:foregroundMark x1="64578" y1="72727" x2="64578" y2="72727"/>
                          <a14:foregroundMark x1="59946" y1="68531" x2="59946" y2="68531"/>
                          <a14:foregroundMark x1="68120" y1="72028" x2="68120" y2="72028"/>
                          <a14:foregroundMark x1="71390" y1="72028" x2="71390" y2="72028"/>
                          <a14:foregroundMark x1="75477" y1="72028" x2="75477" y2="72028"/>
                          <a14:foregroundMark x1="79019" y1="72727" x2="79019" y2="72727"/>
                          <a14:foregroundMark x1="80381" y1="74126" x2="80381" y2="74126"/>
                          <a14:foregroundMark x1="83924" y1="71329" x2="83924" y2="71329"/>
                          <a14:backgroundMark x1="19074" y1="19580" x2="19074" y2="19580"/>
                          <a14:backgroundMark x1="17166" y1="17483" x2="17166" y2="17483"/>
                          <a14:backgroundMark x1="20708" y1="81818" x2="20708" y2="81818"/>
                          <a14:backgroundMark x1="18529" y1="80420" x2="18529" y2="80420"/>
                          <a14:backgroundMark x1="7084" y1="50350" x2="7084" y2="50350"/>
                          <a14:backgroundMark x1="6540" y1="45455" x2="6540" y2="45455"/>
                          <a14:backgroundMark x1="5995" y1="53147" x2="5995" y2="53147"/>
                          <a14:backgroundMark x1="30790" y1="46853" x2="30790" y2="46853"/>
                          <a14:backgroundMark x1="31335" y1="45455" x2="31335" y2="45455"/>
                          <a14:backgroundMark x1="31063" y1="51748" x2="31063" y2="51748"/>
                          <a14:backgroundMark x1="48229" y1="60140" x2="48229" y2="60140"/>
                          <a14:backgroundMark x1="46049" y1="60140" x2="46049" y2="60140"/>
                          <a14:backgroundMark x1="47956" y1="40559" x2="47956" y2="40559"/>
                          <a14:backgroundMark x1="55858" y1="58741" x2="55858" y2="58741"/>
                          <a14:backgroundMark x1="58856" y1="60140" x2="58856" y2="60140"/>
                          <a14:backgroundMark x1="65668" y1="60839" x2="65668" y2="60839"/>
                          <a14:backgroundMark x1="71117" y1="60839" x2="71117" y2="60839"/>
                          <a14:backgroundMark x1="81471" y1="61538" x2="81471" y2="61538"/>
                          <a14:backgroundMark x1="84469" y1="59441" x2="84469" y2="59441"/>
                          <a14:backgroundMark x1="88283" y1="60839" x2="88283" y2="60839"/>
                          <a14:backgroundMark x1="78202" y1="75524" x2="78202" y2="75524"/>
                          <a14:backgroundMark x1="75477" y1="74825" x2="75477" y2="74825"/>
                          <a14:backgroundMark x1="54496" y1="74126" x2="54496" y2="74126"/>
                          <a14:backgroundMark x1="51226" y1="71329" x2="51226" y2="71329"/>
                        </a14:backgroundRemoval>
                      </a14:imgEffect>
                    </a14:imgLayer>
                  </a14:imgProps>
                </a:ext>
                <a:ext uri="{28A0092B-C50C-407E-A947-70E740481C1C}">
                  <a14:useLocalDpi xmlns:a14="http://schemas.microsoft.com/office/drawing/2010/main" val="0"/>
                </a:ext>
              </a:extLst>
            </a:blip>
            <a:srcRect r="-532"/>
            <a:stretch/>
          </p:blipFill>
          <p:spPr>
            <a:xfrm>
              <a:off x="2412101" y="12717992"/>
              <a:ext cx="1532112" cy="594361"/>
            </a:xfrm>
            <a:prstGeom prst="rect">
              <a:avLst/>
            </a:prstGeom>
          </p:spPr>
        </p:pic>
      </p:grpSp>
      <p:sp>
        <p:nvSpPr>
          <p:cNvPr id="40" name="TextBox 39"/>
          <p:cNvSpPr txBox="1"/>
          <p:nvPr/>
        </p:nvSpPr>
        <p:spPr>
          <a:xfrm>
            <a:off x="1853302" y="3505957"/>
            <a:ext cx="8479418" cy="369332"/>
          </a:xfrm>
          <a:prstGeom prst="rect">
            <a:avLst/>
          </a:prstGeom>
          <a:noFill/>
        </p:spPr>
        <p:txBody>
          <a:bodyPr wrap="square" rtlCol="0">
            <a:spAutoFit/>
          </a:bodyPr>
          <a:lstStyle/>
          <a:p>
            <a:r>
              <a:rPr lang="en-US" dirty="0" smtClean="0">
                <a:solidFill>
                  <a:srgbClr val="574E4F"/>
                </a:solidFill>
                <a:latin typeface="Oswald" panose="02000503000000000000" pitchFamily="2" charset="0"/>
              </a:rPr>
              <a:t>How You Performed: Your Raw Scores</a:t>
            </a:r>
            <a:endParaRPr lang="en-US" dirty="0">
              <a:solidFill>
                <a:srgbClr val="574E4F"/>
              </a:solidFill>
              <a:latin typeface="Oswald" panose="02000503000000000000" pitchFamily="2" charset="0"/>
            </a:endParaRPr>
          </a:p>
        </p:txBody>
      </p:sp>
      <p:sp>
        <p:nvSpPr>
          <p:cNvPr id="44" name="TextBox 43"/>
          <p:cNvSpPr txBox="1"/>
          <p:nvPr/>
        </p:nvSpPr>
        <p:spPr>
          <a:xfrm>
            <a:off x="1853302" y="6160528"/>
            <a:ext cx="8479418" cy="369332"/>
          </a:xfrm>
          <a:prstGeom prst="rect">
            <a:avLst/>
          </a:prstGeom>
          <a:noFill/>
        </p:spPr>
        <p:txBody>
          <a:bodyPr wrap="square" rtlCol="0">
            <a:spAutoFit/>
          </a:bodyPr>
          <a:lstStyle/>
          <a:p>
            <a:r>
              <a:rPr lang="en-US" dirty="0" smtClean="0">
                <a:solidFill>
                  <a:srgbClr val="574E4F"/>
                </a:solidFill>
                <a:latin typeface="Oswald" panose="02000503000000000000" pitchFamily="2" charset="0"/>
              </a:rPr>
              <a:t>Your Strengths</a:t>
            </a:r>
            <a:endParaRPr lang="en-US" dirty="0">
              <a:solidFill>
                <a:srgbClr val="574E4F"/>
              </a:solidFill>
              <a:latin typeface="Oswald" panose="02000503000000000000" pitchFamily="2" charset="0"/>
            </a:endParaRPr>
          </a:p>
        </p:txBody>
      </p:sp>
      <p:sp>
        <p:nvSpPr>
          <p:cNvPr id="48" name="TextBox 47"/>
          <p:cNvSpPr txBox="1"/>
          <p:nvPr/>
        </p:nvSpPr>
        <p:spPr>
          <a:xfrm>
            <a:off x="1853302" y="6523493"/>
            <a:ext cx="8479418" cy="1492716"/>
          </a:xfrm>
          <a:prstGeom prst="rect">
            <a:avLst/>
          </a:prstGeom>
          <a:noFill/>
        </p:spPr>
        <p:txBody>
          <a:bodyPr wrap="square" rtlCol="0">
            <a:spAutoFit/>
          </a:bodyPr>
          <a:lstStyle/>
          <a:p>
            <a:r>
              <a:rPr lang="en-US" sz="1300" dirty="0">
                <a:solidFill>
                  <a:srgbClr val="574E4F"/>
                </a:solidFill>
                <a:latin typeface="Source Sans Pro" panose="020B0503030403020204" pitchFamily="34" charset="0"/>
              </a:rPr>
              <a:t>Your </a:t>
            </a:r>
            <a:r>
              <a:rPr lang="en-US" sz="1300" dirty="0" smtClean="0">
                <a:solidFill>
                  <a:srgbClr val="574E4F"/>
                </a:solidFill>
                <a:latin typeface="Source Sans Pro" panose="020B0503030403020204" pitchFamily="34" charset="0"/>
              </a:rPr>
              <a:t>strength </a:t>
            </a:r>
            <a:r>
              <a:rPr lang="en-US" sz="1300" dirty="0">
                <a:solidFill>
                  <a:srgbClr val="574E4F"/>
                </a:solidFill>
                <a:latin typeface="Source Sans Pro" panose="020B0503030403020204" pitchFamily="34" charset="0"/>
              </a:rPr>
              <a:t>is </a:t>
            </a:r>
            <a:r>
              <a:rPr lang="en-US" sz="1300" b="1" dirty="0">
                <a:solidFill>
                  <a:srgbClr val="574E4F"/>
                </a:solidFill>
                <a:latin typeface="Source Sans Pro" panose="020B0503030403020204" pitchFamily="34" charset="0"/>
              </a:rPr>
              <a:t>Adaptive Capacity</a:t>
            </a:r>
            <a:r>
              <a:rPr lang="en-US" sz="1300" dirty="0">
                <a:solidFill>
                  <a:srgbClr val="574E4F"/>
                </a:solidFill>
                <a:latin typeface="Source Sans Pro" panose="020B0503030403020204" pitchFamily="34" charset="0"/>
              </a:rPr>
              <a:t>. Your nonprofit is able to respond to and instigate change, with an aptitude for consideration of influences from the outside environment, network connectedness, inquisitiveness, and innovation. </a:t>
            </a:r>
            <a:endParaRPr lang="en-US" sz="1300" dirty="0" smtClean="0">
              <a:solidFill>
                <a:srgbClr val="574E4F"/>
              </a:solidFill>
              <a:latin typeface="Source Sans Pro" panose="020B0503030403020204" pitchFamily="34" charset="0"/>
            </a:endParaRPr>
          </a:p>
          <a:p>
            <a:r>
              <a:rPr lang="en-US" sz="1300" u="sng" dirty="0" smtClean="0">
                <a:solidFill>
                  <a:srgbClr val="8399A1"/>
                </a:solidFill>
                <a:latin typeface="Source Sans Pro" panose="020B0503030403020204" pitchFamily="34" charset="0"/>
              </a:rPr>
              <a:t>Read more about Adaptive Capacity.</a:t>
            </a:r>
          </a:p>
          <a:p>
            <a:endParaRPr lang="en-US" sz="1300" dirty="0" smtClean="0">
              <a:solidFill>
                <a:srgbClr val="574E4F"/>
              </a:solidFill>
              <a:latin typeface="Source Sans Pro" panose="020B0503030403020204" pitchFamily="34" charset="0"/>
            </a:endParaRPr>
          </a:p>
          <a:p>
            <a:r>
              <a:rPr lang="en-US" sz="1300" dirty="0" smtClean="0">
                <a:solidFill>
                  <a:srgbClr val="574E4F"/>
                </a:solidFill>
                <a:latin typeface="Source Sans Pro" panose="020B0503030403020204" pitchFamily="34" charset="0"/>
              </a:rPr>
              <a:t>Your </a:t>
            </a:r>
            <a:r>
              <a:rPr lang="en-US" sz="1300" dirty="0">
                <a:solidFill>
                  <a:srgbClr val="574E4F"/>
                </a:solidFill>
                <a:latin typeface="Source Sans Pro" panose="020B0503030403020204" pitchFamily="34" charset="0"/>
              </a:rPr>
              <a:t>strength is </a:t>
            </a:r>
            <a:r>
              <a:rPr lang="en-US" sz="1300" b="1" dirty="0">
                <a:solidFill>
                  <a:srgbClr val="574E4F"/>
                </a:solidFill>
                <a:latin typeface="Source Sans Pro" panose="020B0503030403020204" pitchFamily="34" charset="0"/>
              </a:rPr>
              <a:t>Strategic Planning</a:t>
            </a:r>
            <a:r>
              <a:rPr lang="en-US" sz="1300" dirty="0">
                <a:solidFill>
                  <a:srgbClr val="574E4F"/>
                </a:solidFill>
                <a:latin typeface="Source Sans Pro" panose="020B0503030403020204" pitchFamily="34" charset="0"/>
              </a:rPr>
              <a:t>. Your organization has the capability to set up and actually follow a long-term and realistic plan for the future. These plans are reflected in the actions and vision of the organization</a:t>
            </a:r>
            <a:r>
              <a:rPr lang="en-US" sz="1300" dirty="0" smtClean="0">
                <a:solidFill>
                  <a:srgbClr val="574E4F"/>
                </a:solidFill>
                <a:latin typeface="Source Sans Pro" panose="020B0503030403020204" pitchFamily="34" charset="0"/>
              </a:rPr>
              <a:t>.</a:t>
            </a:r>
          </a:p>
          <a:p>
            <a:r>
              <a:rPr lang="en-US" sz="1300" u="sng" dirty="0" smtClean="0">
                <a:solidFill>
                  <a:srgbClr val="8399A1"/>
                </a:solidFill>
                <a:latin typeface="Source Sans Pro" panose="020B0503030403020204" pitchFamily="34" charset="0"/>
              </a:rPr>
              <a:t>Read more about Strategic Planning.</a:t>
            </a:r>
          </a:p>
        </p:txBody>
      </p:sp>
      <p:grpSp>
        <p:nvGrpSpPr>
          <p:cNvPr id="49" name="Group 48"/>
          <p:cNvGrpSpPr/>
          <p:nvPr/>
        </p:nvGrpSpPr>
        <p:grpSpPr>
          <a:xfrm>
            <a:off x="8634202" y="12384444"/>
            <a:ext cx="1767677" cy="347251"/>
            <a:chOff x="6737594" y="19006383"/>
            <a:chExt cx="1767677" cy="322059"/>
          </a:xfrm>
        </p:grpSpPr>
        <p:sp>
          <p:nvSpPr>
            <p:cNvPr id="50" name="Flowchart: Alternate Process 49"/>
            <p:cNvSpPr/>
            <p:nvPr/>
          </p:nvSpPr>
          <p:spPr>
            <a:xfrm>
              <a:off x="6737594"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itle 1"/>
            <p:cNvSpPr txBox="1">
              <a:spLocks/>
            </p:cNvSpPr>
            <p:nvPr/>
          </p:nvSpPr>
          <p:spPr>
            <a:xfrm>
              <a:off x="6737594" y="19035206"/>
              <a:ext cx="1767677" cy="293236"/>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Next  &gt;</a:t>
              </a:r>
              <a:endParaRPr lang="en-US" sz="1300" b="1" dirty="0">
                <a:solidFill>
                  <a:schemeClr val="bg1"/>
                </a:solidFill>
                <a:latin typeface="Oswald" panose="02000503000000000000" pitchFamily="2" charset="0"/>
              </a:endParaRPr>
            </a:p>
          </p:txBody>
        </p:sp>
      </p:grpSp>
      <p:grpSp>
        <p:nvGrpSpPr>
          <p:cNvPr id="52" name="Group 51"/>
          <p:cNvGrpSpPr/>
          <p:nvPr/>
        </p:nvGrpSpPr>
        <p:grpSpPr>
          <a:xfrm>
            <a:off x="1718480" y="12384442"/>
            <a:ext cx="1874934" cy="313383"/>
            <a:chOff x="6675498" y="19006383"/>
            <a:chExt cx="1874934" cy="290647"/>
          </a:xfrm>
        </p:grpSpPr>
        <p:sp>
          <p:nvSpPr>
            <p:cNvPr id="53" name="Flowchart: Alternate Process 52"/>
            <p:cNvSpPr/>
            <p:nvPr/>
          </p:nvSpPr>
          <p:spPr>
            <a:xfrm>
              <a:off x="6729127"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itle 1"/>
            <p:cNvSpPr txBox="1">
              <a:spLocks/>
            </p:cNvSpPr>
            <p:nvPr/>
          </p:nvSpPr>
          <p:spPr>
            <a:xfrm>
              <a:off x="6675498" y="19043522"/>
              <a:ext cx="1874934" cy="253508"/>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&lt;  Back</a:t>
              </a:r>
              <a:endParaRPr lang="en-US" sz="1300" b="1" dirty="0">
                <a:solidFill>
                  <a:schemeClr val="bg1"/>
                </a:solidFill>
                <a:latin typeface="Oswald" panose="02000503000000000000" pitchFamily="2" charset="0"/>
              </a:endParaRPr>
            </a:p>
          </p:txBody>
        </p:sp>
      </p:grpSp>
      <p:sp>
        <p:nvSpPr>
          <p:cNvPr id="38" name="TextBox 37"/>
          <p:cNvSpPr txBox="1"/>
          <p:nvPr/>
        </p:nvSpPr>
        <p:spPr>
          <a:xfrm>
            <a:off x="1853302" y="8010686"/>
            <a:ext cx="8479418" cy="369332"/>
          </a:xfrm>
          <a:prstGeom prst="rect">
            <a:avLst/>
          </a:prstGeom>
          <a:noFill/>
        </p:spPr>
        <p:txBody>
          <a:bodyPr wrap="square" rtlCol="0">
            <a:spAutoFit/>
          </a:bodyPr>
          <a:lstStyle/>
          <a:p>
            <a:r>
              <a:rPr lang="en-US" dirty="0" smtClean="0">
                <a:solidFill>
                  <a:srgbClr val="574E4F"/>
                </a:solidFill>
                <a:latin typeface="Oswald" panose="02000503000000000000" pitchFamily="2" charset="0"/>
              </a:rPr>
              <a:t>Your Weaknesses</a:t>
            </a:r>
            <a:endParaRPr lang="en-US" dirty="0">
              <a:solidFill>
                <a:srgbClr val="574E4F"/>
              </a:solidFill>
              <a:latin typeface="Oswald" panose="02000503000000000000" pitchFamily="2" charset="0"/>
            </a:endParaRPr>
          </a:p>
        </p:txBody>
      </p:sp>
      <p:sp>
        <p:nvSpPr>
          <p:cNvPr id="39" name="TextBox 38"/>
          <p:cNvSpPr txBox="1"/>
          <p:nvPr/>
        </p:nvSpPr>
        <p:spPr>
          <a:xfrm>
            <a:off x="1853302" y="8378449"/>
            <a:ext cx="8479418" cy="1692771"/>
          </a:xfrm>
          <a:prstGeom prst="rect">
            <a:avLst/>
          </a:prstGeom>
          <a:noFill/>
        </p:spPr>
        <p:txBody>
          <a:bodyPr wrap="square" rtlCol="0">
            <a:spAutoFit/>
          </a:bodyPr>
          <a:lstStyle/>
          <a:p>
            <a:r>
              <a:rPr lang="en-US" sz="1300" dirty="0">
                <a:solidFill>
                  <a:srgbClr val="574E4F"/>
                </a:solidFill>
                <a:latin typeface="Source Sans Pro" panose="020B0503030403020204" pitchFamily="34" charset="0"/>
              </a:rPr>
              <a:t>Your weakness is </a:t>
            </a:r>
            <a:r>
              <a:rPr lang="en-US" sz="1300" b="1" dirty="0">
                <a:solidFill>
                  <a:srgbClr val="574E4F"/>
                </a:solidFill>
                <a:latin typeface="Source Sans Pro" panose="020B0503030403020204" pitchFamily="34" charset="0"/>
              </a:rPr>
              <a:t>Board Leadership</a:t>
            </a:r>
            <a:r>
              <a:rPr lang="en-US" sz="1300" dirty="0">
                <a:solidFill>
                  <a:srgbClr val="574E4F"/>
                </a:solidFill>
                <a:latin typeface="Source Sans Pro" panose="020B0503030403020204" pitchFamily="34" charset="0"/>
              </a:rPr>
              <a:t>. The board can improve through better engaging the staff and employees of your organization and setting goals that accurately reflect your organization's mission. </a:t>
            </a:r>
            <a:endParaRPr lang="en-US" sz="1300" dirty="0" smtClean="0">
              <a:solidFill>
                <a:srgbClr val="574E4F"/>
              </a:solidFill>
              <a:latin typeface="Source Sans Pro" panose="020B0503030403020204" pitchFamily="34" charset="0"/>
            </a:endParaRPr>
          </a:p>
          <a:p>
            <a:r>
              <a:rPr lang="en-US" sz="1300" u="sng" dirty="0" smtClean="0">
                <a:solidFill>
                  <a:srgbClr val="8399A1"/>
                </a:solidFill>
                <a:latin typeface="Source Sans Pro" panose="020B0503030403020204" pitchFamily="34" charset="0"/>
              </a:rPr>
              <a:t>Read more about Board Leadership.</a:t>
            </a:r>
          </a:p>
          <a:p>
            <a:endParaRPr lang="en-US" sz="1300" dirty="0" smtClean="0">
              <a:solidFill>
                <a:srgbClr val="574E4F"/>
              </a:solidFill>
              <a:latin typeface="Source Sans Pro" panose="020B0503030403020204" pitchFamily="34" charset="0"/>
            </a:endParaRPr>
          </a:p>
          <a:p>
            <a:r>
              <a:rPr lang="en-US" sz="1300" dirty="0" smtClean="0">
                <a:solidFill>
                  <a:srgbClr val="574E4F"/>
                </a:solidFill>
                <a:latin typeface="Source Sans Pro" panose="020B0503030403020204" pitchFamily="34" charset="0"/>
              </a:rPr>
              <a:t>Your </a:t>
            </a:r>
            <a:r>
              <a:rPr lang="en-US" sz="1300" dirty="0">
                <a:solidFill>
                  <a:srgbClr val="574E4F"/>
                </a:solidFill>
                <a:latin typeface="Source Sans Pro" panose="020B0503030403020204" pitchFamily="34" charset="0"/>
              </a:rPr>
              <a:t>weakness is </a:t>
            </a:r>
            <a:r>
              <a:rPr lang="en-US" sz="1300" b="1" dirty="0">
                <a:solidFill>
                  <a:srgbClr val="574E4F"/>
                </a:solidFill>
                <a:latin typeface="Source Sans Pro" panose="020B0503030403020204" pitchFamily="34" charset="0"/>
              </a:rPr>
              <a:t>Staff Management</a:t>
            </a:r>
            <a:r>
              <a:rPr lang="en-US" sz="1300" dirty="0">
                <a:solidFill>
                  <a:srgbClr val="574E4F"/>
                </a:solidFill>
                <a:latin typeface="Source Sans Pro" panose="020B0503030403020204" pitchFamily="34" charset="0"/>
              </a:rPr>
              <a:t>. Your organization may be lacking in its ability to attract and train competent staff. You could improve this weakness through focusing more on recruitment, retention, and management of talented potential </a:t>
            </a:r>
            <a:r>
              <a:rPr lang="en-US" sz="1300" dirty="0" smtClean="0">
                <a:solidFill>
                  <a:srgbClr val="574E4F"/>
                </a:solidFill>
                <a:latin typeface="Source Sans Pro" panose="020B0503030403020204" pitchFamily="34" charset="0"/>
              </a:rPr>
              <a:t>employees. </a:t>
            </a:r>
          </a:p>
          <a:p>
            <a:r>
              <a:rPr lang="en-US" sz="1300" u="sng" dirty="0" smtClean="0">
                <a:solidFill>
                  <a:srgbClr val="8399A1"/>
                </a:solidFill>
                <a:latin typeface="Source Sans Pro" panose="020B0503030403020204" pitchFamily="34" charset="0"/>
              </a:rPr>
              <a:t>Read more about Staff Management.</a:t>
            </a:r>
          </a:p>
        </p:txBody>
      </p:sp>
      <p:sp>
        <p:nvSpPr>
          <p:cNvPr id="41" name="TextBox 40"/>
          <p:cNvSpPr txBox="1"/>
          <p:nvPr/>
        </p:nvSpPr>
        <p:spPr>
          <a:xfrm>
            <a:off x="1853302" y="4063942"/>
            <a:ext cx="8479418" cy="369332"/>
          </a:xfrm>
          <a:prstGeom prst="rect">
            <a:avLst/>
          </a:prstGeom>
          <a:noFill/>
        </p:spPr>
        <p:txBody>
          <a:bodyPr wrap="square" rtlCol="0">
            <a:spAutoFit/>
          </a:bodyPr>
          <a:lstStyle/>
          <a:p>
            <a:r>
              <a:rPr lang="en-US" dirty="0" smtClean="0">
                <a:solidFill>
                  <a:srgbClr val="574E4F"/>
                </a:solidFill>
                <a:latin typeface="Oswald" panose="02000503000000000000" pitchFamily="2" charset="0"/>
              </a:rPr>
              <a:t>How You Compare: Your Percentile Rankings</a:t>
            </a:r>
            <a:endParaRPr lang="en-US" dirty="0">
              <a:solidFill>
                <a:srgbClr val="574E4F"/>
              </a:solidFill>
              <a:latin typeface="Oswald" panose="02000503000000000000" pitchFamily="2" charset="0"/>
            </a:endParaRPr>
          </a:p>
        </p:txBody>
      </p:sp>
      <p:sp>
        <p:nvSpPr>
          <p:cNvPr id="45" name="TextBox 44"/>
          <p:cNvSpPr txBox="1"/>
          <p:nvPr/>
        </p:nvSpPr>
        <p:spPr>
          <a:xfrm>
            <a:off x="1845930" y="10068395"/>
            <a:ext cx="8479418" cy="369332"/>
          </a:xfrm>
          <a:prstGeom prst="rect">
            <a:avLst/>
          </a:prstGeom>
          <a:noFill/>
        </p:spPr>
        <p:txBody>
          <a:bodyPr wrap="square" rtlCol="0">
            <a:spAutoFit/>
          </a:bodyPr>
          <a:lstStyle/>
          <a:p>
            <a:r>
              <a:rPr lang="en-US" dirty="0" smtClean="0">
                <a:solidFill>
                  <a:srgbClr val="574E4F"/>
                </a:solidFill>
                <a:latin typeface="Oswald" panose="02000503000000000000" pitchFamily="2" charset="0"/>
              </a:rPr>
              <a:t>Share Your Results</a:t>
            </a:r>
            <a:endParaRPr lang="en-US" dirty="0">
              <a:solidFill>
                <a:srgbClr val="574E4F"/>
              </a:solidFill>
              <a:latin typeface="Oswald" panose="02000503000000000000" pitchFamily="2" charset="0"/>
            </a:endParaRPr>
          </a:p>
        </p:txBody>
      </p:sp>
    </p:spTree>
    <p:extLst>
      <p:ext uri="{BB962C8B-B14F-4D97-AF65-F5344CB8AC3E}">
        <p14:creationId xmlns:p14="http://schemas.microsoft.com/office/powerpoint/2010/main" val="22551244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rotWithShape="1">
          <a:blip r:embed="rId2" cstate="print">
            <a:extLst>
              <a:ext uri="{28A0092B-C50C-407E-A947-70E740481C1C}">
                <a14:useLocalDpi xmlns:a14="http://schemas.microsoft.com/office/drawing/2010/main" val="0"/>
              </a:ext>
            </a:extLst>
          </a:blip>
          <a:srcRect b="39816"/>
          <a:stretch/>
        </p:blipFill>
        <p:spPr>
          <a:xfrm>
            <a:off x="845147" y="7245531"/>
            <a:ext cx="10501706" cy="6320388"/>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b="75205"/>
          <a:stretch/>
        </p:blipFill>
        <p:spPr>
          <a:xfrm>
            <a:off x="845148" y="368300"/>
            <a:ext cx="10501705" cy="6587671"/>
          </a:xfrm>
          <a:prstGeom prst="rect">
            <a:avLst/>
          </a:prstGeom>
        </p:spPr>
      </p:pic>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b="39816"/>
          <a:stretch/>
        </p:blipFill>
        <p:spPr>
          <a:xfrm>
            <a:off x="845147" y="940383"/>
            <a:ext cx="10501706" cy="6320388"/>
          </a:xfrm>
          <a:prstGeom prst="rect">
            <a:avLst/>
          </a:prstGeom>
        </p:spPr>
      </p:pic>
      <p:sp>
        <p:nvSpPr>
          <p:cNvPr id="5" name="Rectangle 4"/>
          <p:cNvSpPr/>
          <p:nvPr/>
        </p:nvSpPr>
        <p:spPr>
          <a:xfrm>
            <a:off x="1665644" y="929498"/>
            <a:ext cx="8860712" cy="9060322"/>
          </a:xfrm>
          <a:prstGeom prst="rect">
            <a:avLst/>
          </a:prstGeom>
          <a:solidFill>
            <a:srgbClr val="DAE0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Rectangle 14"/>
          <p:cNvSpPr/>
          <p:nvPr/>
        </p:nvSpPr>
        <p:spPr>
          <a:xfrm>
            <a:off x="1665643" y="940382"/>
            <a:ext cx="8860713" cy="990151"/>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095748" y="927683"/>
            <a:ext cx="8774182" cy="1002851"/>
            <a:chOff x="2017643" y="927683"/>
            <a:chExt cx="8774182" cy="1002851"/>
          </a:xfrm>
        </p:grpSpPr>
        <p:sp>
          <p:nvSpPr>
            <p:cNvPr id="12" name="TextBox 11"/>
            <p:cNvSpPr txBox="1"/>
            <p:nvPr/>
          </p:nvSpPr>
          <p:spPr>
            <a:xfrm>
              <a:off x="3126105" y="927683"/>
              <a:ext cx="7665720" cy="707886"/>
            </a:xfrm>
            <a:prstGeom prst="rect">
              <a:avLst/>
            </a:prstGeom>
            <a:noFill/>
          </p:spPr>
          <p:txBody>
            <a:bodyPr wrap="square" rtlCol="0">
              <a:spAutoFit/>
            </a:bodyPr>
            <a:lstStyle/>
            <a:p>
              <a:r>
                <a:rPr lang="en-US" sz="4000" b="1" dirty="0" smtClean="0">
                  <a:solidFill>
                    <a:schemeClr val="bg1"/>
                  </a:solidFill>
                  <a:latin typeface="Oswald" panose="02000503000000000000" pitchFamily="2" charset="0"/>
                </a:rPr>
                <a:t>Nonprofit Capacity Analytics Tool</a:t>
              </a:r>
              <a:endParaRPr lang="en-US" sz="4000" b="1" dirty="0">
                <a:solidFill>
                  <a:schemeClr val="bg1"/>
                </a:solidFill>
                <a:latin typeface="Oswald" panose="02000503000000000000" pitchFamily="2" charset="0"/>
              </a:endParaRPr>
            </a:p>
          </p:txBody>
        </p:sp>
        <p:sp>
          <p:nvSpPr>
            <p:cNvPr id="13" name="TextBox 12"/>
            <p:cNvSpPr txBox="1"/>
            <p:nvPr/>
          </p:nvSpPr>
          <p:spPr>
            <a:xfrm>
              <a:off x="3126105" y="1561202"/>
              <a:ext cx="7665720"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How can nonprofits be rewired for maximum impact?</a:t>
              </a:r>
              <a:endParaRPr lang="en-US" dirty="0">
                <a:solidFill>
                  <a:schemeClr val="bg1"/>
                </a:solidFill>
                <a:latin typeface="Oswald" panose="02000503000000000000"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7643" y="1001883"/>
              <a:ext cx="1089919" cy="842157"/>
            </a:xfrm>
            <a:prstGeom prst="rect">
              <a:avLst/>
            </a:prstGeom>
          </p:spPr>
        </p:pic>
      </p:grpSp>
      <p:sp>
        <p:nvSpPr>
          <p:cNvPr id="17" name="Rectangle 16"/>
          <p:cNvSpPr/>
          <p:nvPr/>
        </p:nvSpPr>
        <p:spPr>
          <a:xfrm>
            <a:off x="1665642" y="1927481"/>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665639" y="2142654"/>
            <a:ext cx="8860713" cy="447593"/>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b="97917"/>
          <a:stretch/>
        </p:blipFill>
        <p:spPr>
          <a:xfrm>
            <a:off x="845147" y="375085"/>
            <a:ext cx="10501706" cy="544561"/>
          </a:xfrm>
          <a:prstGeom prst="rect">
            <a:avLst/>
          </a:prstGeom>
        </p:spPr>
      </p:pic>
      <p:sp>
        <p:nvSpPr>
          <p:cNvPr id="30" name="Rectangle 29"/>
          <p:cNvSpPr/>
          <p:nvPr/>
        </p:nvSpPr>
        <p:spPr>
          <a:xfrm>
            <a:off x="1665639" y="2587879"/>
            <a:ext cx="8860713" cy="1829615"/>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65"/>
          <p:cNvPicPr>
            <a:picLocks noChangeAspect="1"/>
          </p:cNvPicPr>
          <p:nvPr/>
        </p:nvPicPr>
        <p:blipFill rotWithShape="1">
          <a:blip r:embed="rId6">
            <a:extLst>
              <a:ext uri="{28A0092B-C50C-407E-A947-70E740481C1C}">
                <a14:useLocalDpi xmlns:a14="http://schemas.microsoft.com/office/drawing/2010/main" val="0"/>
              </a:ext>
            </a:extLst>
          </a:blip>
          <a:srcRect b="98040"/>
          <a:stretch/>
        </p:blipFill>
        <p:spPr>
          <a:xfrm>
            <a:off x="845147" y="373650"/>
            <a:ext cx="10501706" cy="512175"/>
          </a:xfrm>
          <a:prstGeom prst="rect">
            <a:avLst/>
          </a:prstGeom>
        </p:spPr>
      </p:pic>
      <p:sp>
        <p:nvSpPr>
          <p:cNvPr id="67" name="Rectangle 66"/>
          <p:cNvSpPr/>
          <p:nvPr/>
        </p:nvSpPr>
        <p:spPr>
          <a:xfrm>
            <a:off x="866774" y="892215"/>
            <a:ext cx="10462261" cy="45719"/>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2248169" y="2210570"/>
            <a:ext cx="1975446" cy="369332"/>
          </a:xfrm>
          <a:prstGeom prst="rect">
            <a:avLst/>
          </a:prstGeom>
          <a:noFill/>
        </p:spPr>
        <p:txBody>
          <a:bodyPr wrap="square" rtlCol="0">
            <a:spAutoFit/>
          </a:bodyPr>
          <a:lstStyle/>
          <a:p>
            <a:r>
              <a:rPr lang="en-US" dirty="0" smtClean="0">
                <a:solidFill>
                  <a:srgbClr val="574E4F"/>
                </a:solidFill>
                <a:latin typeface="Oswald" panose="02000503000000000000" pitchFamily="2" charset="0"/>
              </a:rPr>
              <a:t>About the Study</a:t>
            </a:r>
            <a:endParaRPr lang="en-US" dirty="0">
              <a:solidFill>
                <a:srgbClr val="574E4F"/>
              </a:solidFill>
              <a:latin typeface="Oswald" panose="02000503000000000000" pitchFamily="2" charset="0"/>
            </a:endParaRPr>
          </a:p>
        </p:txBody>
      </p:sp>
      <p:sp>
        <p:nvSpPr>
          <p:cNvPr id="69" name="TextBox 68"/>
          <p:cNvSpPr txBox="1"/>
          <p:nvPr/>
        </p:nvSpPr>
        <p:spPr>
          <a:xfrm>
            <a:off x="5492271" y="2210570"/>
            <a:ext cx="1975446" cy="369332"/>
          </a:xfrm>
          <a:prstGeom prst="rect">
            <a:avLst/>
          </a:prstGeom>
          <a:noFill/>
        </p:spPr>
        <p:txBody>
          <a:bodyPr wrap="square" rtlCol="0">
            <a:spAutoFit/>
          </a:bodyPr>
          <a:lstStyle/>
          <a:p>
            <a:r>
              <a:rPr lang="en-US" dirty="0" smtClean="0">
                <a:solidFill>
                  <a:srgbClr val="574E4F"/>
                </a:solidFill>
                <a:latin typeface="Oswald" panose="02000503000000000000" pitchFamily="2" charset="0"/>
              </a:rPr>
              <a:t>Your Results</a:t>
            </a:r>
            <a:endParaRPr lang="en-US" dirty="0">
              <a:solidFill>
                <a:srgbClr val="574E4F"/>
              </a:solidFill>
              <a:latin typeface="Oswald" panose="02000503000000000000" pitchFamily="2" charset="0"/>
            </a:endParaRPr>
          </a:p>
        </p:txBody>
      </p:sp>
      <p:sp>
        <p:nvSpPr>
          <p:cNvPr id="70" name="TextBox 69"/>
          <p:cNvSpPr txBox="1"/>
          <p:nvPr/>
        </p:nvSpPr>
        <p:spPr>
          <a:xfrm>
            <a:off x="8172293" y="2210570"/>
            <a:ext cx="2412224"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The Eight Dimensions</a:t>
            </a:r>
            <a:endParaRPr lang="en-US" dirty="0">
              <a:solidFill>
                <a:schemeClr val="bg1"/>
              </a:solidFill>
              <a:latin typeface="Oswald" panose="02000503000000000000" pitchFamily="2" charset="0"/>
            </a:endParaRPr>
          </a:p>
        </p:txBody>
      </p:sp>
      <p:cxnSp>
        <p:nvCxnSpPr>
          <p:cNvPr id="7" name="Straight Connector 6"/>
          <p:cNvCxnSpPr/>
          <p:nvPr/>
        </p:nvCxnSpPr>
        <p:spPr>
          <a:xfrm flipH="1">
            <a:off x="4368800" y="2029239"/>
            <a:ext cx="348991" cy="743896"/>
          </a:xfrm>
          <a:prstGeom prst="line">
            <a:avLst/>
          </a:prstGeom>
          <a:ln w="38100">
            <a:solidFill>
              <a:srgbClr val="574E4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a:off x="7454900" y="2016539"/>
            <a:ext cx="348991" cy="743896"/>
          </a:xfrm>
          <a:prstGeom prst="line">
            <a:avLst/>
          </a:prstGeom>
          <a:ln w="38100">
            <a:solidFill>
              <a:srgbClr val="574E4F"/>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1665639" y="7869762"/>
            <a:ext cx="10268317" cy="853385"/>
            <a:chOff x="1665637" y="12625246"/>
            <a:chExt cx="10268317" cy="882042"/>
          </a:xfrm>
        </p:grpSpPr>
        <p:sp>
          <p:nvSpPr>
            <p:cNvPr id="33" name="Rectangle 32"/>
            <p:cNvSpPr/>
            <p:nvPr/>
          </p:nvSpPr>
          <p:spPr>
            <a:xfrm>
              <a:off x="1665637" y="12625246"/>
              <a:ext cx="8860713" cy="817064"/>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073241" y="12753235"/>
              <a:ext cx="8860713" cy="754053"/>
            </a:xfrm>
            <a:prstGeom prst="rect">
              <a:avLst/>
            </a:prstGeom>
            <a:noFill/>
            <a:ln>
              <a:noFill/>
            </a:ln>
          </p:spPr>
          <p:txBody>
            <a:bodyPr wrap="square" rtlCol="0">
              <a:spAutoFit/>
            </a:bodyPr>
            <a:lstStyle/>
            <a:p>
              <a:r>
                <a:rPr lang="en-US" sz="1000" dirty="0" smtClean="0">
                  <a:solidFill>
                    <a:srgbClr val="965F5C"/>
                  </a:solidFill>
                  <a:latin typeface="Oswald" panose="02000503000000000000" pitchFamily="2" charset="0"/>
                </a:rPr>
                <a:t>	</a:t>
              </a:r>
              <a:r>
                <a:rPr lang="en-US" sz="1000" dirty="0" smtClean="0">
                  <a:solidFill>
                    <a:srgbClr val="DAE0E3"/>
                  </a:solidFill>
                  <a:latin typeface="Oswald" panose="02000503000000000000" pitchFamily="2" charset="0"/>
                </a:rPr>
                <a:t>Network for Nonprofit and Social Impact | Northwestern University School of Communication | nnsi@northwestern.edu</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Sponsored by the National Science Foundation</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Copyright 2015</a:t>
              </a:r>
            </a:p>
            <a:p>
              <a:endParaRPr lang="en-US" sz="1300" dirty="0" smtClean="0">
                <a:solidFill>
                  <a:schemeClr val="bg1"/>
                </a:solidFill>
                <a:latin typeface="Oswald" panose="02000503000000000000" pitchFamily="2" charset="0"/>
              </a:endParaRPr>
            </a:p>
          </p:txBody>
        </p:sp>
        <p:pic>
          <p:nvPicPr>
            <p:cNvPr id="36" name="Picture 35"/>
            <p:cNvPicPr>
              <a:picLocks noChangeAspect="1"/>
            </p:cNvPicPr>
            <p:nvPr/>
          </p:nvPicPr>
          <p:blipFill rotWithShape="1">
            <a:blip r:embed="rId7" cstate="print">
              <a:biLevel thresh="50000"/>
              <a:extLst>
                <a:ext uri="{BEBA8EAE-BF5A-486C-A8C5-ECC9F3942E4B}">
                  <a14:imgProps xmlns:a14="http://schemas.microsoft.com/office/drawing/2010/main">
                    <a14:imgLayer r:embed="rId8">
                      <a14:imgEffect>
                        <a14:backgroundRemoval t="9091" b="88811" l="1090" r="100000">
                          <a14:foregroundMark x1="19074" y1="13986" x2="19074" y2="13986"/>
                          <a14:foregroundMark x1="21798" y1="21678" x2="21798" y2="21678"/>
                          <a14:foregroundMark x1="30790" y1="37063" x2="30790" y2="37063"/>
                          <a14:foregroundMark x1="32698" y1="48252" x2="32698" y2="48252"/>
                          <a14:foregroundMark x1="26975" y1="23776" x2="26975" y2="23776"/>
                          <a14:foregroundMark x1="25341" y1="20979" x2="25341" y2="20979"/>
                          <a14:foregroundMark x1="25886" y1="69930" x2="25886" y2="69930"/>
                          <a14:foregroundMark x1="24523" y1="71329" x2="24523" y2="71329"/>
                          <a14:foregroundMark x1="22888" y1="80420" x2="22888" y2="80420"/>
                          <a14:foregroundMark x1="19074" y1="83916" x2="19074" y2="83916"/>
                          <a14:foregroundMark x1="16621" y1="79720" x2="16621" y2="79720"/>
                          <a14:foregroundMark x1="20163" y1="79021" x2="20163" y2="79021"/>
                          <a14:foregroundMark x1="7902" y1="30769" x2="7902" y2="30769"/>
                          <a14:foregroundMark x1="7629" y1="32867" x2="7629" y2="32867"/>
                          <a14:foregroundMark x1="14986" y1="26573" x2="14986" y2="26573"/>
                          <a14:foregroundMark x1="11717" y1="77622" x2="11717" y2="77622"/>
                          <a14:foregroundMark x1="5177" y1="49650" x2="5177" y2="49650"/>
                          <a14:foregroundMark x1="43324" y1="34266" x2="43324" y2="34266"/>
                          <a14:foregroundMark x1="48774" y1="33566" x2="48774" y2="33566"/>
                          <a14:foregroundMark x1="55858" y1="34266" x2="55858" y2="34266"/>
                          <a14:foregroundMark x1="62125" y1="38462" x2="62125" y2="38462"/>
                          <a14:foregroundMark x1="80926" y1="36364" x2="80926" y2="36364"/>
                          <a14:foregroundMark x1="85014" y1="37063" x2="85014" y2="37063"/>
                          <a14:foregroundMark x1="90736" y1="37063" x2="90736" y2="37063"/>
                          <a14:foregroundMark x1="45232" y1="59441" x2="45232" y2="59441"/>
                          <a14:foregroundMark x1="46866" y1="58741" x2="46866" y2="58741"/>
                          <a14:foregroundMark x1="50409" y1="57343" x2="50409" y2="57343"/>
                          <a14:foregroundMark x1="54768" y1="57343" x2="54768" y2="57343"/>
                          <a14:foregroundMark x1="58856" y1="58042" x2="58856" y2="58042"/>
                          <a14:foregroundMark x1="61580" y1="58042" x2="61580" y2="58042"/>
                          <a14:foregroundMark x1="65395" y1="58741" x2="65395" y2="58741"/>
                          <a14:foregroundMark x1="68392" y1="59441" x2="68392" y2="59441"/>
                          <a14:foregroundMark x1="70845" y1="58741" x2="70845" y2="58741"/>
                          <a14:foregroundMark x1="73842" y1="57343" x2="73842" y2="57343"/>
                          <a14:foregroundMark x1="75477" y1="58042" x2="75477" y2="58042"/>
                          <a14:foregroundMark x1="77384" y1="58042" x2="77384" y2="58042"/>
                          <a14:foregroundMark x1="82289" y1="58741" x2="82289" y2="58741"/>
                          <a14:foregroundMark x1="83924" y1="59441" x2="83924" y2="59441"/>
                          <a14:foregroundMark x1="87466" y1="58042" x2="87466" y2="58042"/>
                          <a14:foregroundMark x1="49591" y1="70629" x2="49591" y2="70629"/>
                          <a14:foregroundMark x1="54496" y1="72028" x2="54496" y2="72028"/>
                          <a14:foregroundMark x1="56948" y1="73427" x2="56948" y2="73427"/>
                          <a14:foregroundMark x1="59946" y1="73427" x2="59946" y2="73427"/>
                          <a14:foregroundMark x1="62943" y1="73427" x2="62943" y2="73427"/>
                          <a14:foregroundMark x1="64578" y1="72727" x2="64578" y2="72727"/>
                          <a14:foregroundMark x1="59946" y1="68531" x2="59946" y2="68531"/>
                          <a14:foregroundMark x1="68120" y1="72028" x2="68120" y2="72028"/>
                          <a14:foregroundMark x1="71390" y1="72028" x2="71390" y2="72028"/>
                          <a14:foregroundMark x1="75477" y1="72028" x2="75477" y2="72028"/>
                          <a14:foregroundMark x1="79019" y1="72727" x2="79019" y2="72727"/>
                          <a14:foregroundMark x1="80381" y1="74126" x2="80381" y2="74126"/>
                          <a14:foregroundMark x1="83924" y1="71329" x2="83924" y2="71329"/>
                          <a14:backgroundMark x1="19074" y1="19580" x2="19074" y2="19580"/>
                          <a14:backgroundMark x1="17166" y1="17483" x2="17166" y2="17483"/>
                          <a14:backgroundMark x1="20708" y1="81818" x2="20708" y2="81818"/>
                          <a14:backgroundMark x1="18529" y1="80420" x2="18529" y2="80420"/>
                          <a14:backgroundMark x1="7084" y1="50350" x2="7084" y2="50350"/>
                          <a14:backgroundMark x1="6540" y1="45455" x2="6540" y2="45455"/>
                          <a14:backgroundMark x1="5995" y1="53147" x2="5995" y2="53147"/>
                          <a14:backgroundMark x1="30790" y1="46853" x2="30790" y2="46853"/>
                          <a14:backgroundMark x1="31335" y1="45455" x2="31335" y2="45455"/>
                          <a14:backgroundMark x1="31063" y1="51748" x2="31063" y2="51748"/>
                          <a14:backgroundMark x1="48229" y1="60140" x2="48229" y2="60140"/>
                          <a14:backgroundMark x1="46049" y1="60140" x2="46049" y2="60140"/>
                          <a14:backgroundMark x1="47956" y1="40559" x2="47956" y2="40559"/>
                          <a14:backgroundMark x1="55858" y1="58741" x2="55858" y2="58741"/>
                          <a14:backgroundMark x1="58856" y1="60140" x2="58856" y2="60140"/>
                          <a14:backgroundMark x1="65668" y1="60839" x2="65668" y2="60839"/>
                          <a14:backgroundMark x1="71117" y1="60839" x2="71117" y2="60839"/>
                          <a14:backgroundMark x1="81471" y1="61538" x2="81471" y2="61538"/>
                          <a14:backgroundMark x1="84469" y1="59441" x2="84469" y2="59441"/>
                          <a14:backgroundMark x1="88283" y1="60839" x2="88283" y2="60839"/>
                          <a14:backgroundMark x1="78202" y1="75524" x2="78202" y2="75524"/>
                          <a14:backgroundMark x1="75477" y1="74825" x2="75477" y2="74825"/>
                          <a14:backgroundMark x1="54496" y1="74126" x2="54496" y2="74126"/>
                          <a14:backgroundMark x1="51226" y1="71329" x2="51226" y2="71329"/>
                        </a14:backgroundRemoval>
                      </a14:imgEffect>
                    </a14:imgLayer>
                  </a14:imgProps>
                </a:ext>
                <a:ext uri="{28A0092B-C50C-407E-A947-70E740481C1C}">
                  <a14:useLocalDpi xmlns:a14="http://schemas.microsoft.com/office/drawing/2010/main" val="0"/>
                </a:ext>
              </a:extLst>
            </a:blip>
            <a:srcRect r="-532"/>
            <a:stretch/>
          </p:blipFill>
          <p:spPr>
            <a:xfrm>
              <a:off x="2412101" y="12717992"/>
              <a:ext cx="1532112" cy="594361"/>
            </a:xfrm>
            <a:prstGeom prst="rect">
              <a:avLst/>
            </a:prstGeom>
          </p:spPr>
        </p:pic>
      </p:grpSp>
      <p:sp>
        <p:nvSpPr>
          <p:cNvPr id="44" name="TextBox 43"/>
          <p:cNvSpPr txBox="1"/>
          <p:nvPr/>
        </p:nvSpPr>
        <p:spPr>
          <a:xfrm>
            <a:off x="1853302" y="6160528"/>
            <a:ext cx="8479418" cy="369332"/>
          </a:xfrm>
          <a:prstGeom prst="rect">
            <a:avLst/>
          </a:prstGeom>
          <a:noFill/>
        </p:spPr>
        <p:txBody>
          <a:bodyPr wrap="square" rtlCol="0">
            <a:spAutoFit/>
          </a:bodyPr>
          <a:lstStyle/>
          <a:p>
            <a:r>
              <a:rPr lang="en-US" dirty="0" smtClean="0">
                <a:solidFill>
                  <a:srgbClr val="574E4F"/>
                </a:solidFill>
                <a:latin typeface="Oswald" panose="02000503000000000000" pitchFamily="2" charset="0"/>
              </a:rPr>
              <a:t>Thanks for Your Participation</a:t>
            </a:r>
            <a:endParaRPr lang="en-US" dirty="0">
              <a:solidFill>
                <a:srgbClr val="574E4F"/>
              </a:solidFill>
              <a:latin typeface="Oswald" panose="02000503000000000000" pitchFamily="2" charset="0"/>
            </a:endParaRPr>
          </a:p>
        </p:txBody>
      </p:sp>
      <p:sp>
        <p:nvSpPr>
          <p:cNvPr id="48" name="TextBox 47"/>
          <p:cNvSpPr txBox="1"/>
          <p:nvPr/>
        </p:nvSpPr>
        <p:spPr>
          <a:xfrm>
            <a:off x="1853302" y="6523493"/>
            <a:ext cx="8479418" cy="892552"/>
          </a:xfrm>
          <a:prstGeom prst="rect">
            <a:avLst/>
          </a:prstGeom>
          <a:noFill/>
        </p:spPr>
        <p:txBody>
          <a:bodyPr wrap="square" rtlCol="0">
            <a:spAutoFit/>
          </a:bodyPr>
          <a:lstStyle/>
          <a:p>
            <a:r>
              <a:rPr lang="en-US" sz="1300" dirty="0">
                <a:solidFill>
                  <a:srgbClr val="574E4F"/>
                </a:solidFill>
                <a:latin typeface="Source Sans Pro" panose="020B0503030403020204" pitchFamily="34" charset="0"/>
              </a:rPr>
              <a:t>The purpose of this study was to understand the link between nonprofit capacity and relations with other community members. Through a pilot study, we developed a survey to measure nonprofit capacity. In the second phase of the study, over 1400 nonprofits have completed the study. These results will demonstrate how your organization compares with these nonprofits.</a:t>
            </a:r>
            <a:endParaRPr lang="en-US" sz="1300" dirty="0" smtClean="0">
              <a:solidFill>
                <a:srgbClr val="574E4F"/>
              </a:solidFill>
              <a:latin typeface="Source Sans Pro" panose="020B0503030403020204" pitchFamily="34" charset="0"/>
            </a:endParaRPr>
          </a:p>
        </p:txBody>
      </p:sp>
      <p:grpSp>
        <p:nvGrpSpPr>
          <p:cNvPr id="49" name="Group 48"/>
          <p:cNvGrpSpPr/>
          <p:nvPr/>
        </p:nvGrpSpPr>
        <p:grpSpPr>
          <a:xfrm>
            <a:off x="8634202" y="7469544"/>
            <a:ext cx="1767677" cy="347251"/>
            <a:chOff x="6737594" y="19006383"/>
            <a:chExt cx="1767677" cy="322059"/>
          </a:xfrm>
        </p:grpSpPr>
        <p:sp>
          <p:nvSpPr>
            <p:cNvPr id="50" name="Flowchart: Alternate Process 49"/>
            <p:cNvSpPr/>
            <p:nvPr/>
          </p:nvSpPr>
          <p:spPr>
            <a:xfrm>
              <a:off x="6737594"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itle 1"/>
            <p:cNvSpPr txBox="1">
              <a:spLocks/>
            </p:cNvSpPr>
            <p:nvPr/>
          </p:nvSpPr>
          <p:spPr>
            <a:xfrm>
              <a:off x="6737594" y="19035206"/>
              <a:ext cx="1767677" cy="293236"/>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Next  &gt;</a:t>
              </a:r>
              <a:endParaRPr lang="en-US" sz="1300" b="1" dirty="0">
                <a:solidFill>
                  <a:schemeClr val="bg1"/>
                </a:solidFill>
                <a:latin typeface="Oswald" panose="02000503000000000000" pitchFamily="2" charset="0"/>
              </a:endParaRPr>
            </a:p>
          </p:txBody>
        </p:sp>
      </p:grpSp>
      <p:grpSp>
        <p:nvGrpSpPr>
          <p:cNvPr id="52" name="Group 51"/>
          <p:cNvGrpSpPr/>
          <p:nvPr/>
        </p:nvGrpSpPr>
        <p:grpSpPr>
          <a:xfrm>
            <a:off x="1718480" y="7469542"/>
            <a:ext cx="1874934" cy="313383"/>
            <a:chOff x="6675498" y="19006383"/>
            <a:chExt cx="1874934" cy="290647"/>
          </a:xfrm>
        </p:grpSpPr>
        <p:sp>
          <p:nvSpPr>
            <p:cNvPr id="53" name="Flowchart: Alternate Process 52"/>
            <p:cNvSpPr/>
            <p:nvPr/>
          </p:nvSpPr>
          <p:spPr>
            <a:xfrm>
              <a:off x="6729127"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itle 1"/>
            <p:cNvSpPr txBox="1">
              <a:spLocks/>
            </p:cNvSpPr>
            <p:nvPr/>
          </p:nvSpPr>
          <p:spPr>
            <a:xfrm>
              <a:off x="6675498" y="19043522"/>
              <a:ext cx="1874934" cy="253508"/>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&lt;  Back</a:t>
              </a:r>
              <a:endParaRPr lang="en-US" sz="1300" b="1" dirty="0">
                <a:solidFill>
                  <a:schemeClr val="bg1"/>
                </a:solidFill>
                <a:latin typeface="Oswald" panose="02000503000000000000" pitchFamily="2" charset="0"/>
              </a:endParaRPr>
            </a:p>
          </p:txBody>
        </p:sp>
      </p:grpSp>
      <p:grpSp>
        <p:nvGrpSpPr>
          <p:cNvPr id="38" name="Group 37"/>
          <p:cNvGrpSpPr/>
          <p:nvPr/>
        </p:nvGrpSpPr>
        <p:grpSpPr>
          <a:xfrm>
            <a:off x="1852814" y="2662300"/>
            <a:ext cx="8486373" cy="1378396"/>
            <a:chOff x="1873114" y="9592690"/>
            <a:chExt cx="8486373" cy="1378396"/>
          </a:xfrm>
        </p:grpSpPr>
        <p:pic>
          <p:nvPicPr>
            <p:cNvPr id="39" name="Picture 38"/>
            <p:cNvPicPr>
              <a:picLocks noChangeAspect="1"/>
            </p:cNvPicPr>
            <p:nvPr/>
          </p:nvPicPr>
          <p:blipFill>
            <a:blip r:embed="rId9">
              <a:biLevel thresh="50000"/>
              <a:extLst>
                <a:ext uri="{28A0092B-C50C-407E-A947-70E740481C1C}">
                  <a14:useLocalDpi xmlns:a14="http://schemas.microsoft.com/office/drawing/2010/main" val="0"/>
                </a:ext>
              </a:extLst>
            </a:blip>
            <a:stretch>
              <a:fillRect/>
            </a:stretch>
          </p:blipFill>
          <p:spPr>
            <a:xfrm>
              <a:off x="1873114" y="9693052"/>
              <a:ext cx="1152244" cy="1158340"/>
            </a:xfrm>
            <a:prstGeom prst="rect">
              <a:avLst/>
            </a:prstGeom>
          </p:spPr>
        </p:pic>
        <p:pic>
          <p:nvPicPr>
            <p:cNvPr id="41" name="Picture 40"/>
            <p:cNvPicPr>
              <a:picLocks noChangeAspect="1"/>
            </p:cNvPicPr>
            <p:nvPr/>
          </p:nvPicPr>
          <p:blipFill>
            <a:blip r:embed="rId10">
              <a:biLevel thresh="50000"/>
              <a:extLst>
                <a:ext uri="{28A0092B-C50C-407E-A947-70E740481C1C}">
                  <a14:useLocalDpi xmlns:a14="http://schemas.microsoft.com/office/drawing/2010/main" val="0"/>
                </a:ext>
              </a:extLst>
            </a:blip>
            <a:stretch>
              <a:fillRect/>
            </a:stretch>
          </p:blipFill>
          <p:spPr>
            <a:xfrm>
              <a:off x="2803708" y="9690815"/>
              <a:ext cx="1341236" cy="1280271"/>
            </a:xfrm>
            <a:prstGeom prst="rect">
              <a:avLst/>
            </a:prstGeom>
          </p:spPr>
        </p:pic>
        <p:pic>
          <p:nvPicPr>
            <p:cNvPr id="45" name="Picture 44"/>
            <p:cNvPicPr>
              <a:picLocks noChangeAspect="1"/>
            </p:cNvPicPr>
            <p:nvPr/>
          </p:nvPicPr>
          <p:blipFill>
            <a:blip r:embed="rId11">
              <a:biLevel thresh="50000"/>
              <a:extLst>
                <a:ext uri="{28A0092B-C50C-407E-A947-70E740481C1C}">
                  <a14:useLocalDpi xmlns:a14="http://schemas.microsoft.com/office/drawing/2010/main" val="0"/>
                </a:ext>
              </a:extLst>
            </a:blip>
            <a:stretch>
              <a:fillRect/>
            </a:stretch>
          </p:blipFill>
          <p:spPr>
            <a:xfrm>
              <a:off x="4001972" y="9690815"/>
              <a:ext cx="1024217" cy="1054699"/>
            </a:xfrm>
            <a:prstGeom prst="rect">
              <a:avLst/>
            </a:prstGeom>
          </p:spPr>
        </p:pic>
        <p:pic>
          <p:nvPicPr>
            <p:cNvPr id="46" name="Picture 45"/>
            <p:cNvPicPr>
              <a:picLocks noChangeAspect="1"/>
            </p:cNvPicPr>
            <p:nvPr/>
          </p:nvPicPr>
          <p:blipFill>
            <a:blip r:embed="rId12">
              <a:biLevel thresh="50000"/>
              <a:extLst>
                <a:ext uri="{28A0092B-C50C-407E-A947-70E740481C1C}">
                  <a14:useLocalDpi xmlns:a14="http://schemas.microsoft.com/office/drawing/2010/main" val="0"/>
                </a:ext>
              </a:extLst>
            </a:blip>
            <a:stretch>
              <a:fillRect/>
            </a:stretch>
          </p:blipFill>
          <p:spPr>
            <a:xfrm>
              <a:off x="5050060" y="9670170"/>
              <a:ext cx="999831" cy="1012024"/>
            </a:xfrm>
            <a:prstGeom prst="rect">
              <a:avLst/>
            </a:prstGeom>
          </p:spPr>
        </p:pic>
        <p:pic>
          <p:nvPicPr>
            <p:cNvPr id="47" name="Picture 46"/>
            <p:cNvPicPr>
              <a:picLocks noChangeAspect="1"/>
            </p:cNvPicPr>
            <p:nvPr/>
          </p:nvPicPr>
          <p:blipFill>
            <a:blip r:embed="rId13">
              <a:biLevel thresh="50000"/>
              <a:extLst>
                <a:ext uri="{28A0092B-C50C-407E-A947-70E740481C1C}">
                  <a14:useLocalDpi xmlns:a14="http://schemas.microsoft.com/office/drawing/2010/main" val="0"/>
                </a:ext>
              </a:extLst>
            </a:blip>
            <a:stretch>
              <a:fillRect/>
            </a:stretch>
          </p:blipFill>
          <p:spPr>
            <a:xfrm>
              <a:off x="6097366" y="9689931"/>
              <a:ext cx="987638" cy="993734"/>
            </a:xfrm>
            <a:prstGeom prst="rect">
              <a:avLst/>
            </a:prstGeom>
          </p:spPr>
        </p:pic>
        <p:pic>
          <p:nvPicPr>
            <p:cNvPr id="55" name="Picture 54"/>
            <p:cNvPicPr>
              <a:picLocks noChangeAspect="1"/>
            </p:cNvPicPr>
            <p:nvPr/>
          </p:nvPicPr>
          <p:blipFill>
            <a:blip r:embed="rId14">
              <a:biLevel thresh="50000"/>
              <a:extLst>
                <a:ext uri="{28A0092B-C50C-407E-A947-70E740481C1C}">
                  <a14:useLocalDpi xmlns:a14="http://schemas.microsoft.com/office/drawing/2010/main" val="0"/>
                </a:ext>
              </a:extLst>
            </a:blip>
            <a:stretch>
              <a:fillRect/>
            </a:stretch>
          </p:blipFill>
          <p:spPr>
            <a:xfrm>
              <a:off x="7070960" y="9665658"/>
              <a:ext cx="1121761" cy="1005927"/>
            </a:xfrm>
            <a:prstGeom prst="rect">
              <a:avLst/>
            </a:prstGeom>
          </p:spPr>
        </p:pic>
        <p:pic>
          <p:nvPicPr>
            <p:cNvPr id="56" name="Picture 55"/>
            <p:cNvPicPr>
              <a:picLocks noChangeAspect="1"/>
            </p:cNvPicPr>
            <p:nvPr/>
          </p:nvPicPr>
          <p:blipFill>
            <a:blip r:embed="rId15">
              <a:biLevel thresh="50000"/>
              <a:extLst>
                <a:ext uri="{28A0092B-C50C-407E-A947-70E740481C1C}">
                  <a14:useLocalDpi xmlns:a14="http://schemas.microsoft.com/office/drawing/2010/main" val="0"/>
                </a:ext>
              </a:extLst>
            </a:blip>
            <a:stretch>
              <a:fillRect/>
            </a:stretch>
          </p:blipFill>
          <p:spPr>
            <a:xfrm>
              <a:off x="8179786" y="9689931"/>
              <a:ext cx="999831" cy="1005927"/>
            </a:xfrm>
            <a:prstGeom prst="rect">
              <a:avLst/>
            </a:prstGeom>
          </p:spPr>
        </p:pic>
        <p:pic>
          <p:nvPicPr>
            <p:cNvPr id="57" name="Picture 56"/>
            <p:cNvPicPr>
              <a:picLocks noChangeAspect="1"/>
            </p:cNvPicPr>
            <p:nvPr/>
          </p:nvPicPr>
          <p:blipFill>
            <a:blip r:embed="rId16">
              <a:biLevel thresh="50000"/>
              <a:extLst>
                <a:ext uri="{28A0092B-C50C-407E-A947-70E740481C1C}">
                  <a14:useLocalDpi xmlns:a14="http://schemas.microsoft.com/office/drawing/2010/main" val="0"/>
                </a:ext>
              </a:extLst>
            </a:blip>
            <a:stretch>
              <a:fillRect/>
            </a:stretch>
          </p:blipFill>
          <p:spPr>
            <a:xfrm>
              <a:off x="9060926" y="9592690"/>
              <a:ext cx="1298561" cy="1121761"/>
            </a:xfrm>
            <a:prstGeom prst="rect">
              <a:avLst/>
            </a:prstGeom>
          </p:spPr>
        </p:pic>
      </p:grpSp>
      <p:grpSp>
        <p:nvGrpSpPr>
          <p:cNvPr id="58" name="Group 57"/>
          <p:cNvGrpSpPr/>
          <p:nvPr/>
        </p:nvGrpSpPr>
        <p:grpSpPr>
          <a:xfrm>
            <a:off x="1962911" y="3806028"/>
            <a:ext cx="8184691" cy="488801"/>
            <a:chOff x="1962911" y="10115388"/>
            <a:chExt cx="8184691" cy="488801"/>
          </a:xfrm>
        </p:grpSpPr>
        <p:sp>
          <p:nvSpPr>
            <p:cNvPr id="59" name="Content Placeholder 5"/>
            <p:cNvSpPr txBox="1">
              <a:spLocks/>
            </p:cNvSpPr>
            <p:nvPr/>
          </p:nvSpPr>
          <p:spPr>
            <a:xfrm>
              <a:off x="1962911" y="10124600"/>
              <a:ext cx="923979" cy="468387"/>
            </a:xfrm>
            <a:prstGeom prst="rect">
              <a:avLst/>
            </a:prstGeom>
          </p:spPr>
          <p:txBody>
            <a:bodyPr>
              <a:noAutofit/>
            </a:bodyPr>
            <a:lstStyle>
              <a:lvl1pPr marL="396232" indent="-396232" algn="l" defTabSz="1584930" rtl="0" eaLnBrk="1" latinLnBrk="0" hangingPunct="1">
                <a:lnSpc>
                  <a:spcPct val="90000"/>
                </a:lnSpc>
                <a:spcBef>
                  <a:spcPts val="1733"/>
                </a:spcBef>
                <a:buFont typeface="Arial" panose="020B0604020202020204" pitchFamily="34" charset="0"/>
                <a:buChar char="•"/>
                <a:defRPr sz="4853" kern="1200">
                  <a:solidFill>
                    <a:schemeClr val="tx1"/>
                  </a:solidFill>
                  <a:latin typeface="+mn-lt"/>
                  <a:ea typeface="+mn-ea"/>
                  <a:cs typeface="+mn-cs"/>
                </a:defRPr>
              </a:lvl1pPr>
              <a:lvl2pPr marL="1188697" indent="-396232" algn="l" defTabSz="1584930" rtl="0" eaLnBrk="1" latinLnBrk="0" hangingPunct="1">
                <a:lnSpc>
                  <a:spcPct val="90000"/>
                </a:lnSpc>
                <a:spcBef>
                  <a:spcPts val="867"/>
                </a:spcBef>
                <a:buFont typeface="Arial" panose="020B0604020202020204" pitchFamily="34" charset="0"/>
                <a:buChar char="•"/>
                <a:defRPr sz="4160" kern="1200">
                  <a:solidFill>
                    <a:schemeClr val="tx1"/>
                  </a:solidFill>
                  <a:latin typeface="+mn-lt"/>
                  <a:ea typeface="+mn-ea"/>
                  <a:cs typeface="+mn-cs"/>
                </a:defRPr>
              </a:lvl2pPr>
              <a:lvl3pPr marL="1981162" indent="-396232" algn="l" defTabSz="1584930" rtl="0" eaLnBrk="1" latinLnBrk="0" hangingPunct="1">
                <a:lnSpc>
                  <a:spcPct val="90000"/>
                </a:lnSpc>
                <a:spcBef>
                  <a:spcPts val="867"/>
                </a:spcBef>
                <a:buFont typeface="Arial" panose="020B0604020202020204" pitchFamily="34" charset="0"/>
                <a:buChar char="•"/>
                <a:defRPr sz="3467" kern="1200">
                  <a:solidFill>
                    <a:schemeClr val="tx1"/>
                  </a:solidFill>
                  <a:latin typeface="+mn-lt"/>
                  <a:ea typeface="+mn-ea"/>
                  <a:cs typeface="+mn-cs"/>
                </a:defRPr>
              </a:lvl3pPr>
              <a:lvl4pPr marL="2773627"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4pPr>
              <a:lvl5pPr marL="356609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5pPr>
              <a:lvl6pPr marL="435855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6pPr>
              <a:lvl7pPr marL="515102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7pPr>
              <a:lvl8pPr marL="594348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8pPr>
              <a:lvl9pPr marL="6735950"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9pPr>
            </a:lstStyle>
            <a:p>
              <a:pPr marL="0" indent="0" algn="ctr">
                <a:buNone/>
              </a:pPr>
              <a:r>
                <a:rPr lang="en-US" sz="1300" dirty="0" smtClean="0">
                  <a:solidFill>
                    <a:schemeClr val="bg1"/>
                  </a:solidFill>
                  <a:latin typeface="Oswald" panose="02000503000000000000" pitchFamily="2" charset="0"/>
                </a:rPr>
                <a:t>Adaptive Capacity</a:t>
              </a:r>
              <a:endParaRPr lang="en-US" sz="1300" dirty="0">
                <a:solidFill>
                  <a:schemeClr val="bg1"/>
                </a:solidFill>
                <a:latin typeface="Oswald" panose="02000503000000000000" pitchFamily="2" charset="0"/>
              </a:endParaRPr>
            </a:p>
          </p:txBody>
        </p:sp>
        <p:sp>
          <p:nvSpPr>
            <p:cNvPr id="60" name="Content Placeholder 5"/>
            <p:cNvSpPr txBox="1">
              <a:spLocks/>
            </p:cNvSpPr>
            <p:nvPr/>
          </p:nvSpPr>
          <p:spPr>
            <a:xfrm>
              <a:off x="2970124" y="10125320"/>
              <a:ext cx="923979" cy="468387"/>
            </a:xfrm>
            <a:prstGeom prst="rect">
              <a:avLst/>
            </a:prstGeom>
          </p:spPr>
          <p:txBody>
            <a:bodyPr>
              <a:noAutofit/>
            </a:bodyPr>
            <a:lstStyle>
              <a:lvl1pPr marL="396232" indent="-396232" algn="l" defTabSz="1584930" rtl="0" eaLnBrk="1" latinLnBrk="0" hangingPunct="1">
                <a:lnSpc>
                  <a:spcPct val="90000"/>
                </a:lnSpc>
                <a:spcBef>
                  <a:spcPts val="1733"/>
                </a:spcBef>
                <a:buFont typeface="Arial" panose="020B0604020202020204" pitchFamily="34" charset="0"/>
                <a:buChar char="•"/>
                <a:defRPr sz="4853" kern="1200">
                  <a:solidFill>
                    <a:schemeClr val="tx1"/>
                  </a:solidFill>
                  <a:latin typeface="+mn-lt"/>
                  <a:ea typeface="+mn-ea"/>
                  <a:cs typeface="+mn-cs"/>
                </a:defRPr>
              </a:lvl1pPr>
              <a:lvl2pPr marL="1188697" indent="-396232" algn="l" defTabSz="1584930" rtl="0" eaLnBrk="1" latinLnBrk="0" hangingPunct="1">
                <a:lnSpc>
                  <a:spcPct val="90000"/>
                </a:lnSpc>
                <a:spcBef>
                  <a:spcPts val="867"/>
                </a:spcBef>
                <a:buFont typeface="Arial" panose="020B0604020202020204" pitchFamily="34" charset="0"/>
                <a:buChar char="•"/>
                <a:defRPr sz="4160" kern="1200">
                  <a:solidFill>
                    <a:schemeClr val="tx1"/>
                  </a:solidFill>
                  <a:latin typeface="+mn-lt"/>
                  <a:ea typeface="+mn-ea"/>
                  <a:cs typeface="+mn-cs"/>
                </a:defRPr>
              </a:lvl2pPr>
              <a:lvl3pPr marL="1981162" indent="-396232" algn="l" defTabSz="1584930" rtl="0" eaLnBrk="1" latinLnBrk="0" hangingPunct="1">
                <a:lnSpc>
                  <a:spcPct val="90000"/>
                </a:lnSpc>
                <a:spcBef>
                  <a:spcPts val="867"/>
                </a:spcBef>
                <a:buFont typeface="Arial" panose="020B0604020202020204" pitchFamily="34" charset="0"/>
                <a:buChar char="•"/>
                <a:defRPr sz="3467" kern="1200">
                  <a:solidFill>
                    <a:schemeClr val="tx1"/>
                  </a:solidFill>
                  <a:latin typeface="+mn-lt"/>
                  <a:ea typeface="+mn-ea"/>
                  <a:cs typeface="+mn-cs"/>
                </a:defRPr>
              </a:lvl3pPr>
              <a:lvl4pPr marL="2773627"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4pPr>
              <a:lvl5pPr marL="356609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5pPr>
              <a:lvl6pPr marL="435855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6pPr>
              <a:lvl7pPr marL="515102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7pPr>
              <a:lvl8pPr marL="594348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8pPr>
              <a:lvl9pPr marL="6735950"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9pPr>
            </a:lstStyle>
            <a:p>
              <a:pPr marL="0" indent="0" algn="ctr">
                <a:buNone/>
              </a:pPr>
              <a:r>
                <a:rPr lang="en-US" sz="1300" dirty="0" smtClean="0">
                  <a:solidFill>
                    <a:schemeClr val="bg1"/>
                  </a:solidFill>
                  <a:latin typeface="Oswald" panose="02000503000000000000" pitchFamily="2" charset="0"/>
                </a:rPr>
                <a:t>Board Leadership</a:t>
              </a:r>
              <a:endParaRPr lang="en-US" sz="1300" dirty="0">
                <a:solidFill>
                  <a:schemeClr val="bg1"/>
                </a:solidFill>
                <a:latin typeface="Oswald" panose="02000503000000000000" pitchFamily="2" charset="0"/>
              </a:endParaRPr>
            </a:p>
          </p:txBody>
        </p:sp>
        <p:sp>
          <p:nvSpPr>
            <p:cNvPr id="61" name="Content Placeholder 5"/>
            <p:cNvSpPr txBox="1">
              <a:spLocks/>
            </p:cNvSpPr>
            <p:nvPr/>
          </p:nvSpPr>
          <p:spPr>
            <a:xfrm>
              <a:off x="3910174" y="10135802"/>
              <a:ext cx="1195633" cy="468387"/>
            </a:xfrm>
            <a:prstGeom prst="rect">
              <a:avLst/>
            </a:prstGeom>
          </p:spPr>
          <p:txBody>
            <a:bodyPr>
              <a:noAutofit/>
            </a:bodyPr>
            <a:lstStyle>
              <a:lvl1pPr marL="396232" indent="-396232" algn="l" defTabSz="1584930" rtl="0" eaLnBrk="1" latinLnBrk="0" hangingPunct="1">
                <a:lnSpc>
                  <a:spcPct val="90000"/>
                </a:lnSpc>
                <a:spcBef>
                  <a:spcPts val="1733"/>
                </a:spcBef>
                <a:buFont typeface="Arial" panose="020B0604020202020204" pitchFamily="34" charset="0"/>
                <a:buChar char="•"/>
                <a:defRPr sz="4853" kern="1200">
                  <a:solidFill>
                    <a:schemeClr val="tx1"/>
                  </a:solidFill>
                  <a:latin typeface="+mn-lt"/>
                  <a:ea typeface="+mn-ea"/>
                  <a:cs typeface="+mn-cs"/>
                </a:defRPr>
              </a:lvl1pPr>
              <a:lvl2pPr marL="1188697" indent="-396232" algn="l" defTabSz="1584930" rtl="0" eaLnBrk="1" latinLnBrk="0" hangingPunct="1">
                <a:lnSpc>
                  <a:spcPct val="90000"/>
                </a:lnSpc>
                <a:spcBef>
                  <a:spcPts val="867"/>
                </a:spcBef>
                <a:buFont typeface="Arial" panose="020B0604020202020204" pitchFamily="34" charset="0"/>
                <a:buChar char="•"/>
                <a:defRPr sz="4160" kern="1200">
                  <a:solidFill>
                    <a:schemeClr val="tx1"/>
                  </a:solidFill>
                  <a:latin typeface="+mn-lt"/>
                  <a:ea typeface="+mn-ea"/>
                  <a:cs typeface="+mn-cs"/>
                </a:defRPr>
              </a:lvl2pPr>
              <a:lvl3pPr marL="1981162" indent="-396232" algn="l" defTabSz="1584930" rtl="0" eaLnBrk="1" latinLnBrk="0" hangingPunct="1">
                <a:lnSpc>
                  <a:spcPct val="90000"/>
                </a:lnSpc>
                <a:spcBef>
                  <a:spcPts val="867"/>
                </a:spcBef>
                <a:buFont typeface="Arial" panose="020B0604020202020204" pitchFamily="34" charset="0"/>
                <a:buChar char="•"/>
                <a:defRPr sz="3467" kern="1200">
                  <a:solidFill>
                    <a:schemeClr val="tx1"/>
                  </a:solidFill>
                  <a:latin typeface="+mn-lt"/>
                  <a:ea typeface="+mn-ea"/>
                  <a:cs typeface="+mn-cs"/>
                </a:defRPr>
              </a:lvl3pPr>
              <a:lvl4pPr marL="2773627"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4pPr>
              <a:lvl5pPr marL="356609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5pPr>
              <a:lvl6pPr marL="435855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6pPr>
              <a:lvl7pPr marL="515102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7pPr>
              <a:lvl8pPr marL="594348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8pPr>
              <a:lvl9pPr marL="6735950"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9pPr>
            </a:lstStyle>
            <a:p>
              <a:pPr marL="0" indent="0" algn="ctr">
                <a:buNone/>
              </a:pPr>
              <a:r>
                <a:rPr lang="en-US" sz="1300" dirty="0" smtClean="0">
                  <a:solidFill>
                    <a:schemeClr val="bg1"/>
                  </a:solidFill>
                  <a:latin typeface="Oswald" panose="02000503000000000000" pitchFamily="2" charset="0"/>
                </a:rPr>
                <a:t>External Communication</a:t>
              </a:r>
              <a:endParaRPr lang="en-US" sz="1300" dirty="0">
                <a:solidFill>
                  <a:schemeClr val="bg1"/>
                </a:solidFill>
                <a:latin typeface="Oswald" panose="02000503000000000000" pitchFamily="2" charset="0"/>
              </a:endParaRPr>
            </a:p>
          </p:txBody>
        </p:sp>
        <p:sp>
          <p:nvSpPr>
            <p:cNvPr id="62" name="Content Placeholder 5"/>
            <p:cNvSpPr txBox="1">
              <a:spLocks/>
            </p:cNvSpPr>
            <p:nvPr/>
          </p:nvSpPr>
          <p:spPr>
            <a:xfrm>
              <a:off x="5015697" y="10135801"/>
              <a:ext cx="1031876" cy="468387"/>
            </a:xfrm>
            <a:prstGeom prst="rect">
              <a:avLst/>
            </a:prstGeom>
          </p:spPr>
          <p:txBody>
            <a:bodyPr>
              <a:noAutofit/>
            </a:bodyPr>
            <a:lstStyle>
              <a:lvl1pPr marL="396232" indent="-396232" algn="l" defTabSz="1584930" rtl="0" eaLnBrk="1" latinLnBrk="0" hangingPunct="1">
                <a:lnSpc>
                  <a:spcPct val="90000"/>
                </a:lnSpc>
                <a:spcBef>
                  <a:spcPts val="1733"/>
                </a:spcBef>
                <a:buFont typeface="Arial" panose="020B0604020202020204" pitchFamily="34" charset="0"/>
                <a:buChar char="•"/>
                <a:defRPr sz="4853" kern="1200">
                  <a:solidFill>
                    <a:schemeClr val="tx1"/>
                  </a:solidFill>
                  <a:latin typeface="+mn-lt"/>
                  <a:ea typeface="+mn-ea"/>
                  <a:cs typeface="+mn-cs"/>
                </a:defRPr>
              </a:lvl1pPr>
              <a:lvl2pPr marL="1188697" indent="-396232" algn="l" defTabSz="1584930" rtl="0" eaLnBrk="1" latinLnBrk="0" hangingPunct="1">
                <a:lnSpc>
                  <a:spcPct val="90000"/>
                </a:lnSpc>
                <a:spcBef>
                  <a:spcPts val="867"/>
                </a:spcBef>
                <a:buFont typeface="Arial" panose="020B0604020202020204" pitchFamily="34" charset="0"/>
                <a:buChar char="•"/>
                <a:defRPr sz="4160" kern="1200">
                  <a:solidFill>
                    <a:schemeClr val="tx1"/>
                  </a:solidFill>
                  <a:latin typeface="+mn-lt"/>
                  <a:ea typeface="+mn-ea"/>
                  <a:cs typeface="+mn-cs"/>
                </a:defRPr>
              </a:lvl2pPr>
              <a:lvl3pPr marL="1981162" indent="-396232" algn="l" defTabSz="1584930" rtl="0" eaLnBrk="1" latinLnBrk="0" hangingPunct="1">
                <a:lnSpc>
                  <a:spcPct val="90000"/>
                </a:lnSpc>
                <a:spcBef>
                  <a:spcPts val="867"/>
                </a:spcBef>
                <a:buFont typeface="Arial" panose="020B0604020202020204" pitchFamily="34" charset="0"/>
                <a:buChar char="•"/>
                <a:defRPr sz="3467" kern="1200">
                  <a:solidFill>
                    <a:schemeClr val="tx1"/>
                  </a:solidFill>
                  <a:latin typeface="+mn-lt"/>
                  <a:ea typeface="+mn-ea"/>
                  <a:cs typeface="+mn-cs"/>
                </a:defRPr>
              </a:lvl3pPr>
              <a:lvl4pPr marL="2773627"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4pPr>
              <a:lvl5pPr marL="356609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5pPr>
              <a:lvl6pPr marL="435855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6pPr>
              <a:lvl7pPr marL="515102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7pPr>
              <a:lvl8pPr marL="594348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8pPr>
              <a:lvl9pPr marL="6735950"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9pPr>
            </a:lstStyle>
            <a:p>
              <a:pPr marL="0" indent="0" algn="ctr">
                <a:buNone/>
              </a:pPr>
              <a:r>
                <a:rPr lang="en-US" sz="1300" dirty="0" smtClean="0">
                  <a:solidFill>
                    <a:schemeClr val="bg1"/>
                  </a:solidFill>
                  <a:latin typeface="Oswald" panose="02000503000000000000" pitchFamily="2" charset="0"/>
                </a:rPr>
                <a:t>Financial Management</a:t>
              </a:r>
              <a:endParaRPr lang="en-US" sz="1300" dirty="0">
                <a:solidFill>
                  <a:schemeClr val="bg1"/>
                </a:solidFill>
                <a:latin typeface="Oswald" panose="02000503000000000000" pitchFamily="2" charset="0"/>
              </a:endParaRPr>
            </a:p>
          </p:txBody>
        </p:sp>
        <p:sp>
          <p:nvSpPr>
            <p:cNvPr id="63" name="Content Placeholder 5"/>
            <p:cNvSpPr txBox="1">
              <a:spLocks/>
            </p:cNvSpPr>
            <p:nvPr/>
          </p:nvSpPr>
          <p:spPr>
            <a:xfrm>
              <a:off x="6108895" y="10135801"/>
              <a:ext cx="923979" cy="468387"/>
            </a:xfrm>
            <a:prstGeom prst="rect">
              <a:avLst/>
            </a:prstGeom>
          </p:spPr>
          <p:txBody>
            <a:bodyPr>
              <a:noAutofit/>
            </a:bodyPr>
            <a:lstStyle>
              <a:lvl1pPr marL="396232" indent="-396232" algn="l" defTabSz="1584930" rtl="0" eaLnBrk="1" latinLnBrk="0" hangingPunct="1">
                <a:lnSpc>
                  <a:spcPct val="90000"/>
                </a:lnSpc>
                <a:spcBef>
                  <a:spcPts val="1733"/>
                </a:spcBef>
                <a:buFont typeface="Arial" panose="020B0604020202020204" pitchFamily="34" charset="0"/>
                <a:buChar char="•"/>
                <a:defRPr sz="4853" kern="1200">
                  <a:solidFill>
                    <a:schemeClr val="tx1"/>
                  </a:solidFill>
                  <a:latin typeface="+mn-lt"/>
                  <a:ea typeface="+mn-ea"/>
                  <a:cs typeface="+mn-cs"/>
                </a:defRPr>
              </a:lvl1pPr>
              <a:lvl2pPr marL="1188697" indent="-396232" algn="l" defTabSz="1584930" rtl="0" eaLnBrk="1" latinLnBrk="0" hangingPunct="1">
                <a:lnSpc>
                  <a:spcPct val="90000"/>
                </a:lnSpc>
                <a:spcBef>
                  <a:spcPts val="867"/>
                </a:spcBef>
                <a:buFont typeface="Arial" panose="020B0604020202020204" pitchFamily="34" charset="0"/>
                <a:buChar char="•"/>
                <a:defRPr sz="4160" kern="1200">
                  <a:solidFill>
                    <a:schemeClr val="tx1"/>
                  </a:solidFill>
                  <a:latin typeface="+mn-lt"/>
                  <a:ea typeface="+mn-ea"/>
                  <a:cs typeface="+mn-cs"/>
                </a:defRPr>
              </a:lvl2pPr>
              <a:lvl3pPr marL="1981162" indent="-396232" algn="l" defTabSz="1584930" rtl="0" eaLnBrk="1" latinLnBrk="0" hangingPunct="1">
                <a:lnSpc>
                  <a:spcPct val="90000"/>
                </a:lnSpc>
                <a:spcBef>
                  <a:spcPts val="867"/>
                </a:spcBef>
                <a:buFont typeface="Arial" panose="020B0604020202020204" pitchFamily="34" charset="0"/>
                <a:buChar char="•"/>
                <a:defRPr sz="3467" kern="1200">
                  <a:solidFill>
                    <a:schemeClr val="tx1"/>
                  </a:solidFill>
                  <a:latin typeface="+mn-lt"/>
                  <a:ea typeface="+mn-ea"/>
                  <a:cs typeface="+mn-cs"/>
                </a:defRPr>
              </a:lvl3pPr>
              <a:lvl4pPr marL="2773627"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4pPr>
              <a:lvl5pPr marL="356609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5pPr>
              <a:lvl6pPr marL="435855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6pPr>
              <a:lvl7pPr marL="515102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7pPr>
              <a:lvl8pPr marL="594348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8pPr>
              <a:lvl9pPr marL="6735950"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9pPr>
            </a:lstStyle>
            <a:p>
              <a:pPr marL="0" indent="0" algn="ctr">
                <a:buNone/>
              </a:pPr>
              <a:r>
                <a:rPr lang="en-US" sz="1300" dirty="0" smtClean="0">
                  <a:solidFill>
                    <a:schemeClr val="bg1"/>
                  </a:solidFill>
                  <a:latin typeface="Oswald" panose="02000503000000000000" pitchFamily="2" charset="0"/>
                </a:rPr>
                <a:t>Mission Orientation</a:t>
              </a:r>
              <a:endParaRPr lang="en-US" sz="1300" dirty="0">
                <a:solidFill>
                  <a:schemeClr val="bg1"/>
                </a:solidFill>
                <a:latin typeface="Oswald" panose="02000503000000000000" pitchFamily="2" charset="0"/>
              </a:endParaRPr>
            </a:p>
          </p:txBody>
        </p:sp>
        <p:sp>
          <p:nvSpPr>
            <p:cNvPr id="64" name="Content Placeholder 5"/>
            <p:cNvSpPr txBox="1">
              <a:spLocks/>
            </p:cNvSpPr>
            <p:nvPr/>
          </p:nvSpPr>
          <p:spPr>
            <a:xfrm>
              <a:off x="7142072" y="10135084"/>
              <a:ext cx="940046" cy="468387"/>
            </a:xfrm>
            <a:prstGeom prst="rect">
              <a:avLst/>
            </a:prstGeom>
          </p:spPr>
          <p:txBody>
            <a:bodyPr>
              <a:noAutofit/>
            </a:bodyPr>
            <a:lstStyle>
              <a:lvl1pPr marL="396232" indent="-396232" algn="l" defTabSz="1584930" rtl="0" eaLnBrk="1" latinLnBrk="0" hangingPunct="1">
                <a:lnSpc>
                  <a:spcPct val="90000"/>
                </a:lnSpc>
                <a:spcBef>
                  <a:spcPts val="1733"/>
                </a:spcBef>
                <a:buFont typeface="Arial" panose="020B0604020202020204" pitchFamily="34" charset="0"/>
                <a:buChar char="•"/>
                <a:defRPr sz="4853" kern="1200">
                  <a:solidFill>
                    <a:schemeClr val="tx1"/>
                  </a:solidFill>
                  <a:latin typeface="+mn-lt"/>
                  <a:ea typeface="+mn-ea"/>
                  <a:cs typeface="+mn-cs"/>
                </a:defRPr>
              </a:lvl1pPr>
              <a:lvl2pPr marL="1188697" indent="-396232" algn="l" defTabSz="1584930" rtl="0" eaLnBrk="1" latinLnBrk="0" hangingPunct="1">
                <a:lnSpc>
                  <a:spcPct val="90000"/>
                </a:lnSpc>
                <a:spcBef>
                  <a:spcPts val="867"/>
                </a:spcBef>
                <a:buFont typeface="Arial" panose="020B0604020202020204" pitchFamily="34" charset="0"/>
                <a:buChar char="•"/>
                <a:defRPr sz="4160" kern="1200">
                  <a:solidFill>
                    <a:schemeClr val="tx1"/>
                  </a:solidFill>
                  <a:latin typeface="+mn-lt"/>
                  <a:ea typeface="+mn-ea"/>
                  <a:cs typeface="+mn-cs"/>
                </a:defRPr>
              </a:lvl2pPr>
              <a:lvl3pPr marL="1981162" indent="-396232" algn="l" defTabSz="1584930" rtl="0" eaLnBrk="1" latinLnBrk="0" hangingPunct="1">
                <a:lnSpc>
                  <a:spcPct val="90000"/>
                </a:lnSpc>
                <a:spcBef>
                  <a:spcPts val="867"/>
                </a:spcBef>
                <a:buFont typeface="Arial" panose="020B0604020202020204" pitchFamily="34" charset="0"/>
                <a:buChar char="•"/>
                <a:defRPr sz="3467" kern="1200">
                  <a:solidFill>
                    <a:schemeClr val="tx1"/>
                  </a:solidFill>
                  <a:latin typeface="+mn-lt"/>
                  <a:ea typeface="+mn-ea"/>
                  <a:cs typeface="+mn-cs"/>
                </a:defRPr>
              </a:lvl3pPr>
              <a:lvl4pPr marL="2773627"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4pPr>
              <a:lvl5pPr marL="356609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5pPr>
              <a:lvl6pPr marL="435855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6pPr>
              <a:lvl7pPr marL="515102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7pPr>
              <a:lvl8pPr marL="594348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8pPr>
              <a:lvl9pPr marL="6735950"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9pPr>
            </a:lstStyle>
            <a:p>
              <a:pPr marL="0" indent="0" algn="ctr">
                <a:buNone/>
              </a:pPr>
              <a:r>
                <a:rPr lang="en-US" sz="1300" dirty="0" smtClean="0">
                  <a:solidFill>
                    <a:schemeClr val="bg1"/>
                  </a:solidFill>
                  <a:latin typeface="Oswald" panose="02000503000000000000" pitchFamily="2" charset="0"/>
                </a:rPr>
                <a:t>Operational  Capacity</a:t>
              </a:r>
              <a:endParaRPr lang="en-US" sz="1300" dirty="0">
                <a:solidFill>
                  <a:schemeClr val="bg1"/>
                </a:solidFill>
                <a:latin typeface="Oswald" panose="02000503000000000000" pitchFamily="2" charset="0"/>
              </a:endParaRPr>
            </a:p>
          </p:txBody>
        </p:sp>
        <p:sp>
          <p:nvSpPr>
            <p:cNvPr id="65" name="Content Placeholder 5"/>
            <p:cNvSpPr txBox="1">
              <a:spLocks/>
            </p:cNvSpPr>
            <p:nvPr/>
          </p:nvSpPr>
          <p:spPr>
            <a:xfrm>
              <a:off x="8113057" y="10124600"/>
              <a:ext cx="1080433" cy="468387"/>
            </a:xfrm>
            <a:prstGeom prst="rect">
              <a:avLst/>
            </a:prstGeom>
          </p:spPr>
          <p:txBody>
            <a:bodyPr>
              <a:noAutofit/>
            </a:bodyPr>
            <a:lstStyle>
              <a:lvl1pPr marL="396232" indent="-396232" algn="l" defTabSz="1584930" rtl="0" eaLnBrk="1" latinLnBrk="0" hangingPunct="1">
                <a:lnSpc>
                  <a:spcPct val="90000"/>
                </a:lnSpc>
                <a:spcBef>
                  <a:spcPts val="1733"/>
                </a:spcBef>
                <a:buFont typeface="Arial" panose="020B0604020202020204" pitchFamily="34" charset="0"/>
                <a:buChar char="•"/>
                <a:defRPr sz="4853" kern="1200">
                  <a:solidFill>
                    <a:schemeClr val="tx1"/>
                  </a:solidFill>
                  <a:latin typeface="+mn-lt"/>
                  <a:ea typeface="+mn-ea"/>
                  <a:cs typeface="+mn-cs"/>
                </a:defRPr>
              </a:lvl1pPr>
              <a:lvl2pPr marL="1188697" indent="-396232" algn="l" defTabSz="1584930" rtl="0" eaLnBrk="1" latinLnBrk="0" hangingPunct="1">
                <a:lnSpc>
                  <a:spcPct val="90000"/>
                </a:lnSpc>
                <a:spcBef>
                  <a:spcPts val="867"/>
                </a:spcBef>
                <a:buFont typeface="Arial" panose="020B0604020202020204" pitchFamily="34" charset="0"/>
                <a:buChar char="•"/>
                <a:defRPr sz="4160" kern="1200">
                  <a:solidFill>
                    <a:schemeClr val="tx1"/>
                  </a:solidFill>
                  <a:latin typeface="+mn-lt"/>
                  <a:ea typeface="+mn-ea"/>
                  <a:cs typeface="+mn-cs"/>
                </a:defRPr>
              </a:lvl2pPr>
              <a:lvl3pPr marL="1981162" indent="-396232" algn="l" defTabSz="1584930" rtl="0" eaLnBrk="1" latinLnBrk="0" hangingPunct="1">
                <a:lnSpc>
                  <a:spcPct val="90000"/>
                </a:lnSpc>
                <a:spcBef>
                  <a:spcPts val="867"/>
                </a:spcBef>
                <a:buFont typeface="Arial" panose="020B0604020202020204" pitchFamily="34" charset="0"/>
                <a:buChar char="•"/>
                <a:defRPr sz="3467" kern="1200">
                  <a:solidFill>
                    <a:schemeClr val="tx1"/>
                  </a:solidFill>
                  <a:latin typeface="+mn-lt"/>
                  <a:ea typeface="+mn-ea"/>
                  <a:cs typeface="+mn-cs"/>
                </a:defRPr>
              </a:lvl3pPr>
              <a:lvl4pPr marL="2773627"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4pPr>
              <a:lvl5pPr marL="356609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5pPr>
              <a:lvl6pPr marL="435855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6pPr>
              <a:lvl7pPr marL="515102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7pPr>
              <a:lvl8pPr marL="594348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8pPr>
              <a:lvl9pPr marL="6735950"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9pPr>
            </a:lstStyle>
            <a:p>
              <a:pPr marL="0" indent="0" algn="ctr">
                <a:buNone/>
              </a:pPr>
              <a:r>
                <a:rPr lang="en-US" sz="1300" dirty="0" smtClean="0">
                  <a:solidFill>
                    <a:schemeClr val="bg1"/>
                  </a:solidFill>
                  <a:latin typeface="Oswald" panose="02000503000000000000" pitchFamily="2" charset="0"/>
                </a:rPr>
                <a:t>Staff Management</a:t>
              </a:r>
              <a:endParaRPr lang="en-US" sz="1300" dirty="0">
                <a:solidFill>
                  <a:schemeClr val="bg1"/>
                </a:solidFill>
                <a:latin typeface="Oswald" panose="02000503000000000000" pitchFamily="2" charset="0"/>
              </a:endParaRPr>
            </a:p>
          </p:txBody>
        </p:sp>
        <p:sp>
          <p:nvSpPr>
            <p:cNvPr id="71" name="Content Placeholder 5"/>
            <p:cNvSpPr txBox="1">
              <a:spLocks/>
            </p:cNvSpPr>
            <p:nvPr/>
          </p:nvSpPr>
          <p:spPr>
            <a:xfrm>
              <a:off x="9223623" y="10115388"/>
              <a:ext cx="923979" cy="468387"/>
            </a:xfrm>
            <a:prstGeom prst="rect">
              <a:avLst/>
            </a:prstGeom>
          </p:spPr>
          <p:txBody>
            <a:bodyPr>
              <a:noAutofit/>
            </a:bodyPr>
            <a:lstStyle>
              <a:lvl1pPr marL="396232" indent="-396232" algn="l" defTabSz="1584930" rtl="0" eaLnBrk="1" latinLnBrk="0" hangingPunct="1">
                <a:lnSpc>
                  <a:spcPct val="90000"/>
                </a:lnSpc>
                <a:spcBef>
                  <a:spcPts val="1733"/>
                </a:spcBef>
                <a:buFont typeface="Arial" panose="020B0604020202020204" pitchFamily="34" charset="0"/>
                <a:buChar char="•"/>
                <a:defRPr sz="4853" kern="1200">
                  <a:solidFill>
                    <a:schemeClr val="tx1"/>
                  </a:solidFill>
                  <a:latin typeface="+mn-lt"/>
                  <a:ea typeface="+mn-ea"/>
                  <a:cs typeface="+mn-cs"/>
                </a:defRPr>
              </a:lvl1pPr>
              <a:lvl2pPr marL="1188697" indent="-396232" algn="l" defTabSz="1584930" rtl="0" eaLnBrk="1" latinLnBrk="0" hangingPunct="1">
                <a:lnSpc>
                  <a:spcPct val="90000"/>
                </a:lnSpc>
                <a:spcBef>
                  <a:spcPts val="867"/>
                </a:spcBef>
                <a:buFont typeface="Arial" panose="020B0604020202020204" pitchFamily="34" charset="0"/>
                <a:buChar char="•"/>
                <a:defRPr sz="4160" kern="1200">
                  <a:solidFill>
                    <a:schemeClr val="tx1"/>
                  </a:solidFill>
                  <a:latin typeface="+mn-lt"/>
                  <a:ea typeface="+mn-ea"/>
                  <a:cs typeface="+mn-cs"/>
                </a:defRPr>
              </a:lvl2pPr>
              <a:lvl3pPr marL="1981162" indent="-396232" algn="l" defTabSz="1584930" rtl="0" eaLnBrk="1" latinLnBrk="0" hangingPunct="1">
                <a:lnSpc>
                  <a:spcPct val="90000"/>
                </a:lnSpc>
                <a:spcBef>
                  <a:spcPts val="867"/>
                </a:spcBef>
                <a:buFont typeface="Arial" panose="020B0604020202020204" pitchFamily="34" charset="0"/>
                <a:buChar char="•"/>
                <a:defRPr sz="3467" kern="1200">
                  <a:solidFill>
                    <a:schemeClr val="tx1"/>
                  </a:solidFill>
                  <a:latin typeface="+mn-lt"/>
                  <a:ea typeface="+mn-ea"/>
                  <a:cs typeface="+mn-cs"/>
                </a:defRPr>
              </a:lvl3pPr>
              <a:lvl4pPr marL="2773627"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4pPr>
              <a:lvl5pPr marL="356609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5pPr>
              <a:lvl6pPr marL="435855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6pPr>
              <a:lvl7pPr marL="515102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7pPr>
              <a:lvl8pPr marL="594348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8pPr>
              <a:lvl9pPr marL="6735950"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9pPr>
            </a:lstStyle>
            <a:p>
              <a:pPr marL="0" indent="0" algn="ctr">
                <a:buNone/>
              </a:pPr>
              <a:r>
                <a:rPr lang="en-US" sz="1300" dirty="0" smtClean="0">
                  <a:solidFill>
                    <a:schemeClr val="bg1"/>
                  </a:solidFill>
                  <a:latin typeface="Oswald" panose="02000503000000000000" pitchFamily="2" charset="0"/>
                </a:rPr>
                <a:t>Strategic Planning</a:t>
              </a:r>
              <a:endParaRPr lang="en-US" sz="1300" dirty="0">
                <a:solidFill>
                  <a:schemeClr val="bg1"/>
                </a:solidFill>
                <a:latin typeface="Oswald" panose="02000503000000000000" pitchFamily="2" charset="0"/>
              </a:endParaRPr>
            </a:p>
          </p:txBody>
        </p:sp>
      </p:grpSp>
      <p:sp>
        <p:nvSpPr>
          <p:cNvPr id="82" name="Isosceles Triangle 81"/>
          <p:cNvSpPr/>
          <p:nvPr/>
        </p:nvSpPr>
        <p:spPr>
          <a:xfrm>
            <a:off x="4312863" y="4218165"/>
            <a:ext cx="398578" cy="375424"/>
          </a:xfrm>
          <a:prstGeom prst="triangl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8372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71"/>
          <p:cNvPicPr>
            <a:picLocks noChangeAspect="1"/>
          </p:cNvPicPr>
          <p:nvPr/>
        </p:nvPicPr>
        <p:blipFill rotWithShape="1">
          <a:blip r:embed="rId2">
            <a:extLst>
              <a:ext uri="{28A0092B-C50C-407E-A947-70E740481C1C}">
                <a14:useLocalDpi xmlns:a14="http://schemas.microsoft.com/office/drawing/2010/main" val="0"/>
              </a:ext>
            </a:extLst>
          </a:blip>
          <a:srcRect b="50851"/>
          <a:stretch/>
        </p:blipFill>
        <p:spPr>
          <a:xfrm>
            <a:off x="845148" y="368300"/>
            <a:ext cx="10501705" cy="1305814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147" y="940383"/>
            <a:ext cx="10501706" cy="10501706"/>
          </a:xfrm>
          <a:prstGeom prst="rect">
            <a:avLst/>
          </a:prstGeom>
        </p:spPr>
      </p:pic>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b="81068"/>
          <a:stretch/>
        </p:blipFill>
        <p:spPr>
          <a:xfrm>
            <a:off x="845147" y="11442089"/>
            <a:ext cx="10501706" cy="1988161"/>
          </a:xfrm>
          <a:prstGeom prst="rect">
            <a:avLst/>
          </a:prstGeom>
        </p:spPr>
      </p:pic>
      <p:sp>
        <p:nvSpPr>
          <p:cNvPr id="5" name="Rectangle 4"/>
          <p:cNvSpPr/>
          <p:nvPr/>
        </p:nvSpPr>
        <p:spPr>
          <a:xfrm>
            <a:off x="1665644" y="940383"/>
            <a:ext cx="8860712" cy="12501927"/>
          </a:xfrm>
          <a:prstGeom prst="rect">
            <a:avLst/>
          </a:prstGeom>
          <a:solidFill>
            <a:srgbClr val="DAE0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Rectangle 14"/>
          <p:cNvSpPr/>
          <p:nvPr/>
        </p:nvSpPr>
        <p:spPr>
          <a:xfrm>
            <a:off x="1665643" y="940382"/>
            <a:ext cx="8860713" cy="990151"/>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095748" y="927683"/>
            <a:ext cx="8774182" cy="1002851"/>
            <a:chOff x="2017643" y="927683"/>
            <a:chExt cx="8774182" cy="1002851"/>
          </a:xfrm>
        </p:grpSpPr>
        <p:sp>
          <p:nvSpPr>
            <p:cNvPr id="12" name="TextBox 11"/>
            <p:cNvSpPr txBox="1"/>
            <p:nvPr/>
          </p:nvSpPr>
          <p:spPr>
            <a:xfrm>
              <a:off x="3126105" y="927683"/>
              <a:ext cx="7665720" cy="707886"/>
            </a:xfrm>
            <a:prstGeom prst="rect">
              <a:avLst/>
            </a:prstGeom>
            <a:noFill/>
          </p:spPr>
          <p:txBody>
            <a:bodyPr wrap="square" rtlCol="0">
              <a:spAutoFit/>
            </a:bodyPr>
            <a:lstStyle/>
            <a:p>
              <a:r>
                <a:rPr lang="en-US" sz="4000" b="1" dirty="0" smtClean="0">
                  <a:solidFill>
                    <a:schemeClr val="bg1"/>
                  </a:solidFill>
                  <a:latin typeface="Oswald" panose="02000503000000000000" pitchFamily="2" charset="0"/>
                </a:rPr>
                <a:t>Nonprofit Capacity Analytics Tool</a:t>
              </a:r>
              <a:endParaRPr lang="en-US" sz="4000" b="1" dirty="0">
                <a:solidFill>
                  <a:schemeClr val="bg1"/>
                </a:solidFill>
                <a:latin typeface="Oswald" panose="02000503000000000000" pitchFamily="2" charset="0"/>
              </a:endParaRPr>
            </a:p>
          </p:txBody>
        </p:sp>
        <p:sp>
          <p:nvSpPr>
            <p:cNvPr id="13" name="TextBox 12"/>
            <p:cNvSpPr txBox="1"/>
            <p:nvPr/>
          </p:nvSpPr>
          <p:spPr>
            <a:xfrm>
              <a:off x="3126105" y="1561202"/>
              <a:ext cx="7665720"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How can nonprofits be rewired for maximum impact?</a:t>
              </a:r>
              <a:endParaRPr lang="en-US" dirty="0">
                <a:solidFill>
                  <a:schemeClr val="bg1"/>
                </a:solidFill>
                <a:latin typeface="Oswald" panose="02000503000000000000"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7643" y="1001883"/>
              <a:ext cx="1089919" cy="842157"/>
            </a:xfrm>
            <a:prstGeom prst="rect">
              <a:avLst/>
            </a:prstGeom>
          </p:spPr>
        </p:pic>
      </p:grpSp>
      <p:sp>
        <p:nvSpPr>
          <p:cNvPr id="17" name="Rectangle 16"/>
          <p:cNvSpPr/>
          <p:nvPr/>
        </p:nvSpPr>
        <p:spPr>
          <a:xfrm>
            <a:off x="1665642" y="1927481"/>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665639" y="2142654"/>
            <a:ext cx="8860713" cy="1263486"/>
          </a:xfrm>
          <a:prstGeom prst="rect">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665641" y="2196506"/>
            <a:ext cx="8860713" cy="461665"/>
          </a:xfrm>
          <a:prstGeom prst="rect">
            <a:avLst/>
          </a:prstGeom>
          <a:noFill/>
        </p:spPr>
        <p:txBody>
          <a:bodyPr wrap="square" rtlCol="0">
            <a:spAutoFit/>
          </a:bodyPr>
          <a:lstStyle/>
          <a:p>
            <a:pPr algn="ctr"/>
            <a:r>
              <a:rPr lang="en-US" sz="2400" dirty="0" smtClean="0">
                <a:solidFill>
                  <a:schemeClr val="bg1"/>
                </a:solidFill>
                <a:latin typeface="Oswald" panose="02000503000000000000" pitchFamily="2" charset="0"/>
              </a:rPr>
              <a:t>How It Works</a:t>
            </a:r>
            <a:endParaRPr lang="en-US" sz="2400" dirty="0">
              <a:solidFill>
                <a:schemeClr val="bg1"/>
              </a:solidFill>
              <a:latin typeface="Oswald" panose="02000503000000000000" pitchFamily="2" charset="0"/>
            </a:endParaRPr>
          </a:p>
        </p:txBody>
      </p:sp>
      <p:sp>
        <p:nvSpPr>
          <p:cNvPr id="19" name="TextBox 18"/>
          <p:cNvSpPr txBox="1"/>
          <p:nvPr/>
        </p:nvSpPr>
        <p:spPr>
          <a:xfrm>
            <a:off x="1665641" y="2614444"/>
            <a:ext cx="8860713" cy="692497"/>
          </a:xfrm>
          <a:prstGeom prst="rect">
            <a:avLst/>
          </a:prstGeom>
          <a:noFill/>
        </p:spPr>
        <p:txBody>
          <a:bodyPr wrap="square" rtlCol="0">
            <a:spAutoFit/>
          </a:bodyPr>
          <a:lstStyle/>
          <a:p>
            <a:r>
              <a:rPr lang="en-US" sz="1300" dirty="0" smtClean="0">
                <a:solidFill>
                  <a:schemeClr val="bg1"/>
                </a:solidFill>
                <a:latin typeface="Oswald" panose="02000503000000000000" pitchFamily="2" charset="0"/>
              </a:rPr>
              <a:t>The Nonprofit Capacity Analytics Tool is a free, research-based web platform that allows nonprofit leaders to assess their organization’s capacity, view advice for improvement, and monitor their progress over time. Here, nonprofit capacity is tracked in terms of eight different quantitative dimensions.</a:t>
            </a:r>
            <a:endParaRPr lang="en-US" sz="1300" dirty="0">
              <a:solidFill>
                <a:schemeClr val="bg1"/>
              </a:solidFill>
              <a:latin typeface="Oswald" panose="02000503000000000000" pitchFamily="2" charset="0"/>
            </a:endParaRPr>
          </a:p>
        </p:txBody>
      </p:sp>
      <p:grpSp>
        <p:nvGrpSpPr>
          <p:cNvPr id="59" name="Group 58"/>
          <p:cNvGrpSpPr/>
          <p:nvPr/>
        </p:nvGrpSpPr>
        <p:grpSpPr>
          <a:xfrm>
            <a:off x="1894206" y="3330255"/>
            <a:ext cx="8403588" cy="3123161"/>
            <a:chOff x="1652918" y="3330255"/>
            <a:chExt cx="9007446" cy="3347583"/>
          </a:xfrm>
        </p:grpSpPr>
        <p:cxnSp>
          <p:nvCxnSpPr>
            <p:cNvPr id="38" name="Curved Connector 37"/>
            <p:cNvCxnSpPr/>
            <p:nvPr/>
          </p:nvCxnSpPr>
          <p:spPr>
            <a:xfrm rot="5400000">
              <a:off x="4754134" y="3514555"/>
              <a:ext cx="1768994" cy="1441238"/>
            </a:xfrm>
            <a:prstGeom prst="curvedConnector3">
              <a:avLst>
                <a:gd name="adj1" fmla="val 190"/>
              </a:avLst>
            </a:prstGeom>
            <a:ln w="76200">
              <a:solidFill>
                <a:srgbClr val="965F5C"/>
              </a:solidFill>
              <a:tailEnd type="triangle"/>
            </a:ln>
          </p:spPr>
          <p:style>
            <a:lnRef idx="1">
              <a:schemeClr val="accent1"/>
            </a:lnRef>
            <a:fillRef idx="0">
              <a:schemeClr val="accent1"/>
            </a:fillRef>
            <a:effectRef idx="0">
              <a:schemeClr val="accent1"/>
            </a:effectRef>
            <a:fontRef idx="minor">
              <a:schemeClr val="tx1"/>
            </a:fontRef>
          </p:style>
        </p:cxnSp>
        <p:pic>
          <p:nvPicPr>
            <p:cNvPr id="55" name="Picture 5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2918" y="5102548"/>
              <a:ext cx="1438781" cy="1432608"/>
            </a:xfrm>
            <a:prstGeom prst="rect">
              <a:avLst/>
            </a:prstGeom>
          </p:spPr>
        </p:pic>
        <p:cxnSp>
          <p:nvCxnSpPr>
            <p:cNvPr id="39" name="Curved Connector 38"/>
            <p:cNvCxnSpPr/>
            <p:nvPr/>
          </p:nvCxnSpPr>
          <p:spPr>
            <a:xfrm rot="16200000" flipH="1">
              <a:off x="5689372" y="3522303"/>
              <a:ext cx="1768994" cy="1441238"/>
            </a:xfrm>
            <a:prstGeom prst="curvedConnector3">
              <a:avLst>
                <a:gd name="adj1" fmla="val 190"/>
              </a:avLst>
            </a:prstGeom>
            <a:ln w="76200">
              <a:solidFill>
                <a:srgbClr val="965F5C"/>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2402904" y="3330255"/>
              <a:ext cx="3874279" cy="1769081"/>
              <a:chOff x="2205636" y="2682784"/>
              <a:chExt cx="6358191" cy="2903290"/>
            </a:xfrm>
          </p:grpSpPr>
          <p:cxnSp>
            <p:nvCxnSpPr>
              <p:cNvPr id="41" name="Curved Connector 40"/>
              <p:cNvCxnSpPr/>
              <p:nvPr/>
            </p:nvCxnSpPr>
            <p:spPr>
              <a:xfrm rot="5400000">
                <a:off x="1936692" y="2951872"/>
                <a:ext cx="2903146" cy="2365257"/>
              </a:xfrm>
              <a:prstGeom prst="curvedConnector3">
                <a:avLst>
                  <a:gd name="adj1" fmla="val 190"/>
                </a:avLst>
              </a:prstGeom>
              <a:ln w="76200">
                <a:solidFill>
                  <a:srgbClr val="965F5C"/>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531669" y="2682784"/>
                <a:ext cx="4032158" cy="28772"/>
              </a:xfrm>
              <a:prstGeom prst="line">
                <a:avLst/>
              </a:prstGeom>
              <a:ln w="76200">
                <a:solidFill>
                  <a:srgbClr val="965F5C"/>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flipH="1">
              <a:off x="5926056" y="3333615"/>
              <a:ext cx="3874279" cy="1769081"/>
              <a:chOff x="2205636" y="2682784"/>
              <a:chExt cx="6358191" cy="2903290"/>
            </a:xfrm>
          </p:grpSpPr>
          <p:cxnSp>
            <p:nvCxnSpPr>
              <p:cNvPr id="44" name="Curved Connector 43"/>
              <p:cNvCxnSpPr/>
              <p:nvPr/>
            </p:nvCxnSpPr>
            <p:spPr>
              <a:xfrm rot="5400000">
                <a:off x="1936692" y="2951872"/>
                <a:ext cx="2903146" cy="2365257"/>
              </a:xfrm>
              <a:prstGeom prst="curvedConnector3">
                <a:avLst>
                  <a:gd name="adj1" fmla="val 190"/>
                </a:avLst>
              </a:prstGeom>
              <a:ln w="76200">
                <a:solidFill>
                  <a:srgbClr val="965F5C"/>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531669" y="2682784"/>
                <a:ext cx="4032158" cy="28772"/>
              </a:xfrm>
              <a:prstGeom prst="line">
                <a:avLst/>
              </a:prstGeom>
              <a:ln w="76200">
                <a:solidFill>
                  <a:srgbClr val="965F5C"/>
                </a:solidFill>
              </a:ln>
            </p:spPr>
            <p:style>
              <a:lnRef idx="1">
                <a:schemeClr val="accent1"/>
              </a:lnRef>
              <a:fillRef idx="0">
                <a:schemeClr val="accent1"/>
              </a:fillRef>
              <a:effectRef idx="0">
                <a:schemeClr val="accent1"/>
              </a:effectRef>
              <a:fontRef idx="minor">
                <a:schemeClr val="tx1"/>
              </a:fontRef>
            </p:style>
          </p:cxnSp>
        </p:gr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1932" y="5163514"/>
              <a:ext cx="1652159" cy="1353429"/>
            </a:xfrm>
            <a:prstGeom prst="rect">
              <a:avLst/>
            </a:prstGeom>
          </p:spPr>
        </p:pic>
        <p:pic>
          <p:nvPicPr>
            <p:cNvPr id="57" name="Picture 5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31152" y="4845485"/>
              <a:ext cx="2072820" cy="1739966"/>
            </a:xfrm>
            <a:prstGeom prst="rect">
              <a:avLst/>
            </a:prstGeom>
          </p:spPr>
        </p:pic>
        <p:pic>
          <p:nvPicPr>
            <p:cNvPr id="58" name="Picture 5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53336" y="4854976"/>
              <a:ext cx="1707028" cy="1822862"/>
            </a:xfrm>
            <a:prstGeom prst="rect">
              <a:avLst/>
            </a:prstGeom>
          </p:spPr>
        </p:pic>
      </p:grpSp>
      <p:sp>
        <p:nvSpPr>
          <p:cNvPr id="90" name="Content Placeholder 5"/>
          <p:cNvSpPr txBox="1">
            <a:spLocks/>
          </p:cNvSpPr>
          <p:nvPr/>
        </p:nvSpPr>
        <p:spPr>
          <a:xfrm>
            <a:off x="1819321" y="6310956"/>
            <a:ext cx="1623721" cy="468387"/>
          </a:xfrm>
          <a:prstGeom prst="rect">
            <a:avLst/>
          </a:prstGeom>
        </p:spPr>
        <p:txBody>
          <a:bodyPr>
            <a:noAutofit/>
          </a:bodyPr>
          <a:lstStyle>
            <a:lvl1pPr marL="396232" indent="-396232" algn="l" defTabSz="1584930" rtl="0" eaLnBrk="1" latinLnBrk="0" hangingPunct="1">
              <a:lnSpc>
                <a:spcPct val="90000"/>
              </a:lnSpc>
              <a:spcBef>
                <a:spcPts val="1733"/>
              </a:spcBef>
              <a:buFont typeface="Arial" panose="020B0604020202020204" pitchFamily="34" charset="0"/>
              <a:buChar char="•"/>
              <a:defRPr sz="4853" kern="1200">
                <a:solidFill>
                  <a:schemeClr val="tx1"/>
                </a:solidFill>
                <a:latin typeface="+mn-lt"/>
                <a:ea typeface="+mn-ea"/>
                <a:cs typeface="+mn-cs"/>
              </a:defRPr>
            </a:lvl1pPr>
            <a:lvl2pPr marL="1188697" indent="-396232" algn="l" defTabSz="1584930" rtl="0" eaLnBrk="1" latinLnBrk="0" hangingPunct="1">
              <a:lnSpc>
                <a:spcPct val="90000"/>
              </a:lnSpc>
              <a:spcBef>
                <a:spcPts val="867"/>
              </a:spcBef>
              <a:buFont typeface="Arial" panose="020B0604020202020204" pitchFamily="34" charset="0"/>
              <a:buChar char="•"/>
              <a:defRPr sz="4160" kern="1200">
                <a:solidFill>
                  <a:schemeClr val="tx1"/>
                </a:solidFill>
                <a:latin typeface="+mn-lt"/>
                <a:ea typeface="+mn-ea"/>
                <a:cs typeface="+mn-cs"/>
              </a:defRPr>
            </a:lvl2pPr>
            <a:lvl3pPr marL="1981162" indent="-396232" algn="l" defTabSz="1584930" rtl="0" eaLnBrk="1" latinLnBrk="0" hangingPunct="1">
              <a:lnSpc>
                <a:spcPct val="90000"/>
              </a:lnSpc>
              <a:spcBef>
                <a:spcPts val="867"/>
              </a:spcBef>
              <a:buFont typeface="Arial" panose="020B0604020202020204" pitchFamily="34" charset="0"/>
              <a:buChar char="•"/>
              <a:defRPr sz="3467" kern="1200">
                <a:solidFill>
                  <a:schemeClr val="tx1"/>
                </a:solidFill>
                <a:latin typeface="+mn-lt"/>
                <a:ea typeface="+mn-ea"/>
                <a:cs typeface="+mn-cs"/>
              </a:defRPr>
            </a:lvl3pPr>
            <a:lvl4pPr marL="2773627"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4pPr>
            <a:lvl5pPr marL="356609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5pPr>
            <a:lvl6pPr marL="435855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6pPr>
            <a:lvl7pPr marL="515102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7pPr>
            <a:lvl8pPr marL="594348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8pPr>
            <a:lvl9pPr marL="6735950"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9pPr>
          </a:lstStyle>
          <a:p>
            <a:pPr marL="0" indent="0">
              <a:buNone/>
            </a:pPr>
            <a:r>
              <a:rPr lang="en-US" sz="1300" dirty="0">
                <a:solidFill>
                  <a:srgbClr val="574E4F"/>
                </a:solidFill>
                <a:latin typeface="Oswald" panose="02000503000000000000" pitchFamily="2" charset="0"/>
              </a:rPr>
              <a:t>View instant quantitative results for eight dimensions of nonprofit capacity</a:t>
            </a:r>
          </a:p>
        </p:txBody>
      </p:sp>
      <p:sp>
        <p:nvSpPr>
          <p:cNvPr id="109" name="Content Placeholder 5"/>
          <p:cNvSpPr txBox="1">
            <a:spLocks/>
          </p:cNvSpPr>
          <p:nvPr/>
        </p:nvSpPr>
        <p:spPr>
          <a:xfrm>
            <a:off x="4112236" y="6310956"/>
            <a:ext cx="1656343" cy="468387"/>
          </a:xfrm>
          <a:prstGeom prst="rect">
            <a:avLst/>
          </a:prstGeom>
        </p:spPr>
        <p:txBody>
          <a:bodyPr>
            <a:noAutofit/>
          </a:bodyPr>
          <a:lstStyle>
            <a:lvl1pPr marL="396232" indent="-396232" algn="l" defTabSz="1584930" rtl="0" eaLnBrk="1" latinLnBrk="0" hangingPunct="1">
              <a:lnSpc>
                <a:spcPct val="90000"/>
              </a:lnSpc>
              <a:spcBef>
                <a:spcPts val="1733"/>
              </a:spcBef>
              <a:buFont typeface="Arial" panose="020B0604020202020204" pitchFamily="34" charset="0"/>
              <a:buChar char="•"/>
              <a:defRPr sz="4853" kern="1200">
                <a:solidFill>
                  <a:schemeClr val="tx1"/>
                </a:solidFill>
                <a:latin typeface="+mn-lt"/>
                <a:ea typeface="+mn-ea"/>
                <a:cs typeface="+mn-cs"/>
              </a:defRPr>
            </a:lvl1pPr>
            <a:lvl2pPr marL="1188697" indent="-396232" algn="l" defTabSz="1584930" rtl="0" eaLnBrk="1" latinLnBrk="0" hangingPunct="1">
              <a:lnSpc>
                <a:spcPct val="90000"/>
              </a:lnSpc>
              <a:spcBef>
                <a:spcPts val="867"/>
              </a:spcBef>
              <a:buFont typeface="Arial" panose="020B0604020202020204" pitchFamily="34" charset="0"/>
              <a:buChar char="•"/>
              <a:defRPr sz="4160" kern="1200">
                <a:solidFill>
                  <a:schemeClr val="tx1"/>
                </a:solidFill>
                <a:latin typeface="+mn-lt"/>
                <a:ea typeface="+mn-ea"/>
                <a:cs typeface="+mn-cs"/>
              </a:defRPr>
            </a:lvl2pPr>
            <a:lvl3pPr marL="1981162" indent="-396232" algn="l" defTabSz="1584930" rtl="0" eaLnBrk="1" latinLnBrk="0" hangingPunct="1">
              <a:lnSpc>
                <a:spcPct val="90000"/>
              </a:lnSpc>
              <a:spcBef>
                <a:spcPts val="867"/>
              </a:spcBef>
              <a:buFont typeface="Arial" panose="020B0604020202020204" pitchFamily="34" charset="0"/>
              <a:buChar char="•"/>
              <a:defRPr sz="3467" kern="1200">
                <a:solidFill>
                  <a:schemeClr val="tx1"/>
                </a:solidFill>
                <a:latin typeface="+mn-lt"/>
                <a:ea typeface="+mn-ea"/>
                <a:cs typeface="+mn-cs"/>
              </a:defRPr>
            </a:lvl3pPr>
            <a:lvl4pPr marL="2773627"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4pPr>
            <a:lvl5pPr marL="356609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5pPr>
            <a:lvl6pPr marL="435855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6pPr>
            <a:lvl7pPr marL="515102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7pPr>
            <a:lvl8pPr marL="594348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8pPr>
            <a:lvl9pPr marL="6735950"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9pPr>
          </a:lstStyle>
          <a:p>
            <a:pPr marL="0" indent="0">
              <a:buNone/>
            </a:pPr>
            <a:r>
              <a:rPr lang="en-US" sz="1300" dirty="0" smtClean="0">
                <a:solidFill>
                  <a:srgbClr val="574E4F"/>
                </a:solidFill>
                <a:latin typeface="Oswald" panose="02000503000000000000" pitchFamily="2" charset="0"/>
              </a:rPr>
              <a:t>Compare your scores to over 1500 nonprofits across multiple subcategories</a:t>
            </a:r>
            <a:endParaRPr lang="en-US" sz="1300" dirty="0">
              <a:solidFill>
                <a:srgbClr val="574E4F"/>
              </a:solidFill>
              <a:latin typeface="Oswald" panose="02000503000000000000" pitchFamily="2" charset="0"/>
            </a:endParaRPr>
          </a:p>
        </p:txBody>
      </p:sp>
      <p:sp>
        <p:nvSpPr>
          <p:cNvPr id="110" name="Content Placeholder 5"/>
          <p:cNvSpPr txBox="1">
            <a:spLocks/>
          </p:cNvSpPr>
          <p:nvPr/>
        </p:nvSpPr>
        <p:spPr>
          <a:xfrm>
            <a:off x="6296676" y="6306940"/>
            <a:ext cx="1671537" cy="468387"/>
          </a:xfrm>
          <a:prstGeom prst="rect">
            <a:avLst/>
          </a:prstGeom>
        </p:spPr>
        <p:txBody>
          <a:bodyPr>
            <a:noAutofit/>
          </a:bodyPr>
          <a:lstStyle>
            <a:lvl1pPr marL="396232" indent="-396232" algn="l" defTabSz="1584930" rtl="0" eaLnBrk="1" latinLnBrk="0" hangingPunct="1">
              <a:lnSpc>
                <a:spcPct val="90000"/>
              </a:lnSpc>
              <a:spcBef>
                <a:spcPts val="1733"/>
              </a:spcBef>
              <a:buFont typeface="Arial" panose="020B0604020202020204" pitchFamily="34" charset="0"/>
              <a:buChar char="•"/>
              <a:defRPr sz="4853" kern="1200">
                <a:solidFill>
                  <a:schemeClr val="tx1"/>
                </a:solidFill>
                <a:latin typeface="+mn-lt"/>
                <a:ea typeface="+mn-ea"/>
                <a:cs typeface="+mn-cs"/>
              </a:defRPr>
            </a:lvl1pPr>
            <a:lvl2pPr marL="1188697" indent="-396232" algn="l" defTabSz="1584930" rtl="0" eaLnBrk="1" latinLnBrk="0" hangingPunct="1">
              <a:lnSpc>
                <a:spcPct val="90000"/>
              </a:lnSpc>
              <a:spcBef>
                <a:spcPts val="867"/>
              </a:spcBef>
              <a:buFont typeface="Arial" panose="020B0604020202020204" pitchFamily="34" charset="0"/>
              <a:buChar char="•"/>
              <a:defRPr sz="4160" kern="1200">
                <a:solidFill>
                  <a:schemeClr val="tx1"/>
                </a:solidFill>
                <a:latin typeface="+mn-lt"/>
                <a:ea typeface="+mn-ea"/>
                <a:cs typeface="+mn-cs"/>
              </a:defRPr>
            </a:lvl2pPr>
            <a:lvl3pPr marL="1981162" indent="-396232" algn="l" defTabSz="1584930" rtl="0" eaLnBrk="1" latinLnBrk="0" hangingPunct="1">
              <a:lnSpc>
                <a:spcPct val="90000"/>
              </a:lnSpc>
              <a:spcBef>
                <a:spcPts val="867"/>
              </a:spcBef>
              <a:buFont typeface="Arial" panose="020B0604020202020204" pitchFamily="34" charset="0"/>
              <a:buChar char="•"/>
              <a:defRPr sz="3467" kern="1200">
                <a:solidFill>
                  <a:schemeClr val="tx1"/>
                </a:solidFill>
                <a:latin typeface="+mn-lt"/>
                <a:ea typeface="+mn-ea"/>
                <a:cs typeface="+mn-cs"/>
              </a:defRPr>
            </a:lvl3pPr>
            <a:lvl4pPr marL="2773627"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4pPr>
            <a:lvl5pPr marL="356609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5pPr>
            <a:lvl6pPr marL="435855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6pPr>
            <a:lvl7pPr marL="515102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7pPr>
            <a:lvl8pPr marL="594348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8pPr>
            <a:lvl9pPr marL="6735950"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9pPr>
          </a:lstStyle>
          <a:p>
            <a:pPr marL="0" indent="0">
              <a:buNone/>
            </a:pPr>
            <a:r>
              <a:rPr lang="en-US" sz="1300" dirty="0" smtClean="0">
                <a:solidFill>
                  <a:srgbClr val="574E4F"/>
                </a:solidFill>
                <a:latin typeface="Oswald" panose="02000503000000000000" pitchFamily="2" charset="0"/>
              </a:rPr>
              <a:t>Receive a customized report on how to increase your organization’s success</a:t>
            </a:r>
            <a:endParaRPr lang="en-US" sz="1300" dirty="0">
              <a:solidFill>
                <a:srgbClr val="574E4F"/>
              </a:solidFill>
              <a:latin typeface="Oswald" panose="02000503000000000000" pitchFamily="2" charset="0"/>
            </a:endParaRPr>
          </a:p>
        </p:txBody>
      </p:sp>
      <p:sp>
        <p:nvSpPr>
          <p:cNvPr id="111" name="Content Placeholder 5"/>
          <p:cNvSpPr txBox="1">
            <a:spLocks/>
          </p:cNvSpPr>
          <p:nvPr/>
        </p:nvSpPr>
        <p:spPr>
          <a:xfrm>
            <a:off x="8586408" y="6302826"/>
            <a:ext cx="1623721" cy="468387"/>
          </a:xfrm>
          <a:prstGeom prst="rect">
            <a:avLst/>
          </a:prstGeom>
        </p:spPr>
        <p:txBody>
          <a:bodyPr>
            <a:noAutofit/>
          </a:bodyPr>
          <a:lstStyle>
            <a:lvl1pPr marL="396232" indent="-396232" algn="l" defTabSz="1584930" rtl="0" eaLnBrk="1" latinLnBrk="0" hangingPunct="1">
              <a:lnSpc>
                <a:spcPct val="90000"/>
              </a:lnSpc>
              <a:spcBef>
                <a:spcPts val="1733"/>
              </a:spcBef>
              <a:buFont typeface="Arial" panose="020B0604020202020204" pitchFamily="34" charset="0"/>
              <a:buChar char="•"/>
              <a:defRPr sz="4853" kern="1200">
                <a:solidFill>
                  <a:schemeClr val="tx1"/>
                </a:solidFill>
                <a:latin typeface="+mn-lt"/>
                <a:ea typeface="+mn-ea"/>
                <a:cs typeface="+mn-cs"/>
              </a:defRPr>
            </a:lvl1pPr>
            <a:lvl2pPr marL="1188697" indent="-396232" algn="l" defTabSz="1584930" rtl="0" eaLnBrk="1" latinLnBrk="0" hangingPunct="1">
              <a:lnSpc>
                <a:spcPct val="90000"/>
              </a:lnSpc>
              <a:spcBef>
                <a:spcPts val="867"/>
              </a:spcBef>
              <a:buFont typeface="Arial" panose="020B0604020202020204" pitchFamily="34" charset="0"/>
              <a:buChar char="•"/>
              <a:defRPr sz="4160" kern="1200">
                <a:solidFill>
                  <a:schemeClr val="tx1"/>
                </a:solidFill>
                <a:latin typeface="+mn-lt"/>
                <a:ea typeface="+mn-ea"/>
                <a:cs typeface="+mn-cs"/>
              </a:defRPr>
            </a:lvl2pPr>
            <a:lvl3pPr marL="1981162" indent="-396232" algn="l" defTabSz="1584930" rtl="0" eaLnBrk="1" latinLnBrk="0" hangingPunct="1">
              <a:lnSpc>
                <a:spcPct val="90000"/>
              </a:lnSpc>
              <a:spcBef>
                <a:spcPts val="867"/>
              </a:spcBef>
              <a:buFont typeface="Arial" panose="020B0604020202020204" pitchFamily="34" charset="0"/>
              <a:buChar char="•"/>
              <a:defRPr sz="3467" kern="1200">
                <a:solidFill>
                  <a:schemeClr val="tx1"/>
                </a:solidFill>
                <a:latin typeface="+mn-lt"/>
                <a:ea typeface="+mn-ea"/>
                <a:cs typeface="+mn-cs"/>
              </a:defRPr>
            </a:lvl3pPr>
            <a:lvl4pPr marL="2773627"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4pPr>
            <a:lvl5pPr marL="356609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5pPr>
            <a:lvl6pPr marL="435855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6pPr>
            <a:lvl7pPr marL="515102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7pPr>
            <a:lvl8pPr marL="594348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8pPr>
            <a:lvl9pPr marL="6735950"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9pPr>
          </a:lstStyle>
          <a:p>
            <a:pPr marL="0" indent="0">
              <a:buNone/>
            </a:pPr>
            <a:r>
              <a:rPr lang="en-US" sz="1300" dirty="0" smtClean="0">
                <a:solidFill>
                  <a:srgbClr val="574E4F"/>
                </a:solidFill>
                <a:latin typeface="Oswald" panose="02000503000000000000" pitchFamily="2" charset="0"/>
              </a:rPr>
              <a:t>Monitor how your organization’s performance changes over time</a:t>
            </a:r>
            <a:endParaRPr lang="en-US" sz="1300" dirty="0">
              <a:solidFill>
                <a:srgbClr val="574E4F"/>
              </a:solidFill>
              <a:latin typeface="Oswald" panose="02000503000000000000" pitchFamily="2" charset="0"/>
            </a:endParaRPr>
          </a:p>
        </p:txBody>
      </p:sp>
      <p:sp>
        <p:nvSpPr>
          <p:cNvPr id="133" name="Rectangle 132"/>
          <p:cNvSpPr/>
          <p:nvPr/>
        </p:nvSpPr>
        <p:spPr>
          <a:xfrm>
            <a:off x="1665176" y="7321403"/>
            <a:ext cx="8860713" cy="1709702"/>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1665176" y="8962284"/>
            <a:ext cx="8860713" cy="1827577"/>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p:cNvSpPr txBox="1"/>
          <p:nvPr/>
        </p:nvSpPr>
        <p:spPr>
          <a:xfrm>
            <a:off x="1665176" y="7464278"/>
            <a:ext cx="8860713" cy="461665"/>
          </a:xfrm>
          <a:prstGeom prst="rect">
            <a:avLst/>
          </a:prstGeom>
          <a:noFill/>
        </p:spPr>
        <p:txBody>
          <a:bodyPr wrap="square" rtlCol="0">
            <a:spAutoFit/>
          </a:bodyPr>
          <a:lstStyle/>
          <a:p>
            <a:r>
              <a:rPr lang="en-US" sz="2400" dirty="0" smtClean="0">
                <a:solidFill>
                  <a:schemeClr val="bg1"/>
                </a:solidFill>
                <a:latin typeface="Oswald" panose="02000503000000000000" pitchFamily="2" charset="0"/>
              </a:rPr>
              <a:t>Nonprofit Capacity is . . .</a:t>
            </a:r>
          </a:p>
        </p:txBody>
      </p:sp>
      <p:sp>
        <p:nvSpPr>
          <p:cNvPr id="113" name="TextBox 112"/>
          <p:cNvSpPr txBox="1"/>
          <p:nvPr/>
        </p:nvSpPr>
        <p:spPr>
          <a:xfrm>
            <a:off x="1675044" y="7909559"/>
            <a:ext cx="8860713" cy="646331"/>
          </a:xfrm>
          <a:prstGeom prst="rect">
            <a:avLst/>
          </a:prstGeom>
          <a:noFill/>
          <a:ln>
            <a:noFill/>
          </a:ln>
        </p:spPr>
        <p:txBody>
          <a:bodyPr wrap="square" rtlCol="0">
            <a:spAutoFit/>
          </a:bodyPr>
          <a:lstStyle/>
          <a:p>
            <a:r>
              <a:rPr lang="en-US" dirty="0" smtClean="0">
                <a:solidFill>
                  <a:srgbClr val="965F5C"/>
                </a:solidFill>
                <a:latin typeface="Oswald" panose="02000503000000000000" pitchFamily="2" charset="0"/>
              </a:rPr>
              <a:t>	</a:t>
            </a:r>
            <a:r>
              <a:rPr lang="en-US" dirty="0" smtClean="0">
                <a:solidFill>
                  <a:schemeClr val="bg1"/>
                </a:solidFill>
                <a:latin typeface="Oswald" panose="02000503000000000000" pitchFamily="2" charset="0"/>
              </a:rPr>
              <a:t>the processes, practices, and people than an organization has at its disposal that 	enable it to produce, perform, and deploy resources to achieve its mission. </a:t>
            </a:r>
          </a:p>
        </p:txBody>
      </p:sp>
      <p:grpSp>
        <p:nvGrpSpPr>
          <p:cNvPr id="130" name="Group 129"/>
          <p:cNvGrpSpPr/>
          <p:nvPr/>
        </p:nvGrpSpPr>
        <p:grpSpPr>
          <a:xfrm>
            <a:off x="1852814" y="9040240"/>
            <a:ext cx="8486373" cy="1378396"/>
            <a:chOff x="1873114" y="9592690"/>
            <a:chExt cx="8486373" cy="1378396"/>
          </a:xfrm>
        </p:grpSpPr>
        <p:pic>
          <p:nvPicPr>
            <p:cNvPr id="119" name="Picture 118"/>
            <p:cNvPicPr>
              <a:picLocks noChangeAspect="1"/>
            </p:cNvPicPr>
            <p:nvPr/>
          </p:nvPicPr>
          <p:blipFill>
            <a:blip r:embed="rId9">
              <a:biLevel thresh="50000"/>
              <a:extLst>
                <a:ext uri="{28A0092B-C50C-407E-A947-70E740481C1C}">
                  <a14:useLocalDpi xmlns:a14="http://schemas.microsoft.com/office/drawing/2010/main" val="0"/>
                </a:ext>
              </a:extLst>
            </a:blip>
            <a:stretch>
              <a:fillRect/>
            </a:stretch>
          </p:blipFill>
          <p:spPr>
            <a:xfrm>
              <a:off x="1873114" y="9693052"/>
              <a:ext cx="1152244" cy="1158340"/>
            </a:xfrm>
            <a:prstGeom prst="rect">
              <a:avLst/>
            </a:prstGeom>
          </p:spPr>
        </p:pic>
        <p:pic>
          <p:nvPicPr>
            <p:cNvPr id="120" name="Picture 119"/>
            <p:cNvPicPr>
              <a:picLocks noChangeAspect="1"/>
            </p:cNvPicPr>
            <p:nvPr/>
          </p:nvPicPr>
          <p:blipFill>
            <a:blip r:embed="rId10">
              <a:biLevel thresh="50000"/>
              <a:extLst>
                <a:ext uri="{28A0092B-C50C-407E-A947-70E740481C1C}">
                  <a14:useLocalDpi xmlns:a14="http://schemas.microsoft.com/office/drawing/2010/main" val="0"/>
                </a:ext>
              </a:extLst>
            </a:blip>
            <a:stretch>
              <a:fillRect/>
            </a:stretch>
          </p:blipFill>
          <p:spPr>
            <a:xfrm>
              <a:off x="2803708" y="9690815"/>
              <a:ext cx="1341236" cy="1280271"/>
            </a:xfrm>
            <a:prstGeom prst="rect">
              <a:avLst/>
            </a:prstGeom>
          </p:spPr>
        </p:pic>
        <p:pic>
          <p:nvPicPr>
            <p:cNvPr id="121" name="Picture 120"/>
            <p:cNvPicPr>
              <a:picLocks noChangeAspect="1"/>
            </p:cNvPicPr>
            <p:nvPr/>
          </p:nvPicPr>
          <p:blipFill>
            <a:blip r:embed="rId11">
              <a:biLevel thresh="50000"/>
              <a:extLst>
                <a:ext uri="{28A0092B-C50C-407E-A947-70E740481C1C}">
                  <a14:useLocalDpi xmlns:a14="http://schemas.microsoft.com/office/drawing/2010/main" val="0"/>
                </a:ext>
              </a:extLst>
            </a:blip>
            <a:stretch>
              <a:fillRect/>
            </a:stretch>
          </p:blipFill>
          <p:spPr>
            <a:xfrm>
              <a:off x="4001972" y="9690815"/>
              <a:ext cx="1024217" cy="1054699"/>
            </a:xfrm>
            <a:prstGeom prst="rect">
              <a:avLst/>
            </a:prstGeom>
          </p:spPr>
        </p:pic>
        <p:pic>
          <p:nvPicPr>
            <p:cNvPr id="122" name="Picture 121"/>
            <p:cNvPicPr>
              <a:picLocks noChangeAspect="1"/>
            </p:cNvPicPr>
            <p:nvPr/>
          </p:nvPicPr>
          <p:blipFill>
            <a:blip r:embed="rId12">
              <a:biLevel thresh="50000"/>
              <a:extLst>
                <a:ext uri="{28A0092B-C50C-407E-A947-70E740481C1C}">
                  <a14:useLocalDpi xmlns:a14="http://schemas.microsoft.com/office/drawing/2010/main" val="0"/>
                </a:ext>
              </a:extLst>
            </a:blip>
            <a:stretch>
              <a:fillRect/>
            </a:stretch>
          </p:blipFill>
          <p:spPr>
            <a:xfrm>
              <a:off x="5050060" y="9670170"/>
              <a:ext cx="999831" cy="1012024"/>
            </a:xfrm>
            <a:prstGeom prst="rect">
              <a:avLst/>
            </a:prstGeom>
          </p:spPr>
        </p:pic>
        <p:pic>
          <p:nvPicPr>
            <p:cNvPr id="123" name="Picture 122"/>
            <p:cNvPicPr>
              <a:picLocks noChangeAspect="1"/>
            </p:cNvPicPr>
            <p:nvPr/>
          </p:nvPicPr>
          <p:blipFill>
            <a:blip r:embed="rId13">
              <a:biLevel thresh="50000"/>
              <a:extLst>
                <a:ext uri="{28A0092B-C50C-407E-A947-70E740481C1C}">
                  <a14:useLocalDpi xmlns:a14="http://schemas.microsoft.com/office/drawing/2010/main" val="0"/>
                </a:ext>
              </a:extLst>
            </a:blip>
            <a:stretch>
              <a:fillRect/>
            </a:stretch>
          </p:blipFill>
          <p:spPr>
            <a:xfrm>
              <a:off x="6097366" y="9689931"/>
              <a:ext cx="987638" cy="993734"/>
            </a:xfrm>
            <a:prstGeom prst="rect">
              <a:avLst/>
            </a:prstGeom>
          </p:spPr>
        </p:pic>
        <p:pic>
          <p:nvPicPr>
            <p:cNvPr id="124" name="Picture 123"/>
            <p:cNvPicPr>
              <a:picLocks noChangeAspect="1"/>
            </p:cNvPicPr>
            <p:nvPr/>
          </p:nvPicPr>
          <p:blipFill>
            <a:blip r:embed="rId14">
              <a:biLevel thresh="50000"/>
              <a:extLst>
                <a:ext uri="{28A0092B-C50C-407E-A947-70E740481C1C}">
                  <a14:useLocalDpi xmlns:a14="http://schemas.microsoft.com/office/drawing/2010/main" val="0"/>
                </a:ext>
              </a:extLst>
            </a:blip>
            <a:stretch>
              <a:fillRect/>
            </a:stretch>
          </p:blipFill>
          <p:spPr>
            <a:xfrm>
              <a:off x="7070960" y="9665658"/>
              <a:ext cx="1121761" cy="1005927"/>
            </a:xfrm>
            <a:prstGeom prst="rect">
              <a:avLst/>
            </a:prstGeom>
          </p:spPr>
        </p:pic>
        <p:pic>
          <p:nvPicPr>
            <p:cNvPr id="125" name="Picture 124"/>
            <p:cNvPicPr>
              <a:picLocks noChangeAspect="1"/>
            </p:cNvPicPr>
            <p:nvPr/>
          </p:nvPicPr>
          <p:blipFill>
            <a:blip r:embed="rId15">
              <a:biLevel thresh="50000"/>
              <a:extLst>
                <a:ext uri="{28A0092B-C50C-407E-A947-70E740481C1C}">
                  <a14:useLocalDpi xmlns:a14="http://schemas.microsoft.com/office/drawing/2010/main" val="0"/>
                </a:ext>
              </a:extLst>
            </a:blip>
            <a:stretch>
              <a:fillRect/>
            </a:stretch>
          </p:blipFill>
          <p:spPr>
            <a:xfrm>
              <a:off x="8179786" y="9689931"/>
              <a:ext cx="999831" cy="1005927"/>
            </a:xfrm>
            <a:prstGeom prst="rect">
              <a:avLst/>
            </a:prstGeom>
          </p:spPr>
        </p:pic>
        <p:pic>
          <p:nvPicPr>
            <p:cNvPr id="126" name="Picture 125"/>
            <p:cNvPicPr>
              <a:picLocks noChangeAspect="1"/>
            </p:cNvPicPr>
            <p:nvPr/>
          </p:nvPicPr>
          <p:blipFill>
            <a:blip r:embed="rId16">
              <a:biLevel thresh="50000"/>
              <a:extLst>
                <a:ext uri="{28A0092B-C50C-407E-A947-70E740481C1C}">
                  <a14:useLocalDpi xmlns:a14="http://schemas.microsoft.com/office/drawing/2010/main" val="0"/>
                </a:ext>
              </a:extLst>
            </a:blip>
            <a:stretch>
              <a:fillRect/>
            </a:stretch>
          </p:blipFill>
          <p:spPr>
            <a:xfrm>
              <a:off x="9060926" y="9592690"/>
              <a:ext cx="1298561" cy="1121761"/>
            </a:xfrm>
            <a:prstGeom prst="rect">
              <a:avLst/>
            </a:prstGeom>
          </p:spPr>
        </p:pic>
      </p:grpSp>
      <p:sp>
        <p:nvSpPr>
          <p:cNvPr id="131" name="TextBox 130"/>
          <p:cNvSpPr txBox="1"/>
          <p:nvPr/>
        </p:nvSpPr>
        <p:spPr>
          <a:xfrm>
            <a:off x="1660615" y="8620646"/>
            <a:ext cx="8860713" cy="461665"/>
          </a:xfrm>
          <a:prstGeom prst="rect">
            <a:avLst/>
          </a:prstGeom>
          <a:noFill/>
        </p:spPr>
        <p:txBody>
          <a:bodyPr wrap="square" rtlCol="0">
            <a:spAutoFit/>
          </a:bodyPr>
          <a:lstStyle/>
          <a:p>
            <a:r>
              <a:rPr lang="en-US" sz="2400" dirty="0" smtClean="0">
                <a:solidFill>
                  <a:schemeClr val="bg1"/>
                </a:solidFill>
                <a:latin typeface="Oswald" panose="02000503000000000000" pitchFamily="2" charset="0"/>
              </a:rPr>
              <a:t>The Eight Dimensions</a:t>
            </a:r>
          </a:p>
        </p:txBody>
      </p:sp>
      <p:sp>
        <p:nvSpPr>
          <p:cNvPr id="134" name="Rectangle 133"/>
          <p:cNvSpPr/>
          <p:nvPr/>
        </p:nvSpPr>
        <p:spPr>
          <a:xfrm>
            <a:off x="1665176" y="10785293"/>
            <a:ext cx="8860713" cy="817064"/>
          </a:xfrm>
          <a:prstGeom prst="rect">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1962911" y="10124600"/>
            <a:ext cx="8253271" cy="491247"/>
            <a:chOff x="1962911" y="10124600"/>
            <a:chExt cx="8253271" cy="491247"/>
          </a:xfrm>
        </p:grpSpPr>
        <p:sp>
          <p:nvSpPr>
            <p:cNvPr id="135" name="Content Placeholder 5"/>
            <p:cNvSpPr txBox="1">
              <a:spLocks/>
            </p:cNvSpPr>
            <p:nvPr/>
          </p:nvSpPr>
          <p:spPr>
            <a:xfrm>
              <a:off x="1962911" y="10124600"/>
              <a:ext cx="923979" cy="468387"/>
            </a:xfrm>
            <a:prstGeom prst="rect">
              <a:avLst/>
            </a:prstGeom>
          </p:spPr>
          <p:txBody>
            <a:bodyPr>
              <a:noAutofit/>
            </a:bodyPr>
            <a:lstStyle>
              <a:lvl1pPr marL="396232" indent="-396232" algn="l" defTabSz="1584930" rtl="0" eaLnBrk="1" latinLnBrk="0" hangingPunct="1">
                <a:lnSpc>
                  <a:spcPct val="90000"/>
                </a:lnSpc>
                <a:spcBef>
                  <a:spcPts val="1733"/>
                </a:spcBef>
                <a:buFont typeface="Arial" panose="020B0604020202020204" pitchFamily="34" charset="0"/>
                <a:buChar char="•"/>
                <a:defRPr sz="4853" kern="1200">
                  <a:solidFill>
                    <a:schemeClr val="tx1"/>
                  </a:solidFill>
                  <a:latin typeface="+mn-lt"/>
                  <a:ea typeface="+mn-ea"/>
                  <a:cs typeface="+mn-cs"/>
                </a:defRPr>
              </a:lvl1pPr>
              <a:lvl2pPr marL="1188697" indent="-396232" algn="l" defTabSz="1584930" rtl="0" eaLnBrk="1" latinLnBrk="0" hangingPunct="1">
                <a:lnSpc>
                  <a:spcPct val="90000"/>
                </a:lnSpc>
                <a:spcBef>
                  <a:spcPts val="867"/>
                </a:spcBef>
                <a:buFont typeface="Arial" panose="020B0604020202020204" pitchFamily="34" charset="0"/>
                <a:buChar char="•"/>
                <a:defRPr sz="4160" kern="1200">
                  <a:solidFill>
                    <a:schemeClr val="tx1"/>
                  </a:solidFill>
                  <a:latin typeface="+mn-lt"/>
                  <a:ea typeface="+mn-ea"/>
                  <a:cs typeface="+mn-cs"/>
                </a:defRPr>
              </a:lvl2pPr>
              <a:lvl3pPr marL="1981162" indent="-396232" algn="l" defTabSz="1584930" rtl="0" eaLnBrk="1" latinLnBrk="0" hangingPunct="1">
                <a:lnSpc>
                  <a:spcPct val="90000"/>
                </a:lnSpc>
                <a:spcBef>
                  <a:spcPts val="867"/>
                </a:spcBef>
                <a:buFont typeface="Arial" panose="020B0604020202020204" pitchFamily="34" charset="0"/>
                <a:buChar char="•"/>
                <a:defRPr sz="3467" kern="1200">
                  <a:solidFill>
                    <a:schemeClr val="tx1"/>
                  </a:solidFill>
                  <a:latin typeface="+mn-lt"/>
                  <a:ea typeface="+mn-ea"/>
                  <a:cs typeface="+mn-cs"/>
                </a:defRPr>
              </a:lvl3pPr>
              <a:lvl4pPr marL="2773627"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4pPr>
              <a:lvl5pPr marL="356609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5pPr>
              <a:lvl6pPr marL="435855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6pPr>
              <a:lvl7pPr marL="515102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7pPr>
              <a:lvl8pPr marL="594348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8pPr>
              <a:lvl9pPr marL="6735950"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9pPr>
            </a:lstStyle>
            <a:p>
              <a:pPr marL="0" indent="0" algn="ctr">
                <a:buNone/>
              </a:pPr>
              <a:r>
                <a:rPr lang="en-US" sz="1300" dirty="0" smtClean="0">
                  <a:solidFill>
                    <a:schemeClr val="bg1"/>
                  </a:solidFill>
                  <a:latin typeface="Oswald" panose="02000503000000000000" pitchFamily="2" charset="0"/>
                </a:rPr>
                <a:t>Adaptive Capacity</a:t>
              </a:r>
              <a:endParaRPr lang="en-US" sz="1300" dirty="0">
                <a:solidFill>
                  <a:schemeClr val="bg1"/>
                </a:solidFill>
                <a:latin typeface="Oswald" panose="02000503000000000000" pitchFamily="2" charset="0"/>
              </a:endParaRPr>
            </a:p>
          </p:txBody>
        </p:sp>
        <p:sp>
          <p:nvSpPr>
            <p:cNvPr id="136" name="Content Placeholder 5"/>
            <p:cNvSpPr txBox="1">
              <a:spLocks/>
            </p:cNvSpPr>
            <p:nvPr/>
          </p:nvSpPr>
          <p:spPr>
            <a:xfrm>
              <a:off x="2970124" y="10125320"/>
              <a:ext cx="923979" cy="468387"/>
            </a:xfrm>
            <a:prstGeom prst="rect">
              <a:avLst/>
            </a:prstGeom>
          </p:spPr>
          <p:txBody>
            <a:bodyPr>
              <a:noAutofit/>
            </a:bodyPr>
            <a:lstStyle>
              <a:lvl1pPr marL="396232" indent="-396232" algn="l" defTabSz="1584930" rtl="0" eaLnBrk="1" latinLnBrk="0" hangingPunct="1">
                <a:lnSpc>
                  <a:spcPct val="90000"/>
                </a:lnSpc>
                <a:spcBef>
                  <a:spcPts val="1733"/>
                </a:spcBef>
                <a:buFont typeface="Arial" panose="020B0604020202020204" pitchFamily="34" charset="0"/>
                <a:buChar char="•"/>
                <a:defRPr sz="4853" kern="1200">
                  <a:solidFill>
                    <a:schemeClr val="tx1"/>
                  </a:solidFill>
                  <a:latin typeface="+mn-lt"/>
                  <a:ea typeface="+mn-ea"/>
                  <a:cs typeface="+mn-cs"/>
                </a:defRPr>
              </a:lvl1pPr>
              <a:lvl2pPr marL="1188697" indent="-396232" algn="l" defTabSz="1584930" rtl="0" eaLnBrk="1" latinLnBrk="0" hangingPunct="1">
                <a:lnSpc>
                  <a:spcPct val="90000"/>
                </a:lnSpc>
                <a:spcBef>
                  <a:spcPts val="867"/>
                </a:spcBef>
                <a:buFont typeface="Arial" panose="020B0604020202020204" pitchFamily="34" charset="0"/>
                <a:buChar char="•"/>
                <a:defRPr sz="4160" kern="1200">
                  <a:solidFill>
                    <a:schemeClr val="tx1"/>
                  </a:solidFill>
                  <a:latin typeface="+mn-lt"/>
                  <a:ea typeface="+mn-ea"/>
                  <a:cs typeface="+mn-cs"/>
                </a:defRPr>
              </a:lvl2pPr>
              <a:lvl3pPr marL="1981162" indent="-396232" algn="l" defTabSz="1584930" rtl="0" eaLnBrk="1" latinLnBrk="0" hangingPunct="1">
                <a:lnSpc>
                  <a:spcPct val="90000"/>
                </a:lnSpc>
                <a:spcBef>
                  <a:spcPts val="867"/>
                </a:spcBef>
                <a:buFont typeface="Arial" panose="020B0604020202020204" pitchFamily="34" charset="0"/>
                <a:buChar char="•"/>
                <a:defRPr sz="3467" kern="1200">
                  <a:solidFill>
                    <a:schemeClr val="tx1"/>
                  </a:solidFill>
                  <a:latin typeface="+mn-lt"/>
                  <a:ea typeface="+mn-ea"/>
                  <a:cs typeface="+mn-cs"/>
                </a:defRPr>
              </a:lvl3pPr>
              <a:lvl4pPr marL="2773627"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4pPr>
              <a:lvl5pPr marL="356609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5pPr>
              <a:lvl6pPr marL="435855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6pPr>
              <a:lvl7pPr marL="515102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7pPr>
              <a:lvl8pPr marL="594348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8pPr>
              <a:lvl9pPr marL="6735950"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9pPr>
            </a:lstStyle>
            <a:p>
              <a:pPr marL="0" indent="0" algn="ctr">
                <a:buNone/>
              </a:pPr>
              <a:r>
                <a:rPr lang="en-US" sz="1300" dirty="0" smtClean="0">
                  <a:solidFill>
                    <a:schemeClr val="bg1"/>
                  </a:solidFill>
                  <a:latin typeface="Oswald" panose="02000503000000000000" pitchFamily="2" charset="0"/>
                </a:rPr>
                <a:t>Board Leadership</a:t>
              </a:r>
              <a:endParaRPr lang="en-US" sz="1300" dirty="0">
                <a:solidFill>
                  <a:schemeClr val="bg1"/>
                </a:solidFill>
                <a:latin typeface="Oswald" panose="02000503000000000000" pitchFamily="2" charset="0"/>
              </a:endParaRPr>
            </a:p>
          </p:txBody>
        </p:sp>
        <p:sp>
          <p:nvSpPr>
            <p:cNvPr id="137" name="Content Placeholder 5"/>
            <p:cNvSpPr txBox="1">
              <a:spLocks/>
            </p:cNvSpPr>
            <p:nvPr/>
          </p:nvSpPr>
          <p:spPr>
            <a:xfrm>
              <a:off x="3910174" y="10135802"/>
              <a:ext cx="1195633" cy="468387"/>
            </a:xfrm>
            <a:prstGeom prst="rect">
              <a:avLst/>
            </a:prstGeom>
          </p:spPr>
          <p:txBody>
            <a:bodyPr>
              <a:noAutofit/>
            </a:bodyPr>
            <a:lstStyle>
              <a:lvl1pPr marL="396232" indent="-396232" algn="l" defTabSz="1584930" rtl="0" eaLnBrk="1" latinLnBrk="0" hangingPunct="1">
                <a:lnSpc>
                  <a:spcPct val="90000"/>
                </a:lnSpc>
                <a:spcBef>
                  <a:spcPts val="1733"/>
                </a:spcBef>
                <a:buFont typeface="Arial" panose="020B0604020202020204" pitchFamily="34" charset="0"/>
                <a:buChar char="•"/>
                <a:defRPr sz="4853" kern="1200">
                  <a:solidFill>
                    <a:schemeClr val="tx1"/>
                  </a:solidFill>
                  <a:latin typeface="+mn-lt"/>
                  <a:ea typeface="+mn-ea"/>
                  <a:cs typeface="+mn-cs"/>
                </a:defRPr>
              </a:lvl1pPr>
              <a:lvl2pPr marL="1188697" indent="-396232" algn="l" defTabSz="1584930" rtl="0" eaLnBrk="1" latinLnBrk="0" hangingPunct="1">
                <a:lnSpc>
                  <a:spcPct val="90000"/>
                </a:lnSpc>
                <a:spcBef>
                  <a:spcPts val="867"/>
                </a:spcBef>
                <a:buFont typeface="Arial" panose="020B0604020202020204" pitchFamily="34" charset="0"/>
                <a:buChar char="•"/>
                <a:defRPr sz="4160" kern="1200">
                  <a:solidFill>
                    <a:schemeClr val="tx1"/>
                  </a:solidFill>
                  <a:latin typeface="+mn-lt"/>
                  <a:ea typeface="+mn-ea"/>
                  <a:cs typeface="+mn-cs"/>
                </a:defRPr>
              </a:lvl2pPr>
              <a:lvl3pPr marL="1981162" indent="-396232" algn="l" defTabSz="1584930" rtl="0" eaLnBrk="1" latinLnBrk="0" hangingPunct="1">
                <a:lnSpc>
                  <a:spcPct val="90000"/>
                </a:lnSpc>
                <a:spcBef>
                  <a:spcPts val="867"/>
                </a:spcBef>
                <a:buFont typeface="Arial" panose="020B0604020202020204" pitchFamily="34" charset="0"/>
                <a:buChar char="•"/>
                <a:defRPr sz="3467" kern="1200">
                  <a:solidFill>
                    <a:schemeClr val="tx1"/>
                  </a:solidFill>
                  <a:latin typeface="+mn-lt"/>
                  <a:ea typeface="+mn-ea"/>
                  <a:cs typeface="+mn-cs"/>
                </a:defRPr>
              </a:lvl3pPr>
              <a:lvl4pPr marL="2773627"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4pPr>
              <a:lvl5pPr marL="356609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5pPr>
              <a:lvl6pPr marL="435855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6pPr>
              <a:lvl7pPr marL="515102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7pPr>
              <a:lvl8pPr marL="594348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8pPr>
              <a:lvl9pPr marL="6735950"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9pPr>
            </a:lstStyle>
            <a:p>
              <a:pPr marL="0" indent="0" algn="ctr">
                <a:buNone/>
              </a:pPr>
              <a:r>
                <a:rPr lang="en-US" sz="1300" dirty="0" smtClean="0">
                  <a:solidFill>
                    <a:schemeClr val="bg1"/>
                  </a:solidFill>
                  <a:latin typeface="Oswald" panose="02000503000000000000" pitchFamily="2" charset="0"/>
                </a:rPr>
                <a:t>External Communication</a:t>
              </a:r>
              <a:endParaRPr lang="en-US" sz="1300" dirty="0">
                <a:solidFill>
                  <a:schemeClr val="bg1"/>
                </a:solidFill>
                <a:latin typeface="Oswald" panose="02000503000000000000" pitchFamily="2" charset="0"/>
              </a:endParaRPr>
            </a:p>
          </p:txBody>
        </p:sp>
        <p:sp>
          <p:nvSpPr>
            <p:cNvPr id="138" name="Content Placeholder 5"/>
            <p:cNvSpPr txBox="1">
              <a:spLocks/>
            </p:cNvSpPr>
            <p:nvPr/>
          </p:nvSpPr>
          <p:spPr>
            <a:xfrm>
              <a:off x="5053797" y="10135801"/>
              <a:ext cx="1031876" cy="468387"/>
            </a:xfrm>
            <a:prstGeom prst="rect">
              <a:avLst/>
            </a:prstGeom>
          </p:spPr>
          <p:txBody>
            <a:bodyPr>
              <a:noAutofit/>
            </a:bodyPr>
            <a:lstStyle>
              <a:lvl1pPr marL="396232" indent="-396232" algn="l" defTabSz="1584930" rtl="0" eaLnBrk="1" latinLnBrk="0" hangingPunct="1">
                <a:lnSpc>
                  <a:spcPct val="90000"/>
                </a:lnSpc>
                <a:spcBef>
                  <a:spcPts val="1733"/>
                </a:spcBef>
                <a:buFont typeface="Arial" panose="020B0604020202020204" pitchFamily="34" charset="0"/>
                <a:buChar char="•"/>
                <a:defRPr sz="4853" kern="1200">
                  <a:solidFill>
                    <a:schemeClr val="tx1"/>
                  </a:solidFill>
                  <a:latin typeface="+mn-lt"/>
                  <a:ea typeface="+mn-ea"/>
                  <a:cs typeface="+mn-cs"/>
                </a:defRPr>
              </a:lvl1pPr>
              <a:lvl2pPr marL="1188697" indent="-396232" algn="l" defTabSz="1584930" rtl="0" eaLnBrk="1" latinLnBrk="0" hangingPunct="1">
                <a:lnSpc>
                  <a:spcPct val="90000"/>
                </a:lnSpc>
                <a:spcBef>
                  <a:spcPts val="867"/>
                </a:spcBef>
                <a:buFont typeface="Arial" panose="020B0604020202020204" pitchFamily="34" charset="0"/>
                <a:buChar char="•"/>
                <a:defRPr sz="4160" kern="1200">
                  <a:solidFill>
                    <a:schemeClr val="tx1"/>
                  </a:solidFill>
                  <a:latin typeface="+mn-lt"/>
                  <a:ea typeface="+mn-ea"/>
                  <a:cs typeface="+mn-cs"/>
                </a:defRPr>
              </a:lvl2pPr>
              <a:lvl3pPr marL="1981162" indent="-396232" algn="l" defTabSz="1584930" rtl="0" eaLnBrk="1" latinLnBrk="0" hangingPunct="1">
                <a:lnSpc>
                  <a:spcPct val="90000"/>
                </a:lnSpc>
                <a:spcBef>
                  <a:spcPts val="867"/>
                </a:spcBef>
                <a:buFont typeface="Arial" panose="020B0604020202020204" pitchFamily="34" charset="0"/>
                <a:buChar char="•"/>
                <a:defRPr sz="3467" kern="1200">
                  <a:solidFill>
                    <a:schemeClr val="tx1"/>
                  </a:solidFill>
                  <a:latin typeface="+mn-lt"/>
                  <a:ea typeface="+mn-ea"/>
                  <a:cs typeface="+mn-cs"/>
                </a:defRPr>
              </a:lvl3pPr>
              <a:lvl4pPr marL="2773627"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4pPr>
              <a:lvl5pPr marL="356609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5pPr>
              <a:lvl6pPr marL="435855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6pPr>
              <a:lvl7pPr marL="515102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7pPr>
              <a:lvl8pPr marL="594348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8pPr>
              <a:lvl9pPr marL="6735950"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9pPr>
            </a:lstStyle>
            <a:p>
              <a:pPr marL="0" indent="0" algn="ctr">
                <a:buNone/>
              </a:pPr>
              <a:r>
                <a:rPr lang="en-US" sz="1300" dirty="0" smtClean="0">
                  <a:solidFill>
                    <a:schemeClr val="bg1"/>
                  </a:solidFill>
                  <a:latin typeface="Oswald" panose="02000503000000000000" pitchFamily="2" charset="0"/>
                </a:rPr>
                <a:t>Financial Management</a:t>
              </a:r>
              <a:endParaRPr lang="en-US" sz="1300" dirty="0">
                <a:solidFill>
                  <a:schemeClr val="bg1"/>
                </a:solidFill>
                <a:latin typeface="Oswald" panose="02000503000000000000" pitchFamily="2" charset="0"/>
              </a:endParaRPr>
            </a:p>
          </p:txBody>
        </p:sp>
        <p:sp>
          <p:nvSpPr>
            <p:cNvPr id="139" name="Content Placeholder 5"/>
            <p:cNvSpPr txBox="1">
              <a:spLocks/>
            </p:cNvSpPr>
            <p:nvPr/>
          </p:nvSpPr>
          <p:spPr>
            <a:xfrm>
              <a:off x="6131755" y="10135801"/>
              <a:ext cx="923979" cy="468387"/>
            </a:xfrm>
            <a:prstGeom prst="rect">
              <a:avLst/>
            </a:prstGeom>
          </p:spPr>
          <p:txBody>
            <a:bodyPr>
              <a:noAutofit/>
            </a:bodyPr>
            <a:lstStyle>
              <a:lvl1pPr marL="396232" indent="-396232" algn="l" defTabSz="1584930" rtl="0" eaLnBrk="1" latinLnBrk="0" hangingPunct="1">
                <a:lnSpc>
                  <a:spcPct val="90000"/>
                </a:lnSpc>
                <a:spcBef>
                  <a:spcPts val="1733"/>
                </a:spcBef>
                <a:buFont typeface="Arial" panose="020B0604020202020204" pitchFamily="34" charset="0"/>
                <a:buChar char="•"/>
                <a:defRPr sz="4853" kern="1200">
                  <a:solidFill>
                    <a:schemeClr val="tx1"/>
                  </a:solidFill>
                  <a:latin typeface="+mn-lt"/>
                  <a:ea typeface="+mn-ea"/>
                  <a:cs typeface="+mn-cs"/>
                </a:defRPr>
              </a:lvl1pPr>
              <a:lvl2pPr marL="1188697" indent="-396232" algn="l" defTabSz="1584930" rtl="0" eaLnBrk="1" latinLnBrk="0" hangingPunct="1">
                <a:lnSpc>
                  <a:spcPct val="90000"/>
                </a:lnSpc>
                <a:spcBef>
                  <a:spcPts val="867"/>
                </a:spcBef>
                <a:buFont typeface="Arial" panose="020B0604020202020204" pitchFamily="34" charset="0"/>
                <a:buChar char="•"/>
                <a:defRPr sz="4160" kern="1200">
                  <a:solidFill>
                    <a:schemeClr val="tx1"/>
                  </a:solidFill>
                  <a:latin typeface="+mn-lt"/>
                  <a:ea typeface="+mn-ea"/>
                  <a:cs typeface="+mn-cs"/>
                </a:defRPr>
              </a:lvl2pPr>
              <a:lvl3pPr marL="1981162" indent="-396232" algn="l" defTabSz="1584930" rtl="0" eaLnBrk="1" latinLnBrk="0" hangingPunct="1">
                <a:lnSpc>
                  <a:spcPct val="90000"/>
                </a:lnSpc>
                <a:spcBef>
                  <a:spcPts val="867"/>
                </a:spcBef>
                <a:buFont typeface="Arial" panose="020B0604020202020204" pitchFamily="34" charset="0"/>
                <a:buChar char="•"/>
                <a:defRPr sz="3467" kern="1200">
                  <a:solidFill>
                    <a:schemeClr val="tx1"/>
                  </a:solidFill>
                  <a:latin typeface="+mn-lt"/>
                  <a:ea typeface="+mn-ea"/>
                  <a:cs typeface="+mn-cs"/>
                </a:defRPr>
              </a:lvl3pPr>
              <a:lvl4pPr marL="2773627"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4pPr>
              <a:lvl5pPr marL="356609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5pPr>
              <a:lvl6pPr marL="435855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6pPr>
              <a:lvl7pPr marL="515102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7pPr>
              <a:lvl8pPr marL="594348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8pPr>
              <a:lvl9pPr marL="6735950"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9pPr>
            </a:lstStyle>
            <a:p>
              <a:pPr marL="0" indent="0" algn="ctr">
                <a:buNone/>
              </a:pPr>
              <a:r>
                <a:rPr lang="en-US" sz="1300" dirty="0" smtClean="0">
                  <a:solidFill>
                    <a:schemeClr val="bg1"/>
                  </a:solidFill>
                  <a:latin typeface="Oswald" panose="02000503000000000000" pitchFamily="2" charset="0"/>
                </a:rPr>
                <a:t>Mission Orientation</a:t>
              </a:r>
              <a:endParaRPr lang="en-US" sz="1300" dirty="0">
                <a:solidFill>
                  <a:schemeClr val="bg1"/>
                </a:solidFill>
                <a:latin typeface="Oswald" panose="02000503000000000000" pitchFamily="2" charset="0"/>
              </a:endParaRPr>
            </a:p>
          </p:txBody>
        </p:sp>
        <p:sp>
          <p:nvSpPr>
            <p:cNvPr id="140" name="Content Placeholder 5"/>
            <p:cNvSpPr txBox="1">
              <a:spLocks/>
            </p:cNvSpPr>
            <p:nvPr/>
          </p:nvSpPr>
          <p:spPr>
            <a:xfrm>
              <a:off x="7142072" y="10135084"/>
              <a:ext cx="940046" cy="468387"/>
            </a:xfrm>
            <a:prstGeom prst="rect">
              <a:avLst/>
            </a:prstGeom>
          </p:spPr>
          <p:txBody>
            <a:bodyPr>
              <a:noAutofit/>
            </a:bodyPr>
            <a:lstStyle>
              <a:lvl1pPr marL="396232" indent="-396232" algn="l" defTabSz="1584930" rtl="0" eaLnBrk="1" latinLnBrk="0" hangingPunct="1">
                <a:lnSpc>
                  <a:spcPct val="90000"/>
                </a:lnSpc>
                <a:spcBef>
                  <a:spcPts val="1733"/>
                </a:spcBef>
                <a:buFont typeface="Arial" panose="020B0604020202020204" pitchFamily="34" charset="0"/>
                <a:buChar char="•"/>
                <a:defRPr sz="4853" kern="1200">
                  <a:solidFill>
                    <a:schemeClr val="tx1"/>
                  </a:solidFill>
                  <a:latin typeface="+mn-lt"/>
                  <a:ea typeface="+mn-ea"/>
                  <a:cs typeface="+mn-cs"/>
                </a:defRPr>
              </a:lvl1pPr>
              <a:lvl2pPr marL="1188697" indent="-396232" algn="l" defTabSz="1584930" rtl="0" eaLnBrk="1" latinLnBrk="0" hangingPunct="1">
                <a:lnSpc>
                  <a:spcPct val="90000"/>
                </a:lnSpc>
                <a:spcBef>
                  <a:spcPts val="867"/>
                </a:spcBef>
                <a:buFont typeface="Arial" panose="020B0604020202020204" pitchFamily="34" charset="0"/>
                <a:buChar char="•"/>
                <a:defRPr sz="4160" kern="1200">
                  <a:solidFill>
                    <a:schemeClr val="tx1"/>
                  </a:solidFill>
                  <a:latin typeface="+mn-lt"/>
                  <a:ea typeface="+mn-ea"/>
                  <a:cs typeface="+mn-cs"/>
                </a:defRPr>
              </a:lvl2pPr>
              <a:lvl3pPr marL="1981162" indent="-396232" algn="l" defTabSz="1584930" rtl="0" eaLnBrk="1" latinLnBrk="0" hangingPunct="1">
                <a:lnSpc>
                  <a:spcPct val="90000"/>
                </a:lnSpc>
                <a:spcBef>
                  <a:spcPts val="867"/>
                </a:spcBef>
                <a:buFont typeface="Arial" panose="020B0604020202020204" pitchFamily="34" charset="0"/>
                <a:buChar char="•"/>
                <a:defRPr sz="3467" kern="1200">
                  <a:solidFill>
                    <a:schemeClr val="tx1"/>
                  </a:solidFill>
                  <a:latin typeface="+mn-lt"/>
                  <a:ea typeface="+mn-ea"/>
                  <a:cs typeface="+mn-cs"/>
                </a:defRPr>
              </a:lvl3pPr>
              <a:lvl4pPr marL="2773627"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4pPr>
              <a:lvl5pPr marL="356609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5pPr>
              <a:lvl6pPr marL="435855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6pPr>
              <a:lvl7pPr marL="515102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7pPr>
              <a:lvl8pPr marL="594348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8pPr>
              <a:lvl9pPr marL="6735950"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9pPr>
            </a:lstStyle>
            <a:p>
              <a:pPr marL="0" indent="0" algn="ctr">
                <a:buNone/>
              </a:pPr>
              <a:r>
                <a:rPr lang="en-US" sz="1300" dirty="0" smtClean="0">
                  <a:solidFill>
                    <a:schemeClr val="bg1"/>
                  </a:solidFill>
                  <a:latin typeface="Oswald" panose="02000503000000000000" pitchFamily="2" charset="0"/>
                </a:rPr>
                <a:t>Operational  Capacity</a:t>
              </a:r>
              <a:endParaRPr lang="en-US" sz="1300" dirty="0">
                <a:solidFill>
                  <a:schemeClr val="bg1"/>
                </a:solidFill>
                <a:latin typeface="Oswald" panose="02000503000000000000" pitchFamily="2" charset="0"/>
              </a:endParaRPr>
            </a:p>
          </p:txBody>
        </p:sp>
        <p:sp>
          <p:nvSpPr>
            <p:cNvPr id="141" name="Content Placeholder 5"/>
            <p:cNvSpPr txBox="1">
              <a:spLocks/>
            </p:cNvSpPr>
            <p:nvPr/>
          </p:nvSpPr>
          <p:spPr>
            <a:xfrm>
              <a:off x="8135917" y="10147460"/>
              <a:ext cx="1080433" cy="468387"/>
            </a:xfrm>
            <a:prstGeom prst="rect">
              <a:avLst/>
            </a:prstGeom>
          </p:spPr>
          <p:txBody>
            <a:bodyPr>
              <a:noAutofit/>
            </a:bodyPr>
            <a:lstStyle>
              <a:lvl1pPr marL="396232" indent="-396232" algn="l" defTabSz="1584930" rtl="0" eaLnBrk="1" latinLnBrk="0" hangingPunct="1">
                <a:lnSpc>
                  <a:spcPct val="90000"/>
                </a:lnSpc>
                <a:spcBef>
                  <a:spcPts val="1733"/>
                </a:spcBef>
                <a:buFont typeface="Arial" panose="020B0604020202020204" pitchFamily="34" charset="0"/>
                <a:buChar char="•"/>
                <a:defRPr sz="4853" kern="1200">
                  <a:solidFill>
                    <a:schemeClr val="tx1"/>
                  </a:solidFill>
                  <a:latin typeface="+mn-lt"/>
                  <a:ea typeface="+mn-ea"/>
                  <a:cs typeface="+mn-cs"/>
                </a:defRPr>
              </a:lvl1pPr>
              <a:lvl2pPr marL="1188697" indent="-396232" algn="l" defTabSz="1584930" rtl="0" eaLnBrk="1" latinLnBrk="0" hangingPunct="1">
                <a:lnSpc>
                  <a:spcPct val="90000"/>
                </a:lnSpc>
                <a:spcBef>
                  <a:spcPts val="867"/>
                </a:spcBef>
                <a:buFont typeface="Arial" panose="020B0604020202020204" pitchFamily="34" charset="0"/>
                <a:buChar char="•"/>
                <a:defRPr sz="4160" kern="1200">
                  <a:solidFill>
                    <a:schemeClr val="tx1"/>
                  </a:solidFill>
                  <a:latin typeface="+mn-lt"/>
                  <a:ea typeface="+mn-ea"/>
                  <a:cs typeface="+mn-cs"/>
                </a:defRPr>
              </a:lvl2pPr>
              <a:lvl3pPr marL="1981162" indent="-396232" algn="l" defTabSz="1584930" rtl="0" eaLnBrk="1" latinLnBrk="0" hangingPunct="1">
                <a:lnSpc>
                  <a:spcPct val="90000"/>
                </a:lnSpc>
                <a:spcBef>
                  <a:spcPts val="867"/>
                </a:spcBef>
                <a:buFont typeface="Arial" panose="020B0604020202020204" pitchFamily="34" charset="0"/>
                <a:buChar char="•"/>
                <a:defRPr sz="3467" kern="1200">
                  <a:solidFill>
                    <a:schemeClr val="tx1"/>
                  </a:solidFill>
                  <a:latin typeface="+mn-lt"/>
                  <a:ea typeface="+mn-ea"/>
                  <a:cs typeface="+mn-cs"/>
                </a:defRPr>
              </a:lvl3pPr>
              <a:lvl4pPr marL="2773627"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4pPr>
              <a:lvl5pPr marL="356609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5pPr>
              <a:lvl6pPr marL="435855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6pPr>
              <a:lvl7pPr marL="515102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7pPr>
              <a:lvl8pPr marL="594348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8pPr>
              <a:lvl9pPr marL="6735950"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9pPr>
            </a:lstStyle>
            <a:p>
              <a:pPr marL="0" indent="0" algn="ctr">
                <a:buNone/>
              </a:pPr>
              <a:r>
                <a:rPr lang="en-US" sz="1300" dirty="0" smtClean="0">
                  <a:solidFill>
                    <a:schemeClr val="bg1"/>
                  </a:solidFill>
                  <a:latin typeface="Oswald" panose="02000503000000000000" pitchFamily="2" charset="0"/>
                </a:rPr>
                <a:t>Staff Management</a:t>
              </a:r>
              <a:endParaRPr lang="en-US" sz="1300" dirty="0">
                <a:solidFill>
                  <a:schemeClr val="bg1"/>
                </a:solidFill>
                <a:latin typeface="Oswald" panose="02000503000000000000" pitchFamily="2" charset="0"/>
              </a:endParaRPr>
            </a:p>
          </p:txBody>
        </p:sp>
        <p:sp>
          <p:nvSpPr>
            <p:cNvPr id="142" name="Content Placeholder 5"/>
            <p:cNvSpPr txBox="1">
              <a:spLocks/>
            </p:cNvSpPr>
            <p:nvPr/>
          </p:nvSpPr>
          <p:spPr>
            <a:xfrm>
              <a:off x="9292203" y="10145868"/>
              <a:ext cx="923979" cy="468387"/>
            </a:xfrm>
            <a:prstGeom prst="rect">
              <a:avLst/>
            </a:prstGeom>
          </p:spPr>
          <p:txBody>
            <a:bodyPr>
              <a:noAutofit/>
            </a:bodyPr>
            <a:lstStyle>
              <a:lvl1pPr marL="396232" indent="-396232" algn="l" defTabSz="1584930" rtl="0" eaLnBrk="1" latinLnBrk="0" hangingPunct="1">
                <a:lnSpc>
                  <a:spcPct val="90000"/>
                </a:lnSpc>
                <a:spcBef>
                  <a:spcPts val="1733"/>
                </a:spcBef>
                <a:buFont typeface="Arial" panose="020B0604020202020204" pitchFamily="34" charset="0"/>
                <a:buChar char="•"/>
                <a:defRPr sz="4853" kern="1200">
                  <a:solidFill>
                    <a:schemeClr val="tx1"/>
                  </a:solidFill>
                  <a:latin typeface="+mn-lt"/>
                  <a:ea typeface="+mn-ea"/>
                  <a:cs typeface="+mn-cs"/>
                </a:defRPr>
              </a:lvl1pPr>
              <a:lvl2pPr marL="1188697" indent="-396232" algn="l" defTabSz="1584930" rtl="0" eaLnBrk="1" latinLnBrk="0" hangingPunct="1">
                <a:lnSpc>
                  <a:spcPct val="90000"/>
                </a:lnSpc>
                <a:spcBef>
                  <a:spcPts val="867"/>
                </a:spcBef>
                <a:buFont typeface="Arial" panose="020B0604020202020204" pitchFamily="34" charset="0"/>
                <a:buChar char="•"/>
                <a:defRPr sz="4160" kern="1200">
                  <a:solidFill>
                    <a:schemeClr val="tx1"/>
                  </a:solidFill>
                  <a:latin typeface="+mn-lt"/>
                  <a:ea typeface="+mn-ea"/>
                  <a:cs typeface="+mn-cs"/>
                </a:defRPr>
              </a:lvl2pPr>
              <a:lvl3pPr marL="1981162" indent="-396232" algn="l" defTabSz="1584930" rtl="0" eaLnBrk="1" latinLnBrk="0" hangingPunct="1">
                <a:lnSpc>
                  <a:spcPct val="90000"/>
                </a:lnSpc>
                <a:spcBef>
                  <a:spcPts val="867"/>
                </a:spcBef>
                <a:buFont typeface="Arial" panose="020B0604020202020204" pitchFamily="34" charset="0"/>
                <a:buChar char="•"/>
                <a:defRPr sz="3467" kern="1200">
                  <a:solidFill>
                    <a:schemeClr val="tx1"/>
                  </a:solidFill>
                  <a:latin typeface="+mn-lt"/>
                  <a:ea typeface="+mn-ea"/>
                  <a:cs typeface="+mn-cs"/>
                </a:defRPr>
              </a:lvl3pPr>
              <a:lvl4pPr marL="2773627"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4pPr>
              <a:lvl5pPr marL="356609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5pPr>
              <a:lvl6pPr marL="435855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6pPr>
              <a:lvl7pPr marL="515102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7pPr>
              <a:lvl8pPr marL="594348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8pPr>
              <a:lvl9pPr marL="6735950"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9pPr>
            </a:lstStyle>
            <a:p>
              <a:pPr marL="0" indent="0" algn="ctr">
                <a:buNone/>
              </a:pPr>
              <a:r>
                <a:rPr lang="en-US" sz="1300" dirty="0" smtClean="0">
                  <a:solidFill>
                    <a:schemeClr val="bg1"/>
                  </a:solidFill>
                  <a:latin typeface="Oswald" panose="02000503000000000000" pitchFamily="2" charset="0"/>
                </a:rPr>
                <a:t>Strategic Planning</a:t>
              </a:r>
              <a:endParaRPr lang="en-US" sz="1300" dirty="0">
                <a:solidFill>
                  <a:schemeClr val="bg1"/>
                </a:solidFill>
                <a:latin typeface="Oswald" panose="02000503000000000000" pitchFamily="2" charset="0"/>
              </a:endParaRPr>
            </a:p>
          </p:txBody>
        </p:sp>
      </p:grpSp>
      <p:sp>
        <p:nvSpPr>
          <p:cNvPr id="143" name="Isosceles Triangle 142"/>
          <p:cNvSpPr/>
          <p:nvPr/>
        </p:nvSpPr>
        <p:spPr>
          <a:xfrm>
            <a:off x="2232603" y="10535145"/>
            <a:ext cx="398578" cy="375424"/>
          </a:xfrm>
          <a:prstGeom prst="triangle">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Group 149"/>
          <p:cNvGrpSpPr/>
          <p:nvPr/>
        </p:nvGrpSpPr>
        <p:grpSpPr>
          <a:xfrm>
            <a:off x="3786333" y="11843351"/>
            <a:ext cx="4619335" cy="879903"/>
            <a:chOff x="3580375" y="12633926"/>
            <a:chExt cx="4619335" cy="879903"/>
          </a:xfrm>
        </p:grpSpPr>
        <p:grpSp>
          <p:nvGrpSpPr>
            <p:cNvPr id="144" name="Group 143"/>
            <p:cNvGrpSpPr/>
            <p:nvPr/>
          </p:nvGrpSpPr>
          <p:grpSpPr>
            <a:xfrm>
              <a:off x="3580375" y="12633926"/>
              <a:ext cx="1870543" cy="879903"/>
              <a:chOff x="6683925" y="18793653"/>
              <a:chExt cx="1870543" cy="879903"/>
            </a:xfrm>
          </p:grpSpPr>
          <p:grpSp>
            <p:nvGrpSpPr>
              <p:cNvPr id="104" name="Group 103"/>
              <p:cNvGrpSpPr/>
              <p:nvPr/>
            </p:nvGrpSpPr>
            <p:grpSpPr>
              <a:xfrm>
                <a:off x="6683925" y="18793653"/>
                <a:ext cx="1870543" cy="542098"/>
                <a:chOff x="5520341" y="18008600"/>
                <a:chExt cx="4792657" cy="1600200"/>
              </a:xfrm>
            </p:grpSpPr>
            <p:sp>
              <p:nvSpPr>
                <p:cNvPr id="105" name="Flowchart: Alternate Process 104"/>
                <p:cNvSpPr/>
                <p:nvPr/>
              </p:nvSpPr>
              <p:spPr>
                <a:xfrm>
                  <a:off x="5520341" y="18008600"/>
                  <a:ext cx="4792657" cy="1600200"/>
                </a:xfrm>
                <a:prstGeom prst="flowChartAlternateProcess">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lowchart: Alternate Process 105"/>
                <p:cNvSpPr/>
                <p:nvPr/>
              </p:nvSpPr>
              <p:spPr>
                <a:xfrm>
                  <a:off x="5657850" y="18135108"/>
                  <a:ext cx="4529096" cy="1359393"/>
                </a:xfrm>
                <a:prstGeom prst="flowChartAlternate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7" name="Title 1"/>
              <p:cNvSpPr txBox="1">
                <a:spLocks/>
              </p:cNvSpPr>
              <p:nvPr/>
            </p:nvSpPr>
            <p:spPr>
              <a:xfrm>
                <a:off x="6737594" y="18892726"/>
                <a:ext cx="1767677" cy="780830"/>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2400" b="1" i="1" dirty="0" smtClean="0">
                    <a:solidFill>
                      <a:srgbClr val="8399A1"/>
                    </a:solidFill>
                    <a:latin typeface="Oswald" panose="02000503000000000000" pitchFamily="2" charset="0"/>
                  </a:rPr>
                  <a:t>Get Started</a:t>
                </a:r>
                <a:endParaRPr lang="en-US" sz="2400" b="1" i="1" dirty="0">
                  <a:solidFill>
                    <a:srgbClr val="8399A1"/>
                  </a:solidFill>
                  <a:latin typeface="Oswald" panose="02000503000000000000" pitchFamily="2" charset="0"/>
                </a:endParaRPr>
              </a:p>
            </p:txBody>
          </p:sp>
        </p:grpSp>
        <p:grpSp>
          <p:nvGrpSpPr>
            <p:cNvPr id="145" name="Group 144"/>
            <p:cNvGrpSpPr/>
            <p:nvPr/>
          </p:nvGrpSpPr>
          <p:grpSpPr>
            <a:xfrm>
              <a:off x="6329167" y="12633926"/>
              <a:ext cx="1870543" cy="879903"/>
              <a:chOff x="6683925" y="18793653"/>
              <a:chExt cx="1870543" cy="879903"/>
            </a:xfrm>
          </p:grpSpPr>
          <p:grpSp>
            <p:nvGrpSpPr>
              <p:cNvPr id="146" name="Group 145"/>
              <p:cNvGrpSpPr/>
              <p:nvPr/>
            </p:nvGrpSpPr>
            <p:grpSpPr>
              <a:xfrm>
                <a:off x="6683925" y="18793653"/>
                <a:ext cx="1870543" cy="542098"/>
                <a:chOff x="5520341" y="18008600"/>
                <a:chExt cx="4792657" cy="1600200"/>
              </a:xfrm>
            </p:grpSpPr>
            <p:sp>
              <p:nvSpPr>
                <p:cNvPr id="148" name="Flowchart: Alternate Process 147"/>
                <p:cNvSpPr/>
                <p:nvPr/>
              </p:nvSpPr>
              <p:spPr>
                <a:xfrm>
                  <a:off x="5520341" y="18008600"/>
                  <a:ext cx="4792657" cy="1600200"/>
                </a:xfrm>
                <a:prstGeom prst="flowChartAlternateProcess">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lowchart: Alternate Process 148"/>
                <p:cNvSpPr/>
                <p:nvPr/>
              </p:nvSpPr>
              <p:spPr>
                <a:xfrm>
                  <a:off x="5657850" y="18135107"/>
                  <a:ext cx="4529097" cy="1359394"/>
                </a:xfrm>
                <a:prstGeom prst="flowChartAlternate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7" name="Title 1"/>
              <p:cNvSpPr txBox="1">
                <a:spLocks/>
              </p:cNvSpPr>
              <p:nvPr/>
            </p:nvSpPr>
            <p:spPr>
              <a:xfrm>
                <a:off x="6737594" y="18892726"/>
                <a:ext cx="1767677" cy="780830"/>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2400" b="1" i="1" dirty="0" smtClean="0">
                    <a:solidFill>
                      <a:srgbClr val="8399A1"/>
                    </a:solidFill>
                    <a:latin typeface="Oswald" panose="02000503000000000000" pitchFamily="2" charset="0"/>
                  </a:rPr>
                  <a:t>Log In</a:t>
                </a:r>
                <a:endParaRPr lang="en-US" sz="2400" b="1" i="1" dirty="0">
                  <a:solidFill>
                    <a:srgbClr val="8399A1"/>
                  </a:solidFill>
                  <a:latin typeface="Oswald" panose="02000503000000000000" pitchFamily="2" charset="0"/>
                </a:endParaRPr>
              </a:p>
            </p:txBody>
          </p:sp>
        </p:grpSp>
      </p:grpSp>
      <p:grpSp>
        <p:nvGrpSpPr>
          <p:cNvPr id="21" name="Group 20"/>
          <p:cNvGrpSpPr/>
          <p:nvPr/>
        </p:nvGrpSpPr>
        <p:grpSpPr>
          <a:xfrm>
            <a:off x="1660614" y="12625246"/>
            <a:ext cx="10264686" cy="882042"/>
            <a:chOff x="1660614" y="12625246"/>
            <a:chExt cx="10273340" cy="882042"/>
          </a:xfrm>
        </p:grpSpPr>
        <p:sp>
          <p:nvSpPr>
            <p:cNvPr id="69" name="Rectangle 68"/>
            <p:cNvSpPr/>
            <p:nvPr/>
          </p:nvSpPr>
          <p:spPr>
            <a:xfrm>
              <a:off x="1660614" y="12625246"/>
              <a:ext cx="8875144" cy="817064"/>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3073241" y="12753235"/>
              <a:ext cx="8860713" cy="754053"/>
            </a:xfrm>
            <a:prstGeom prst="rect">
              <a:avLst/>
            </a:prstGeom>
            <a:noFill/>
            <a:ln>
              <a:noFill/>
            </a:ln>
          </p:spPr>
          <p:txBody>
            <a:bodyPr wrap="square" rtlCol="0">
              <a:spAutoFit/>
            </a:bodyPr>
            <a:lstStyle/>
            <a:p>
              <a:r>
                <a:rPr lang="en-US" sz="1000" dirty="0" smtClean="0">
                  <a:solidFill>
                    <a:srgbClr val="965F5C"/>
                  </a:solidFill>
                  <a:latin typeface="Oswald" panose="02000503000000000000" pitchFamily="2" charset="0"/>
                </a:rPr>
                <a:t>	</a:t>
              </a:r>
              <a:r>
                <a:rPr lang="en-US" sz="1000" dirty="0" smtClean="0">
                  <a:solidFill>
                    <a:srgbClr val="DAE0E3"/>
                  </a:solidFill>
                  <a:latin typeface="Oswald" panose="02000503000000000000" pitchFamily="2" charset="0"/>
                </a:rPr>
                <a:t>Network for Nonprofit and Social Impact | Northwestern University School of Communication | nnsi@northwestern.edu</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Sponsored by the National Science Foundation</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Copyright 2015</a:t>
              </a:r>
            </a:p>
            <a:p>
              <a:endParaRPr lang="en-US" sz="1300" dirty="0" smtClean="0">
                <a:solidFill>
                  <a:schemeClr val="bg1"/>
                </a:solidFill>
                <a:latin typeface="Oswald" panose="02000503000000000000" pitchFamily="2" charset="0"/>
              </a:endParaRPr>
            </a:p>
          </p:txBody>
        </p:sp>
        <p:pic>
          <p:nvPicPr>
            <p:cNvPr id="7" name="Picture 6"/>
            <p:cNvPicPr>
              <a:picLocks noChangeAspect="1"/>
            </p:cNvPicPr>
            <p:nvPr/>
          </p:nvPicPr>
          <p:blipFill rotWithShape="1">
            <a:blip r:embed="rId17" cstate="print">
              <a:biLevel thresh="50000"/>
              <a:extLst>
                <a:ext uri="{BEBA8EAE-BF5A-486C-A8C5-ECC9F3942E4B}">
                  <a14:imgProps xmlns:a14="http://schemas.microsoft.com/office/drawing/2010/main">
                    <a14:imgLayer r:embed="rId18">
                      <a14:imgEffect>
                        <a14:backgroundRemoval t="9091" b="88811" l="1090" r="100000">
                          <a14:foregroundMark x1="19074" y1="13986" x2="19074" y2="13986"/>
                          <a14:foregroundMark x1="21798" y1="21678" x2="21798" y2="21678"/>
                          <a14:foregroundMark x1="30790" y1="37063" x2="30790" y2="37063"/>
                          <a14:foregroundMark x1="32698" y1="48252" x2="32698" y2="48252"/>
                          <a14:foregroundMark x1="26975" y1="23776" x2="26975" y2="23776"/>
                          <a14:foregroundMark x1="25341" y1="20979" x2="25341" y2="20979"/>
                          <a14:foregroundMark x1="25886" y1="69930" x2="25886" y2="69930"/>
                          <a14:foregroundMark x1="24523" y1="71329" x2="24523" y2="71329"/>
                          <a14:foregroundMark x1="22888" y1="80420" x2="22888" y2="80420"/>
                          <a14:foregroundMark x1="19074" y1="83916" x2="19074" y2="83916"/>
                          <a14:foregroundMark x1="16621" y1="79720" x2="16621" y2="79720"/>
                          <a14:foregroundMark x1="20163" y1="79021" x2="20163" y2="79021"/>
                          <a14:foregroundMark x1="7902" y1="30769" x2="7902" y2="30769"/>
                          <a14:foregroundMark x1="7629" y1="32867" x2="7629" y2="32867"/>
                          <a14:foregroundMark x1="14986" y1="26573" x2="14986" y2="26573"/>
                          <a14:foregroundMark x1="11717" y1="77622" x2="11717" y2="77622"/>
                          <a14:foregroundMark x1="5177" y1="49650" x2="5177" y2="49650"/>
                          <a14:foregroundMark x1="43324" y1="34266" x2="43324" y2="34266"/>
                          <a14:foregroundMark x1="48774" y1="33566" x2="48774" y2="33566"/>
                          <a14:foregroundMark x1="55858" y1="34266" x2="55858" y2="34266"/>
                          <a14:foregroundMark x1="62125" y1="38462" x2="62125" y2="38462"/>
                          <a14:foregroundMark x1="80926" y1="36364" x2="80926" y2="36364"/>
                          <a14:foregroundMark x1="85014" y1="37063" x2="85014" y2="37063"/>
                          <a14:foregroundMark x1="90736" y1="37063" x2="90736" y2="37063"/>
                          <a14:foregroundMark x1="45232" y1="59441" x2="45232" y2="59441"/>
                          <a14:foregroundMark x1="46866" y1="58741" x2="46866" y2="58741"/>
                          <a14:foregroundMark x1="50409" y1="57343" x2="50409" y2="57343"/>
                          <a14:foregroundMark x1="54768" y1="57343" x2="54768" y2="57343"/>
                          <a14:foregroundMark x1="58856" y1="58042" x2="58856" y2="58042"/>
                          <a14:foregroundMark x1="61580" y1="58042" x2="61580" y2="58042"/>
                          <a14:foregroundMark x1="65395" y1="58741" x2="65395" y2="58741"/>
                          <a14:foregroundMark x1="68392" y1="59441" x2="68392" y2="59441"/>
                          <a14:foregroundMark x1="70845" y1="58741" x2="70845" y2="58741"/>
                          <a14:foregroundMark x1="73842" y1="57343" x2="73842" y2="57343"/>
                          <a14:foregroundMark x1="75477" y1="58042" x2="75477" y2="58042"/>
                          <a14:foregroundMark x1="77384" y1="58042" x2="77384" y2="58042"/>
                          <a14:foregroundMark x1="82289" y1="58741" x2="82289" y2="58741"/>
                          <a14:foregroundMark x1="83924" y1="59441" x2="83924" y2="59441"/>
                          <a14:foregroundMark x1="87466" y1="58042" x2="87466" y2="58042"/>
                          <a14:foregroundMark x1="49591" y1="70629" x2="49591" y2="70629"/>
                          <a14:foregroundMark x1="54496" y1="72028" x2="54496" y2="72028"/>
                          <a14:foregroundMark x1="56948" y1="73427" x2="56948" y2="73427"/>
                          <a14:foregroundMark x1="59946" y1="73427" x2="59946" y2="73427"/>
                          <a14:foregroundMark x1="62943" y1="73427" x2="62943" y2="73427"/>
                          <a14:foregroundMark x1="64578" y1="72727" x2="64578" y2="72727"/>
                          <a14:foregroundMark x1="59946" y1="68531" x2="59946" y2="68531"/>
                          <a14:foregroundMark x1="68120" y1="72028" x2="68120" y2="72028"/>
                          <a14:foregroundMark x1="71390" y1="72028" x2="71390" y2="72028"/>
                          <a14:foregroundMark x1="75477" y1="72028" x2="75477" y2="72028"/>
                          <a14:foregroundMark x1="79019" y1="72727" x2="79019" y2="72727"/>
                          <a14:foregroundMark x1="80381" y1="74126" x2="80381" y2="74126"/>
                          <a14:foregroundMark x1="83924" y1="71329" x2="83924" y2="71329"/>
                          <a14:backgroundMark x1="19074" y1="19580" x2="19074" y2="19580"/>
                          <a14:backgroundMark x1="17166" y1="17483" x2="17166" y2="17483"/>
                          <a14:backgroundMark x1="20708" y1="81818" x2="20708" y2="81818"/>
                          <a14:backgroundMark x1="18529" y1="80420" x2="18529" y2="80420"/>
                          <a14:backgroundMark x1="7084" y1="50350" x2="7084" y2="50350"/>
                          <a14:backgroundMark x1="6540" y1="45455" x2="6540" y2="45455"/>
                          <a14:backgroundMark x1="5995" y1="53147" x2="5995" y2="53147"/>
                          <a14:backgroundMark x1="30790" y1="46853" x2="30790" y2="46853"/>
                          <a14:backgroundMark x1="31335" y1="45455" x2="31335" y2="45455"/>
                          <a14:backgroundMark x1="31063" y1="51748" x2="31063" y2="51748"/>
                          <a14:backgroundMark x1="48229" y1="60140" x2="48229" y2="60140"/>
                          <a14:backgroundMark x1="46049" y1="60140" x2="46049" y2="60140"/>
                          <a14:backgroundMark x1="47956" y1="40559" x2="47956" y2="40559"/>
                          <a14:backgroundMark x1="55858" y1="58741" x2="55858" y2="58741"/>
                          <a14:backgroundMark x1="58856" y1="60140" x2="58856" y2="60140"/>
                          <a14:backgroundMark x1="65668" y1="60839" x2="65668" y2="60839"/>
                          <a14:backgroundMark x1="71117" y1="60839" x2="71117" y2="60839"/>
                          <a14:backgroundMark x1="81471" y1="61538" x2="81471" y2="61538"/>
                          <a14:backgroundMark x1="84469" y1="59441" x2="84469" y2="59441"/>
                          <a14:backgroundMark x1="88283" y1="60839" x2="88283" y2="60839"/>
                          <a14:backgroundMark x1="78202" y1="75524" x2="78202" y2="75524"/>
                          <a14:backgroundMark x1="75477" y1="74825" x2="75477" y2="74825"/>
                          <a14:backgroundMark x1="54496" y1="74126" x2="54496" y2="74126"/>
                          <a14:backgroundMark x1="51226" y1="71329" x2="51226" y2="71329"/>
                        </a14:backgroundRemoval>
                      </a14:imgEffect>
                    </a14:imgLayer>
                  </a14:imgProps>
                </a:ext>
                <a:ext uri="{28A0092B-C50C-407E-A947-70E740481C1C}">
                  <a14:useLocalDpi xmlns:a14="http://schemas.microsoft.com/office/drawing/2010/main" val="0"/>
                </a:ext>
              </a:extLst>
            </a:blip>
            <a:srcRect r="-532"/>
            <a:stretch/>
          </p:blipFill>
          <p:spPr>
            <a:xfrm>
              <a:off x="2412101" y="12717992"/>
              <a:ext cx="1532112" cy="594361"/>
            </a:xfrm>
            <a:prstGeom prst="rect">
              <a:avLst/>
            </a:prstGeom>
          </p:spPr>
        </p:pic>
      </p:grpSp>
      <p:sp>
        <p:nvSpPr>
          <p:cNvPr id="68" name="TextBox 67"/>
          <p:cNvSpPr txBox="1"/>
          <p:nvPr/>
        </p:nvSpPr>
        <p:spPr>
          <a:xfrm>
            <a:off x="1664709" y="10998319"/>
            <a:ext cx="8860713" cy="369332"/>
          </a:xfrm>
          <a:prstGeom prst="rect">
            <a:avLst/>
          </a:prstGeom>
          <a:noFill/>
          <a:ln>
            <a:noFill/>
          </a:ln>
        </p:spPr>
        <p:txBody>
          <a:bodyPr wrap="square" rtlCol="0">
            <a:spAutoFit/>
          </a:bodyPr>
          <a:lstStyle/>
          <a:p>
            <a:r>
              <a:rPr lang="en-US" dirty="0" smtClean="0">
                <a:solidFill>
                  <a:srgbClr val="965F5C"/>
                </a:solidFill>
                <a:latin typeface="Oswald" panose="02000503000000000000" pitchFamily="2" charset="0"/>
              </a:rPr>
              <a:t>	</a:t>
            </a:r>
            <a:r>
              <a:rPr lang="en-US" sz="1300" dirty="0" smtClean="0">
                <a:solidFill>
                  <a:schemeClr val="bg1"/>
                </a:solidFill>
                <a:latin typeface="Oswald" panose="02000503000000000000" pitchFamily="2" charset="0"/>
              </a:rPr>
              <a:t>Adaptive Capacity refers to the way organizations adapt to changes in their environment.</a:t>
            </a:r>
          </a:p>
        </p:txBody>
      </p:sp>
      <p:sp>
        <p:nvSpPr>
          <p:cNvPr id="2" name="TextBox 1"/>
          <p:cNvSpPr txBox="1"/>
          <p:nvPr/>
        </p:nvSpPr>
        <p:spPr>
          <a:xfrm>
            <a:off x="9400" y="13800836"/>
            <a:ext cx="12192000" cy="5355312"/>
          </a:xfrm>
          <a:prstGeom prst="rect">
            <a:avLst/>
          </a:prstGeom>
          <a:noFill/>
        </p:spPr>
        <p:txBody>
          <a:bodyPr wrap="square" rtlCol="0">
            <a:spAutoFit/>
          </a:bodyPr>
          <a:lstStyle/>
          <a:p>
            <a:r>
              <a:rPr lang="en-US" b="1" dirty="0" smtClean="0"/>
              <a:t>The Eight Dimension Tabs Text</a:t>
            </a:r>
          </a:p>
          <a:p>
            <a:endParaRPr lang="en-US" dirty="0" smtClean="0"/>
          </a:p>
          <a:p>
            <a:r>
              <a:rPr lang="en-US" dirty="0" smtClean="0"/>
              <a:t>Adaptive </a:t>
            </a:r>
            <a:r>
              <a:rPr lang="en-US" dirty="0"/>
              <a:t>capacity refers to the way organizations adapt to changes in their environment.</a:t>
            </a:r>
          </a:p>
          <a:p>
            <a:endParaRPr lang="en-US" dirty="0"/>
          </a:p>
          <a:p>
            <a:r>
              <a:rPr lang="en-US" dirty="0"/>
              <a:t>Financial management refers to a nonprofit’s competence in managing their accounts.</a:t>
            </a:r>
          </a:p>
          <a:p>
            <a:endParaRPr lang="en-US" dirty="0"/>
          </a:p>
          <a:p>
            <a:r>
              <a:rPr lang="en-US" dirty="0"/>
              <a:t>Strategic planning refers to the creation, follow-through, and evaluation of plans for </a:t>
            </a:r>
            <a:r>
              <a:rPr lang="en-US" dirty="0" smtClean="0"/>
              <a:t>the nonprofit’s </a:t>
            </a:r>
            <a:r>
              <a:rPr lang="en-US" dirty="0"/>
              <a:t>future activities.</a:t>
            </a:r>
          </a:p>
          <a:p>
            <a:endParaRPr lang="en-US" dirty="0"/>
          </a:p>
          <a:p>
            <a:r>
              <a:rPr lang="en-US" dirty="0"/>
              <a:t>External communication capacity describes the ability of nonprofits to engage </a:t>
            </a:r>
            <a:r>
              <a:rPr lang="en-US" dirty="0" smtClean="0"/>
              <a:t>stakeholders, particularly </a:t>
            </a:r>
            <a:r>
              <a:rPr lang="en-US" dirty="0"/>
              <a:t>through publications and marketing.</a:t>
            </a:r>
          </a:p>
          <a:p>
            <a:endParaRPr lang="en-US" dirty="0"/>
          </a:p>
          <a:p>
            <a:r>
              <a:rPr lang="en-US" dirty="0"/>
              <a:t>Board leadership refers to the board’s commitment, involvement, and decision-making </a:t>
            </a:r>
            <a:r>
              <a:rPr lang="en-US" dirty="0" smtClean="0"/>
              <a:t>within the </a:t>
            </a:r>
            <a:r>
              <a:rPr lang="en-US" dirty="0"/>
              <a:t>organization. </a:t>
            </a:r>
          </a:p>
          <a:p>
            <a:endParaRPr lang="en-US" dirty="0"/>
          </a:p>
          <a:p>
            <a:r>
              <a:rPr lang="en-US" dirty="0"/>
              <a:t>Operational Capacity includes the existence and use of documented procedures as well </a:t>
            </a:r>
            <a:r>
              <a:rPr lang="en-US" dirty="0" smtClean="0"/>
              <a:t>as program </a:t>
            </a:r>
            <a:r>
              <a:rPr lang="en-US" dirty="0"/>
              <a:t>planning and evaluation.</a:t>
            </a:r>
          </a:p>
          <a:p>
            <a:endParaRPr lang="en-US" dirty="0"/>
          </a:p>
          <a:p>
            <a:r>
              <a:rPr lang="en-US" dirty="0"/>
              <a:t>Mission orientation describes stakeholders’ common orientation towards the </a:t>
            </a:r>
            <a:r>
              <a:rPr lang="en-US" dirty="0" smtClean="0"/>
              <a:t>organization’s mission </a:t>
            </a:r>
            <a:r>
              <a:rPr lang="en-US" dirty="0"/>
              <a:t>and purpose.</a:t>
            </a:r>
          </a:p>
          <a:p>
            <a:endParaRPr lang="en-US" dirty="0"/>
          </a:p>
          <a:p>
            <a:r>
              <a:rPr lang="en-US" dirty="0"/>
              <a:t>Staff management reflects employee needs for information, training and mentoring, and </a:t>
            </a:r>
            <a:r>
              <a:rPr lang="en-US" dirty="0" smtClean="0"/>
              <a:t> management’s </a:t>
            </a:r>
            <a:r>
              <a:rPr lang="en-US" dirty="0"/>
              <a:t>ability to respond to these needs.</a:t>
            </a:r>
          </a:p>
        </p:txBody>
      </p:sp>
      <p:sp>
        <p:nvSpPr>
          <p:cNvPr id="73" name="Rectangle 72"/>
          <p:cNvSpPr/>
          <p:nvPr/>
        </p:nvSpPr>
        <p:spPr>
          <a:xfrm>
            <a:off x="866774" y="892215"/>
            <a:ext cx="10462261" cy="45719"/>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0537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b="75205"/>
          <a:stretch/>
        </p:blipFill>
        <p:spPr>
          <a:xfrm>
            <a:off x="845148" y="368300"/>
            <a:ext cx="10501705" cy="6587671"/>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b="39816"/>
          <a:stretch/>
        </p:blipFill>
        <p:spPr>
          <a:xfrm>
            <a:off x="845147" y="940383"/>
            <a:ext cx="10501706" cy="6320388"/>
          </a:xfrm>
          <a:prstGeom prst="rect">
            <a:avLst/>
          </a:prstGeom>
        </p:spPr>
      </p:pic>
      <p:sp>
        <p:nvSpPr>
          <p:cNvPr id="5" name="Rectangle 4"/>
          <p:cNvSpPr/>
          <p:nvPr/>
        </p:nvSpPr>
        <p:spPr>
          <a:xfrm>
            <a:off x="1665644" y="929498"/>
            <a:ext cx="8860712" cy="6089516"/>
          </a:xfrm>
          <a:prstGeom prst="rect">
            <a:avLst/>
          </a:prstGeom>
          <a:solidFill>
            <a:srgbClr val="DAE0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Rectangle 14"/>
          <p:cNvSpPr/>
          <p:nvPr/>
        </p:nvSpPr>
        <p:spPr>
          <a:xfrm>
            <a:off x="1665643" y="940382"/>
            <a:ext cx="8860713" cy="990151"/>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095748" y="927683"/>
            <a:ext cx="8774182" cy="1002851"/>
            <a:chOff x="2017643" y="927683"/>
            <a:chExt cx="8774182" cy="1002851"/>
          </a:xfrm>
        </p:grpSpPr>
        <p:sp>
          <p:nvSpPr>
            <p:cNvPr id="12" name="TextBox 11"/>
            <p:cNvSpPr txBox="1"/>
            <p:nvPr/>
          </p:nvSpPr>
          <p:spPr>
            <a:xfrm>
              <a:off x="3126105" y="927683"/>
              <a:ext cx="7665720" cy="707886"/>
            </a:xfrm>
            <a:prstGeom prst="rect">
              <a:avLst/>
            </a:prstGeom>
            <a:noFill/>
          </p:spPr>
          <p:txBody>
            <a:bodyPr wrap="square" rtlCol="0">
              <a:spAutoFit/>
            </a:bodyPr>
            <a:lstStyle/>
            <a:p>
              <a:r>
                <a:rPr lang="en-US" sz="4000" b="1" dirty="0" smtClean="0">
                  <a:solidFill>
                    <a:schemeClr val="bg1"/>
                  </a:solidFill>
                  <a:latin typeface="Oswald" panose="02000503000000000000" pitchFamily="2" charset="0"/>
                </a:rPr>
                <a:t>Nonprofit Capacity Analytics Tool</a:t>
              </a:r>
              <a:endParaRPr lang="en-US" sz="4000" b="1" dirty="0">
                <a:solidFill>
                  <a:schemeClr val="bg1"/>
                </a:solidFill>
                <a:latin typeface="Oswald" panose="02000503000000000000" pitchFamily="2" charset="0"/>
              </a:endParaRPr>
            </a:p>
          </p:txBody>
        </p:sp>
        <p:sp>
          <p:nvSpPr>
            <p:cNvPr id="13" name="TextBox 12"/>
            <p:cNvSpPr txBox="1"/>
            <p:nvPr/>
          </p:nvSpPr>
          <p:spPr>
            <a:xfrm>
              <a:off x="3126105" y="1561202"/>
              <a:ext cx="7665720"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How can nonprofits be rewired for maximum impact?</a:t>
              </a:r>
              <a:endParaRPr lang="en-US" dirty="0">
                <a:solidFill>
                  <a:schemeClr val="bg1"/>
                </a:solidFill>
                <a:latin typeface="Oswald" panose="02000503000000000000"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7643" y="1001883"/>
              <a:ext cx="1089919" cy="842157"/>
            </a:xfrm>
            <a:prstGeom prst="rect">
              <a:avLst/>
            </a:prstGeom>
          </p:spPr>
        </p:pic>
      </p:grpSp>
      <p:sp>
        <p:nvSpPr>
          <p:cNvPr id="17" name="Rectangle 16"/>
          <p:cNvSpPr/>
          <p:nvPr/>
        </p:nvSpPr>
        <p:spPr>
          <a:xfrm>
            <a:off x="1665642" y="1927481"/>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665639" y="2142654"/>
            <a:ext cx="8860713" cy="837613"/>
          </a:xfrm>
          <a:prstGeom prst="rect">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665641" y="2196506"/>
            <a:ext cx="8860713" cy="461665"/>
          </a:xfrm>
          <a:prstGeom prst="rect">
            <a:avLst/>
          </a:prstGeom>
          <a:noFill/>
        </p:spPr>
        <p:txBody>
          <a:bodyPr wrap="square" rtlCol="0">
            <a:spAutoFit/>
          </a:bodyPr>
          <a:lstStyle/>
          <a:p>
            <a:pPr algn="ctr"/>
            <a:r>
              <a:rPr lang="en-US" sz="2400" dirty="0" smtClean="0">
                <a:solidFill>
                  <a:schemeClr val="bg1"/>
                </a:solidFill>
                <a:latin typeface="Oswald" panose="02000503000000000000" pitchFamily="2" charset="0"/>
              </a:rPr>
              <a:t>Get Started</a:t>
            </a:r>
            <a:endParaRPr lang="en-US" sz="2400" dirty="0">
              <a:solidFill>
                <a:schemeClr val="bg1"/>
              </a:solidFill>
              <a:latin typeface="Oswald" panose="02000503000000000000" pitchFamily="2" charset="0"/>
            </a:endParaRPr>
          </a:p>
        </p:txBody>
      </p:sp>
      <p:sp>
        <p:nvSpPr>
          <p:cNvPr id="19" name="TextBox 18"/>
          <p:cNvSpPr txBox="1"/>
          <p:nvPr/>
        </p:nvSpPr>
        <p:spPr>
          <a:xfrm>
            <a:off x="1665641" y="2605977"/>
            <a:ext cx="8860713" cy="292388"/>
          </a:xfrm>
          <a:prstGeom prst="rect">
            <a:avLst/>
          </a:prstGeom>
          <a:noFill/>
        </p:spPr>
        <p:txBody>
          <a:bodyPr wrap="square" rtlCol="0">
            <a:spAutoFit/>
          </a:bodyPr>
          <a:lstStyle/>
          <a:p>
            <a:r>
              <a:rPr lang="en-US" sz="1300" dirty="0" smtClean="0">
                <a:solidFill>
                  <a:schemeClr val="bg1"/>
                </a:solidFill>
                <a:latin typeface="Oswald" panose="02000503000000000000" pitchFamily="2" charset="0"/>
              </a:rPr>
              <a:t>Enter your information to create an account so that you can access your results later. </a:t>
            </a:r>
            <a:endParaRPr lang="en-US" sz="1300" dirty="0">
              <a:solidFill>
                <a:schemeClr val="bg1"/>
              </a:solidFill>
              <a:latin typeface="Oswald" panose="02000503000000000000" pitchFamily="2" charset="0"/>
            </a:endParaRPr>
          </a:p>
        </p:txBody>
      </p:sp>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b="97917"/>
          <a:stretch/>
        </p:blipFill>
        <p:spPr>
          <a:xfrm>
            <a:off x="845147" y="375085"/>
            <a:ext cx="10501706" cy="544561"/>
          </a:xfrm>
          <a:prstGeom prst="rect">
            <a:avLst/>
          </a:prstGeom>
        </p:spPr>
      </p:pic>
      <p:sp>
        <p:nvSpPr>
          <p:cNvPr id="21" name="TextBox 20"/>
          <p:cNvSpPr txBox="1"/>
          <p:nvPr/>
        </p:nvSpPr>
        <p:spPr>
          <a:xfrm>
            <a:off x="4279479" y="3342558"/>
            <a:ext cx="7317119" cy="369332"/>
          </a:xfrm>
          <a:prstGeom prst="rect">
            <a:avLst/>
          </a:prstGeom>
          <a:noFill/>
        </p:spPr>
        <p:txBody>
          <a:bodyPr wrap="square" rtlCol="0">
            <a:spAutoFit/>
          </a:bodyPr>
          <a:lstStyle/>
          <a:p>
            <a:r>
              <a:rPr lang="en-US" dirty="0" smtClean="0">
                <a:solidFill>
                  <a:srgbClr val="574E4F"/>
                </a:solidFill>
                <a:latin typeface="Oswald" panose="02000503000000000000" pitchFamily="2" charset="0"/>
              </a:rPr>
              <a:t>Email:</a:t>
            </a:r>
          </a:p>
        </p:txBody>
      </p:sp>
      <p:sp>
        <p:nvSpPr>
          <p:cNvPr id="23" name="TextBox 22"/>
          <p:cNvSpPr txBox="1"/>
          <p:nvPr/>
        </p:nvSpPr>
        <p:spPr>
          <a:xfrm>
            <a:off x="3625938" y="3791781"/>
            <a:ext cx="7345714" cy="369332"/>
          </a:xfrm>
          <a:prstGeom prst="rect">
            <a:avLst/>
          </a:prstGeom>
          <a:noFill/>
        </p:spPr>
        <p:txBody>
          <a:bodyPr wrap="square" rtlCol="0">
            <a:spAutoFit/>
          </a:bodyPr>
          <a:lstStyle/>
          <a:p>
            <a:r>
              <a:rPr lang="en-US" dirty="0" smtClean="0">
                <a:solidFill>
                  <a:srgbClr val="574E4F"/>
                </a:solidFill>
                <a:latin typeface="Oswald" panose="02000503000000000000" pitchFamily="2" charset="0"/>
              </a:rPr>
              <a:t>Organization:</a:t>
            </a:r>
          </a:p>
        </p:txBody>
      </p:sp>
      <p:sp>
        <p:nvSpPr>
          <p:cNvPr id="24" name="TextBox 23"/>
          <p:cNvSpPr txBox="1"/>
          <p:nvPr/>
        </p:nvSpPr>
        <p:spPr>
          <a:xfrm>
            <a:off x="3898473" y="4250183"/>
            <a:ext cx="7317120" cy="369332"/>
          </a:xfrm>
          <a:prstGeom prst="rect">
            <a:avLst/>
          </a:prstGeom>
          <a:noFill/>
        </p:spPr>
        <p:txBody>
          <a:bodyPr wrap="square" rtlCol="0">
            <a:spAutoFit/>
          </a:bodyPr>
          <a:lstStyle/>
          <a:p>
            <a:r>
              <a:rPr lang="en-US" dirty="0" smtClean="0">
                <a:solidFill>
                  <a:srgbClr val="574E4F"/>
                </a:solidFill>
                <a:latin typeface="Oswald" panose="02000503000000000000" pitchFamily="2" charset="0"/>
              </a:rPr>
              <a:t>Password:</a:t>
            </a:r>
          </a:p>
        </p:txBody>
      </p:sp>
      <p:sp>
        <p:nvSpPr>
          <p:cNvPr id="25" name="TextBox 24"/>
          <p:cNvSpPr txBox="1"/>
          <p:nvPr/>
        </p:nvSpPr>
        <p:spPr>
          <a:xfrm>
            <a:off x="3143332" y="4691176"/>
            <a:ext cx="7345714" cy="369332"/>
          </a:xfrm>
          <a:prstGeom prst="rect">
            <a:avLst/>
          </a:prstGeom>
          <a:noFill/>
        </p:spPr>
        <p:txBody>
          <a:bodyPr wrap="square" rtlCol="0">
            <a:spAutoFit/>
          </a:bodyPr>
          <a:lstStyle/>
          <a:p>
            <a:r>
              <a:rPr lang="en-US" dirty="0" smtClean="0">
                <a:solidFill>
                  <a:srgbClr val="574E4F"/>
                </a:solidFill>
                <a:latin typeface="Oswald" panose="02000503000000000000" pitchFamily="2" charset="0"/>
              </a:rPr>
              <a:t>Confirm Password:</a:t>
            </a:r>
          </a:p>
        </p:txBody>
      </p:sp>
      <p:sp>
        <p:nvSpPr>
          <p:cNvPr id="3" name="Rectangle 2"/>
          <p:cNvSpPr/>
          <p:nvPr/>
        </p:nvSpPr>
        <p:spPr>
          <a:xfrm>
            <a:off x="5073053" y="3380763"/>
            <a:ext cx="3385147" cy="305000"/>
          </a:xfrm>
          <a:prstGeom prst="rect">
            <a:avLst/>
          </a:prstGeom>
          <a:solidFill>
            <a:schemeClr val="bg1"/>
          </a:solidFill>
          <a:ln>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073053" y="3823947"/>
            <a:ext cx="3385147" cy="305000"/>
          </a:xfrm>
          <a:prstGeom prst="rect">
            <a:avLst/>
          </a:prstGeom>
          <a:solidFill>
            <a:schemeClr val="bg1"/>
          </a:solidFill>
          <a:ln>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073053" y="4280498"/>
            <a:ext cx="3385147" cy="305000"/>
          </a:xfrm>
          <a:prstGeom prst="rect">
            <a:avLst/>
          </a:prstGeom>
          <a:solidFill>
            <a:schemeClr val="bg1"/>
          </a:solidFill>
          <a:ln>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061684" y="4720949"/>
            <a:ext cx="3396516" cy="305000"/>
          </a:xfrm>
          <a:prstGeom prst="rect">
            <a:avLst/>
          </a:prstGeom>
          <a:solidFill>
            <a:schemeClr val="bg1"/>
          </a:solidFill>
          <a:ln>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665639" y="2977346"/>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582989" y="5277545"/>
            <a:ext cx="307059" cy="302059"/>
          </a:xfrm>
          <a:prstGeom prst="rect">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4958227" y="5191756"/>
            <a:ext cx="5563102" cy="692497"/>
          </a:xfrm>
          <a:prstGeom prst="rect">
            <a:avLst/>
          </a:prstGeom>
          <a:noFill/>
        </p:spPr>
        <p:txBody>
          <a:bodyPr wrap="square" rtlCol="0">
            <a:spAutoFit/>
          </a:bodyPr>
          <a:lstStyle/>
          <a:p>
            <a:r>
              <a:rPr lang="en-US" sz="1300" dirty="0" smtClean="0">
                <a:solidFill>
                  <a:srgbClr val="574E4F"/>
                </a:solidFill>
                <a:latin typeface="Source Sans Pro" panose="020B0503030403020204" pitchFamily="34" charset="0"/>
              </a:rPr>
              <a:t>Check this box to subscribe to a quarterly newsletter by the Network for Nonprofit and Social Impact. It will contain updates about this tool and current news and research regarding nonprofit capacity.</a:t>
            </a:r>
          </a:p>
        </p:txBody>
      </p:sp>
      <p:sp>
        <p:nvSpPr>
          <p:cNvPr id="44" name="TextBox 43"/>
          <p:cNvSpPr txBox="1"/>
          <p:nvPr/>
        </p:nvSpPr>
        <p:spPr>
          <a:xfrm>
            <a:off x="0" y="7853706"/>
            <a:ext cx="12192000" cy="4524315"/>
          </a:xfrm>
          <a:prstGeom prst="rect">
            <a:avLst/>
          </a:prstGeom>
          <a:noFill/>
        </p:spPr>
        <p:txBody>
          <a:bodyPr wrap="square" rtlCol="0">
            <a:spAutoFit/>
          </a:bodyPr>
          <a:lstStyle/>
          <a:p>
            <a:r>
              <a:rPr lang="en-US" b="1" dirty="0" smtClean="0"/>
              <a:t>Basic Data</a:t>
            </a:r>
          </a:p>
          <a:p>
            <a:r>
              <a:rPr lang="en-US" dirty="0" smtClean="0"/>
              <a:t>Will save email and password information for log-in purposes.</a:t>
            </a:r>
          </a:p>
          <a:p>
            <a:endParaRPr lang="en-US" dirty="0"/>
          </a:p>
          <a:p>
            <a:r>
              <a:rPr lang="en-US" dirty="0" smtClean="0"/>
              <a:t>Will store organization names to allow us to later identify respondents from the same organization.</a:t>
            </a:r>
          </a:p>
          <a:p>
            <a:endParaRPr lang="en-US" dirty="0"/>
          </a:p>
          <a:p>
            <a:r>
              <a:rPr lang="en-US" b="1" dirty="0" smtClean="0"/>
              <a:t>Organization</a:t>
            </a:r>
          </a:p>
          <a:p>
            <a:r>
              <a:rPr lang="en-US" dirty="0" smtClean="0"/>
              <a:t>When somebody is entering in what organization they represent, a list of existing organizations whose names start the same will pop-up below the type box. This will allow them to mark themselves as being from the same organization as another account. However, the other account’s data will not be accessible to them.</a:t>
            </a:r>
          </a:p>
          <a:p>
            <a:endParaRPr lang="en-US" dirty="0"/>
          </a:p>
          <a:p>
            <a:r>
              <a:rPr lang="en-US" b="1" dirty="0" smtClean="0"/>
              <a:t>Newsletter</a:t>
            </a:r>
          </a:p>
          <a:p>
            <a:r>
              <a:rPr lang="en-US" dirty="0" smtClean="0"/>
              <a:t>If respondents choose to check the box to subscribe to the newsletter, this information will be stored so that the emails can be entered into an external  newsletter creation client (such as Mail Chimp).</a:t>
            </a:r>
          </a:p>
          <a:p>
            <a:endParaRPr lang="en-US" dirty="0"/>
          </a:p>
          <a:p>
            <a:endParaRPr lang="en-US" dirty="0" smtClean="0"/>
          </a:p>
          <a:p>
            <a:endParaRPr lang="en-US" dirty="0" smtClean="0"/>
          </a:p>
        </p:txBody>
      </p:sp>
      <p:grpSp>
        <p:nvGrpSpPr>
          <p:cNvPr id="26" name="Group 25"/>
          <p:cNvGrpSpPr/>
          <p:nvPr/>
        </p:nvGrpSpPr>
        <p:grpSpPr>
          <a:xfrm>
            <a:off x="4642655" y="5242460"/>
            <a:ext cx="227794" cy="302059"/>
            <a:chOff x="3716421" y="5277545"/>
            <a:chExt cx="227794" cy="302059"/>
          </a:xfrm>
        </p:grpSpPr>
        <p:cxnSp>
          <p:nvCxnSpPr>
            <p:cNvPr id="7" name="Straight Connector 6"/>
            <p:cNvCxnSpPr/>
            <p:nvPr/>
          </p:nvCxnSpPr>
          <p:spPr>
            <a:xfrm flipH="1">
              <a:off x="3784600" y="5277545"/>
              <a:ext cx="159615" cy="302059"/>
            </a:xfrm>
            <a:prstGeom prst="line">
              <a:avLst/>
            </a:prstGeom>
            <a:ln w="38100">
              <a:solidFill>
                <a:srgbClr val="574E4F"/>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flipV="1">
              <a:off x="3716421" y="5437832"/>
              <a:ext cx="79808" cy="137022"/>
            </a:xfrm>
            <a:prstGeom prst="line">
              <a:avLst/>
            </a:prstGeom>
            <a:ln w="38100">
              <a:solidFill>
                <a:srgbClr val="574E4F"/>
              </a:solidFill>
            </a:ln>
          </p:spPr>
          <p:style>
            <a:lnRef idx="1">
              <a:schemeClr val="accent1"/>
            </a:lnRef>
            <a:fillRef idx="0">
              <a:schemeClr val="accent1"/>
            </a:fillRef>
            <a:effectRef idx="0">
              <a:schemeClr val="accent1"/>
            </a:effectRef>
            <a:fontRef idx="minor">
              <a:schemeClr val="tx1"/>
            </a:fontRef>
          </p:style>
        </p:cxnSp>
      </p:grpSp>
      <p:sp>
        <p:nvSpPr>
          <p:cNvPr id="4" name="Rectangle 3"/>
          <p:cNvSpPr/>
          <p:nvPr/>
        </p:nvSpPr>
        <p:spPr>
          <a:xfrm>
            <a:off x="866774" y="892215"/>
            <a:ext cx="10462261" cy="45719"/>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p:cNvGrpSpPr/>
          <p:nvPr/>
        </p:nvGrpSpPr>
        <p:grpSpPr>
          <a:xfrm>
            <a:off x="1665639" y="6475302"/>
            <a:ext cx="10268317" cy="853385"/>
            <a:chOff x="1665637" y="12625246"/>
            <a:chExt cx="10268317" cy="882042"/>
          </a:xfrm>
        </p:grpSpPr>
        <p:sp>
          <p:nvSpPr>
            <p:cNvPr id="40" name="Rectangle 39"/>
            <p:cNvSpPr/>
            <p:nvPr/>
          </p:nvSpPr>
          <p:spPr>
            <a:xfrm>
              <a:off x="1665637" y="12625246"/>
              <a:ext cx="8860713" cy="817064"/>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073241" y="12753235"/>
              <a:ext cx="8860713" cy="754053"/>
            </a:xfrm>
            <a:prstGeom prst="rect">
              <a:avLst/>
            </a:prstGeom>
            <a:noFill/>
            <a:ln>
              <a:noFill/>
            </a:ln>
          </p:spPr>
          <p:txBody>
            <a:bodyPr wrap="square" rtlCol="0">
              <a:spAutoFit/>
            </a:bodyPr>
            <a:lstStyle/>
            <a:p>
              <a:r>
                <a:rPr lang="en-US" sz="1000" dirty="0" smtClean="0">
                  <a:solidFill>
                    <a:srgbClr val="965F5C"/>
                  </a:solidFill>
                  <a:latin typeface="Oswald" panose="02000503000000000000" pitchFamily="2" charset="0"/>
                </a:rPr>
                <a:t>	</a:t>
              </a:r>
              <a:r>
                <a:rPr lang="en-US" sz="1000" dirty="0" smtClean="0">
                  <a:solidFill>
                    <a:srgbClr val="DAE0E3"/>
                  </a:solidFill>
                  <a:latin typeface="Oswald" panose="02000503000000000000" pitchFamily="2" charset="0"/>
                </a:rPr>
                <a:t>Network for Nonprofit and Social Impact | Northwestern University School of Communication | nnsi@northwestern.edu</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Sponsored by the National Science Foundation</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Copyright 2015</a:t>
              </a:r>
            </a:p>
            <a:p>
              <a:endParaRPr lang="en-US" sz="1300" dirty="0" smtClean="0">
                <a:solidFill>
                  <a:schemeClr val="bg1"/>
                </a:solidFill>
                <a:latin typeface="Oswald" panose="02000503000000000000" pitchFamily="2" charset="0"/>
              </a:endParaRPr>
            </a:p>
          </p:txBody>
        </p:sp>
        <p:pic>
          <p:nvPicPr>
            <p:cNvPr id="46" name="Picture 45"/>
            <p:cNvPicPr>
              <a:picLocks noChangeAspect="1"/>
            </p:cNvPicPr>
            <p:nvPr/>
          </p:nvPicPr>
          <p:blipFill rotWithShape="1">
            <a:blip r:embed="rId6" cstate="print">
              <a:biLevel thresh="50000"/>
              <a:extLst>
                <a:ext uri="{BEBA8EAE-BF5A-486C-A8C5-ECC9F3942E4B}">
                  <a14:imgProps xmlns:a14="http://schemas.microsoft.com/office/drawing/2010/main">
                    <a14:imgLayer r:embed="rId7">
                      <a14:imgEffect>
                        <a14:backgroundRemoval t="9091" b="88811" l="1090" r="100000">
                          <a14:foregroundMark x1="19074" y1="13986" x2="19074" y2="13986"/>
                          <a14:foregroundMark x1="21798" y1="21678" x2="21798" y2="21678"/>
                          <a14:foregroundMark x1="30790" y1="37063" x2="30790" y2="37063"/>
                          <a14:foregroundMark x1="32698" y1="48252" x2="32698" y2="48252"/>
                          <a14:foregroundMark x1="26975" y1="23776" x2="26975" y2="23776"/>
                          <a14:foregroundMark x1="25341" y1="20979" x2="25341" y2="20979"/>
                          <a14:foregroundMark x1="25886" y1="69930" x2="25886" y2="69930"/>
                          <a14:foregroundMark x1="24523" y1="71329" x2="24523" y2="71329"/>
                          <a14:foregroundMark x1="22888" y1="80420" x2="22888" y2="80420"/>
                          <a14:foregroundMark x1="19074" y1="83916" x2="19074" y2="83916"/>
                          <a14:foregroundMark x1="16621" y1="79720" x2="16621" y2="79720"/>
                          <a14:foregroundMark x1="20163" y1="79021" x2="20163" y2="79021"/>
                          <a14:foregroundMark x1="7902" y1="30769" x2="7902" y2="30769"/>
                          <a14:foregroundMark x1="7629" y1="32867" x2="7629" y2="32867"/>
                          <a14:foregroundMark x1="14986" y1="26573" x2="14986" y2="26573"/>
                          <a14:foregroundMark x1="11717" y1="77622" x2="11717" y2="77622"/>
                          <a14:foregroundMark x1="5177" y1="49650" x2="5177" y2="49650"/>
                          <a14:foregroundMark x1="43324" y1="34266" x2="43324" y2="34266"/>
                          <a14:foregroundMark x1="48774" y1="33566" x2="48774" y2="33566"/>
                          <a14:foregroundMark x1="55858" y1="34266" x2="55858" y2="34266"/>
                          <a14:foregroundMark x1="62125" y1="38462" x2="62125" y2="38462"/>
                          <a14:foregroundMark x1="80926" y1="36364" x2="80926" y2="36364"/>
                          <a14:foregroundMark x1="85014" y1="37063" x2="85014" y2="37063"/>
                          <a14:foregroundMark x1="90736" y1="37063" x2="90736" y2="37063"/>
                          <a14:foregroundMark x1="45232" y1="59441" x2="45232" y2="59441"/>
                          <a14:foregroundMark x1="46866" y1="58741" x2="46866" y2="58741"/>
                          <a14:foregroundMark x1="50409" y1="57343" x2="50409" y2="57343"/>
                          <a14:foregroundMark x1="54768" y1="57343" x2="54768" y2="57343"/>
                          <a14:foregroundMark x1="58856" y1="58042" x2="58856" y2="58042"/>
                          <a14:foregroundMark x1="61580" y1="58042" x2="61580" y2="58042"/>
                          <a14:foregroundMark x1="65395" y1="58741" x2="65395" y2="58741"/>
                          <a14:foregroundMark x1="68392" y1="59441" x2="68392" y2="59441"/>
                          <a14:foregroundMark x1="70845" y1="58741" x2="70845" y2="58741"/>
                          <a14:foregroundMark x1="73842" y1="57343" x2="73842" y2="57343"/>
                          <a14:foregroundMark x1="75477" y1="58042" x2="75477" y2="58042"/>
                          <a14:foregroundMark x1="77384" y1="58042" x2="77384" y2="58042"/>
                          <a14:foregroundMark x1="82289" y1="58741" x2="82289" y2="58741"/>
                          <a14:foregroundMark x1="83924" y1="59441" x2="83924" y2="59441"/>
                          <a14:foregroundMark x1="87466" y1="58042" x2="87466" y2="58042"/>
                          <a14:foregroundMark x1="49591" y1="70629" x2="49591" y2="70629"/>
                          <a14:foregroundMark x1="54496" y1="72028" x2="54496" y2="72028"/>
                          <a14:foregroundMark x1="56948" y1="73427" x2="56948" y2="73427"/>
                          <a14:foregroundMark x1="59946" y1="73427" x2="59946" y2="73427"/>
                          <a14:foregroundMark x1="62943" y1="73427" x2="62943" y2="73427"/>
                          <a14:foregroundMark x1="64578" y1="72727" x2="64578" y2="72727"/>
                          <a14:foregroundMark x1="59946" y1="68531" x2="59946" y2="68531"/>
                          <a14:foregroundMark x1="68120" y1="72028" x2="68120" y2="72028"/>
                          <a14:foregroundMark x1="71390" y1="72028" x2="71390" y2="72028"/>
                          <a14:foregroundMark x1="75477" y1="72028" x2="75477" y2="72028"/>
                          <a14:foregroundMark x1="79019" y1="72727" x2="79019" y2="72727"/>
                          <a14:foregroundMark x1="80381" y1="74126" x2="80381" y2="74126"/>
                          <a14:foregroundMark x1="83924" y1="71329" x2="83924" y2="71329"/>
                          <a14:backgroundMark x1="19074" y1="19580" x2="19074" y2="19580"/>
                          <a14:backgroundMark x1="17166" y1="17483" x2="17166" y2="17483"/>
                          <a14:backgroundMark x1="20708" y1="81818" x2="20708" y2="81818"/>
                          <a14:backgroundMark x1="18529" y1="80420" x2="18529" y2="80420"/>
                          <a14:backgroundMark x1="7084" y1="50350" x2="7084" y2="50350"/>
                          <a14:backgroundMark x1="6540" y1="45455" x2="6540" y2="45455"/>
                          <a14:backgroundMark x1="5995" y1="53147" x2="5995" y2="53147"/>
                          <a14:backgroundMark x1="30790" y1="46853" x2="30790" y2="46853"/>
                          <a14:backgroundMark x1="31335" y1="45455" x2="31335" y2="45455"/>
                          <a14:backgroundMark x1="31063" y1="51748" x2="31063" y2="51748"/>
                          <a14:backgroundMark x1="48229" y1="60140" x2="48229" y2="60140"/>
                          <a14:backgroundMark x1="46049" y1="60140" x2="46049" y2="60140"/>
                          <a14:backgroundMark x1="47956" y1="40559" x2="47956" y2="40559"/>
                          <a14:backgroundMark x1="55858" y1="58741" x2="55858" y2="58741"/>
                          <a14:backgroundMark x1="58856" y1="60140" x2="58856" y2="60140"/>
                          <a14:backgroundMark x1="65668" y1="60839" x2="65668" y2="60839"/>
                          <a14:backgroundMark x1="71117" y1="60839" x2="71117" y2="60839"/>
                          <a14:backgroundMark x1="81471" y1="61538" x2="81471" y2="61538"/>
                          <a14:backgroundMark x1="84469" y1="59441" x2="84469" y2="59441"/>
                          <a14:backgroundMark x1="88283" y1="60839" x2="88283" y2="60839"/>
                          <a14:backgroundMark x1="78202" y1="75524" x2="78202" y2="75524"/>
                          <a14:backgroundMark x1="75477" y1="74825" x2="75477" y2="74825"/>
                          <a14:backgroundMark x1="54496" y1="74126" x2="54496" y2="74126"/>
                          <a14:backgroundMark x1="51226" y1="71329" x2="51226" y2="71329"/>
                        </a14:backgroundRemoval>
                      </a14:imgEffect>
                    </a14:imgLayer>
                  </a14:imgProps>
                </a:ext>
                <a:ext uri="{28A0092B-C50C-407E-A947-70E740481C1C}">
                  <a14:useLocalDpi xmlns:a14="http://schemas.microsoft.com/office/drawing/2010/main" val="0"/>
                </a:ext>
              </a:extLst>
            </a:blip>
            <a:srcRect r="-532"/>
            <a:stretch/>
          </p:blipFill>
          <p:spPr>
            <a:xfrm>
              <a:off x="2412101" y="12717992"/>
              <a:ext cx="1532112" cy="594361"/>
            </a:xfrm>
            <a:prstGeom prst="rect">
              <a:avLst/>
            </a:prstGeom>
          </p:spPr>
        </p:pic>
      </p:grpSp>
      <p:grpSp>
        <p:nvGrpSpPr>
          <p:cNvPr id="48" name="Group 47"/>
          <p:cNvGrpSpPr/>
          <p:nvPr/>
        </p:nvGrpSpPr>
        <p:grpSpPr>
          <a:xfrm>
            <a:off x="8634202" y="6067464"/>
            <a:ext cx="1767677" cy="347251"/>
            <a:chOff x="6737594" y="19006383"/>
            <a:chExt cx="1767677" cy="322059"/>
          </a:xfrm>
        </p:grpSpPr>
        <p:sp>
          <p:nvSpPr>
            <p:cNvPr id="49" name="Flowchart: Alternate Process 48"/>
            <p:cNvSpPr/>
            <p:nvPr/>
          </p:nvSpPr>
          <p:spPr>
            <a:xfrm>
              <a:off x="6737594"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1"/>
            <p:cNvSpPr txBox="1">
              <a:spLocks/>
            </p:cNvSpPr>
            <p:nvPr/>
          </p:nvSpPr>
          <p:spPr>
            <a:xfrm>
              <a:off x="6737594" y="19035206"/>
              <a:ext cx="1767677" cy="293236"/>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Next  &gt;</a:t>
              </a:r>
              <a:endParaRPr lang="en-US" sz="1300" b="1" dirty="0">
                <a:solidFill>
                  <a:schemeClr val="bg1"/>
                </a:solidFill>
                <a:latin typeface="Oswald" panose="02000503000000000000" pitchFamily="2" charset="0"/>
              </a:endParaRPr>
            </a:p>
          </p:txBody>
        </p:sp>
      </p:grpSp>
    </p:spTree>
    <p:extLst>
      <p:ext uri="{BB962C8B-B14F-4D97-AF65-F5344CB8AC3E}">
        <p14:creationId xmlns:p14="http://schemas.microsoft.com/office/powerpoint/2010/main" val="1362997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b="75205"/>
          <a:stretch/>
        </p:blipFill>
        <p:spPr>
          <a:xfrm>
            <a:off x="845148" y="368300"/>
            <a:ext cx="10501705" cy="6587671"/>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b="39816"/>
          <a:stretch/>
        </p:blipFill>
        <p:spPr>
          <a:xfrm>
            <a:off x="845147" y="940383"/>
            <a:ext cx="10501706" cy="6320388"/>
          </a:xfrm>
          <a:prstGeom prst="rect">
            <a:avLst/>
          </a:prstGeom>
        </p:spPr>
      </p:pic>
      <p:sp>
        <p:nvSpPr>
          <p:cNvPr id="5" name="Rectangle 4"/>
          <p:cNvSpPr/>
          <p:nvPr/>
        </p:nvSpPr>
        <p:spPr>
          <a:xfrm>
            <a:off x="1665644" y="929498"/>
            <a:ext cx="8860712" cy="6089516"/>
          </a:xfrm>
          <a:prstGeom prst="rect">
            <a:avLst/>
          </a:prstGeom>
          <a:solidFill>
            <a:srgbClr val="DAE0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Rectangle 14"/>
          <p:cNvSpPr/>
          <p:nvPr/>
        </p:nvSpPr>
        <p:spPr>
          <a:xfrm>
            <a:off x="1665643" y="940382"/>
            <a:ext cx="8860713" cy="990151"/>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095748" y="927683"/>
            <a:ext cx="8774182" cy="1002851"/>
            <a:chOff x="2017643" y="927683"/>
            <a:chExt cx="8774182" cy="1002851"/>
          </a:xfrm>
        </p:grpSpPr>
        <p:sp>
          <p:nvSpPr>
            <p:cNvPr id="12" name="TextBox 11"/>
            <p:cNvSpPr txBox="1"/>
            <p:nvPr/>
          </p:nvSpPr>
          <p:spPr>
            <a:xfrm>
              <a:off x="3126105" y="927683"/>
              <a:ext cx="7665720" cy="707886"/>
            </a:xfrm>
            <a:prstGeom prst="rect">
              <a:avLst/>
            </a:prstGeom>
            <a:noFill/>
          </p:spPr>
          <p:txBody>
            <a:bodyPr wrap="square" rtlCol="0">
              <a:spAutoFit/>
            </a:bodyPr>
            <a:lstStyle/>
            <a:p>
              <a:r>
                <a:rPr lang="en-US" sz="4000" b="1" dirty="0" smtClean="0">
                  <a:solidFill>
                    <a:schemeClr val="bg1"/>
                  </a:solidFill>
                  <a:latin typeface="Oswald" panose="02000503000000000000" pitchFamily="2" charset="0"/>
                </a:rPr>
                <a:t>Nonprofit Capacity Analytics Tool</a:t>
              </a:r>
              <a:endParaRPr lang="en-US" sz="4000" b="1" dirty="0">
                <a:solidFill>
                  <a:schemeClr val="bg1"/>
                </a:solidFill>
                <a:latin typeface="Oswald" panose="02000503000000000000" pitchFamily="2" charset="0"/>
              </a:endParaRPr>
            </a:p>
          </p:txBody>
        </p:sp>
        <p:sp>
          <p:nvSpPr>
            <p:cNvPr id="13" name="TextBox 12"/>
            <p:cNvSpPr txBox="1"/>
            <p:nvPr/>
          </p:nvSpPr>
          <p:spPr>
            <a:xfrm>
              <a:off x="3126105" y="1561202"/>
              <a:ext cx="7665720"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How can nonprofits be rewired for maximum impact?</a:t>
              </a:r>
              <a:endParaRPr lang="en-US" dirty="0">
                <a:solidFill>
                  <a:schemeClr val="bg1"/>
                </a:solidFill>
                <a:latin typeface="Oswald" panose="02000503000000000000"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7643" y="1001883"/>
              <a:ext cx="1089919" cy="842157"/>
            </a:xfrm>
            <a:prstGeom prst="rect">
              <a:avLst/>
            </a:prstGeom>
          </p:spPr>
        </p:pic>
      </p:grpSp>
      <p:sp>
        <p:nvSpPr>
          <p:cNvPr id="17" name="Rectangle 16"/>
          <p:cNvSpPr/>
          <p:nvPr/>
        </p:nvSpPr>
        <p:spPr>
          <a:xfrm>
            <a:off x="1665642" y="1927481"/>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665639" y="2142654"/>
            <a:ext cx="8860713" cy="837613"/>
          </a:xfrm>
          <a:prstGeom prst="rect">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665641" y="2196506"/>
            <a:ext cx="8860713" cy="461665"/>
          </a:xfrm>
          <a:prstGeom prst="rect">
            <a:avLst/>
          </a:prstGeom>
          <a:noFill/>
        </p:spPr>
        <p:txBody>
          <a:bodyPr wrap="square" rtlCol="0">
            <a:spAutoFit/>
          </a:bodyPr>
          <a:lstStyle/>
          <a:p>
            <a:pPr algn="ctr"/>
            <a:r>
              <a:rPr lang="en-US" sz="2400" dirty="0" smtClean="0">
                <a:solidFill>
                  <a:schemeClr val="bg1"/>
                </a:solidFill>
                <a:latin typeface="Oswald" panose="02000503000000000000" pitchFamily="2" charset="0"/>
              </a:rPr>
              <a:t>Log-In</a:t>
            </a:r>
            <a:endParaRPr lang="en-US" sz="2400" dirty="0">
              <a:solidFill>
                <a:schemeClr val="bg1"/>
              </a:solidFill>
              <a:latin typeface="Oswald" panose="02000503000000000000" pitchFamily="2" charset="0"/>
            </a:endParaRPr>
          </a:p>
        </p:txBody>
      </p:sp>
      <p:sp>
        <p:nvSpPr>
          <p:cNvPr id="19" name="TextBox 18"/>
          <p:cNvSpPr txBox="1"/>
          <p:nvPr/>
        </p:nvSpPr>
        <p:spPr>
          <a:xfrm>
            <a:off x="1665641" y="2605977"/>
            <a:ext cx="8860713" cy="292388"/>
          </a:xfrm>
          <a:prstGeom prst="rect">
            <a:avLst/>
          </a:prstGeom>
          <a:noFill/>
        </p:spPr>
        <p:txBody>
          <a:bodyPr wrap="square" rtlCol="0">
            <a:spAutoFit/>
          </a:bodyPr>
          <a:lstStyle/>
          <a:p>
            <a:r>
              <a:rPr lang="en-US" sz="1300" dirty="0" smtClean="0">
                <a:solidFill>
                  <a:schemeClr val="bg1"/>
                </a:solidFill>
                <a:latin typeface="Oswald" panose="02000503000000000000" pitchFamily="2" charset="0"/>
              </a:rPr>
              <a:t>Enter the email and password you used to register for an account in order to sign into the tool.</a:t>
            </a:r>
            <a:endParaRPr lang="en-US" sz="1300" dirty="0">
              <a:solidFill>
                <a:schemeClr val="bg1"/>
              </a:solidFill>
              <a:latin typeface="Oswald" panose="02000503000000000000" pitchFamily="2" charset="0"/>
            </a:endParaRPr>
          </a:p>
        </p:txBody>
      </p:sp>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b="97917"/>
          <a:stretch/>
        </p:blipFill>
        <p:spPr>
          <a:xfrm>
            <a:off x="845147" y="375085"/>
            <a:ext cx="10501706" cy="544561"/>
          </a:xfrm>
          <a:prstGeom prst="rect">
            <a:avLst/>
          </a:prstGeom>
        </p:spPr>
      </p:pic>
      <p:sp>
        <p:nvSpPr>
          <p:cNvPr id="21" name="TextBox 20"/>
          <p:cNvSpPr txBox="1"/>
          <p:nvPr/>
        </p:nvSpPr>
        <p:spPr>
          <a:xfrm>
            <a:off x="4279479" y="4231555"/>
            <a:ext cx="7317119" cy="369332"/>
          </a:xfrm>
          <a:prstGeom prst="rect">
            <a:avLst/>
          </a:prstGeom>
          <a:noFill/>
        </p:spPr>
        <p:txBody>
          <a:bodyPr wrap="square" rtlCol="0">
            <a:spAutoFit/>
          </a:bodyPr>
          <a:lstStyle/>
          <a:p>
            <a:r>
              <a:rPr lang="en-US" dirty="0" smtClean="0">
                <a:solidFill>
                  <a:srgbClr val="574E4F"/>
                </a:solidFill>
                <a:latin typeface="Oswald" panose="02000503000000000000" pitchFamily="2" charset="0"/>
              </a:rPr>
              <a:t>Email:</a:t>
            </a:r>
          </a:p>
        </p:txBody>
      </p:sp>
      <p:sp>
        <p:nvSpPr>
          <p:cNvPr id="23" name="TextBox 22"/>
          <p:cNvSpPr txBox="1"/>
          <p:nvPr/>
        </p:nvSpPr>
        <p:spPr>
          <a:xfrm>
            <a:off x="3896874" y="4680778"/>
            <a:ext cx="7345714" cy="369332"/>
          </a:xfrm>
          <a:prstGeom prst="rect">
            <a:avLst/>
          </a:prstGeom>
          <a:noFill/>
        </p:spPr>
        <p:txBody>
          <a:bodyPr wrap="square" rtlCol="0">
            <a:spAutoFit/>
          </a:bodyPr>
          <a:lstStyle/>
          <a:p>
            <a:r>
              <a:rPr lang="en-US" dirty="0" smtClean="0">
                <a:solidFill>
                  <a:srgbClr val="574E4F"/>
                </a:solidFill>
                <a:latin typeface="Oswald" panose="02000503000000000000" pitchFamily="2" charset="0"/>
              </a:rPr>
              <a:t>Password:</a:t>
            </a:r>
          </a:p>
        </p:txBody>
      </p:sp>
      <p:sp>
        <p:nvSpPr>
          <p:cNvPr id="3" name="Rectangle 2"/>
          <p:cNvSpPr/>
          <p:nvPr/>
        </p:nvSpPr>
        <p:spPr>
          <a:xfrm>
            <a:off x="5073053" y="4269760"/>
            <a:ext cx="3385147" cy="305000"/>
          </a:xfrm>
          <a:prstGeom prst="rect">
            <a:avLst/>
          </a:prstGeom>
          <a:solidFill>
            <a:schemeClr val="bg1"/>
          </a:solidFill>
          <a:ln>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073053" y="4712944"/>
            <a:ext cx="3385147" cy="305000"/>
          </a:xfrm>
          <a:prstGeom prst="rect">
            <a:avLst/>
          </a:prstGeom>
          <a:solidFill>
            <a:schemeClr val="bg1"/>
          </a:solidFill>
          <a:ln>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665639" y="2977346"/>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4963255" y="5053547"/>
            <a:ext cx="5563102" cy="292388"/>
          </a:xfrm>
          <a:prstGeom prst="rect">
            <a:avLst/>
          </a:prstGeom>
          <a:noFill/>
        </p:spPr>
        <p:txBody>
          <a:bodyPr wrap="square" rtlCol="0">
            <a:spAutoFit/>
          </a:bodyPr>
          <a:lstStyle/>
          <a:p>
            <a:r>
              <a:rPr lang="en-US" sz="1300" u="sng" dirty="0" smtClean="0">
                <a:solidFill>
                  <a:srgbClr val="8399A1"/>
                </a:solidFill>
                <a:latin typeface="Source Sans Pro" panose="020B0503030403020204" pitchFamily="34" charset="0"/>
              </a:rPr>
              <a:t>Forgot password?</a:t>
            </a:r>
          </a:p>
        </p:txBody>
      </p:sp>
      <p:pic>
        <p:nvPicPr>
          <p:cNvPr id="28" name="Picture 27"/>
          <p:cNvPicPr>
            <a:picLocks noChangeAspect="1"/>
          </p:cNvPicPr>
          <p:nvPr/>
        </p:nvPicPr>
        <p:blipFill rotWithShape="1">
          <a:blip r:embed="rId6">
            <a:extLst>
              <a:ext uri="{28A0092B-C50C-407E-A947-70E740481C1C}">
                <a14:useLocalDpi xmlns:a14="http://schemas.microsoft.com/office/drawing/2010/main" val="0"/>
              </a:ext>
            </a:extLst>
          </a:blip>
          <a:srcRect b="97980"/>
          <a:stretch/>
        </p:blipFill>
        <p:spPr>
          <a:xfrm>
            <a:off x="845146" y="371695"/>
            <a:ext cx="10501707" cy="527773"/>
          </a:xfrm>
          <a:prstGeom prst="rect">
            <a:avLst/>
          </a:prstGeom>
        </p:spPr>
      </p:pic>
      <p:sp>
        <p:nvSpPr>
          <p:cNvPr id="29" name="Rectangle 28"/>
          <p:cNvSpPr/>
          <p:nvPr/>
        </p:nvSpPr>
        <p:spPr>
          <a:xfrm>
            <a:off x="866774" y="892215"/>
            <a:ext cx="10462261" cy="45719"/>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1665639" y="6475302"/>
            <a:ext cx="10268317" cy="853385"/>
            <a:chOff x="1665637" y="12625246"/>
            <a:chExt cx="10268317" cy="882042"/>
          </a:xfrm>
        </p:grpSpPr>
        <p:sp>
          <p:nvSpPr>
            <p:cNvPr id="33" name="Rectangle 32"/>
            <p:cNvSpPr/>
            <p:nvPr/>
          </p:nvSpPr>
          <p:spPr>
            <a:xfrm>
              <a:off x="1665637" y="12625246"/>
              <a:ext cx="8860713" cy="817064"/>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073241" y="12753235"/>
              <a:ext cx="8860713" cy="754053"/>
            </a:xfrm>
            <a:prstGeom prst="rect">
              <a:avLst/>
            </a:prstGeom>
            <a:noFill/>
            <a:ln>
              <a:noFill/>
            </a:ln>
          </p:spPr>
          <p:txBody>
            <a:bodyPr wrap="square" rtlCol="0">
              <a:spAutoFit/>
            </a:bodyPr>
            <a:lstStyle/>
            <a:p>
              <a:r>
                <a:rPr lang="en-US" sz="1000" dirty="0" smtClean="0">
                  <a:solidFill>
                    <a:srgbClr val="965F5C"/>
                  </a:solidFill>
                  <a:latin typeface="Oswald" panose="02000503000000000000" pitchFamily="2" charset="0"/>
                </a:rPr>
                <a:t>	</a:t>
              </a:r>
              <a:r>
                <a:rPr lang="en-US" sz="1000" dirty="0" smtClean="0">
                  <a:solidFill>
                    <a:srgbClr val="DAE0E3"/>
                  </a:solidFill>
                  <a:latin typeface="Oswald" panose="02000503000000000000" pitchFamily="2" charset="0"/>
                </a:rPr>
                <a:t>Network for Nonprofit and Social Impact | Northwestern University School of Communication | nnsi@northwestern.edu</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Sponsored by the National Science Foundation</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Copyright 2015</a:t>
              </a:r>
            </a:p>
            <a:p>
              <a:endParaRPr lang="en-US" sz="1300" dirty="0" smtClean="0">
                <a:solidFill>
                  <a:schemeClr val="bg1"/>
                </a:solidFill>
                <a:latin typeface="Oswald" panose="02000503000000000000" pitchFamily="2" charset="0"/>
              </a:endParaRPr>
            </a:p>
          </p:txBody>
        </p:sp>
        <p:pic>
          <p:nvPicPr>
            <p:cNvPr id="35" name="Picture 34"/>
            <p:cNvPicPr>
              <a:picLocks noChangeAspect="1"/>
            </p:cNvPicPr>
            <p:nvPr/>
          </p:nvPicPr>
          <p:blipFill rotWithShape="1">
            <a:blip r:embed="rId7" cstate="print">
              <a:biLevel thresh="50000"/>
              <a:extLst>
                <a:ext uri="{BEBA8EAE-BF5A-486C-A8C5-ECC9F3942E4B}">
                  <a14:imgProps xmlns:a14="http://schemas.microsoft.com/office/drawing/2010/main">
                    <a14:imgLayer r:embed="rId8">
                      <a14:imgEffect>
                        <a14:backgroundRemoval t="9091" b="88811" l="1090" r="100000">
                          <a14:foregroundMark x1="19074" y1="13986" x2="19074" y2="13986"/>
                          <a14:foregroundMark x1="21798" y1="21678" x2="21798" y2="21678"/>
                          <a14:foregroundMark x1="30790" y1="37063" x2="30790" y2="37063"/>
                          <a14:foregroundMark x1="32698" y1="48252" x2="32698" y2="48252"/>
                          <a14:foregroundMark x1="26975" y1="23776" x2="26975" y2="23776"/>
                          <a14:foregroundMark x1="25341" y1="20979" x2="25341" y2="20979"/>
                          <a14:foregroundMark x1="25886" y1="69930" x2="25886" y2="69930"/>
                          <a14:foregroundMark x1="24523" y1="71329" x2="24523" y2="71329"/>
                          <a14:foregroundMark x1="22888" y1="80420" x2="22888" y2="80420"/>
                          <a14:foregroundMark x1="19074" y1="83916" x2="19074" y2="83916"/>
                          <a14:foregroundMark x1="16621" y1="79720" x2="16621" y2="79720"/>
                          <a14:foregroundMark x1="20163" y1="79021" x2="20163" y2="79021"/>
                          <a14:foregroundMark x1="7902" y1="30769" x2="7902" y2="30769"/>
                          <a14:foregroundMark x1="7629" y1="32867" x2="7629" y2="32867"/>
                          <a14:foregroundMark x1="14986" y1="26573" x2="14986" y2="26573"/>
                          <a14:foregroundMark x1="11717" y1="77622" x2="11717" y2="77622"/>
                          <a14:foregroundMark x1="5177" y1="49650" x2="5177" y2="49650"/>
                          <a14:foregroundMark x1="43324" y1="34266" x2="43324" y2="34266"/>
                          <a14:foregroundMark x1="48774" y1="33566" x2="48774" y2="33566"/>
                          <a14:foregroundMark x1="55858" y1="34266" x2="55858" y2="34266"/>
                          <a14:foregroundMark x1="62125" y1="38462" x2="62125" y2="38462"/>
                          <a14:foregroundMark x1="80926" y1="36364" x2="80926" y2="36364"/>
                          <a14:foregroundMark x1="85014" y1="37063" x2="85014" y2="37063"/>
                          <a14:foregroundMark x1="90736" y1="37063" x2="90736" y2="37063"/>
                          <a14:foregroundMark x1="45232" y1="59441" x2="45232" y2="59441"/>
                          <a14:foregroundMark x1="46866" y1="58741" x2="46866" y2="58741"/>
                          <a14:foregroundMark x1="50409" y1="57343" x2="50409" y2="57343"/>
                          <a14:foregroundMark x1="54768" y1="57343" x2="54768" y2="57343"/>
                          <a14:foregroundMark x1="58856" y1="58042" x2="58856" y2="58042"/>
                          <a14:foregroundMark x1="61580" y1="58042" x2="61580" y2="58042"/>
                          <a14:foregroundMark x1="65395" y1="58741" x2="65395" y2="58741"/>
                          <a14:foregroundMark x1="68392" y1="59441" x2="68392" y2="59441"/>
                          <a14:foregroundMark x1="70845" y1="58741" x2="70845" y2="58741"/>
                          <a14:foregroundMark x1="73842" y1="57343" x2="73842" y2="57343"/>
                          <a14:foregroundMark x1="75477" y1="58042" x2="75477" y2="58042"/>
                          <a14:foregroundMark x1="77384" y1="58042" x2="77384" y2="58042"/>
                          <a14:foregroundMark x1="82289" y1="58741" x2="82289" y2="58741"/>
                          <a14:foregroundMark x1="83924" y1="59441" x2="83924" y2="59441"/>
                          <a14:foregroundMark x1="87466" y1="58042" x2="87466" y2="58042"/>
                          <a14:foregroundMark x1="49591" y1="70629" x2="49591" y2="70629"/>
                          <a14:foregroundMark x1="54496" y1="72028" x2="54496" y2="72028"/>
                          <a14:foregroundMark x1="56948" y1="73427" x2="56948" y2="73427"/>
                          <a14:foregroundMark x1="59946" y1="73427" x2="59946" y2="73427"/>
                          <a14:foregroundMark x1="62943" y1="73427" x2="62943" y2="73427"/>
                          <a14:foregroundMark x1="64578" y1="72727" x2="64578" y2="72727"/>
                          <a14:foregroundMark x1="59946" y1="68531" x2="59946" y2="68531"/>
                          <a14:foregroundMark x1="68120" y1="72028" x2="68120" y2="72028"/>
                          <a14:foregroundMark x1="71390" y1="72028" x2="71390" y2="72028"/>
                          <a14:foregroundMark x1="75477" y1="72028" x2="75477" y2="72028"/>
                          <a14:foregroundMark x1="79019" y1="72727" x2="79019" y2="72727"/>
                          <a14:foregroundMark x1="80381" y1="74126" x2="80381" y2="74126"/>
                          <a14:foregroundMark x1="83924" y1="71329" x2="83924" y2="71329"/>
                          <a14:backgroundMark x1="19074" y1="19580" x2="19074" y2="19580"/>
                          <a14:backgroundMark x1="17166" y1="17483" x2="17166" y2="17483"/>
                          <a14:backgroundMark x1="20708" y1="81818" x2="20708" y2="81818"/>
                          <a14:backgroundMark x1="18529" y1="80420" x2="18529" y2="80420"/>
                          <a14:backgroundMark x1="7084" y1="50350" x2="7084" y2="50350"/>
                          <a14:backgroundMark x1="6540" y1="45455" x2="6540" y2="45455"/>
                          <a14:backgroundMark x1="5995" y1="53147" x2="5995" y2="53147"/>
                          <a14:backgroundMark x1="30790" y1="46853" x2="30790" y2="46853"/>
                          <a14:backgroundMark x1="31335" y1="45455" x2="31335" y2="45455"/>
                          <a14:backgroundMark x1="31063" y1="51748" x2="31063" y2="51748"/>
                          <a14:backgroundMark x1="48229" y1="60140" x2="48229" y2="60140"/>
                          <a14:backgroundMark x1="46049" y1="60140" x2="46049" y2="60140"/>
                          <a14:backgroundMark x1="47956" y1="40559" x2="47956" y2="40559"/>
                          <a14:backgroundMark x1="55858" y1="58741" x2="55858" y2="58741"/>
                          <a14:backgroundMark x1="58856" y1="60140" x2="58856" y2="60140"/>
                          <a14:backgroundMark x1="65668" y1="60839" x2="65668" y2="60839"/>
                          <a14:backgroundMark x1="71117" y1="60839" x2="71117" y2="60839"/>
                          <a14:backgroundMark x1="81471" y1="61538" x2="81471" y2="61538"/>
                          <a14:backgroundMark x1="84469" y1="59441" x2="84469" y2="59441"/>
                          <a14:backgroundMark x1="88283" y1="60839" x2="88283" y2="60839"/>
                          <a14:backgroundMark x1="78202" y1="75524" x2="78202" y2="75524"/>
                          <a14:backgroundMark x1="75477" y1="74825" x2="75477" y2="74825"/>
                          <a14:backgroundMark x1="54496" y1="74126" x2="54496" y2="74126"/>
                          <a14:backgroundMark x1="51226" y1="71329" x2="51226" y2="71329"/>
                        </a14:backgroundRemoval>
                      </a14:imgEffect>
                    </a14:imgLayer>
                  </a14:imgProps>
                </a:ext>
                <a:ext uri="{28A0092B-C50C-407E-A947-70E740481C1C}">
                  <a14:useLocalDpi xmlns:a14="http://schemas.microsoft.com/office/drawing/2010/main" val="0"/>
                </a:ext>
              </a:extLst>
            </a:blip>
            <a:srcRect r="-532"/>
            <a:stretch/>
          </p:blipFill>
          <p:spPr>
            <a:xfrm>
              <a:off x="2412101" y="12717992"/>
              <a:ext cx="1532112" cy="594361"/>
            </a:xfrm>
            <a:prstGeom prst="rect">
              <a:avLst/>
            </a:prstGeom>
          </p:spPr>
        </p:pic>
      </p:grpSp>
      <p:grpSp>
        <p:nvGrpSpPr>
          <p:cNvPr id="36" name="Group 35"/>
          <p:cNvGrpSpPr/>
          <p:nvPr/>
        </p:nvGrpSpPr>
        <p:grpSpPr>
          <a:xfrm>
            <a:off x="8634202" y="6067464"/>
            <a:ext cx="1767677" cy="347251"/>
            <a:chOff x="6737594" y="19006383"/>
            <a:chExt cx="1767677" cy="322059"/>
          </a:xfrm>
        </p:grpSpPr>
        <p:sp>
          <p:nvSpPr>
            <p:cNvPr id="37" name="Flowchart: Alternate Process 36"/>
            <p:cNvSpPr/>
            <p:nvPr/>
          </p:nvSpPr>
          <p:spPr>
            <a:xfrm>
              <a:off x="6737594"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itle 1"/>
            <p:cNvSpPr txBox="1">
              <a:spLocks/>
            </p:cNvSpPr>
            <p:nvPr/>
          </p:nvSpPr>
          <p:spPr>
            <a:xfrm>
              <a:off x="6737594" y="19035206"/>
              <a:ext cx="1767677" cy="293236"/>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Next  &gt;</a:t>
              </a:r>
              <a:endParaRPr lang="en-US" sz="1300" b="1" dirty="0">
                <a:solidFill>
                  <a:schemeClr val="bg1"/>
                </a:solidFill>
                <a:latin typeface="Oswald" panose="02000503000000000000" pitchFamily="2" charset="0"/>
              </a:endParaRPr>
            </a:p>
          </p:txBody>
        </p:sp>
      </p:grpSp>
    </p:spTree>
    <p:extLst>
      <p:ext uri="{BB962C8B-B14F-4D97-AF65-F5344CB8AC3E}">
        <p14:creationId xmlns:p14="http://schemas.microsoft.com/office/powerpoint/2010/main" val="343863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b="75205"/>
          <a:stretch/>
        </p:blipFill>
        <p:spPr>
          <a:xfrm>
            <a:off x="845148" y="368300"/>
            <a:ext cx="10501705" cy="6587671"/>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b="39816"/>
          <a:stretch/>
        </p:blipFill>
        <p:spPr>
          <a:xfrm>
            <a:off x="845147" y="940383"/>
            <a:ext cx="10501706" cy="6320388"/>
          </a:xfrm>
          <a:prstGeom prst="rect">
            <a:avLst/>
          </a:prstGeom>
        </p:spPr>
      </p:pic>
      <p:sp>
        <p:nvSpPr>
          <p:cNvPr id="5" name="Rectangle 4"/>
          <p:cNvSpPr/>
          <p:nvPr/>
        </p:nvSpPr>
        <p:spPr>
          <a:xfrm>
            <a:off x="1665644" y="929498"/>
            <a:ext cx="8860712" cy="6089516"/>
          </a:xfrm>
          <a:prstGeom prst="rect">
            <a:avLst/>
          </a:prstGeom>
          <a:solidFill>
            <a:srgbClr val="DAE0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Rectangle 14"/>
          <p:cNvSpPr/>
          <p:nvPr/>
        </p:nvSpPr>
        <p:spPr>
          <a:xfrm>
            <a:off x="1665643" y="940382"/>
            <a:ext cx="8860713" cy="990151"/>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095748" y="927683"/>
            <a:ext cx="8774182" cy="1002851"/>
            <a:chOff x="2017643" y="927683"/>
            <a:chExt cx="8774182" cy="1002851"/>
          </a:xfrm>
        </p:grpSpPr>
        <p:sp>
          <p:nvSpPr>
            <p:cNvPr id="12" name="TextBox 11"/>
            <p:cNvSpPr txBox="1"/>
            <p:nvPr/>
          </p:nvSpPr>
          <p:spPr>
            <a:xfrm>
              <a:off x="3126105" y="927683"/>
              <a:ext cx="7665720" cy="707886"/>
            </a:xfrm>
            <a:prstGeom prst="rect">
              <a:avLst/>
            </a:prstGeom>
            <a:noFill/>
          </p:spPr>
          <p:txBody>
            <a:bodyPr wrap="square" rtlCol="0">
              <a:spAutoFit/>
            </a:bodyPr>
            <a:lstStyle/>
            <a:p>
              <a:r>
                <a:rPr lang="en-US" sz="4000" b="1" dirty="0" smtClean="0">
                  <a:solidFill>
                    <a:schemeClr val="bg1"/>
                  </a:solidFill>
                  <a:latin typeface="Oswald" panose="02000503000000000000" pitchFamily="2" charset="0"/>
                </a:rPr>
                <a:t>Nonprofit Capacity Analytics Tool</a:t>
              </a:r>
              <a:endParaRPr lang="en-US" sz="4000" b="1" dirty="0">
                <a:solidFill>
                  <a:schemeClr val="bg1"/>
                </a:solidFill>
                <a:latin typeface="Oswald" panose="02000503000000000000" pitchFamily="2" charset="0"/>
              </a:endParaRPr>
            </a:p>
          </p:txBody>
        </p:sp>
        <p:sp>
          <p:nvSpPr>
            <p:cNvPr id="13" name="TextBox 12"/>
            <p:cNvSpPr txBox="1"/>
            <p:nvPr/>
          </p:nvSpPr>
          <p:spPr>
            <a:xfrm>
              <a:off x="3126105" y="1561202"/>
              <a:ext cx="7665720"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How can nonprofits be rewired for maximum impact?</a:t>
              </a:r>
              <a:endParaRPr lang="en-US" dirty="0">
                <a:solidFill>
                  <a:schemeClr val="bg1"/>
                </a:solidFill>
                <a:latin typeface="Oswald" panose="02000503000000000000"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7643" y="1001883"/>
              <a:ext cx="1089919" cy="842157"/>
            </a:xfrm>
            <a:prstGeom prst="rect">
              <a:avLst/>
            </a:prstGeom>
          </p:spPr>
        </p:pic>
      </p:grpSp>
      <p:sp>
        <p:nvSpPr>
          <p:cNvPr id="17" name="Rectangle 16"/>
          <p:cNvSpPr/>
          <p:nvPr/>
        </p:nvSpPr>
        <p:spPr>
          <a:xfrm>
            <a:off x="1665642" y="1927481"/>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665639" y="2142654"/>
            <a:ext cx="8860713" cy="447593"/>
          </a:xfrm>
          <a:prstGeom prst="rect">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842069" y="2869092"/>
            <a:ext cx="8502828" cy="1492716"/>
          </a:xfrm>
          <a:prstGeom prst="rect">
            <a:avLst/>
          </a:prstGeom>
          <a:noFill/>
        </p:spPr>
        <p:txBody>
          <a:bodyPr wrap="square" rtlCol="0">
            <a:spAutoFit/>
          </a:bodyPr>
          <a:lstStyle/>
          <a:p>
            <a:r>
              <a:rPr lang="en-US" sz="1300" dirty="0" smtClean="0">
                <a:solidFill>
                  <a:srgbClr val="574E4F"/>
                </a:solidFill>
                <a:latin typeface="Source Sans Pro" panose="020B0503030403020204" pitchFamily="34" charset="0"/>
              </a:rPr>
              <a:t>To obtain results, you will be asked to fill out a series of questions about your organization. In addition to providing you feedback, all information you provide will be anonymized for use in research on nonprofit capacity being conducted by the Network for Nonprofit and Social Impact at Northwestern University.  This survey is expected to take 30 minutes to complete.</a:t>
            </a:r>
          </a:p>
          <a:p>
            <a:endParaRPr lang="en-US" sz="1300" dirty="0">
              <a:solidFill>
                <a:srgbClr val="574E4F"/>
              </a:solidFill>
              <a:latin typeface="Source Sans Pro" panose="020B0503030403020204" pitchFamily="34" charset="0"/>
            </a:endParaRPr>
          </a:p>
          <a:p>
            <a:r>
              <a:rPr lang="en-US" sz="1300" dirty="0" smtClean="0">
                <a:solidFill>
                  <a:srgbClr val="574E4F"/>
                </a:solidFill>
                <a:latin typeface="Source Sans Pro" panose="020B0503030403020204" pitchFamily="34" charset="0"/>
              </a:rPr>
              <a:t>Please use the “Next” and “Back” buttons below to navigate between the pages of the survey.</a:t>
            </a:r>
          </a:p>
          <a:p>
            <a:r>
              <a:rPr lang="en-US" sz="1300" dirty="0" smtClean="0">
                <a:solidFill>
                  <a:srgbClr val="574E4F"/>
                </a:solidFill>
                <a:latin typeface="Source Sans Pro" panose="020B0503030403020204" pitchFamily="34" charset="0"/>
              </a:rPr>
              <a:t>Do not use your browser’s back arrow to return to previous pages.</a:t>
            </a:r>
          </a:p>
        </p:txBody>
      </p:sp>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b="97917"/>
          <a:stretch/>
        </p:blipFill>
        <p:spPr>
          <a:xfrm>
            <a:off x="845147" y="375085"/>
            <a:ext cx="10501706" cy="544561"/>
          </a:xfrm>
          <a:prstGeom prst="rect">
            <a:avLst/>
          </a:prstGeom>
        </p:spPr>
      </p:pic>
      <p:sp>
        <p:nvSpPr>
          <p:cNvPr id="30" name="Rectangle 29"/>
          <p:cNvSpPr/>
          <p:nvPr/>
        </p:nvSpPr>
        <p:spPr>
          <a:xfrm>
            <a:off x="1665639" y="2587879"/>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873654" y="2182625"/>
            <a:ext cx="8860713"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1/16</a:t>
            </a:r>
            <a:endParaRPr lang="en-US" dirty="0">
              <a:solidFill>
                <a:schemeClr val="bg1"/>
              </a:solidFill>
              <a:latin typeface="Oswald" panose="02000503000000000000" pitchFamily="2" charset="0"/>
            </a:endParaRP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2081" y="2258255"/>
            <a:ext cx="7970606" cy="213976"/>
          </a:xfrm>
          <a:prstGeom prst="rect">
            <a:avLst/>
          </a:prstGeom>
        </p:spPr>
      </p:pic>
      <p:cxnSp>
        <p:nvCxnSpPr>
          <p:cNvPr id="8" name="Straight Connector 7"/>
          <p:cNvCxnSpPr/>
          <p:nvPr/>
        </p:nvCxnSpPr>
        <p:spPr>
          <a:xfrm flipV="1">
            <a:off x="1828799" y="4378276"/>
            <a:ext cx="8533032" cy="15931"/>
          </a:xfrm>
          <a:prstGeom prst="line">
            <a:avLst/>
          </a:prstGeom>
          <a:ln w="19050">
            <a:solidFill>
              <a:srgbClr val="574E4F"/>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853301" y="4367982"/>
            <a:ext cx="8502828" cy="1592744"/>
          </a:xfrm>
          <a:prstGeom prst="rect">
            <a:avLst/>
          </a:prstGeom>
          <a:noFill/>
        </p:spPr>
        <p:txBody>
          <a:bodyPr wrap="square" rtlCol="0">
            <a:spAutoFit/>
          </a:bodyPr>
          <a:lstStyle/>
          <a:p>
            <a:pPr>
              <a:lnSpc>
                <a:spcPct val="150000"/>
              </a:lnSpc>
            </a:pPr>
            <a:r>
              <a:rPr lang="en-US" sz="1300" dirty="0" smtClean="0">
                <a:solidFill>
                  <a:srgbClr val="574E4F"/>
                </a:solidFill>
                <a:latin typeface="Source Sans Pro" panose="020B0503030403020204" pitchFamily="34" charset="0"/>
              </a:rPr>
              <a:t>Which language do you wish to complete the survey in?</a:t>
            </a:r>
            <a:endParaRPr lang="en-US" sz="1300" dirty="0">
              <a:solidFill>
                <a:srgbClr val="574E4F"/>
              </a:solidFill>
              <a:latin typeface="Source Sans Pro" panose="020B0503030403020204" pitchFamily="34" charset="0"/>
            </a:endParaRPr>
          </a:p>
          <a:p>
            <a:pPr>
              <a:lnSpc>
                <a:spcPct val="150000"/>
              </a:lnSpc>
            </a:pPr>
            <a:r>
              <a:rPr lang="en-US" sz="1300" dirty="0">
                <a:solidFill>
                  <a:srgbClr val="574E4F"/>
                </a:solidFill>
                <a:latin typeface="Source Sans Pro" panose="020B0503030403020204" pitchFamily="34" charset="0"/>
              </a:rPr>
              <a:t>	</a:t>
            </a:r>
            <a:r>
              <a:rPr lang="en-US" sz="1300" dirty="0" smtClean="0">
                <a:solidFill>
                  <a:srgbClr val="574E4F"/>
                </a:solidFill>
                <a:latin typeface="Source Sans Pro" panose="020B0503030403020204" pitchFamily="34" charset="0"/>
              </a:rPr>
              <a:t>English</a:t>
            </a:r>
          </a:p>
          <a:p>
            <a:pPr>
              <a:lnSpc>
                <a:spcPct val="150000"/>
              </a:lnSpc>
            </a:pPr>
            <a:r>
              <a:rPr lang="en-US" sz="1300" dirty="0">
                <a:solidFill>
                  <a:srgbClr val="574E4F"/>
                </a:solidFill>
                <a:latin typeface="Source Sans Pro" panose="020B0503030403020204" pitchFamily="34" charset="0"/>
              </a:rPr>
              <a:t>	</a:t>
            </a:r>
            <a:r>
              <a:rPr lang="en-US" sz="1300" dirty="0" smtClean="0">
                <a:solidFill>
                  <a:srgbClr val="574E4F"/>
                </a:solidFill>
                <a:latin typeface="Source Sans Pro" panose="020B0503030403020204" pitchFamily="34" charset="0"/>
              </a:rPr>
              <a:t>French</a:t>
            </a:r>
          </a:p>
          <a:p>
            <a:pPr>
              <a:lnSpc>
                <a:spcPct val="150000"/>
              </a:lnSpc>
            </a:pPr>
            <a:r>
              <a:rPr lang="en-US" sz="1300" dirty="0">
                <a:solidFill>
                  <a:srgbClr val="574E4F"/>
                </a:solidFill>
                <a:latin typeface="Source Sans Pro" panose="020B0503030403020204" pitchFamily="34" charset="0"/>
              </a:rPr>
              <a:t>	</a:t>
            </a:r>
            <a:r>
              <a:rPr lang="en-US" sz="1300" dirty="0" smtClean="0">
                <a:solidFill>
                  <a:srgbClr val="574E4F"/>
                </a:solidFill>
                <a:latin typeface="Source Sans Pro" panose="020B0503030403020204" pitchFamily="34" charset="0"/>
              </a:rPr>
              <a:t>Chinese</a:t>
            </a:r>
          </a:p>
          <a:p>
            <a:pPr>
              <a:lnSpc>
                <a:spcPct val="150000"/>
              </a:lnSpc>
            </a:pPr>
            <a:r>
              <a:rPr lang="en-US" sz="1300" dirty="0">
                <a:solidFill>
                  <a:srgbClr val="574E4F"/>
                </a:solidFill>
                <a:latin typeface="Source Sans Pro" panose="020B0503030403020204" pitchFamily="34" charset="0"/>
              </a:rPr>
              <a:t>	</a:t>
            </a:r>
            <a:r>
              <a:rPr lang="en-US" sz="1300" dirty="0" smtClean="0">
                <a:solidFill>
                  <a:srgbClr val="574E4F"/>
                </a:solidFill>
                <a:latin typeface="Source Sans Pro" panose="020B0503030403020204" pitchFamily="34" charset="0"/>
              </a:rPr>
              <a:t>Spanish</a:t>
            </a:r>
          </a:p>
        </p:txBody>
      </p:sp>
      <p:sp>
        <p:nvSpPr>
          <p:cNvPr id="40" name="Oval 39"/>
          <p:cNvSpPr/>
          <p:nvPr/>
        </p:nvSpPr>
        <p:spPr>
          <a:xfrm>
            <a:off x="2584767" y="5081994"/>
            <a:ext cx="180406" cy="182880"/>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2593234" y="4775339"/>
            <a:ext cx="180406" cy="182880"/>
            <a:chOff x="2593234" y="4775339"/>
            <a:chExt cx="180406" cy="182880"/>
          </a:xfrm>
        </p:grpSpPr>
        <p:sp>
          <p:nvSpPr>
            <p:cNvPr id="22" name="Oval 21"/>
            <p:cNvSpPr/>
            <p:nvPr/>
          </p:nvSpPr>
          <p:spPr>
            <a:xfrm>
              <a:off x="2593234" y="4775339"/>
              <a:ext cx="180406" cy="182880"/>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614857" y="4798199"/>
              <a:ext cx="137160" cy="137160"/>
            </a:xfrm>
            <a:prstGeom prst="ellipse">
              <a:avLst/>
            </a:prstGeom>
            <a:solidFill>
              <a:srgbClr val="574E4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Oval 43"/>
          <p:cNvSpPr/>
          <p:nvPr/>
        </p:nvSpPr>
        <p:spPr>
          <a:xfrm>
            <a:off x="2587652" y="5377639"/>
            <a:ext cx="180406" cy="17645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593234" y="5672802"/>
            <a:ext cx="180406" cy="17645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892672" y="2296812"/>
            <a:ext cx="493776" cy="137786"/>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p:cNvPicPr>
            <a:picLocks noChangeAspect="1"/>
          </p:cNvPicPr>
          <p:nvPr/>
        </p:nvPicPr>
        <p:blipFill rotWithShape="1">
          <a:blip r:embed="rId7">
            <a:extLst>
              <a:ext uri="{28A0092B-C50C-407E-A947-70E740481C1C}">
                <a14:useLocalDpi xmlns:a14="http://schemas.microsoft.com/office/drawing/2010/main" val="0"/>
              </a:ext>
            </a:extLst>
          </a:blip>
          <a:srcRect b="98040"/>
          <a:stretch/>
        </p:blipFill>
        <p:spPr>
          <a:xfrm>
            <a:off x="845147" y="373650"/>
            <a:ext cx="10501706" cy="512175"/>
          </a:xfrm>
          <a:prstGeom prst="rect">
            <a:avLst/>
          </a:prstGeom>
        </p:spPr>
      </p:pic>
      <p:sp>
        <p:nvSpPr>
          <p:cNvPr id="38" name="Rectangle 37"/>
          <p:cNvSpPr/>
          <p:nvPr/>
        </p:nvSpPr>
        <p:spPr>
          <a:xfrm>
            <a:off x="866774" y="892215"/>
            <a:ext cx="10462261" cy="45719"/>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844250" y="7703052"/>
            <a:ext cx="8502828" cy="292388"/>
          </a:xfrm>
          <a:prstGeom prst="rect">
            <a:avLst/>
          </a:prstGeom>
          <a:noFill/>
        </p:spPr>
        <p:txBody>
          <a:bodyPr wrap="square" rtlCol="0">
            <a:spAutoFit/>
          </a:bodyPr>
          <a:lstStyle/>
          <a:p>
            <a:r>
              <a:rPr lang="en-US" sz="1300" dirty="0" smtClean="0">
                <a:solidFill>
                  <a:srgbClr val="574E4F"/>
                </a:solidFill>
                <a:latin typeface="Source Sans Pro" panose="020B0503030403020204" pitchFamily="34" charset="0"/>
              </a:rPr>
              <a:t>Require all survey questions to be completed in order to proceed to the next page.</a:t>
            </a:r>
          </a:p>
        </p:txBody>
      </p:sp>
      <p:grpSp>
        <p:nvGrpSpPr>
          <p:cNvPr id="49" name="Group 48"/>
          <p:cNvGrpSpPr/>
          <p:nvPr/>
        </p:nvGrpSpPr>
        <p:grpSpPr>
          <a:xfrm>
            <a:off x="1665639" y="6475302"/>
            <a:ext cx="10268317" cy="853385"/>
            <a:chOff x="1665637" y="12625246"/>
            <a:chExt cx="10268317" cy="882042"/>
          </a:xfrm>
        </p:grpSpPr>
        <p:sp>
          <p:nvSpPr>
            <p:cNvPr id="50" name="Rectangle 49"/>
            <p:cNvSpPr/>
            <p:nvPr/>
          </p:nvSpPr>
          <p:spPr>
            <a:xfrm>
              <a:off x="1665637" y="12625246"/>
              <a:ext cx="8860713" cy="817064"/>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3073241" y="12753235"/>
              <a:ext cx="8860713" cy="754053"/>
            </a:xfrm>
            <a:prstGeom prst="rect">
              <a:avLst/>
            </a:prstGeom>
            <a:noFill/>
            <a:ln>
              <a:noFill/>
            </a:ln>
          </p:spPr>
          <p:txBody>
            <a:bodyPr wrap="square" rtlCol="0">
              <a:spAutoFit/>
            </a:bodyPr>
            <a:lstStyle/>
            <a:p>
              <a:r>
                <a:rPr lang="en-US" sz="1000" dirty="0" smtClean="0">
                  <a:solidFill>
                    <a:srgbClr val="965F5C"/>
                  </a:solidFill>
                  <a:latin typeface="Oswald" panose="02000503000000000000" pitchFamily="2" charset="0"/>
                </a:rPr>
                <a:t>	</a:t>
              </a:r>
              <a:r>
                <a:rPr lang="en-US" sz="1000" dirty="0" smtClean="0">
                  <a:solidFill>
                    <a:srgbClr val="DAE0E3"/>
                  </a:solidFill>
                  <a:latin typeface="Oswald" panose="02000503000000000000" pitchFamily="2" charset="0"/>
                </a:rPr>
                <a:t>Network for Nonprofit and Social Impact | Northwestern University School of Communication | nnsi@northwestern.edu</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Sponsored by the National Science Foundation</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Copyright 2015</a:t>
              </a:r>
            </a:p>
            <a:p>
              <a:endParaRPr lang="en-US" sz="1300" dirty="0" smtClean="0">
                <a:solidFill>
                  <a:schemeClr val="bg1"/>
                </a:solidFill>
                <a:latin typeface="Oswald" panose="02000503000000000000" pitchFamily="2" charset="0"/>
              </a:endParaRPr>
            </a:p>
          </p:txBody>
        </p:sp>
        <p:pic>
          <p:nvPicPr>
            <p:cNvPr id="52" name="Picture 51"/>
            <p:cNvPicPr>
              <a:picLocks noChangeAspect="1"/>
            </p:cNvPicPr>
            <p:nvPr/>
          </p:nvPicPr>
          <p:blipFill rotWithShape="1">
            <a:blip r:embed="rId8" cstate="print">
              <a:biLevel thresh="50000"/>
              <a:extLst>
                <a:ext uri="{BEBA8EAE-BF5A-486C-A8C5-ECC9F3942E4B}">
                  <a14:imgProps xmlns:a14="http://schemas.microsoft.com/office/drawing/2010/main">
                    <a14:imgLayer r:embed="rId9">
                      <a14:imgEffect>
                        <a14:backgroundRemoval t="9091" b="88811" l="1090" r="100000">
                          <a14:foregroundMark x1="19074" y1="13986" x2="19074" y2="13986"/>
                          <a14:foregroundMark x1="21798" y1="21678" x2="21798" y2="21678"/>
                          <a14:foregroundMark x1="30790" y1="37063" x2="30790" y2="37063"/>
                          <a14:foregroundMark x1="32698" y1="48252" x2="32698" y2="48252"/>
                          <a14:foregroundMark x1="26975" y1="23776" x2="26975" y2="23776"/>
                          <a14:foregroundMark x1="25341" y1="20979" x2="25341" y2="20979"/>
                          <a14:foregroundMark x1="25886" y1="69930" x2="25886" y2="69930"/>
                          <a14:foregroundMark x1="24523" y1="71329" x2="24523" y2="71329"/>
                          <a14:foregroundMark x1="22888" y1="80420" x2="22888" y2="80420"/>
                          <a14:foregroundMark x1="19074" y1="83916" x2="19074" y2="83916"/>
                          <a14:foregroundMark x1="16621" y1="79720" x2="16621" y2="79720"/>
                          <a14:foregroundMark x1="20163" y1="79021" x2="20163" y2="79021"/>
                          <a14:foregroundMark x1="7902" y1="30769" x2="7902" y2="30769"/>
                          <a14:foregroundMark x1="7629" y1="32867" x2="7629" y2="32867"/>
                          <a14:foregroundMark x1="14986" y1="26573" x2="14986" y2="26573"/>
                          <a14:foregroundMark x1="11717" y1="77622" x2="11717" y2="77622"/>
                          <a14:foregroundMark x1="5177" y1="49650" x2="5177" y2="49650"/>
                          <a14:foregroundMark x1="43324" y1="34266" x2="43324" y2="34266"/>
                          <a14:foregroundMark x1="48774" y1="33566" x2="48774" y2="33566"/>
                          <a14:foregroundMark x1="55858" y1="34266" x2="55858" y2="34266"/>
                          <a14:foregroundMark x1="62125" y1="38462" x2="62125" y2="38462"/>
                          <a14:foregroundMark x1="80926" y1="36364" x2="80926" y2="36364"/>
                          <a14:foregroundMark x1="85014" y1="37063" x2="85014" y2="37063"/>
                          <a14:foregroundMark x1="90736" y1="37063" x2="90736" y2="37063"/>
                          <a14:foregroundMark x1="45232" y1="59441" x2="45232" y2="59441"/>
                          <a14:foregroundMark x1="46866" y1="58741" x2="46866" y2="58741"/>
                          <a14:foregroundMark x1="50409" y1="57343" x2="50409" y2="57343"/>
                          <a14:foregroundMark x1="54768" y1="57343" x2="54768" y2="57343"/>
                          <a14:foregroundMark x1="58856" y1="58042" x2="58856" y2="58042"/>
                          <a14:foregroundMark x1="61580" y1="58042" x2="61580" y2="58042"/>
                          <a14:foregroundMark x1="65395" y1="58741" x2="65395" y2="58741"/>
                          <a14:foregroundMark x1="68392" y1="59441" x2="68392" y2="59441"/>
                          <a14:foregroundMark x1="70845" y1="58741" x2="70845" y2="58741"/>
                          <a14:foregroundMark x1="73842" y1="57343" x2="73842" y2="57343"/>
                          <a14:foregroundMark x1="75477" y1="58042" x2="75477" y2="58042"/>
                          <a14:foregroundMark x1="77384" y1="58042" x2="77384" y2="58042"/>
                          <a14:foregroundMark x1="82289" y1="58741" x2="82289" y2="58741"/>
                          <a14:foregroundMark x1="83924" y1="59441" x2="83924" y2="59441"/>
                          <a14:foregroundMark x1="87466" y1="58042" x2="87466" y2="58042"/>
                          <a14:foregroundMark x1="49591" y1="70629" x2="49591" y2="70629"/>
                          <a14:foregroundMark x1="54496" y1="72028" x2="54496" y2="72028"/>
                          <a14:foregroundMark x1="56948" y1="73427" x2="56948" y2="73427"/>
                          <a14:foregroundMark x1="59946" y1="73427" x2="59946" y2="73427"/>
                          <a14:foregroundMark x1="62943" y1="73427" x2="62943" y2="73427"/>
                          <a14:foregroundMark x1="64578" y1="72727" x2="64578" y2="72727"/>
                          <a14:foregroundMark x1="59946" y1="68531" x2="59946" y2="68531"/>
                          <a14:foregroundMark x1="68120" y1="72028" x2="68120" y2="72028"/>
                          <a14:foregroundMark x1="71390" y1="72028" x2="71390" y2="72028"/>
                          <a14:foregroundMark x1="75477" y1="72028" x2="75477" y2="72028"/>
                          <a14:foregroundMark x1="79019" y1="72727" x2="79019" y2="72727"/>
                          <a14:foregroundMark x1="80381" y1="74126" x2="80381" y2="74126"/>
                          <a14:foregroundMark x1="83924" y1="71329" x2="83924" y2="71329"/>
                          <a14:backgroundMark x1="19074" y1="19580" x2="19074" y2="19580"/>
                          <a14:backgroundMark x1="17166" y1="17483" x2="17166" y2="17483"/>
                          <a14:backgroundMark x1="20708" y1="81818" x2="20708" y2="81818"/>
                          <a14:backgroundMark x1="18529" y1="80420" x2="18529" y2="80420"/>
                          <a14:backgroundMark x1="7084" y1="50350" x2="7084" y2="50350"/>
                          <a14:backgroundMark x1="6540" y1="45455" x2="6540" y2="45455"/>
                          <a14:backgroundMark x1="5995" y1="53147" x2="5995" y2="53147"/>
                          <a14:backgroundMark x1="30790" y1="46853" x2="30790" y2="46853"/>
                          <a14:backgroundMark x1="31335" y1="45455" x2="31335" y2="45455"/>
                          <a14:backgroundMark x1="31063" y1="51748" x2="31063" y2="51748"/>
                          <a14:backgroundMark x1="48229" y1="60140" x2="48229" y2="60140"/>
                          <a14:backgroundMark x1="46049" y1="60140" x2="46049" y2="60140"/>
                          <a14:backgroundMark x1="47956" y1="40559" x2="47956" y2="40559"/>
                          <a14:backgroundMark x1="55858" y1="58741" x2="55858" y2="58741"/>
                          <a14:backgroundMark x1="58856" y1="60140" x2="58856" y2="60140"/>
                          <a14:backgroundMark x1="65668" y1="60839" x2="65668" y2="60839"/>
                          <a14:backgroundMark x1="71117" y1="60839" x2="71117" y2="60839"/>
                          <a14:backgroundMark x1="81471" y1="61538" x2="81471" y2="61538"/>
                          <a14:backgroundMark x1="84469" y1="59441" x2="84469" y2="59441"/>
                          <a14:backgroundMark x1="88283" y1="60839" x2="88283" y2="60839"/>
                          <a14:backgroundMark x1="78202" y1="75524" x2="78202" y2="75524"/>
                          <a14:backgroundMark x1="75477" y1="74825" x2="75477" y2="74825"/>
                          <a14:backgroundMark x1="54496" y1="74126" x2="54496" y2="74126"/>
                          <a14:backgroundMark x1="51226" y1="71329" x2="51226" y2="71329"/>
                        </a14:backgroundRemoval>
                      </a14:imgEffect>
                    </a14:imgLayer>
                  </a14:imgProps>
                </a:ext>
                <a:ext uri="{28A0092B-C50C-407E-A947-70E740481C1C}">
                  <a14:useLocalDpi xmlns:a14="http://schemas.microsoft.com/office/drawing/2010/main" val="0"/>
                </a:ext>
              </a:extLst>
            </a:blip>
            <a:srcRect r="-532"/>
            <a:stretch/>
          </p:blipFill>
          <p:spPr>
            <a:xfrm>
              <a:off x="2412101" y="12717992"/>
              <a:ext cx="1532112" cy="594361"/>
            </a:xfrm>
            <a:prstGeom prst="rect">
              <a:avLst/>
            </a:prstGeom>
          </p:spPr>
        </p:pic>
      </p:grpSp>
      <p:grpSp>
        <p:nvGrpSpPr>
          <p:cNvPr id="53" name="Group 52"/>
          <p:cNvGrpSpPr/>
          <p:nvPr/>
        </p:nvGrpSpPr>
        <p:grpSpPr>
          <a:xfrm>
            <a:off x="1718480" y="6074379"/>
            <a:ext cx="1874934" cy="313383"/>
            <a:chOff x="6675498" y="19006383"/>
            <a:chExt cx="1874934" cy="290647"/>
          </a:xfrm>
        </p:grpSpPr>
        <p:sp>
          <p:nvSpPr>
            <p:cNvPr id="54" name="Flowchart: Alternate Process 53"/>
            <p:cNvSpPr/>
            <p:nvPr/>
          </p:nvSpPr>
          <p:spPr>
            <a:xfrm>
              <a:off x="6729127"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itle 1"/>
            <p:cNvSpPr txBox="1">
              <a:spLocks/>
            </p:cNvSpPr>
            <p:nvPr/>
          </p:nvSpPr>
          <p:spPr>
            <a:xfrm>
              <a:off x="6675498" y="19043522"/>
              <a:ext cx="1874934" cy="253508"/>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&lt;  Back</a:t>
              </a:r>
              <a:endParaRPr lang="en-US" sz="1300" b="1" dirty="0">
                <a:solidFill>
                  <a:schemeClr val="bg1"/>
                </a:solidFill>
                <a:latin typeface="Oswald" panose="02000503000000000000" pitchFamily="2" charset="0"/>
              </a:endParaRPr>
            </a:p>
          </p:txBody>
        </p:sp>
      </p:grpSp>
      <p:grpSp>
        <p:nvGrpSpPr>
          <p:cNvPr id="56" name="Group 55"/>
          <p:cNvGrpSpPr/>
          <p:nvPr/>
        </p:nvGrpSpPr>
        <p:grpSpPr>
          <a:xfrm>
            <a:off x="8634202" y="6067464"/>
            <a:ext cx="1767677" cy="347251"/>
            <a:chOff x="6737594" y="19006383"/>
            <a:chExt cx="1767677" cy="322059"/>
          </a:xfrm>
        </p:grpSpPr>
        <p:sp>
          <p:nvSpPr>
            <p:cNvPr id="57" name="Flowchart: Alternate Process 56"/>
            <p:cNvSpPr/>
            <p:nvPr/>
          </p:nvSpPr>
          <p:spPr>
            <a:xfrm>
              <a:off x="6737594"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itle 1"/>
            <p:cNvSpPr txBox="1">
              <a:spLocks/>
            </p:cNvSpPr>
            <p:nvPr/>
          </p:nvSpPr>
          <p:spPr>
            <a:xfrm>
              <a:off x="6737594" y="19035206"/>
              <a:ext cx="1767677" cy="293236"/>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Next  &gt;</a:t>
              </a:r>
              <a:endParaRPr lang="en-US" sz="1300" b="1" dirty="0">
                <a:solidFill>
                  <a:schemeClr val="bg1"/>
                </a:solidFill>
                <a:latin typeface="Oswald" panose="02000503000000000000" pitchFamily="2" charset="0"/>
              </a:endParaRPr>
            </a:p>
          </p:txBody>
        </p:sp>
      </p:grpSp>
    </p:spTree>
    <p:extLst>
      <p:ext uri="{BB962C8B-B14F-4D97-AF65-F5344CB8AC3E}">
        <p14:creationId xmlns:p14="http://schemas.microsoft.com/office/powerpoint/2010/main" val="957813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b="75205"/>
          <a:stretch/>
        </p:blipFill>
        <p:spPr>
          <a:xfrm>
            <a:off x="845148" y="368300"/>
            <a:ext cx="10501705" cy="6587671"/>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b="39816"/>
          <a:stretch/>
        </p:blipFill>
        <p:spPr>
          <a:xfrm>
            <a:off x="845147" y="940383"/>
            <a:ext cx="10501706" cy="6320388"/>
          </a:xfrm>
          <a:prstGeom prst="rect">
            <a:avLst/>
          </a:prstGeom>
        </p:spPr>
      </p:pic>
      <p:sp>
        <p:nvSpPr>
          <p:cNvPr id="5" name="Rectangle 4"/>
          <p:cNvSpPr/>
          <p:nvPr/>
        </p:nvSpPr>
        <p:spPr>
          <a:xfrm>
            <a:off x="1665644" y="929498"/>
            <a:ext cx="8860712" cy="6089516"/>
          </a:xfrm>
          <a:prstGeom prst="rect">
            <a:avLst/>
          </a:prstGeom>
          <a:solidFill>
            <a:srgbClr val="DAE0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Rectangle 14"/>
          <p:cNvSpPr/>
          <p:nvPr/>
        </p:nvSpPr>
        <p:spPr>
          <a:xfrm>
            <a:off x="1665643" y="940382"/>
            <a:ext cx="8860713" cy="990151"/>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095748" y="927683"/>
            <a:ext cx="8774182" cy="1002851"/>
            <a:chOff x="2017643" y="927683"/>
            <a:chExt cx="8774182" cy="1002851"/>
          </a:xfrm>
        </p:grpSpPr>
        <p:sp>
          <p:nvSpPr>
            <p:cNvPr id="12" name="TextBox 11"/>
            <p:cNvSpPr txBox="1"/>
            <p:nvPr/>
          </p:nvSpPr>
          <p:spPr>
            <a:xfrm>
              <a:off x="3126105" y="927683"/>
              <a:ext cx="7665720" cy="707886"/>
            </a:xfrm>
            <a:prstGeom prst="rect">
              <a:avLst/>
            </a:prstGeom>
            <a:noFill/>
          </p:spPr>
          <p:txBody>
            <a:bodyPr wrap="square" rtlCol="0">
              <a:spAutoFit/>
            </a:bodyPr>
            <a:lstStyle/>
            <a:p>
              <a:r>
                <a:rPr lang="en-US" sz="4000" b="1" dirty="0" smtClean="0">
                  <a:solidFill>
                    <a:schemeClr val="bg1"/>
                  </a:solidFill>
                  <a:latin typeface="Oswald" panose="02000503000000000000" pitchFamily="2" charset="0"/>
                </a:rPr>
                <a:t>Nonprofit Capacity Analytics Tool</a:t>
              </a:r>
              <a:endParaRPr lang="en-US" sz="4000" b="1" dirty="0">
                <a:solidFill>
                  <a:schemeClr val="bg1"/>
                </a:solidFill>
                <a:latin typeface="Oswald" panose="02000503000000000000" pitchFamily="2" charset="0"/>
              </a:endParaRPr>
            </a:p>
          </p:txBody>
        </p:sp>
        <p:sp>
          <p:nvSpPr>
            <p:cNvPr id="13" name="TextBox 12"/>
            <p:cNvSpPr txBox="1"/>
            <p:nvPr/>
          </p:nvSpPr>
          <p:spPr>
            <a:xfrm>
              <a:off x="3126105" y="1561202"/>
              <a:ext cx="7665720"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How can nonprofits be rewired for maximum impact?</a:t>
              </a:r>
              <a:endParaRPr lang="en-US" dirty="0">
                <a:solidFill>
                  <a:schemeClr val="bg1"/>
                </a:solidFill>
                <a:latin typeface="Oswald" panose="02000503000000000000"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7643" y="1001883"/>
              <a:ext cx="1089919" cy="842157"/>
            </a:xfrm>
            <a:prstGeom prst="rect">
              <a:avLst/>
            </a:prstGeom>
          </p:spPr>
        </p:pic>
      </p:grpSp>
      <p:sp>
        <p:nvSpPr>
          <p:cNvPr id="17" name="Rectangle 16"/>
          <p:cNvSpPr/>
          <p:nvPr/>
        </p:nvSpPr>
        <p:spPr>
          <a:xfrm>
            <a:off x="1665642" y="1927481"/>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665639" y="2142654"/>
            <a:ext cx="8860713" cy="447593"/>
          </a:xfrm>
          <a:prstGeom prst="rect">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853301" y="2842479"/>
            <a:ext cx="8502828" cy="369332"/>
          </a:xfrm>
          <a:prstGeom prst="rect">
            <a:avLst/>
          </a:prstGeom>
          <a:noFill/>
        </p:spPr>
        <p:txBody>
          <a:bodyPr wrap="square" rtlCol="0">
            <a:spAutoFit/>
          </a:bodyPr>
          <a:lstStyle/>
          <a:p>
            <a:r>
              <a:rPr lang="en-US" b="1" dirty="0" smtClean="0">
                <a:solidFill>
                  <a:srgbClr val="574E4F"/>
                </a:solidFill>
                <a:latin typeface="Source Sans Pro" panose="020B0503030403020204" pitchFamily="34" charset="0"/>
              </a:rPr>
              <a:t>Informed Consent: Use of Anonymized Data In Research</a:t>
            </a:r>
            <a:endParaRPr lang="en-US" b="1" dirty="0">
              <a:solidFill>
                <a:srgbClr val="574E4F"/>
              </a:solidFill>
              <a:latin typeface="Source Sans Pro" panose="020B0503030403020204" pitchFamily="34" charset="0"/>
            </a:endParaRPr>
          </a:p>
        </p:txBody>
      </p:sp>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b="97917"/>
          <a:stretch/>
        </p:blipFill>
        <p:spPr>
          <a:xfrm>
            <a:off x="845147" y="375085"/>
            <a:ext cx="10501706" cy="544561"/>
          </a:xfrm>
          <a:prstGeom prst="rect">
            <a:avLst/>
          </a:prstGeom>
        </p:spPr>
      </p:pic>
      <p:sp>
        <p:nvSpPr>
          <p:cNvPr id="30" name="Rectangle 29"/>
          <p:cNvSpPr/>
          <p:nvPr/>
        </p:nvSpPr>
        <p:spPr>
          <a:xfrm>
            <a:off x="1665639" y="2587879"/>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873654" y="2182625"/>
            <a:ext cx="8860713"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2/16</a:t>
            </a:r>
            <a:endParaRPr lang="en-US" dirty="0">
              <a:solidFill>
                <a:schemeClr val="bg1"/>
              </a:solidFill>
              <a:latin typeface="Oswald" panose="02000503000000000000" pitchFamily="2" charset="0"/>
            </a:endParaRP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2081" y="2258255"/>
            <a:ext cx="7970606" cy="213976"/>
          </a:xfrm>
          <a:prstGeom prst="rect">
            <a:avLst/>
          </a:prstGeom>
        </p:spPr>
      </p:pic>
      <p:sp>
        <p:nvSpPr>
          <p:cNvPr id="37" name="TextBox 36"/>
          <p:cNvSpPr txBox="1"/>
          <p:nvPr/>
        </p:nvSpPr>
        <p:spPr>
          <a:xfrm>
            <a:off x="1853301" y="3267317"/>
            <a:ext cx="8391366" cy="2292935"/>
          </a:xfrm>
          <a:prstGeom prst="rect">
            <a:avLst/>
          </a:prstGeom>
          <a:noFill/>
        </p:spPr>
        <p:txBody>
          <a:bodyPr wrap="square" rtlCol="0">
            <a:spAutoFit/>
          </a:bodyPr>
          <a:lstStyle/>
          <a:p>
            <a:r>
              <a:rPr lang="en-US" sz="1300" b="1" dirty="0" smtClean="0">
                <a:solidFill>
                  <a:srgbClr val="574E4F"/>
                </a:solidFill>
                <a:latin typeface="Source Sans Pro" panose="020B0503030403020204" pitchFamily="34" charset="0"/>
              </a:rPr>
              <a:t>Title of Project: </a:t>
            </a:r>
            <a:r>
              <a:rPr lang="en-US" sz="1300" dirty="0" smtClean="0">
                <a:solidFill>
                  <a:srgbClr val="574E4F"/>
                </a:solidFill>
                <a:latin typeface="Source Sans Pro" panose="020B0503030403020204" pitchFamily="34" charset="0"/>
              </a:rPr>
              <a:t>The impact of </a:t>
            </a:r>
            <a:r>
              <a:rPr lang="en-US" sz="1300" dirty="0" err="1" smtClean="0">
                <a:solidFill>
                  <a:srgbClr val="574E4F"/>
                </a:solidFill>
                <a:latin typeface="Source Sans Pro" panose="020B0503030403020204" pitchFamily="34" charset="0"/>
              </a:rPr>
              <a:t>interorganizational</a:t>
            </a:r>
            <a:r>
              <a:rPr lang="en-US" sz="1300" dirty="0" smtClean="0">
                <a:solidFill>
                  <a:srgbClr val="574E4F"/>
                </a:solidFill>
                <a:latin typeface="Source Sans Pro" panose="020B0503030403020204" pitchFamily="34" charset="0"/>
              </a:rPr>
              <a:t> network evolutions on outcomes for nongovernmental organizations (NGOs)</a:t>
            </a:r>
          </a:p>
          <a:p>
            <a:endParaRPr lang="en-US" sz="1300" dirty="0">
              <a:solidFill>
                <a:srgbClr val="574E4F"/>
              </a:solidFill>
              <a:latin typeface="Source Sans Pro" panose="020B0503030403020204" pitchFamily="34" charset="0"/>
            </a:endParaRPr>
          </a:p>
          <a:p>
            <a:r>
              <a:rPr lang="en-US" sz="1300" b="1" dirty="0" smtClean="0">
                <a:solidFill>
                  <a:srgbClr val="574E4F"/>
                </a:solidFill>
                <a:latin typeface="Source Sans Pro" panose="020B0503030403020204" pitchFamily="34" charset="0"/>
              </a:rPr>
              <a:t>Responsible Principle Investigator: </a:t>
            </a:r>
            <a:r>
              <a:rPr lang="en-US" sz="1300" dirty="0" smtClean="0">
                <a:solidFill>
                  <a:srgbClr val="574E4F"/>
                </a:solidFill>
                <a:latin typeface="Source Sans Pro" panose="020B0503030403020204" pitchFamily="34" charset="0"/>
              </a:rPr>
              <a:t>Professor Michelle Shumate, Ph.D.</a:t>
            </a:r>
          </a:p>
          <a:p>
            <a:endParaRPr lang="en-US" sz="1300" dirty="0" smtClean="0">
              <a:solidFill>
                <a:srgbClr val="574E4F"/>
              </a:solidFill>
              <a:latin typeface="Source Sans Pro" panose="020B0503030403020204" pitchFamily="34" charset="0"/>
            </a:endParaRPr>
          </a:p>
          <a:p>
            <a:r>
              <a:rPr lang="en-US" sz="1300" dirty="0" smtClean="0">
                <a:solidFill>
                  <a:srgbClr val="574E4F"/>
                </a:solidFill>
                <a:latin typeface="Source Sans Pro" panose="020B0503030403020204" pitchFamily="34" charset="0"/>
              </a:rPr>
              <a:t>The purpose of this research is to develop an effective measure of NGO capacity. Online surveys are being conducted with NGOs about their organization’s governance, management practice, program development/service delivery, external relationships, and external resources. This survey is expected to take 30 minutes to complete, and each participating organization will receive a copy of their assessments in comparison to other similar organizations.</a:t>
            </a:r>
          </a:p>
          <a:p>
            <a:endParaRPr lang="en-US" sz="1300" dirty="0">
              <a:solidFill>
                <a:srgbClr val="574E4F"/>
              </a:solidFill>
              <a:latin typeface="Source Sans Pro" panose="020B0503030403020204" pitchFamily="34" charset="0"/>
            </a:endParaRPr>
          </a:p>
          <a:p>
            <a:r>
              <a:rPr lang="en-US" sz="1300" dirty="0" smtClean="0">
                <a:solidFill>
                  <a:srgbClr val="574E4F"/>
                </a:solidFill>
                <a:latin typeface="Source Sans Pro" panose="020B0503030403020204" pitchFamily="34" charset="0"/>
              </a:rPr>
              <a:t>There are no anticipated risks associated with participating in this research beyond those ordinarily encountered in </a:t>
            </a:r>
          </a:p>
        </p:txBody>
      </p:sp>
      <p:cxnSp>
        <p:nvCxnSpPr>
          <p:cNvPr id="8" name="Straight Connector 7"/>
          <p:cNvCxnSpPr/>
          <p:nvPr/>
        </p:nvCxnSpPr>
        <p:spPr>
          <a:xfrm flipV="1">
            <a:off x="1828799" y="3243740"/>
            <a:ext cx="8533032" cy="15931"/>
          </a:xfrm>
          <a:prstGeom prst="line">
            <a:avLst/>
          </a:prstGeom>
          <a:ln w="19050">
            <a:solidFill>
              <a:srgbClr val="574E4F"/>
            </a:solidFill>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2003421" y="5572777"/>
            <a:ext cx="227794" cy="302059"/>
            <a:chOff x="3716421" y="5277545"/>
            <a:chExt cx="227794" cy="302059"/>
          </a:xfrm>
        </p:grpSpPr>
        <p:cxnSp>
          <p:nvCxnSpPr>
            <p:cNvPr id="43" name="Straight Connector 42"/>
            <p:cNvCxnSpPr/>
            <p:nvPr/>
          </p:nvCxnSpPr>
          <p:spPr>
            <a:xfrm flipH="1">
              <a:off x="3784600" y="5277545"/>
              <a:ext cx="159615" cy="302059"/>
            </a:xfrm>
            <a:prstGeom prst="line">
              <a:avLst/>
            </a:prstGeom>
            <a:ln w="38100">
              <a:solidFill>
                <a:srgbClr val="574E4F"/>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3716421" y="5437832"/>
              <a:ext cx="79808" cy="137022"/>
            </a:xfrm>
            <a:prstGeom prst="line">
              <a:avLst/>
            </a:prstGeom>
            <a:ln w="38100">
              <a:solidFill>
                <a:srgbClr val="574E4F"/>
              </a:solidFill>
            </a:ln>
          </p:spPr>
          <p:style>
            <a:lnRef idx="1">
              <a:schemeClr val="accent1"/>
            </a:lnRef>
            <a:fillRef idx="0">
              <a:schemeClr val="accent1"/>
            </a:fillRef>
            <a:effectRef idx="0">
              <a:schemeClr val="accent1"/>
            </a:effectRef>
            <a:fontRef idx="minor">
              <a:schemeClr val="tx1"/>
            </a:fontRef>
          </p:style>
        </p:cxnSp>
      </p:grpSp>
      <p:sp>
        <p:nvSpPr>
          <p:cNvPr id="47" name="Rectangle 46"/>
          <p:cNvSpPr/>
          <p:nvPr/>
        </p:nvSpPr>
        <p:spPr>
          <a:xfrm>
            <a:off x="1947762" y="5615028"/>
            <a:ext cx="307059" cy="302059"/>
          </a:xfrm>
          <a:prstGeom prst="rect">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355053" y="5520835"/>
            <a:ext cx="7518601" cy="492443"/>
          </a:xfrm>
          <a:prstGeom prst="rect">
            <a:avLst/>
          </a:prstGeom>
          <a:noFill/>
        </p:spPr>
        <p:txBody>
          <a:bodyPr wrap="square" rtlCol="0">
            <a:spAutoFit/>
          </a:bodyPr>
          <a:lstStyle/>
          <a:p>
            <a:r>
              <a:rPr lang="en-US" sz="1300" dirty="0" smtClean="0">
                <a:solidFill>
                  <a:srgbClr val="574E4F"/>
                </a:solidFill>
                <a:latin typeface="Source Sans Pro" panose="020B0503030403020204" pitchFamily="34" charset="0"/>
              </a:rPr>
              <a:t>I am 18 years of age or older.  I have read and understand the above consent form and voluntarily agree to participate in the study.</a:t>
            </a:r>
            <a:r>
              <a:rPr lang="en-US" sz="1300" dirty="0">
                <a:solidFill>
                  <a:srgbClr val="574E4F"/>
                </a:solidFill>
                <a:latin typeface="Source Sans Pro" panose="020B0503030403020204" pitchFamily="34" charset="0"/>
              </a:rPr>
              <a:t>	</a:t>
            </a:r>
            <a:endParaRPr lang="en-US" sz="1300" dirty="0" smtClean="0">
              <a:solidFill>
                <a:srgbClr val="574E4F"/>
              </a:solidFill>
              <a:latin typeface="Source Sans Pro" panose="020B0503030403020204" pitchFamily="34" charset="0"/>
            </a:endParaRPr>
          </a:p>
        </p:txBody>
      </p:sp>
      <p:cxnSp>
        <p:nvCxnSpPr>
          <p:cNvPr id="50" name="Straight Connector 49"/>
          <p:cNvCxnSpPr/>
          <p:nvPr/>
        </p:nvCxnSpPr>
        <p:spPr>
          <a:xfrm flipV="1">
            <a:off x="1828799" y="5470474"/>
            <a:ext cx="8533032" cy="15931"/>
          </a:xfrm>
          <a:prstGeom prst="line">
            <a:avLst/>
          </a:prstGeom>
          <a:ln w="19050">
            <a:solidFill>
              <a:srgbClr val="574E4F"/>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844250" y="7703052"/>
            <a:ext cx="8502828" cy="5093702"/>
          </a:xfrm>
          <a:prstGeom prst="rect">
            <a:avLst/>
          </a:prstGeom>
          <a:noFill/>
        </p:spPr>
        <p:txBody>
          <a:bodyPr wrap="square" rtlCol="0">
            <a:spAutoFit/>
          </a:bodyPr>
          <a:lstStyle/>
          <a:p>
            <a:r>
              <a:rPr lang="en-US" sz="1300" b="1" dirty="0" smtClean="0">
                <a:solidFill>
                  <a:srgbClr val="574E4F"/>
                </a:solidFill>
                <a:latin typeface="Source Sans Pro" panose="020B0503030403020204" pitchFamily="34" charset="0"/>
              </a:rPr>
              <a:t>Title of Project: </a:t>
            </a:r>
            <a:r>
              <a:rPr lang="en-US" sz="1300" dirty="0" smtClean="0">
                <a:solidFill>
                  <a:srgbClr val="574E4F"/>
                </a:solidFill>
                <a:latin typeface="Source Sans Pro" panose="020B0503030403020204" pitchFamily="34" charset="0"/>
              </a:rPr>
              <a:t>The impact of </a:t>
            </a:r>
            <a:r>
              <a:rPr lang="en-US" sz="1300" dirty="0" err="1" smtClean="0">
                <a:solidFill>
                  <a:srgbClr val="574E4F"/>
                </a:solidFill>
                <a:latin typeface="Source Sans Pro" panose="020B0503030403020204" pitchFamily="34" charset="0"/>
              </a:rPr>
              <a:t>interorganizational</a:t>
            </a:r>
            <a:r>
              <a:rPr lang="en-US" sz="1300" dirty="0" smtClean="0">
                <a:solidFill>
                  <a:srgbClr val="574E4F"/>
                </a:solidFill>
                <a:latin typeface="Source Sans Pro" panose="020B0503030403020204" pitchFamily="34" charset="0"/>
              </a:rPr>
              <a:t> network evolutions on outcomes for nongovernmental organizations (NGOs)</a:t>
            </a:r>
          </a:p>
          <a:p>
            <a:endParaRPr lang="en-US" sz="1300" dirty="0">
              <a:solidFill>
                <a:srgbClr val="574E4F"/>
              </a:solidFill>
              <a:latin typeface="Source Sans Pro" panose="020B0503030403020204" pitchFamily="34" charset="0"/>
            </a:endParaRPr>
          </a:p>
          <a:p>
            <a:r>
              <a:rPr lang="en-US" sz="1300" b="1" dirty="0" smtClean="0">
                <a:solidFill>
                  <a:srgbClr val="574E4F"/>
                </a:solidFill>
                <a:latin typeface="Source Sans Pro" panose="020B0503030403020204" pitchFamily="34" charset="0"/>
              </a:rPr>
              <a:t>Responsible Principle Investigator: </a:t>
            </a:r>
            <a:r>
              <a:rPr lang="en-US" sz="1300" dirty="0" smtClean="0">
                <a:solidFill>
                  <a:srgbClr val="574E4F"/>
                </a:solidFill>
                <a:latin typeface="Source Sans Pro" panose="020B0503030403020204" pitchFamily="34" charset="0"/>
              </a:rPr>
              <a:t>Professor Michelle Shumate, Ph.D.</a:t>
            </a:r>
          </a:p>
          <a:p>
            <a:endParaRPr lang="en-US" sz="1300" dirty="0" smtClean="0">
              <a:solidFill>
                <a:srgbClr val="574E4F"/>
              </a:solidFill>
              <a:latin typeface="Source Sans Pro" panose="020B0503030403020204" pitchFamily="34" charset="0"/>
            </a:endParaRPr>
          </a:p>
          <a:p>
            <a:r>
              <a:rPr lang="en-US" sz="1300" dirty="0" smtClean="0">
                <a:solidFill>
                  <a:srgbClr val="574E4F"/>
                </a:solidFill>
                <a:latin typeface="Source Sans Pro" panose="020B0503030403020204" pitchFamily="34" charset="0"/>
              </a:rPr>
              <a:t>The purpose of this research is to develop an effective measure of NGO capacity. Online surveys are being conducted with NGOs about their organization’s governance, management practice, program development/service delivery, external relationships, and external resources. This survey is expected to take 30 minutes to complete, and each participating organization will receive a copy of their assessments in comparison to other similar organizations.</a:t>
            </a:r>
          </a:p>
          <a:p>
            <a:endParaRPr lang="en-US" sz="1300" dirty="0">
              <a:solidFill>
                <a:srgbClr val="574E4F"/>
              </a:solidFill>
              <a:latin typeface="Source Sans Pro" panose="020B0503030403020204" pitchFamily="34" charset="0"/>
            </a:endParaRPr>
          </a:p>
          <a:p>
            <a:r>
              <a:rPr lang="en-US" sz="1300" dirty="0" smtClean="0">
                <a:solidFill>
                  <a:srgbClr val="574E4F"/>
                </a:solidFill>
                <a:latin typeface="Source Sans Pro" panose="020B0503030403020204" pitchFamily="34" charset="0"/>
              </a:rPr>
              <a:t>There are no anticipated risks associated with participating in this research beyond those ordinarily encountered in daily life. The results of this research may help to improve nonprofit capacity measures and to develop best practices for nonprofits. Your identity will remain confidential. No potentially identifiable information will be shared when the results of this research are published and/or disseminated. </a:t>
            </a:r>
            <a:endParaRPr lang="en-US" sz="1300" dirty="0">
              <a:solidFill>
                <a:srgbClr val="574E4F"/>
              </a:solidFill>
              <a:latin typeface="Source Sans Pro" panose="020B0503030403020204" pitchFamily="34" charset="0"/>
            </a:endParaRPr>
          </a:p>
          <a:p>
            <a:endParaRPr lang="en-US" sz="1300" dirty="0" smtClean="0">
              <a:solidFill>
                <a:srgbClr val="574E4F"/>
              </a:solidFill>
              <a:latin typeface="Source Sans Pro" panose="020B0503030403020204" pitchFamily="34" charset="0"/>
            </a:endParaRPr>
          </a:p>
          <a:p>
            <a:r>
              <a:rPr lang="en-US" sz="1300" dirty="0" smtClean="0">
                <a:solidFill>
                  <a:srgbClr val="574E4F"/>
                </a:solidFill>
                <a:latin typeface="Source Sans Pro" panose="020B0503030403020204" pitchFamily="34" charset="0"/>
              </a:rPr>
              <a:t>Please contact Professor Michelle Shumate (shumate@northwestern.edu; 847-491-7023) with any questions or concerns about the research. You may also contact Michelle Shumate if you feel you have been injured or harmed by this research. If you have any questions about your rights as a participant in this study, please contact the Northwestern University Institutional Review Board at 312-503-9338 (collect calls accepted if you identify yourself as a research participant) or via email at irb@northwestern.edu.</a:t>
            </a:r>
          </a:p>
          <a:p>
            <a:endParaRPr lang="en-US" sz="1300" dirty="0" smtClean="0">
              <a:solidFill>
                <a:srgbClr val="574E4F"/>
              </a:solidFill>
              <a:latin typeface="Source Sans Pro" panose="020B0503030403020204" pitchFamily="34" charset="0"/>
            </a:endParaRPr>
          </a:p>
          <a:p>
            <a:r>
              <a:rPr lang="en-US" sz="1300" dirty="0" smtClean="0">
                <a:solidFill>
                  <a:srgbClr val="574E4F"/>
                </a:solidFill>
                <a:latin typeface="Source Sans Pro" panose="020B0503030403020204" pitchFamily="34" charset="0"/>
              </a:rPr>
              <a:t>There are no costs to participating in this research. The decision to participate, decline, or withdraw from participation will have no effect on your status at, or future relations with Northwestern University. You should feel free to keep a copy of this consent form for your records.</a:t>
            </a:r>
            <a:endParaRPr lang="en-US" sz="1300" dirty="0">
              <a:solidFill>
                <a:srgbClr val="574E4F"/>
              </a:solidFill>
              <a:latin typeface="Source Sans Pro" panose="020B0503030403020204" pitchFamily="34" charset="0"/>
            </a:endParaRPr>
          </a:p>
          <a:p>
            <a:endParaRPr lang="en-US" sz="1300" dirty="0" smtClean="0">
              <a:solidFill>
                <a:srgbClr val="574E4F"/>
              </a:solidFill>
              <a:latin typeface="Source Sans Pro" panose="020B0503030403020204" pitchFamily="34" charset="0"/>
            </a:endParaRPr>
          </a:p>
        </p:txBody>
      </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51533" y="3284885"/>
            <a:ext cx="194747" cy="2142217"/>
          </a:xfrm>
          <a:prstGeom prst="rect">
            <a:avLst/>
          </a:prstGeom>
        </p:spPr>
      </p:pic>
      <p:sp>
        <p:nvSpPr>
          <p:cNvPr id="53" name="Rectangle 52"/>
          <p:cNvSpPr/>
          <p:nvPr/>
        </p:nvSpPr>
        <p:spPr>
          <a:xfrm>
            <a:off x="1892672" y="2296812"/>
            <a:ext cx="987552" cy="137786"/>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rotWithShape="1">
          <a:blip r:embed="rId8">
            <a:extLst>
              <a:ext uri="{28A0092B-C50C-407E-A947-70E740481C1C}">
                <a14:useLocalDpi xmlns:a14="http://schemas.microsoft.com/office/drawing/2010/main" val="0"/>
              </a:ext>
            </a:extLst>
          </a:blip>
          <a:srcRect b="98040"/>
          <a:stretch/>
        </p:blipFill>
        <p:spPr>
          <a:xfrm>
            <a:off x="845147" y="373650"/>
            <a:ext cx="10501706" cy="512175"/>
          </a:xfrm>
          <a:prstGeom prst="rect">
            <a:avLst/>
          </a:prstGeom>
        </p:spPr>
      </p:pic>
      <p:sp>
        <p:nvSpPr>
          <p:cNvPr id="42" name="Rectangle 41"/>
          <p:cNvSpPr/>
          <p:nvPr/>
        </p:nvSpPr>
        <p:spPr>
          <a:xfrm>
            <a:off x="866774" y="892215"/>
            <a:ext cx="10462261" cy="45719"/>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1665639" y="6475302"/>
            <a:ext cx="10268317" cy="853385"/>
            <a:chOff x="1665637" y="12625246"/>
            <a:chExt cx="10268317" cy="882042"/>
          </a:xfrm>
        </p:grpSpPr>
        <p:sp>
          <p:nvSpPr>
            <p:cNvPr id="45" name="Rectangle 44"/>
            <p:cNvSpPr/>
            <p:nvPr/>
          </p:nvSpPr>
          <p:spPr>
            <a:xfrm>
              <a:off x="1665637" y="12625246"/>
              <a:ext cx="8860713" cy="817064"/>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3073241" y="12753235"/>
              <a:ext cx="8860713" cy="754053"/>
            </a:xfrm>
            <a:prstGeom prst="rect">
              <a:avLst/>
            </a:prstGeom>
            <a:noFill/>
            <a:ln>
              <a:noFill/>
            </a:ln>
          </p:spPr>
          <p:txBody>
            <a:bodyPr wrap="square" rtlCol="0">
              <a:spAutoFit/>
            </a:bodyPr>
            <a:lstStyle/>
            <a:p>
              <a:r>
                <a:rPr lang="en-US" sz="1000" dirty="0" smtClean="0">
                  <a:solidFill>
                    <a:srgbClr val="965F5C"/>
                  </a:solidFill>
                  <a:latin typeface="Oswald" panose="02000503000000000000" pitchFamily="2" charset="0"/>
                </a:rPr>
                <a:t>	</a:t>
              </a:r>
              <a:r>
                <a:rPr lang="en-US" sz="1000" dirty="0" smtClean="0">
                  <a:solidFill>
                    <a:srgbClr val="DAE0E3"/>
                  </a:solidFill>
                  <a:latin typeface="Oswald" panose="02000503000000000000" pitchFamily="2" charset="0"/>
                </a:rPr>
                <a:t>Network for Nonprofit and Social Impact | Northwestern University School of Communication | nnsi@northwestern.edu</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Sponsored by the National Science Foundation</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Copyright 2015</a:t>
              </a:r>
            </a:p>
            <a:p>
              <a:endParaRPr lang="en-US" sz="1300" dirty="0" smtClean="0">
                <a:solidFill>
                  <a:schemeClr val="bg1"/>
                </a:solidFill>
                <a:latin typeface="Oswald" panose="02000503000000000000" pitchFamily="2" charset="0"/>
              </a:endParaRPr>
            </a:p>
          </p:txBody>
        </p:sp>
        <p:pic>
          <p:nvPicPr>
            <p:cNvPr id="52" name="Picture 51"/>
            <p:cNvPicPr>
              <a:picLocks noChangeAspect="1"/>
            </p:cNvPicPr>
            <p:nvPr/>
          </p:nvPicPr>
          <p:blipFill rotWithShape="1">
            <a:blip r:embed="rId9" cstate="print">
              <a:biLevel thresh="50000"/>
              <a:extLst>
                <a:ext uri="{BEBA8EAE-BF5A-486C-A8C5-ECC9F3942E4B}">
                  <a14:imgProps xmlns:a14="http://schemas.microsoft.com/office/drawing/2010/main">
                    <a14:imgLayer r:embed="rId10">
                      <a14:imgEffect>
                        <a14:backgroundRemoval t="9091" b="88811" l="1090" r="100000">
                          <a14:foregroundMark x1="19074" y1="13986" x2="19074" y2="13986"/>
                          <a14:foregroundMark x1="21798" y1="21678" x2="21798" y2="21678"/>
                          <a14:foregroundMark x1="30790" y1="37063" x2="30790" y2="37063"/>
                          <a14:foregroundMark x1="32698" y1="48252" x2="32698" y2="48252"/>
                          <a14:foregroundMark x1="26975" y1="23776" x2="26975" y2="23776"/>
                          <a14:foregroundMark x1="25341" y1="20979" x2="25341" y2="20979"/>
                          <a14:foregroundMark x1="25886" y1="69930" x2="25886" y2="69930"/>
                          <a14:foregroundMark x1="24523" y1="71329" x2="24523" y2="71329"/>
                          <a14:foregroundMark x1="22888" y1="80420" x2="22888" y2="80420"/>
                          <a14:foregroundMark x1="19074" y1="83916" x2="19074" y2="83916"/>
                          <a14:foregroundMark x1="16621" y1="79720" x2="16621" y2="79720"/>
                          <a14:foregroundMark x1="20163" y1="79021" x2="20163" y2="79021"/>
                          <a14:foregroundMark x1="7902" y1="30769" x2="7902" y2="30769"/>
                          <a14:foregroundMark x1="7629" y1="32867" x2="7629" y2="32867"/>
                          <a14:foregroundMark x1="14986" y1="26573" x2="14986" y2="26573"/>
                          <a14:foregroundMark x1="11717" y1="77622" x2="11717" y2="77622"/>
                          <a14:foregroundMark x1="5177" y1="49650" x2="5177" y2="49650"/>
                          <a14:foregroundMark x1="43324" y1="34266" x2="43324" y2="34266"/>
                          <a14:foregroundMark x1="48774" y1="33566" x2="48774" y2="33566"/>
                          <a14:foregroundMark x1="55858" y1="34266" x2="55858" y2="34266"/>
                          <a14:foregroundMark x1="62125" y1="38462" x2="62125" y2="38462"/>
                          <a14:foregroundMark x1="80926" y1="36364" x2="80926" y2="36364"/>
                          <a14:foregroundMark x1="85014" y1="37063" x2="85014" y2="37063"/>
                          <a14:foregroundMark x1="90736" y1="37063" x2="90736" y2="37063"/>
                          <a14:foregroundMark x1="45232" y1="59441" x2="45232" y2="59441"/>
                          <a14:foregroundMark x1="46866" y1="58741" x2="46866" y2="58741"/>
                          <a14:foregroundMark x1="50409" y1="57343" x2="50409" y2="57343"/>
                          <a14:foregroundMark x1="54768" y1="57343" x2="54768" y2="57343"/>
                          <a14:foregroundMark x1="58856" y1="58042" x2="58856" y2="58042"/>
                          <a14:foregroundMark x1="61580" y1="58042" x2="61580" y2="58042"/>
                          <a14:foregroundMark x1="65395" y1="58741" x2="65395" y2="58741"/>
                          <a14:foregroundMark x1="68392" y1="59441" x2="68392" y2="59441"/>
                          <a14:foregroundMark x1="70845" y1="58741" x2="70845" y2="58741"/>
                          <a14:foregroundMark x1="73842" y1="57343" x2="73842" y2="57343"/>
                          <a14:foregroundMark x1="75477" y1="58042" x2="75477" y2="58042"/>
                          <a14:foregroundMark x1="77384" y1="58042" x2="77384" y2="58042"/>
                          <a14:foregroundMark x1="82289" y1="58741" x2="82289" y2="58741"/>
                          <a14:foregroundMark x1="83924" y1="59441" x2="83924" y2="59441"/>
                          <a14:foregroundMark x1="87466" y1="58042" x2="87466" y2="58042"/>
                          <a14:foregroundMark x1="49591" y1="70629" x2="49591" y2="70629"/>
                          <a14:foregroundMark x1="54496" y1="72028" x2="54496" y2="72028"/>
                          <a14:foregroundMark x1="56948" y1="73427" x2="56948" y2="73427"/>
                          <a14:foregroundMark x1="59946" y1="73427" x2="59946" y2="73427"/>
                          <a14:foregroundMark x1="62943" y1="73427" x2="62943" y2="73427"/>
                          <a14:foregroundMark x1="64578" y1="72727" x2="64578" y2="72727"/>
                          <a14:foregroundMark x1="59946" y1="68531" x2="59946" y2="68531"/>
                          <a14:foregroundMark x1="68120" y1="72028" x2="68120" y2="72028"/>
                          <a14:foregroundMark x1="71390" y1="72028" x2="71390" y2="72028"/>
                          <a14:foregroundMark x1="75477" y1="72028" x2="75477" y2="72028"/>
                          <a14:foregroundMark x1="79019" y1="72727" x2="79019" y2="72727"/>
                          <a14:foregroundMark x1="80381" y1="74126" x2="80381" y2="74126"/>
                          <a14:foregroundMark x1="83924" y1="71329" x2="83924" y2="71329"/>
                          <a14:backgroundMark x1="19074" y1="19580" x2="19074" y2="19580"/>
                          <a14:backgroundMark x1="17166" y1="17483" x2="17166" y2="17483"/>
                          <a14:backgroundMark x1="20708" y1="81818" x2="20708" y2="81818"/>
                          <a14:backgroundMark x1="18529" y1="80420" x2="18529" y2="80420"/>
                          <a14:backgroundMark x1="7084" y1="50350" x2="7084" y2="50350"/>
                          <a14:backgroundMark x1="6540" y1="45455" x2="6540" y2="45455"/>
                          <a14:backgroundMark x1="5995" y1="53147" x2="5995" y2="53147"/>
                          <a14:backgroundMark x1="30790" y1="46853" x2="30790" y2="46853"/>
                          <a14:backgroundMark x1="31335" y1="45455" x2="31335" y2="45455"/>
                          <a14:backgroundMark x1="31063" y1="51748" x2="31063" y2="51748"/>
                          <a14:backgroundMark x1="48229" y1="60140" x2="48229" y2="60140"/>
                          <a14:backgroundMark x1="46049" y1="60140" x2="46049" y2="60140"/>
                          <a14:backgroundMark x1="47956" y1="40559" x2="47956" y2="40559"/>
                          <a14:backgroundMark x1="55858" y1="58741" x2="55858" y2="58741"/>
                          <a14:backgroundMark x1="58856" y1="60140" x2="58856" y2="60140"/>
                          <a14:backgroundMark x1="65668" y1="60839" x2="65668" y2="60839"/>
                          <a14:backgroundMark x1="71117" y1="60839" x2="71117" y2="60839"/>
                          <a14:backgroundMark x1="81471" y1="61538" x2="81471" y2="61538"/>
                          <a14:backgroundMark x1="84469" y1="59441" x2="84469" y2="59441"/>
                          <a14:backgroundMark x1="88283" y1="60839" x2="88283" y2="60839"/>
                          <a14:backgroundMark x1="78202" y1="75524" x2="78202" y2="75524"/>
                          <a14:backgroundMark x1="75477" y1="74825" x2="75477" y2="74825"/>
                          <a14:backgroundMark x1="54496" y1="74126" x2="54496" y2="74126"/>
                          <a14:backgroundMark x1="51226" y1="71329" x2="51226" y2="71329"/>
                        </a14:backgroundRemoval>
                      </a14:imgEffect>
                    </a14:imgLayer>
                  </a14:imgProps>
                </a:ext>
                <a:ext uri="{28A0092B-C50C-407E-A947-70E740481C1C}">
                  <a14:useLocalDpi xmlns:a14="http://schemas.microsoft.com/office/drawing/2010/main" val="0"/>
                </a:ext>
              </a:extLst>
            </a:blip>
            <a:srcRect r="-532"/>
            <a:stretch/>
          </p:blipFill>
          <p:spPr>
            <a:xfrm>
              <a:off x="2412101" y="12717992"/>
              <a:ext cx="1532112" cy="594361"/>
            </a:xfrm>
            <a:prstGeom prst="rect">
              <a:avLst/>
            </a:prstGeom>
          </p:spPr>
        </p:pic>
      </p:grpSp>
      <p:grpSp>
        <p:nvGrpSpPr>
          <p:cNvPr id="54" name="Group 53"/>
          <p:cNvGrpSpPr/>
          <p:nvPr/>
        </p:nvGrpSpPr>
        <p:grpSpPr>
          <a:xfrm>
            <a:off x="1718480" y="6074379"/>
            <a:ext cx="1874934" cy="313383"/>
            <a:chOff x="6675498" y="19006383"/>
            <a:chExt cx="1874934" cy="290647"/>
          </a:xfrm>
        </p:grpSpPr>
        <p:sp>
          <p:nvSpPr>
            <p:cNvPr id="55" name="Flowchart: Alternate Process 54"/>
            <p:cNvSpPr/>
            <p:nvPr/>
          </p:nvSpPr>
          <p:spPr>
            <a:xfrm>
              <a:off x="6729127"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itle 1"/>
            <p:cNvSpPr txBox="1">
              <a:spLocks/>
            </p:cNvSpPr>
            <p:nvPr/>
          </p:nvSpPr>
          <p:spPr>
            <a:xfrm>
              <a:off x="6675498" y="19043522"/>
              <a:ext cx="1874934" cy="253508"/>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&lt;  Back</a:t>
              </a:r>
              <a:endParaRPr lang="en-US" sz="1300" b="1" dirty="0">
                <a:solidFill>
                  <a:schemeClr val="bg1"/>
                </a:solidFill>
                <a:latin typeface="Oswald" panose="02000503000000000000" pitchFamily="2" charset="0"/>
              </a:endParaRPr>
            </a:p>
          </p:txBody>
        </p:sp>
      </p:grpSp>
      <p:grpSp>
        <p:nvGrpSpPr>
          <p:cNvPr id="57" name="Group 56"/>
          <p:cNvGrpSpPr/>
          <p:nvPr/>
        </p:nvGrpSpPr>
        <p:grpSpPr>
          <a:xfrm>
            <a:off x="8634202" y="6067464"/>
            <a:ext cx="1767677" cy="347251"/>
            <a:chOff x="6737594" y="19006383"/>
            <a:chExt cx="1767677" cy="322059"/>
          </a:xfrm>
        </p:grpSpPr>
        <p:sp>
          <p:nvSpPr>
            <p:cNvPr id="58" name="Flowchart: Alternate Process 57"/>
            <p:cNvSpPr/>
            <p:nvPr/>
          </p:nvSpPr>
          <p:spPr>
            <a:xfrm>
              <a:off x="6737594"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itle 1"/>
            <p:cNvSpPr txBox="1">
              <a:spLocks/>
            </p:cNvSpPr>
            <p:nvPr/>
          </p:nvSpPr>
          <p:spPr>
            <a:xfrm>
              <a:off x="6737594" y="19035206"/>
              <a:ext cx="1767677" cy="293236"/>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Next  &gt;</a:t>
              </a:r>
              <a:endParaRPr lang="en-US" sz="1300" b="1" dirty="0">
                <a:solidFill>
                  <a:schemeClr val="bg1"/>
                </a:solidFill>
                <a:latin typeface="Oswald" panose="02000503000000000000" pitchFamily="2" charset="0"/>
              </a:endParaRPr>
            </a:p>
          </p:txBody>
        </p:sp>
      </p:grpSp>
    </p:spTree>
    <p:extLst>
      <p:ext uri="{BB962C8B-B14F-4D97-AF65-F5344CB8AC3E}">
        <p14:creationId xmlns:p14="http://schemas.microsoft.com/office/powerpoint/2010/main" val="3686940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b="75205"/>
          <a:stretch/>
        </p:blipFill>
        <p:spPr>
          <a:xfrm>
            <a:off x="845148" y="368300"/>
            <a:ext cx="10501705" cy="6587671"/>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b="39816"/>
          <a:stretch/>
        </p:blipFill>
        <p:spPr>
          <a:xfrm>
            <a:off x="845147" y="940383"/>
            <a:ext cx="10501706" cy="6320388"/>
          </a:xfrm>
          <a:prstGeom prst="rect">
            <a:avLst/>
          </a:prstGeom>
        </p:spPr>
      </p:pic>
      <p:sp>
        <p:nvSpPr>
          <p:cNvPr id="5" name="Rectangle 4"/>
          <p:cNvSpPr/>
          <p:nvPr/>
        </p:nvSpPr>
        <p:spPr>
          <a:xfrm>
            <a:off x="1665644" y="929498"/>
            <a:ext cx="8860712" cy="6089516"/>
          </a:xfrm>
          <a:prstGeom prst="rect">
            <a:avLst/>
          </a:prstGeom>
          <a:solidFill>
            <a:srgbClr val="DAE0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Rectangle 14"/>
          <p:cNvSpPr/>
          <p:nvPr/>
        </p:nvSpPr>
        <p:spPr>
          <a:xfrm>
            <a:off x="1665643" y="940382"/>
            <a:ext cx="8860713" cy="990151"/>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095748" y="927683"/>
            <a:ext cx="8774182" cy="1002851"/>
            <a:chOff x="2017643" y="927683"/>
            <a:chExt cx="8774182" cy="1002851"/>
          </a:xfrm>
        </p:grpSpPr>
        <p:sp>
          <p:nvSpPr>
            <p:cNvPr id="12" name="TextBox 11"/>
            <p:cNvSpPr txBox="1"/>
            <p:nvPr/>
          </p:nvSpPr>
          <p:spPr>
            <a:xfrm>
              <a:off x="3126105" y="927683"/>
              <a:ext cx="7665720" cy="707886"/>
            </a:xfrm>
            <a:prstGeom prst="rect">
              <a:avLst/>
            </a:prstGeom>
            <a:noFill/>
          </p:spPr>
          <p:txBody>
            <a:bodyPr wrap="square" rtlCol="0">
              <a:spAutoFit/>
            </a:bodyPr>
            <a:lstStyle/>
            <a:p>
              <a:r>
                <a:rPr lang="en-US" sz="4000" b="1" dirty="0" smtClean="0">
                  <a:solidFill>
                    <a:schemeClr val="bg1"/>
                  </a:solidFill>
                  <a:latin typeface="Oswald" panose="02000503000000000000" pitchFamily="2" charset="0"/>
                </a:rPr>
                <a:t>Nonprofit Capacity Analytics Tool</a:t>
              </a:r>
              <a:endParaRPr lang="en-US" sz="4000" b="1" dirty="0">
                <a:solidFill>
                  <a:schemeClr val="bg1"/>
                </a:solidFill>
                <a:latin typeface="Oswald" panose="02000503000000000000" pitchFamily="2" charset="0"/>
              </a:endParaRPr>
            </a:p>
          </p:txBody>
        </p:sp>
        <p:sp>
          <p:nvSpPr>
            <p:cNvPr id="13" name="TextBox 12"/>
            <p:cNvSpPr txBox="1"/>
            <p:nvPr/>
          </p:nvSpPr>
          <p:spPr>
            <a:xfrm>
              <a:off x="3126105" y="1561202"/>
              <a:ext cx="7665720"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How can nonprofits be rewired for maximum impact?</a:t>
              </a:r>
              <a:endParaRPr lang="en-US" dirty="0">
                <a:solidFill>
                  <a:schemeClr val="bg1"/>
                </a:solidFill>
                <a:latin typeface="Oswald" panose="02000503000000000000"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7643" y="1001883"/>
              <a:ext cx="1089919" cy="842157"/>
            </a:xfrm>
            <a:prstGeom prst="rect">
              <a:avLst/>
            </a:prstGeom>
          </p:spPr>
        </p:pic>
      </p:grpSp>
      <p:sp>
        <p:nvSpPr>
          <p:cNvPr id="17" name="Rectangle 16"/>
          <p:cNvSpPr/>
          <p:nvPr/>
        </p:nvSpPr>
        <p:spPr>
          <a:xfrm>
            <a:off x="1665642" y="1927481"/>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665639" y="2142654"/>
            <a:ext cx="8860713" cy="447593"/>
          </a:xfrm>
          <a:prstGeom prst="rect">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b="97917"/>
          <a:stretch/>
        </p:blipFill>
        <p:spPr>
          <a:xfrm>
            <a:off x="845147" y="375085"/>
            <a:ext cx="10501706" cy="544561"/>
          </a:xfrm>
          <a:prstGeom prst="rect">
            <a:avLst/>
          </a:prstGeom>
        </p:spPr>
      </p:pic>
      <p:sp>
        <p:nvSpPr>
          <p:cNvPr id="30" name="Rectangle 29"/>
          <p:cNvSpPr/>
          <p:nvPr/>
        </p:nvSpPr>
        <p:spPr>
          <a:xfrm>
            <a:off x="1665639" y="2587879"/>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873654" y="2182625"/>
            <a:ext cx="8860713"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3/16</a:t>
            </a:r>
            <a:endParaRPr lang="en-US" dirty="0">
              <a:solidFill>
                <a:schemeClr val="bg1"/>
              </a:solidFill>
              <a:latin typeface="Oswald" panose="02000503000000000000" pitchFamily="2" charset="0"/>
            </a:endParaRP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2081" y="2258255"/>
            <a:ext cx="7970606" cy="213976"/>
          </a:xfrm>
          <a:prstGeom prst="rect">
            <a:avLst/>
          </a:prstGeom>
        </p:spPr>
      </p:pic>
      <p:sp>
        <p:nvSpPr>
          <p:cNvPr id="37" name="TextBox 36"/>
          <p:cNvSpPr txBox="1"/>
          <p:nvPr/>
        </p:nvSpPr>
        <p:spPr>
          <a:xfrm>
            <a:off x="1853301" y="4367982"/>
            <a:ext cx="8502828" cy="1592744"/>
          </a:xfrm>
          <a:prstGeom prst="rect">
            <a:avLst/>
          </a:prstGeom>
          <a:noFill/>
        </p:spPr>
        <p:txBody>
          <a:bodyPr wrap="square" rtlCol="0">
            <a:spAutoFit/>
          </a:bodyPr>
          <a:lstStyle/>
          <a:p>
            <a:pPr>
              <a:lnSpc>
                <a:spcPct val="150000"/>
              </a:lnSpc>
            </a:pPr>
            <a:r>
              <a:rPr lang="en-US" sz="1300" dirty="0" smtClean="0">
                <a:solidFill>
                  <a:srgbClr val="574E4F"/>
                </a:solidFill>
                <a:latin typeface="Source Sans Pro" panose="020B0503030403020204" pitchFamily="34" charset="0"/>
              </a:rPr>
              <a:t>Which of the following best describes the organization you are filling this survey out about?</a:t>
            </a:r>
          </a:p>
          <a:p>
            <a:pPr>
              <a:lnSpc>
                <a:spcPct val="150000"/>
              </a:lnSpc>
            </a:pPr>
            <a:r>
              <a:rPr lang="en-US" sz="1300" dirty="0">
                <a:solidFill>
                  <a:srgbClr val="574E4F"/>
                </a:solidFill>
                <a:latin typeface="Source Sans Pro" panose="020B0503030403020204" pitchFamily="34" charset="0"/>
              </a:rPr>
              <a:t>	</a:t>
            </a:r>
            <a:r>
              <a:rPr lang="en-US" sz="1300" dirty="0" smtClean="0">
                <a:solidFill>
                  <a:srgbClr val="574E4F"/>
                </a:solidFill>
                <a:latin typeface="Source Sans Pro" panose="020B0503030403020204" pitchFamily="34" charset="0"/>
              </a:rPr>
              <a:t>Nonprofit Organization</a:t>
            </a:r>
          </a:p>
          <a:p>
            <a:pPr>
              <a:lnSpc>
                <a:spcPct val="150000"/>
              </a:lnSpc>
            </a:pPr>
            <a:r>
              <a:rPr lang="en-US" sz="1300" dirty="0">
                <a:solidFill>
                  <a:srgbClr val="574E4F"/>
                </a:solidFill>
                <a:latin typeface="Source Sans Pro" panose="020B0503030403020204" pitchFamily="34" charset="0"/>
              </a:rPr>
              <a:t>	</a:t>
            </a:r>
            <a:r>
              <a:rPr lang="en-US" sz="1300" dirty="0" smtClean="0">
                <a:solidFill>
                  <a:srgbClr val="574E4F"/>
                </a:solidFill>
                <a:latin typeface="Source Sans Pro" panose="020B0503030403020204" pitchFamily="34" charset="0"/>
              </a:rPr>
              <a:t>For Profit Organization</a:t>
            </a:r>
          </a:p>
          <a:p>
            <a:pPr>
              <a:lnSpc>
                <a:spcPct val="150000"/>
              </a:lnSpc>
            </a:pPr>
            <a:r>
              <a:rPr lang="en-US" sz="1300" dirty="0">
                <a:solidFill>
                  <a:srgbClr val="574E4F"/>
                </a:solidFill>
                <a:latin typeface="Source Sans Pro" panose="020B0503030403020204" pitchFamily="34" charset="0"/>
              </a:rPr>
              <a:t>	</a:t>
            </a:r>
            <a:r>
              <a:rPr lang="en-US" sz="1300" dirty="0" smtClean="0">
                <a:solidFill>
                  <a:srgbClr val="574E4F"/>
                </a:solidFill>
                <a:latin typeface="Source Sans Pro" panose="020B0503030403020204" pitchFamily="34" charset="0"/>
              </a:rPr>
              <a:t>University or Research Institute</a:t>
            </a:r>
          </a:p>
          <a:p>
            <a:pPr>
              <a:lnSpc>
                <a:spcPct val="150000"/>
              </a:lnSpc>
            </a:pPr>
            <a:r>
              <a:rPr lang="en-US" sz="1300" dirty="0">
                <a:solidFill>
                  <a:srgbClr val="574E4F"/>
                </a:solidFill>
                <a:latin typeface="Source Sans Pro" panose="020B0503030403020204" pitchFamily="34" charset="0"/>
              </a:rPr>
              <a:t>	</a:t>
            </a:r>
            <a:r>
              <a:rPr lang="en-US" sz="1300" dirty="0" smtClean="0">
                <a:solidFill>
                  <a:srgbClr val="574E4F"/>
                </a:solidFill>
                <a:latin typeface="Source Sans Pro" panose="020B0503030403020204" pitchFamily="34" charset="0"/>
              </a:rPr>
              <a:t>Other</a:t>
            </a:r>
          </a:p>
        </p:txBody>
      </p:sp>
      <p:sp>
        <p:nvSpPr>
          <p:cNvPr id="40" name="Oval 39"/>
          <p:cNvSpPr/>
          <p:nvPr/>
        </p:nvSpPr>
        <p:spPr>
          <a:xfrm>
            <a:off x="2584767" y="5081994"/>
            <a:ext cx="180406" cy="182880"/>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593234" y="4775339"/>
            <a:ext cx="180406" cy="182880"/>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587652" y="5377639"/>
            <a:ext cx="180406" cy="17645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593234" y="5672802"/>
            <a:ext cx="180406" cy="17645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853302" y="2835514"/>
            <a:ext cx="8502828" cy="1592744"/>
          </a:xfrm>
          <a:prstGeom prst="rect">
            <a:avLst/>
          </a:prstGeom>
          <a:noFill/>
        </p:spPr>
        <p:txBody>
          <a:bodyPr wrap="square" rtlCol="0">
            <a:spAutoFit/>
          </a:bodyPr>
          <a:lstStyle/>
          <a:p>
            <a:pPr>
              <a:lnSpc>
                <a:spcPct val="150000"/>
              </a:lnSpc>
            </a:pPr>
            <a:r>
              <a:rPr lang="en-US" sz="1300" dirty="0" smtClean="0">
                <a:solidFill>
                  <a:srgbClr val="574E4F"/>
                </a:solidFill>
                <a:latin typeface="Source Sans Pro" panose="020B0503030403020204" pitchFamily="34" charset="0"/>
              </a:rPr>
              <a:t>Which of the following best describes you?</a:t>
            </a:r>
          </a:p>
          <a:p>
            <a:pPr>
              <a:lnSpc>
                <a:spcPct val="150000"/>
              </a:lnSpc>
            </a:pPr>
            <a:r>
              <a:rPr lang="en-US" sz="1300" dirty="0">
                <a:solidFill>
                  <a:srgbClr val="574E4F"/>
                </a:solidFill>
                <a:latin typeface="Source Sans Pro" panose="020B0503030403020204" pitchFamily="34" charset="0"/>
              </a:rPr>
              <a:t>	</a:t>
            </a:r>
            <a:r>
              <a:rPr lang="en-US" sz="1300" dirty="0" smtClean="0">
                <a:solidFill>
                  <a:srgbClr val="574E4F"/>
                </a:solidFill>
                <a:latin typeface="Source Sans Pro" panose="020B0503030403020204" pitchFamily="34" charset="0"/>
              </a:rPr>
              <a:t>Executive Director or Senior Management</a:t>
            </a:r>
          </a:p>
          <a:p>
            <a:pPr>
              <a:lnSpc>
                <a:spcPct val="150000"/>
              </a:lnSpc>
            </a:pPr>
            <a:r>
              <a:rPr lang="en-US" sz="1300" dirty="0">
                <a:solidFill>
                  <a:srgbClr val="574E4F"/>
                </a:solidFill>
                <a:latin typeface="Source Sans Pro" panose="020B0503030403020204" pitchFamily="34" charset="0"/>
              </a:rPr>
              <a:t>	</a:t>
            </a:r>
            <a:r>
              <a:rPr lang="en-US" sz="1300" dirty="0" smtClean="0">
                <a:solidFill>
                  <a:srgbClr val="574E4F"/>
                </a:solidFill>
                <a:latin typeface="Source Sans Pro" panose="020B0503030403020204" pitchFamily="34" charset="0"/>
              </a:rPr>
              <a:t>Other employee at my organization</a:t>
            </a:r>
          </a:p>
          <a:p>
            <a:pPr>
              <a:lnSpc>
                <a:spcPct val="150000"/>
              </a:lnSpc>
            </a:pPr>
            <a:r>
              <a:rPr lang="en-US" sz="1300" dirty="0">
                <a:solidFill>
                  <a:srgbClr val="574E4F"/>
                </a:solidFill>
                <a:latin typeface="Source Sans Pro" panose="020B0503030403020204" pitchFamily="34" charset="0"/>
              </a:rPr>
              <a:t>	</a:t>
            </a:r>
            <a:r>
              <a:rPr lang="en-US" sz="1300" dirty="0" smtClean="0">
                <a:solidFill>
                  <a:srgbClr val="574E4F"/>
                </a:solidFill>
                <a:latin typeface="Source Sans Pro" panose="020B0503030403020204" pitchFamily="34" charset="0"/>
              </a:rPr>
              <a:t>Consultant</a:t>
            </a:r>
          </a:p>
          <a:p>
            <a:pPr>
              <a:lnSpc>
                <a:spcPct val="150000"/>
              </a:lnSpc>
            </a:pPr>
            <a:r>
              <a:rPr lang="en-US" sz="1300" dirty="0">
                <a:solidFill>
                  <a:srgbClr val="574E4F"/>
                </a:solidFill>
                <a:latin typeface="Source Sans Pro" panose="020B0503030403020204" pitchFamily="34" charset="0"/>
              </a:rPr>
              <a:t>	</a:t>
            </a:r>
            <a:r>
              <a:rPr lang="en-US" sz="1300" dirty="0" smtClean="0">
                <a:solidFill>
                  <a:srgbClr val="574E4F"/>
                </a:solidFill>
                <a:latin typeface="Source Sans Pro" panose="020B0503030403020204" pitchFamily="34" charset="0"/>
              </a:rPr>
              <a:t>Academic researcher</a:t>
            </a:r>
          </a:p>
        </p:txBody>
      </p:sp>
      <p:sp>
        <p:nvSpPr>
          <p:cNvPr id="36" name="Oval 35"/>
          <p:cNvSpPr/>
          <p:nvPr/>
        </p:nvSpPr>
        <p:spPr>
          <a:xfrm>
            <a:off x="2584768" y="3549526"/>
            <a:ext cx="180406" cy="182880"/>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593235" y="3242871"/>
            <a:ext cx="180406" cy="182880"/>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587653" y="3845171"/>
            <a:ext cx="180406" cy="17645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2593235" y="4140334"/>
            <a:ext cx="180406" cy="17645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1892672" y="2296812"/>
            <a:ext cx="1481328" cy="137786"/>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rotWithShape="1">
          <a:blip r:embed="rId7">
            <a:extLst>
              <a:ext uri="{28A0092B-C50C-407E-A947-70E740481C1C}">
                <a14:useLocalDpi xmlns:a14="http://schemas.microsoft.com/office/drawing/2010/main" val="0"/>
              </a:ext>
            </a:extLst>
          </a:blip>
          <a:srcRect b="98040"/>
          <a:stretch/>
        </p:blipFill>
        <p:spPr>
          <a:xfrm>
            <a:off x="845147" y="373650"/>
            <a:ext cx="10501706" cy="512175"/>
          </a:xfrm>
          <a:prstGeom prst="rect">
            <a:avLst/>
          </a:prstGeom>
        </p:spPr>
      </p:pic>
      <p:sp>
        <p:nvSpPr>
          <p:cNvPr id="42" name="Rectangle 41"/>
          <p:cNvSpPr/>
          <p:nvPr/>
        </p:nvSpPr>
        <p:spPr>
          <a:xfrm>
            <a:off x="866774" y="892215"/>
            <a:ext cx="10462261" cy="45719"/>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a:off x="1665639" y="6475302"/>
            <a:ext cx="10268317" cy="853385"/>
            <a:chOff x="1665637" y="12625246"/>
            <a:chExt cx="10268317" cy="882042"/>
          </a:xfrm>
        </p:grpSpPr>
        <p:sp>
          <p:nvSpPr>
            <p:cNvPr id="52" name="Rectangle 51"/>
            <p:cNvSpPr/>
            <p:nvPr/>
          </p:nvSpPr>
          <p:spPr>
            <a:xfrm>
              <a:off x="1665637" y="12625246"/>
              <a:ext cx="8860713" cy="817064"/>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3073241" y="12753235"/>
              <a:ext cx="8860713" cy="754053"/>
            </a:xfrm>
            <a:prstGeom prst="rect">
              <a:avLst/>
            </a:prstGeom>
            <a:noFill/>
            <a:ln>
              <a:noFill/>
            </a:ln>
          </p:spPr>
          <p:txBody>
            <a:bodyPr wrap="square" rtlCol="0">
              <a:spAutoFit/>
            </a:bodyPr>
            <a:lstStyle/>
            <a:p>
              <a:r>
                <a:rPr lang="en-US" sz="1000" dirty="0" smtClean="0">
                  <a:solidFill>
                    <a:srgbClr val="965F5C"/>
                  </a:solidFill>
                  <a:latin typeface="Oswald" panose="02000503000000000000" pitchFamily="2" charset="0"/>
                </a:rPr>
                <a:t>	</a:t>
              </a:r>
              <a:r>
                <a:rPr lang="en-US" sz="1000" dirty="0" smtClean="0">
                  <a:solidFill>
                    <a:srgbClr val="DAE0E3"/>
                  </a:solidFill>
                  <a:latin typeface="Oswald" panose="02000503000000000000" pitchFamily="2" charset="0"/>
                </a:rPr>
                <a:t>Network for Nonprofit and Social Impact | Northwestern University School of Communication | nnsi@northwestern.edu</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Sponsored by the National Science Foundation</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Copyright 2015</a:t>
              </a:r>
            </a:p>
            <a:p>
              <a:endParaRPr lang="en-US" sz="1300" dirty="0" smtClean="0">
                <a:solidFill>
                  <a:schemeClr val="bg1"/>
                </a:solidFill>
                <a:latin typeface="Oswald" panose="02000503000000000000" pitchFamily="2" charset="0"/>
              </a:endParaRPr>
            </a:p>
          </p:txBody>
        </p:sp>
        <p:pic>
          <p:nvPicPr>
            <p:cNvPr id="54" name="Picture 53"/>
            <p:cNvPicPr>
              <a:picLocks noChangeAspect="1"/>
            </p:cNvPicPr>
            <p:nvPr/>
          </p:nvPicPr>
          <p:blipFill rotWithShape="1">
            <a:blip r:embed="rId8" cstate="print">
              <a:biLevel thresh="50000"/>
              <a:extLst>
                <a:ext uri="{BEBA8EAE-BF5A-486C-A8C5-ECC9F3942E4B}">
                  <a14:imgProps xmlns:a14="http://schemas.microsoft.com/office/drawing/2010/main">
                    <a14:imgLayer r:embed="rId9">
                      <a14:imgEffect>
                        <a14:backgroundRemoval t="9091" b="88811" l="1090" r="100000">
                          <a14:foregroundMark x1="19074" y1="13986" x2="19074" y2="13986"/>
                          <a14:foregroundMark x1="21798" y1="21678" x2="21798" y2="21678"/>
                          <a14:foregroundMark x1="30790" y1="37063" x2="30790" y2="37063"/>
                          <a14:foregroundMark x1="32698" y1="48252" x2="32698" y2="48252"/>
                          <a14:foregroundMark x1="26975" y1="23776" x2="26975" y2="23776"/>
                          <a14:foregroundMark x1="25341" y1="20979" x2="25341" y2="20979"/>
                          <a14:foregroundMark x1="25886" y1="69930" x2="25886" y2="69930"/>
                          <a14:foregroundMark x1="24523" y1="71329" x2="24523" y2="71329"/>
                          <a14:foregroundMark x1="22888" y1="80420" x2="22888" y2="80420"/>
                          <a14:foregroundMark x1="19074" y1="83916" x2="19074" y2="83916"/>
                          <a14:foregroundMark x1="16621" y1="79720" x2="16621" y2="79720"/>
                          <a14:foregroundMark x1="20163" y1="79021" x2="20163" y2="79021"/>
                          <a14:foregroundMark x1="7902" y1="30769" x2="7902" y2="30769"/>
                          <a14:foregroundMark x1="7629" y1="32867" x2="7629" y2="32867"/>
                          <a14:foregroundMark x1="14986" y1="26573" x2="14986" y2="26573"/>
                          <a14:foregroundMark x1="11717" y1="77622" x2="11717" y2="77622"/>
                          <a14:foregroundMark x1="5177" y1="49650" x2="5177" y2="49650"/>
                          <a14:foregroundMark x1="43324" y1="34266" x2="43324" y2="34266"/>
                          <a14:foregroundMark x1="48774" y1="33566" x2="48774" y2="33566"/>
                          <a14:foregroundMark x1="55858" y1="34266" x2="55858" y2="34266"/>
                          <a14:foregroundMark x1="62125" y1="38462" x2="62125" y2="38462"/>
                          <a14:foregroundMark x1="80926" y1="36364" x2="80926" y2="36364"/>
                          <a14:foregroundMark x1="85014" y1="37063" x2="85014" y2="37063"/>
                          <a14:foregroundMark x1="90736" y1="37063" x2="90736" y2="37063"/>
                          <a14:foregroundMark x1="45232" y1="59441" x2="45232" y2="59441"/>
                          <a14:foregroundMark x1="46866" y1="58741" x2="46866" y2="58741"/>
                          <a14:foregroundMark x1="50409" y1="57343" x2="50409" y2="57343"/>
                          <a14:foregroundMark x1="54768" y1="57343" x2="54768" y2="57343"/>
                          <a14:foregroundMark x1="58856" y1="58042" x2="58856" y2="58042"/>
                          <a14:foregroundMark x1="61580" y1="58042" x2="61580" y2="58042"/>
                          <a14:foregroundMark x1="65395" y1="58741" x2="65395" y2="58741"/>
                          <a14:foregroundMark x1="68392" y1="59441" x2="68392" y2="59441"/>
                          <a14:foregroundMark x1="70845" y1="58741" x2="70845" y2="58741"/>
                          <a14:foregroundMark x1="73842" y1="57343" x2="73842" y2="57343"/>
                          <a14:foregroundMark x1="75477" y1="58042" x2="75477" y2="58042"/>
                          <a14:foregroundMark x1="77384" y1="58042" x2="77384" y2="58042"/>
                          <a14:foregroundMark x1="82289" y1="58741" x2="82289" y2="58741"/>
                          <a14:foregroundMark x1="83924" y1="59441" x2="83924" y2="59441"/>
                          <a14:foregroundMark x1="87466" y1="58042" x2="87466" y2="58042"/>
                          <a14:foregroundMark x1="49591" y1="70629" x2="49591" y2="70629"/>
                          <a14:foregroundMark x1="54496" y1="72028" x2="54496" y2="72028"/>
                          <a14:foregroundMark x1="56948" y1="73427" x2="56948" y2="73427"/>
                          <a14:foregroundMark x1="59946" y1="73427" x2="59946" y2="73427"/>
                          <a14:foregroundMark x1="62943" y1="73427" x2="62943" y2="73427"/>
                          <a14:foregroundMark x1="64578" y1="72727" x2="64578" y2="72727"/>
                          <a14:foregroundMark x1="59946" y1="68531" x2="59946" y2="68531"/>
                          <a14:foregroundMark x1="68120" y1="72028" x2="68120" y2="72028"/>
                          <a14:foregroundMark x1="71390" y1="72028" x2="71390" y2="72028"/>
                          <a14:foregroundMark x1="75477" y1="72028" x2="75477" y2="72028"/>
                          <a14:foregroundMark x1="79019" y1="72727" x2="79019" y2="72727"/>
                          <a14:foregroundMark x1="80381" y1="74126" x2="80381" y2="74126"/>
                          <a14:foregroundMark x1="83924" y1="71329" x2="83924" y2="71329"/>
                          <a14:backgroundMark x1="19074" y1="19580" x2="19074" y2="19580"/>
                          <a14:backgroundMark x1="17166" y1="17483" x2="17166" y2="17483"/>
                          <a14:backgroundMark x1="20708" y1="81818" x2="20708" y2="81818"/>
                          <a14:backgroundMark x1="18529" y1="80420" x2="18529" y2="80420"/>
                          <a14:backgroundMark x1="7084" y1="50350" x2="7084" y2="50350"/>
                          <a14:backgroundMark x1="6540" y1="45455" x2="6540" y2="45455"/>
                          <a14:backgroundMark x1="5995" y1="53147" x2="5995" y2="53147"/>
                          <a14:backgroundMark x1="30790" y1="46853" x2="30790" y2="46853"/>
                          <a14:backgroundMark x1="31335" y1="45455" x2="31335" y2="45455"/>
                          <a14:backgroundMark x1="31063" y1="51748" x2="31063" y2="51748"/>
                          <a14:backgroundMark x1="48229" y1="60140" x2="48229" y2="60140"/>
                          <a14:backgroundMark x1="46049" y1="60140" x2="46049" y2="60140"/>
                          <a14:backgroundMark x1="47956" y1="40559" x2="47956" y2="40559"/>
                          <a14:backgroundMark x1="55858" y1="58741" x2="55858" y2="58741"/>
                          <a14:backgroundMark x1="58856" y1="60140" x2="58856" y2="60140"/>
                          <a14:backgroundMark x1="65668" y1="60839" x2="65668" y2="60839"/>
                          <a14:backgroundMark x1="71117" y1="60839" x2="71117" y2="60839"/>
                          <a14:backgroundMark x1="81471" y1="61538" x2="81471" y2="61538"/>
                          <a14:backgroundMark x1="84469" y1="59441" x2="84469" y2="59441"/>
                          <a14:backgroundMark x1="88283" y1="60839" x2="88283" y2="60839"/>
                          <a14:backgroundMark x1="78202" y1="75524" x2="78202" y2="75524"/>
                          <a14:backgroundMark x1="75477" y1="74825" x2="75477" y2="74825"/>
                          <a14:backgroundMark x1="54496" y1="74126" x2="54496" y2="74126"/>
                          <a14:backgroundMark x1="51226" y1="71329" x2="51226" y2="71329"/>
                        </a14:backgroundRemoval>
                      </a14:imgEffect>
                    </a14:imgLayer>
                  </a14:imgProps>
                </a:ext>
                <a:ext uri="{28A0092B-C50C-407E-A947-70E740481C1C}">
                  <a14:useLocalDpi xmlns:a14="http://schemas.microsoft.com/office/drawing/2010/main" val="0"/>
                </a:ext>
              </a:extLst>
            </a:blip>
            <a:srcRect r="-532"/>
            <a:stretch/>
          </p:blipFill>
          <p:spPr>
            <a:xfrm>
              <a:off x="2412101" y="12717992"/>
              <a:ext cx="1532112" cy="594361"/>
            </a:xfrm>
            <a:prstGeom prst="rect">
              <a:avLst/>
            </a:prstGeom>
          </p:spPr>
        </p:pic>
      </p:grpSp>
      <p:grpSp>
        <p:nvGrpSpPr>
          <p:cNvPr id="55" name="Group 54"/>
          <p:cNvGrpSpPr/>
          <p:nvPr/>
        </p:nvGrpSpPr>
        <p:grpSpPr>
          <a:xfrm>
            <a:off x="1718480" y="6074379"/>
            <a:ext cx="1874934" cy="313383"/>
            <a:chOff x="6675498" y="19006383"/>
            <a:chExt cx="1874934" cy="290647"/>
          </a:xfrm>
        </p:grpSpPr>
        <p:sp>
          <p:nvSpPr>
            <p:cNvPr id="56" name="Flowchart: Alternate Process 55"/>
            <p:cNvSpPr/>
            <p:nvPr/>
          </p:nvSpPr>
          <p:spPr>
            <a:xfrm>
              <a:off x="6729127"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itle 1"/>
            <p:cNvSpPr txBox="1">
              <a:spLocks/>
            </p:cNvSpPr>
            <p:nvPr/>
          </p:nvSpPr>
          <p:spPr>
            <a:xfrm>
              <a:off x="6675498" y="19043522"/>
              <a:ext cx="1874934" cy="253508"/>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&lt;  Back</a:t>
              </a:r>
              <a:endParaRPr lang="en-US" sz="1300" b="1" dirty="0">
                <a:solidFill>
                  <a:schemeClr val="bg1"/>
                </a:solidFill>
                <a:latin typeface="Oswald" panose="02000503000000000000" pitchFamily="2" charset="0"/>
              </a:endParaRPr>
            </a:p>
          </p:txBody>
        </p:sp>
      </p:grpSp>
      <p:grpSp>
        <p:nvGrpSpPr>
          <p:cNvPr id="58" name="Group 57"/>
          <p:cNvGrpSpPr/>
          <p:nvPr/>
        </p:nvGrpSpPr>
        <p:grpSpPr>
          <a:xfrm>
            <a:off x="8634202" y="6067464"/>
            <a:ext cx="1767677" cy="347251"/>
            <a:chOff x="6737594" y="19006383"/>
            <a:chExt cx="1767677" cy="322059"/>
          </a:xfrm>
        </p:grpSpPr>
        <p:sp>
          <p:nvSpPr>
            <p:cNvPr id="60" name="Flowchart: Alternate Process 59"/>
            <p:cNvSpPr/>
            <p:nvPr/>
          </p:nvSpPr>
          <p:spPr>
            <a:xfrm>
              <a:off x="6737594"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itle 1"/>
            <p:cNvSpPr txBox="1">
              <a:spLocks/>
            </p:cNvSpPr>
            <p:nvPr/>
          </p:nvSpPr>
          <p:spPr>
            <a:xfrm>
              <a:off x="6737594" y="19035206"/>
              <a:ext cx="1767677" cy="293236"/>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Next  &gt;</a:t>
              </a:r>
              <a:endParaRPr lang="en-US" sz="1300" b="1" dirty="0">
                <a:solidFill>
                  <a:schemeClr val="bg1"/>
                </a:solidFill>
                <a:latin typeface="Oswald" panose="02000503000000000000" pitchFamily="2" charset="0"/>
              </a:endParaRPr>
            </a:p>
          </p:txBody>
        </p:sp>
      </p:grpSp>
    </p:spTree>
    <p:extLst>
      <p:ext uri="{BB962C8B-B14F-4D97-AF65-F5344CB8AC3E}">
        <p14:creationId xmlns:p14="http://schemas.microsoft.com/office/powerpoint/2010/main" val="4259591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b="75205"/>
          <a:stretch/>
        </p:blipFill>
        <p:spPr>
          <a:xfrm>
            <a:off x="845148" y="368300"/>
            <a:ext cx="10501705" cy="6587671"/>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b="39816"/>
          <a:stretch/>
        </p:blipFill>
        <p:spPr>
          <a:xfrm>
            <a:off x="845147" y="940383"/>
            <a:ext cx="10501706" cy="6320388"/>
          </a:xfrm>
          <a:prstGeom prst="rect">
            <a:avLst/>
          </a:prstGeom>
        </p:spPr>
      </p:pic>
      <p:sp>
        <p:nvSpPr>
          <p:cNvPr id="5" name="Rectangle 4"/>
          <p:cNvSpPr/>
          <p:nvPr/>
        </p:nvSpPr>
        <p:spPr>
          <a:xfrm>
            <a:off x="1665644" y="929498"/>
            <a:ext cx="8860712" cy="6089516"/>
          </a:xfrm>
          <a:prstGeom prst="rect">
            <a:avLst/>
          </a:prstGeom>
          <a:solidFill>
            <a:srgbClr val="DAE0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Rectangle 14"/>
          <p:cNvSpPr/>
          <p:nvPr/>
        </p:nvSpPr>
        <p:spPr>
          <a:xfrm>
            <a:off x="1665643" y="940382"/>
            <a:ext cx="8860713" cy="990151"/>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095748" y="927683"/>
            <a:ext cx="8774182" cy="1002851"/>
            <a:chOff x="2017643" y="927683"/>
            <a:chExt cx="8774182" cy="1002851"/>
          </a:xfrm>
        </p:grpSpPr>
        <p:sp>
          <p:nvSpPr>
            <p:cNvPr id="12" name="TextBox 11"/>
            <p:cNvSpPr txBox="1"/>
            <p:nvPr/>
          </p:nvSpPr>
          <p:spPr>
            <a:xfrm>
              <a:off x="3126105" y="927683"/>
              <a:ext cx="7665720" cy="707886"/>
            </a:xfrm>
            <a:prstGeom prst="rect">
              <a:avLst/>
            </a:prstGeom>
            <a:noFill/>
          </p:spPr>
          <p:txBody>
            <a:bodyPr wrap="square" rtlCol="0">
              <a:spAutoFit/>
            </a:bodyPr>
            <a:lstStyle/>
            <a:p>
              <a:r>
                <a:rPr lang="en-US" sz="4000" b="1" dirty="0" smtClean="0">
                  <a:solidFill>
                    <a:schemeClr val="bg1"/>
                  </a:solidFill>
                  <a:latin typeface="Oswald" panose="02000503000000000000" pitchFamily="2" charset="0"/>
                </a:rPr>
                <a:t>Nonprofit Capacity Analytics Tool</a:t>
              </a:r>
              <a:endParaRPr lang="en-US" sz="4000" b="1" dirty="0">
                <a:solidFill>
                  <a:schemeClr val="bg1"/>
                </a:solidFill>
                <a:latin typeface="Oswald" panose="02000503000000000000" pitchFamily="2" charset="0"/>
              </a:endParaRPr>
            </a:p>
          </p:txBody>
        </p:sp>
        <p:sp>
          <p:nvSpPr>
            <p:cNvPr id="13" name="TextBox 12"/>
            <p:cNvSpPr txBox="1"/>
            <p:nvPr/>
          </p:nvSpPr>
          <p:spPr>
            <a:xfrm>
              <a:off x="3126105" y="1561202"/>
              <a:ext cx="7665720"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How can nonprofits be rewired for maximum impact?</a:t>
              </a:r>
              <a:endParaRPr lang="en-US" dirty="0">
                <a:solidFill>
                  <a:schemeClr val="bg1"/>
                </a:solidFill>
                <a:latin typeface="Oswald" panose="02000503000000000000"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7643" y="1001883"/>
              <a:ext cx="1089919" cy="842157"/>
            </a:xfrm>
            <a:prstGeom prst="rect">
              <a:avLst/>
            </a:prstGeom>
          </p:spPr>
        </p:pic>
      </p:grpSp>
      <p:sp>
        <p:nvSpPr>
          <p:cNvPr id="17" name="Rectangle 16"/>
          <p:cNvSpPr/>
          <p:nvPr/>
        </p:nvSpPr>
        <p:spPr>
          <a:xfrm>
            <a:off x="1665642" y="1927481"/>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665639" y="2142654"/>
            <a:ext cx="8860713" cy="447593"/>
          </a:xfrm>
          <a:prstGeom prst="rect">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853302" y="2835514"/>
            <a:ext cx="4136018" cy="2492990"/>
          </a:xfrm>
          <a:prstGeom prst="rect">
            <a:avLst/>
          </a:prstGeom>
          <a:noFill/>
        </p:spPr>
        <p:txBody>
          <a:bodyPr wrap="square" rtlCol="0">
            <a:spAutoFit/>
          </a:bodyPr>
          <a:lstStyle/>
          <a:p>
            <a:pPr>
              <a:lnSpc>
                <a:spcPct val="150000"/>
              </a:lnSpc>
            </a:pPr>
            <a:r>
              <a:rPr lang="en-US" sz="1300" dirty="0" smtClean="0">
                <a:solidFill>
                  <a:srgbClr val="574E4F"/>
                </a:solidFill>
                <a:latin typeface="Source Sans Pro" panose="020B0503030403020204" pitchFamily="34" charset="0"/>
              </a:rPr>
              <a:t>Where is your organization’s primary address (the main address for correspondence) located?</a:t>
            </a:r>
          </a:p>
          <a:p>
            <a:pPr>
              <a:lnSpc>
                <a:spcPct val="150000"/>
              </a:lnSpc>
            </a:pPr>
            <a:r>
              <a:rPr lang="en-US" sz="1300" dirty="0">
                <a:solidFill>
                  <a:srgbClr val="574E4F"/>
                </a:solidFill>
                <a:latin typeface="Source Sans Pro" panose="020B0503030403020204" pitchFamily="34" charset="0"/>
              </a:rPr>
              <a:t>	</a:t>
            </a:r>
            <a:r>
              <a:rPr lang="en-US" sz="1300" dirty="0" smtClean="0">
                <a:solidFill>
                  <a:srgbClr val="574E4F"/>
                </a:solidFill>
                <a:latin typeface="Source Sans Pro" panose="020B0503030403020204" pitchFamily="34" charset="0"/>
              </a:rPr>
              <a:t>Europe</a:t>
            </a:r>
          </a:p>
          <a:p>
            <a:pPr>
              <a:lnSpc>
                <a:spcPct val="150000"/>
              </a:lnSpc>
            </a:pPr>
            <a:r>
              <a:rPr lang="en-US" sz="1300" dirty="0">
                <a:solidFill>
                  <a:srgbClr val="574E4F"/>
                </a:solidFill>
                <a:latin typeface="Source Sans Pro" panose="020B0503030403020204" pitchFamily="34" charset="0"/>
              </a:rPr>
              <a:t>	</a:t>
            </a:r>
            <a:r>
              <a:rPr lang="en-US" sz="1300" dirty="0" smtClean="0">
                <a:solidFill>
                  <a:srgbClr val="574E4F"/>
                </a:solidFill>
                <a:latin typeface="Source Sans Pro" panose="020B0503030403020204" pitchFamily="34" charset="0"/>
              </a:rPr>
              <a:t>Asia	</a:t>
            </a:r>
          </a:p>
          <a:p>
            <a:pPr>
              <a:lnSpc>
                <a:spcPct val="150000"/>
              </a:lnSpc>
            </a:pPr>
            <a:r>
              <a:rPr lang="en-US" sz="1300" dirty="0">
                <a:solidFill>
                  <a:srgbClr val="574E4F"/>
                </a:solidFill>
                <a:latin typeface="Source Sans Pro" panose="020B0503030403020204" pitchFamily="34" charset="0"/>
              </a:rPr>
              <a:t>	</a:t>
            </a:r>
            <a:r>
              <a:rPr lang="en-US" sz="1300" dirty="0" smtClean="0">
                <a:solidFill>
                  <a:srgbClr val="574E4F"/>
                </a:solidFill>
                <a:latin typeface="Source Sans Pro" panose="020B0503030403020204" pitchFamily="34" charset="0"/>
              </a:rPr>
              <a:t>Africa</a:t>
            </a:r>
          </a:p>
          <a:p>
            <a:pPr>
              <a:lnSpc>
                <a:spcPct val="150000"/>
              </a:lnSpc>
            </a:pPr>
            <a:r>
              <a:rPr lang="en-US" sz="1300" dirty="0">
                <a:solidFill>
                  <a:srgbClr val="574E4F"/>
                </a:solidFill>
                <a:latin typeface="Source Sans Pro" panose="020B0503030403020204" pitchFamily="34" charset="0"/>
              </a:rPr>
              <a:t>	</a:t>
            </a:r>
            <a:r>
              <a:rPr lang="en-US" sz="1300" dirty="0" smtClean="0">
                <a:solidFill>
                  <a:srgbClr val="574E4F"/>
                </a:solidFill>
                <a:latin typeface="Source Sans Pro" panose="020B0503030403020204" pitchFamily="34" charset="0"/>
              </a:rPr>
              <a:t>North America</a:t>
            </a:r>
          </a:p>
          <a:p>
            <a:pPr>
              <a:lnSpc>
                <a:spcPct val="150000"/>
              </a:lnSpc>
            </a:pPr>
            <a:r>
              <a:rPr lang="en-US" sz="1300" dirty="0">
                <a:solidFill>
                  <a:srgbClr val="574E4F"/>
                </a:solidFill>
                <a:latin typeface="Source Sans Pro" panose="020B0503030403020204" pitchFamily="34" charset="0"/>
              </a:rPr>
              <a:t>	</a:t>
            </a:r>
            <a:r>
              <a:rPr lang="en-US" sz="1300" dirty="0" smtClean="0">
                <a:solidFill>
                  <a:srgbClr val="574E4F"/>
                </a:solidFill>
                <a:latin typeface="Source Sans Pro" panose="020B0503030403020204" pitchFamily="34" charset="0"/>
              </a:rPr>
              <a:t>Australia/Oceania</a:t>
            </a:r>
          </a:p>
          <a:p>
            <a:pPr>
              <a:lnSpc>
                <a:spcPct val="150000"/>
              </a:lnSpc>
            </a:pPr>
            <a:r>
              <a:rPr lang="en-US" sz="1300" dirty="0">
                <a:solidFill>
                  <a:srgbClr val="574E4F"/>
                </a:solidFill>
                <a:latin typeface="Source Sans Pro" panose="020B0503030403020204" pitchFamily="34" charset="0"/>
              </a:rPr>
              <a:t>	</a:t>
            </a:r>
            <a:r>
              <a:rPr lang="en-US" sz="1300" dirty="0" smtClean="0">
                <a:solidFill>
                  <a:srgbClr val="574E4F"/>
                </a:solidFill>
                <a:latin typeface="Source Sans Pro" panose="020B0503030403020204" pitchFamily="34" charset="0"/>
              </a:rPr>
              <a:t>South America</a:t>
            </a:r>
          </a:p>
        </p:txBody>
      </p:sp>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b="97917"/>
          <a:stretch/>
        </p:blipFill>
        <p:spPr>
          <a:xfrm>
            <a:off x="845147" y="375085"/>
            <a:ext cx="10501706" cy="544561"/>
          </a:xfrm>
          <a:prstGeom prst="rect">
            <a:avLst/>
          </a:prstGeom>
        </p:spPr>
      </p:pic>
      <p:sp>
        <p:nvSpPr>
          <p:cNvPr id="30" name="Rectangle 29"/>
          <p:cNvSpPr/>
          <p:nvPr/>
        </p:nvSpPr>
        <p:spPr>
          <a:xfrm>
            <a:off x="1665639" y="2587879"/>
            <a:ext cx="8860713" cy="213739"/>
          </a:xfrm>
          <a:prstGeom prst="rect">
            <a:avLst/>
          </a:prstGeom>
          <a:solidFill>
            <a:srgbClr val="57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873654" y="2182625"/>
            <a:ext cx="8860713" cy="369332"/>
          </a:xfrm>
          <a:prstGeom prst="rect">
            <a:avLst/>
          </a:prstGeom>
          <a:noFill/>
        </p:spPr>
        <p:txBody>
          <a:bodyPr wrap="square" rtlCol="0">
            <a:spAutoFit/>
          </a:bodyPr>
          <a:lstStyle/>
          <a:p>
            <a:r>
              <a:rPr lang="en-US" dirty="0" smtClean="0">
                <a:solidFill>
                  <a:schemeClr val="bg1"/>
                </a:solidFill>
                <a:latin typeface="Oswald" panose="02000503000000000000" pitchFamily="2" charset="0"/>
              </a:rPr>
              <a:t>4/16</a:t>
            </a:r>
            <a:endParaRPr lang="en-US" dirty="0">
              <a:solidFill>
                <a:schemeClr val="bg1"/>
              </a:solidFill>
              <a:latin typeface="Oswald" panose="02000503000000000000" pitchFamily="2" charset="0"/>
            </a:endParaRP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2081" y="2258255"/>
            <a:ext cx="7970606" cy="213976"/>
          </a:xfrm>
          <a:prstGeom prst="rect">
            <a:avLst/>
          </a:prstGeom>
        </p:spPr>
      </p:pic>
      <p:sp>
        <p:nvSpPr>
          <p:cNvPr id="40" name="Oval 39"/>
          <p:cNvSpPr/>
          <p:nvPr/>
        </p:nvSpPr>
        <p:spPr>
          <a:xfrm>
            <a:off x="2584767" y="5028654"/>
            <a:ext cx="180406" cy="182880"/>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587652" y="4745179"/>
            <a:ext cx="180406" cy="17645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584768" y="3549526"/>
            <a:ext cx="180406" cy="182880"/>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593235" y="4431591"/>
            <a:ext cx="180406" cy="182880"/>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587653" y="3845171"/>
            <a:ext cx="180406" cy="17645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2593235" y="4140334"/>
            <a:ext cx="180406" cy="176454"/>
          </a:xfrm>
          <a:prstGeom prst="ellipse">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176978" y="2854082"/>
            <a:ext cx="4136018" cy="2492990"/>
          </a:xfrm>
          <a:prstGeom prst="rect">
            <a:avLst/>
          </a:prstGeom>
          <a:noFill/>
        </p:spPr>
        <p:txBody>
          <a:bodyPr wrap="square" rtlCol="0">
            <a:spAutoFit/>
          </a:bodyPr>
          <a:lstStyle/>
          <a:p>
            <a:pPr>
              <a:lnSpc>
                <a:spcPct val="150000"/>
              </a:lnSpc>
            </a:pPr>
            <a:r>
              <a:rPr lang="en-US" sz="1300" dirty="0" smtClean="0">
                <a:solidFill>
                  <a:srgbClr val="574E4F"/>
                </a:solidFill>
                <a:latin typeface="Source Sans Pro" panose="020B0503030403020204" pitchFamily="34" charset="0"/>
              </a:rPr>
              <a:t>Please specify all of the regions in which your organization operates.</a:t>
            </a:r>
          </a:p>
          <a:p>
            <a:pPr>
              <a:lnSpc>
                <a:spcPct val="150000"/>
              </a:lnSpc>
            </a:pPr>
            <a:r>
              <a:rPr lang="en-US" sz="1300" dirty="0">
                <a:solidFill>
                  <a:srgbClr val="574E4F"/>
                </a:solidFill>
                <a:latin typeface="Source Sans Pro" panose="020B0503030403020204" pitchFamily="34" charset="0"/>
              </a:rPr>
              <a:t>	</a:t>
            </a:r>
            <a:r>
              <a:rPr lang="en-US" sz="1300" dirty="0" smtClean="0">
                <a:solidFill>
                  <a:srgbClr val="574E4F"/>
                </a:solidFill>
                <a:latin typeface="Source Sans Pro" panose="020B0503030403020204" pitchFamily="34" charset="0"/>
              </a:rPr>
              <a:t>Europe</a:t>
            </a:r>
          </a:p>
          <a:p>
            <a:pPr>
              <a:lnSpc>
                <a:spcPct val="150000"/>
              </a:lnSpc>
            </a:pPr>
            <a:r>
              <a:rPr lang="en-US" sz="1300" dirty="0">
                <a:solidFill>
                  <a:srgbClr val="574E4F"/>
                </a:solidFill>
                <a:latin typeface="Source Sans Pro" panose="020B0503030403020204" pitchFamily="34" charset="0"/>
              </a:rPr>
              <a:t>	</a:t>
            </a:r>
            <a:r>
              <a:rPr lang="en-US" sz="1300" dirty="0" smtClean="0">
                <a:solidFill>
                  <a:srgbClr val="574E4F"/>
                </a:solidFill>
                <a:latin typeface="Source Sans Pro" panose="020B0503030403020204" pitchFamily="34" charset="0"/>
              </a:rPr>
              <a:t>Asia	</a:t>
            </a:r>
          </a:p>
          <a:p>
            <a:pPr>
              <a:lnSpc>
                <a:spcPct val="150000"/>
              </a:lnSpc>
            </a:pPr>
            <a:r>
              <a:rPr lang="en-US" sz="1300" dirty="0">
                <a:solidFill>
                  <a:srgbClr val="574E4F"/>
                </a:solidFill>
                <a:latin typeface="Source Sans Pro" panose="020B0503030403020204" pitchFamily="34" charset="0"/>
              </a:rPr>
              <a:t>	</a:t>
            </a:r>
            <a:r>
              <a:rPr lang="en-US" sz="1300" dirty="0" smtClean="0">
                <a:solidFill>
                  <a:srgbClr val="574E4F"/>
                </a:solidFill>
                <a:latin typeface="Source Sans Pro" panose="020B0503030403020204" pitchFamily="34" charset="0"/>
              </a:rPr>
              <a:t>Africa</a:t>
            </a:r>
          </a:p>
          <a:p>
            <a:pPr>
              <a:lnSpc>
                <a:spcPct val="150000"/>
              </a:lnSpc>
            </a:pPr>
            <a:r>
              <a:rPr lang="en-US" sz="1300" dirty="0">
                <a:solidFill>
                  <a:srgbClr val="574E4F"/>
                </a:solidFill>
                <a:latin typeface="Source Sans Pro" panose="020B0503030403020204" pitchFamily="34" charset="0"/>
              </a:rPr>
              <a:t>	</a:t>
            </a:r>
            <a:r>
              <a:rPr lang="en-US" sz="1300" dirty="0" smtClean="0">
                <a:solidFill>
                  <a:srgbClr val="574E4F"/>
                </a:solidFill>
                <a:latin typeface="Source Sans Pro" panose="020B0503030403020204" pitchFamily="34" charset="0"/>
              </a:rPr>
              <a:t>North America</a:t>
            </a:r>
          </a:p>
          <a:p>
            <a:pPr>
              <a:lnSpc>
                <a:spcPct val="150000"/>
              </a:lnSpc>
            </a:pPr>
            <a:r>
              <a:rPr lang="en-US" sz="1300" dirty="0">
                <a:solidFill>
                  <a:srgbClr val="574E4F"/>
                </a:solidFill>
                <a:latin typeface="Source Sans Pro" panose="020B0503030403020204" pitchFamily="34" charset="0"/>
              </a:rPr>
              <a:t>	</a:t>
            </a:r>
            <a:r>
              <a:rPr lang="en-US" sz="1300" dirty="0" smtClean="0">
                <a:solidFill>
                  <a:srgbClr val="574E4F"/>
                </a:solidFill>
                <a:latin typeface="Source Sans Pro" panose="020B0503030403020204" pitchFamily="34" charset="0"/>
              </a:rPr>
              <a:t>Australia/Oceania</a:t>
            </a:r>
          </a:p>
          <a:p>
            <a:pPr>
              <a:lnSpc>
                <a:spcPct val="150000"/>
              </a:lnSpc>
            </a:pPr>
            <a:r>
              <a:rPr lang="en-US" sz="1300" dirty="0">
                <a:solidFill>
                  <a:srgbClr val="574E4F"/>
                </a:solidFill>
                <a:latin typeface="Source Sans Pro" panose="020B0503030403020204" pitchFamily="34" charset="0"/>
              </a:rPr>
              <a:t>	</a:t>
            </a:r>
            <a:r>
              <a:rPr lang="en-US" sz="1300" dirty="0" smtClean="0">
                <a:solidFill>
                  <a:srgbClr val="574E4F"/>
                </a:solidFill>
                <a:latin typeface="Source Sans Pro" panose="020B0503030403020204" pitchFamily="34" charset="0"/>
              </a:rPr>
              <a:t>South America</a:t>
            </a:r>
          </a:p>
        </p:txBody>
      </p:sp>
      <p:sp>
        <p:nvSpPr>
          <p:cNvPr id="42" name="Rectangle 41"/>
          <p:cNvSpPr/>
          <p:nvPr/>
        </p:nvSpPr>
        <p:spPr>
          <a:xfrm>
            <a:off x="6897687" y="3572539"/>
            <a:ext cx="170104" cy="167334"/>
          </a:xfrm>
          <a:prstGeom prst="rect">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6897687" y="3869719"/>
            <a:ext cx="170104" cy="167334"/>
          </a:xfrm>
          <a:prstGeom prst="rect">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897687" y="4159279"/>
            <a:ext cx="170104" cy="167334"/>
          </a:xfrm>
          <a:prstGeom prst="rect">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905307" y="4464079"/>
            <a:ext cx="170104" cy="167334"/>
          </a:xfrm>
          <a:prstGeom prst="rect">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897687" y="4761259"/>
            <a:ext cx="170104" cy="167334"/>
          </a:xfrm>
          <a:prstGeom prst="rect">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897687" y="5050819"/>
            <a:ext cx="170104" cy="167334"/>
          </a:xfrm>
          <a:prstGeom prst="rect">
            <a:avLst/>
          </a:prstGeom>
          <a:noFill/>
          <a:ln w="19050">
            <a:solidFill>
              <a:srgbClr val="57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892672" y="2296812"/>
            <a:ext cx="1975104" cy="137786"/>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rotWithShape="1">
          <a:blip r:embed="rId7">
            <a:extLst>
              <a:ext uri="{28A0092B-C50C-407E-A947-70E740481C1C}">
                <a14:useLocalDpi xmlns:a14="http://schemas.microsoft.com/office/drawing/2010/main" val="0"/>
              </a:ext>
            </a:extLst>
          </a:blip>
          <a:srcRect b="98040"/>
          <a:stretch/>
        </p:blipFill>
        <p:spPr>
          <a:xfrm>
            <a:off x="845147" y="373650"/>
            <a:ext cx="10501706" cy="512175"/>
          </a:xfrm>
          <a:prstGeom prst="rect">
            <a:avLst/>
          </a:prstGeom>
        </p:spPr>
      </p:pic>
      <p:sp>
        <p:nvSpPr>
          <p:cNvPr id="49" name="Rectangle 48"/>
          <p:cNvSpPr/>
          <p:nvPr/>
        </p:nvSpPr>
        <p:spPr>
          <a:xfrm>
            <a:off x="866774" y="892215"/>
            <a:ext cx="10462261" cy="45719"/>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p:cNvGrpSpPr/>
          <p:nvPr/>
        </p:nvGrpSpPr>
        <p:grpSpPr>
          <a:xfrm>
            <a:off x="1665639" y="6475302"/>
            <a:ext cx="10268317" cy="853385"/>
            <a:chOff x="1665637" y="12625246"/>
            <a:chExt cx="10268317" cy="882042"/>
          </a:xfrm>
        </p:grpSpPr>
        <p:sp>
          <p:nvSpPr>
            <p:cNvPr id="59" name="Rectangle 58"/>
            <p:cNvSpPr/>
            <p:nvPr/>
          </p:nvSpPr>
          <p:spPr>
            <a:xfrm>
              <a:off x="1665637" y="12625246"/>
              <a:ext cx="8860713" cy="817064"/>
            </a:xfrm>
            <a:prstGeom prst="rect">
              <a:avLst/>
            </a:prstGeom>
            <a:solidFill>
              <a:srgbClr val="839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3073241" y="12753235"/>
              <a:ext cx="8860713" cy="754053"/>
            </a:xfrm>
            <a:prstGeom prst="rect">
              <a:avLst/>
            </a:prstGeom>
            <a:noFill/>
            <a:ln>
              <a:noFill/>
            </a:ln>
          </p:spPr>
          <p:txBody>
            <a:bodyPr wrap="square" rtlCol="0">
              <a:spAutoFit/>
            </a:bodyPr>
            <a:lstStyle/>
            <a:p>
              <a:r>
                <a:rPr lang="en-US" sz="1000" dirty="0" smtClean="0">
                  <a:solidFill>
                    <a:srgbClr val="965F5C"/>
                  </a:solidFill>
                  <a:latin typeface="Oswald" panose="02000503000000000000" pitchFamily="2" charset="0"/>
                </a:rPr>
                <a:t>	</a:t>
              </a:r>
              <a:r>
                <a:rPr lang="en-US" sz="1000" dirty="0" smtClean="0">
                  <a:solidFill>
                    <a:srgbClr val="DAE0E3"/>
                  </a:solidFill>
                  <a:latin typeface="Oswald" panose="02000503000000000000" pitchFamily="2" charset="0"/>
                </a:rPr>
                <a:t>Network for Nonprofit and Social Impact | Northwestern University School of Communication | nnsi@northwestern.edu</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Sponsored by the National Science Foundation</a:t>
              </a:r>
            </a:p>
            <a:p>
              <a:r>
                <a:rPr lang="en-US" sz="1000" dirty="0">
                  <a:solidFill>
                    <a:srgbClr val="DAE0E3"/>
                  </a:solidFill>
                  <a:latin typeface="Oswald" panose="02000503000000000000" pitchFamily="2" charset="0"/>
                </a:rPr>
                <a:t>	</a:t>
              </a:r>
              <a:r>
                <a:rPr lang="en-US" sz="1000" dirty="0" smtClean="0">
                  <a:solidFill>
                    <a:srgbClr val="DAE0E3"/>
                  </a:solidFill>
                  <a:latin typeface="Oswald" panose="02000503000000000000" pitchFamily="2" charset="0"/>
                </a:rPr>
                <a:t>Copyright 2015</a:t>
              </a:r>
            </a:p>
            <a:p>
              <a:endParaRPr lang="en-US" sz="1300" dirty="0" smtClean="0">
                <a:solidFill>
                  <a:schemeClr val="bg1"/>
                </a:solidFill>
                <a:latin typeface="Oswald" panose="02000503000000000000" pitchFamily="2" charset="0"/>
              </a:endParaRPr>
            </a:p>
          </p:txBody>
        </p:sp>
        <p:pic>
          <p:nvPicPr>
            <p:cNvPr id="61" name="Picture 60"/>
            <p:cNvPicPr>
              <a:picLocks noChangeAspect="1"/>
            </p:cNvPicPr>
            <p:nvPr/>
          </p:nvPicPr>
          <p:blipFill rotWithShape="1">
            <a:blip r:embed="rId8" cstate="print">
              <a:biLevel thresh="50000"/>
              <a:extLst>
                <a:ext uri="{BEBA8EAE-BF5A-486C-A8C5-ECC9F3942E4B}">
                  <a14:imgProps xmlns:a14="http://schemas.microsoft.com/office/drawing/2010/main">
                    <a14:imgLayer r:embed="rId9">
                      <a14:imgEffect>
                        <a14:backgroundRemoval t="9091" b="88811" l="1090" r="100000">
                          <a14:foregroundMark x1="19074" y1="13986" x2="19074" y2="13986"/>
                          <a14:foregroundMark x1="21798" y1="21678" x2="21798" y2="21678"/>
                          <a14:foregroundMark x1="30790" y1="37063" x2="30790" y2="37063"/>
                          <a14:foregroundMark x1="32698" y1="48252" x2="32698" y2="48252"/>
                          <a14:foregroundMark x1="26975" y1="23776" x2="26975" y2="23776"/>
                          <a14:foregroundMark x1="25341" y1="20979" x2="25341" y2="20979"/>
                          <a14:foregroundMark x1="25886" y1="69930" x2="25886" y2="69930"/>
                          <a14:foregroundMark x1="24523" y1="71329" x2="24523" y2="71329"/>
                          <a14:foregroundMark x1="22888" y1="80420" x2="22888" y2="80420"/>
                          <a14:foregroundMark x1="19074" y1="83916" x2="19074" y2="83916"/>
                          <a14:foregroundMark x1="16621" y1="79720" x2="16621" y2="79720"/>
                          <a14:foregroundMark x1="20163" y1="79021" x2="20163" y2="79021"/>
                          <a14:foregroundMark x1="7902" y1="30769" x2="7902" y2="30769"/>
                          <a14:foregroundMark x1="7629" y1="32867" x2="7629" y2="32867"/>
                          <a14:foregroundMark x1="14986" y1="26573" x2="14986" y2="26573"/>
                          <a14:foregroundMark x1="11717" y1="77622" x2="11717" y2="77622"/>
                          <a14:foregroundMark x1="5177" y1="49650" x2="5177" y2="49650"/>
                          <a14:foregroundMark x1="43324" y1="34266" x2="43324" y2="34266"/>
                          <a14:foregroundMark x1="48774" y1="33566" x2="48774" y2="33566"/>
                          <a14:foregroundMark x1="55858" y1="34266" x2="55858" y2="34266"/>
                          <a14:foregroundMark x1="62125" y1="38462" x2="62125" y2="38462"/>
                          <a14:foregroundMark x1="80926" y1="36364" x2="80926" y2="36364"/>
                          <a14:foregroundMark x1="85014" y1="37063" x2="85014" y2="37063"/>
                          <a14:foregroundMark x1="90736" y1="37063" x2="90736" y2="37063"/>
                          <a14:foregroundMark x1="45232" y1="59441" x2="45232" y2="59441"/>
                          <a14:foregroundMark x1="46866" y1="58741" x2="46866" y2="58741"/>
                          <a14:foregroundMark x1="50409" y1="57343" x2="50409" y2="57343"/>
                          <a14:foregroundMark x1="54768" y1="57343" x2="54768" y2="57343"/>
                          <a14:foregroundMark x1="58856" y1="58042" x2="58856" y2="58042"/>
                          <a14:foregroundMark x1="61580" y1="58042" x2="61580" y2="58042"/>
                          <a14:foregroundMark x1="65395" y1="58741" x2="65395" y2="58741"/>
                          <a14:foregroundMark x1="68392" y1="59441" x2="68392" y2="59441"/>
                          <a14:foregroundMark x1="70845" y1="58741" x2="70845" y2="58741"/>
                          <a14:foregroundMark x1="73842" y1="57343" x2="73842" y2="57343"/>
                          <a14:foregroundMark x1="75477" y1="58042" x2="75477" y2="58042"/>
                          <a14:foregroundMark x1="77384" y1="58042" x2="77384" y2="58042"/>
                          <a14:foregroundMark x1="82289" y1="58741" x2="82289" y2="58741"/>
                          <a14:foregroundMark x1="83924" y1="59441" x2="83924" y2="59441"/>
                          <a14:foregroundMark x1="87466" y1="58042" x2="87466" y2="58042"/>
                          <a14:foregroundMark x1="49591" y1="70629" x2="49591" y2="70629"/>
                          <a14:foregroundMark x1="54496" y1="72028" x2="54496" y2="72028"/>
                          <a14:foregroundMark x1="56948" y1="73427" x2="56948" y2="73427"/>
                          <a14:foregroundMark x1="59946" y1="73427" x2="59946" y2="73427"/>
                          <a14:foregroundMark x1="62943" y1="73427" x2="62943" y2="73427"/>
                          <a14:foregroundMark x1="64578" y1="72727" x2="64578" y2="72727"/>
                          <a14:foregroundMark x1="59946" y1="68531" x2="59946" y2="68531"/>
                          <a14:foregroundMark x1="68120" y1="72028" x2="68120" y2="72028"/>
                          <a14:foregroundMark x1="71390" y1="72028" x2="71390" y2="72028"/>
                          <a14:foregroundMark x1="75477" y1="72028" x2="75477" y2="72028"/>
                          <a14:foregroundMark x1="79019" y1="72727" x2="79019" y2="72727"/>
                          <a14:foregroundMark x1="80381" y1="74126" x2="80381" y2="74126"/>
                          <a14:foregroundMark x1="83924" y1="71329" x2="83924" y2="71329"/>
                          <a14:backgroundMark x1="19074" y1="19580" x2="19074" y2="19580"/>
                          <a14:backgroundMark x1="17166" y1="17483" x2="17166" y2="17483"/>
                          <a14:backgroundMark x1="20708" y1="81818" x2="20708" y2="81818"/>
                          <a14:backgroundMark x1="18529" y1="80420" x2="18529" y2="80420"/>
                          <a14:backgroundMark x1="7084" y1="50350" x2="7084" y2="50350"/>
                          <a14:backgroundMark x1="6540" y1="45455" x2="6540" y2="45455"/>
                          <a14:backgroundMark x1="5995" y1="53147" x2="5995" y2="53147"/>
                          <a14:backgroundMark x1="30790" y1="46853" x2="30790" y2="46853"/>
                          <a14:backgroundMark x1="31335" y1="45455" x2="31335" y2="45455"/>
                          <a14:backgroundMark x1="31063" y1="51748" x2="31063" y2="51748"/>
                          <a14:backgroundMark x1="48229" y1="60140" x2="48229" y2="60140"/>
                          <a14:backgroundMark x1="46049" y1="60140" x2="46049" y2="60140"/>
                          <a14:backgroundMark x1="47956" y1="40559" x2="47956" y2="40559"/>
                          <a14:backgroundMark x1="55858" y1="58741" x2="55858" y2="58741"/>
                          <a14:backgroundMark x1="58856" y1="60140" x2="58856" y2="60140"/>
                          <a14:backgroundMark x1="65668" y1="60839" x2="65668" y2="60839"/>
                          <a14:backgroundMark x1="71117" y1="60839" x2="71117" y2="60839"/>
                          <a14:backgroundMark x1="81471" y1="61538" x2="81471" y2="61538"/>
                          <a14:backgroundMark x1="84469" y1="59441" x2="84469" y2="59441"/>
                          <a14:backgroundMark x1="88283" y1="60839" x2="88283" y2="60839"/>
                          <a14:backgroundMark x1="78202" y1="75524" x2="78202" y2="75524"/>
                          <a14:backgroundMark x1="75477" y1="74825" x2="75477" y2="74825"/>
                          <a14:backgroundMark x1="54496" y1="74126" x2="54496" y2="74126"/>
                          <a14:backgroundMark x1="51226" y1="71329" x2="51226" y2="71329"/>
                        </a14:backgroundRemoval>
                      </a14:imgEffect>
                    </a14:imgLayer>
                  </a14:imgProps>
                </a:ext>
                <a:ext uri="{28A0092B-C50C-407E-A947-70E740481C1C}">
                  <a14:useLocalDpi xmlns:a14="http://schemas.microsoft.com/office/drawing/2010/main" val="0"/>
                </a:ext>
              </a:extLst>
            </a:blip>
            <a:srcRect r="-532"/>
            <a:stretch/>
          </p:blipFill>
          <p:spPr>
            <a:xfrm>
              <a:off x="2412101" y="12717992"/>
              <a:ext cx="1532112" cy="594361"/>
            </a:xfrm>
            <a:prstGeom prst="rect">
              <a:avLst/>
            </a:prstGeom>
          </p:spPr>
        </p:pic>
      </p:grpSp>
      <p:grpSp>
        <p:nvGrpSpPr>
          <p:cNvPr id="62" name="Group 61"/>
          <p:cNvGrpSpPr/>
          <p:nvPr/>
        </p:nvGrpSpPr>
        <p:grpSpPr>
          <a:xfrm>
            <a:off x="1718480" y="6074379"/>
            <a:ext cx="1874934" cy="313383"/>
            <a:chOff x="6675498" y="19006383"/>
            <a:chExt cx="1874934" cy="290647"/>
          </a:xfrm>
        </p:grpSpPr>
        <p:sp>
          <p:nvSpPr>
            <p:cNvPr id="63" name="Flowchart: Alternate Process 62"/>
            <p:cNvSpPr/>
            <p:nvPr/>
          </p:nvSpPr>
          <p:spPr>
            <a:xfrm>
              <a:off x="6729127"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itle 1"/>
            <p:cNvSpPr txBox="1">
              <a:spLocks/>
            </p:cNvSpPr>
            <p:nvPr/>
          </p:nvSpPr>
          <p:spPr>
            <a:xfrm>
              <a:off x="6675498" y="19043522"/>
              <a:ext cx="1874934" cy="253508"/>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&lt;  Back</a:t>
              </a:r>
              <a:endParaRPr lang="en-US" sz="1300" b="1" dirty="0">
                <a:solidFill>
                  <a:schemeClr val="bg1"/>
                </a:solidFill>
                <a:latin typeface="Oswald" panose="02000503000000000000" pitchFamily="2" charset="0"/>
              </a:endParaRPr>
            </a:p>
          </p:txBody>
        </p:sp>
      </p:grpSp>
      <p:grpSp>
        <p:nvGrpSpPr>
          <p:cNvPr id="65" name="Group 64"/>
          <p:cNvGrpSpPr/>
          <p:nvPr/>
        </p:nvGrpSpPr>
        <p:grpSpPr>
          <a:xfrm>
            <a:off x="8634202" y="6067464"/>
            <a:ext cx="1767677" cy="347251"/>
            <a:chOff x="6737594" y="19006383"/>
            <a:chExt cx="1767677" cy="322059"/>
          </a:xfrm>
        </p:grpSpPr>
        <p:sp>
          <p:nvSpPr>
            <p:cNvPr id="66" name="Flowchart: Alternate Process 65"/>
            <p:cNvSpPr/>
            <p:nvPr/>
          </p:nvSpPr>
          <p:spPr>
            <a:xfrm>
              <a:off x="6737594" y="19006383"/>
              <a:ext cx="1767677" cy="290646"/>
            </a:xfrm>
            <a:prstGeom prst="flowChartAlternateProcess">
              <a:avLst/>
            </a:prstGeom>
            <a:solidFill>
              <a:srgbClr val="965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itle 1"/>
            <p:cNvSpPr txBox="1">
              <a:spLocks/>
            </p:cNvSpPr>
            <p:nvPr/>
          </p:nvSpPr>
          <p:spPr>
            <a:xfrm>
              <a:off x="6737594" y="19035206"/>
              <a:ext cx="1767677" cy="293236"/>
            </a:xfrm>
            <a:prstGeom prst="rect">
              <a:avLst/>
            </a:prstGeom>
            <a:ln>
              <a:noFill/>
            </a:ln>
          </p:spPr>
          <p:txBody>
            <a:bodyPr/>
            <a:lst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a:lstStyle>
            <a:p>
              <a:pPr algn="ctr"/>
              <a:r>
                <a:rPr lang="en-US" sz="1300" b="1" dirty="0" smtClean="0">
                  <a:solidFill>
                    <a:schemeClr val="bg1"/>
                  </a:solidFill>
                  <a:latin typeface="Oswald" panose="02000503000000000000" pitchFamily="2" charset="0"/>
                </a:rPr>
                <a:t>Next  &gt;</a:t>
              </a:r>
              <a:endParaRPr lang="en-US" sz="1300" b="1" dirty="0">
                <a:solidFill>
                  <a:schemeClr val="bg1"/>
                </a:solidFill>
                <a:latin typeface="Oswald" panose="02000503000000000000" pitchFamily="2" charset="0"/>
              </a:endParaRPr>
            </a:p>
          </p:txBody>
        </p:sp>
      </p:grpSp>
    </p:spTree>
    <p:extLst>
      <p:ext uri="{BB962C8B-B14F-4D97-AF65-F5344CB8AC3E}">
        <p14:creationId xmlns:p14="http://schemas.microsoft.com/office/powerpoint/2010/main" val="25084344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7295</TotalTime>
  <Words>3401</Words>
  <Application>Microsoft Macintosh PowerPoint</Application>
  <PresentationFormat>Custom</PresentationFormat>
  <Paragraphs>585</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Oswald</vt:lpstr>
      <vt:lpstr>Source Sans Pro</vt:lpstr>
      <vt:lpstr>Office Theme</vt:lpstr>
      <vt:lpstr>Nonprofit Capacity Analytics Tool Graphic Design Stylesheet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Brennan Antone</dc:creator>
  <cp:lastModifiedBy>Microsoft Office User</cp:lastModifiedBy>
  <cp:revision>115</cp:revision>
  <cp:lastPrinted>2016-02-01T21:28:40Z</cp:lastPrinted>
  <dcterms:created xsi:type="dcterms:W3CDTF">2015-11-04T04:38:34Z</dcterms:created>
  <dcterms:modified xsi:type="dcterms:W3CDTF">2016-02-01T21:35:23Z</dcterms:modified>
</cp:coreProperties>
</file>