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1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7" r:id="rId35"/>
    <p:sldId id="309" r:id="rId36"/>
    <p:sldId id="311" r:id="rId37"/>
    <p:sldId id="312" r:id="rId38"/>
    <p:sldId id="282" r:id="rId39"/>
    <p:sldId id="283" r:id="rId40"/>
    <p:sldId id="284" r:id="rId41"/>
    <p:sldId id="313" r:id="rId42"/>
    <p:sldId id="286" r:id="rId43"/>
    <p:sldId id="287" r:id="rId44"/>
    <p:sldId id="288" r:id="rId45"/>
    <p:sldId id="290" r:id="rId46"/>
    <p:sldId id="293" r:id="rId47"/>
    <p:sldId id="31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>
      <p:cViewPr varScale="1">
        <p:scale>
          <a:sx n="79" d="100"/>
          <a:sy n="79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5F5E5-0D15-43D8-A0A7-0FF9EA751DF6}" type="datetimeFigureOut">
              <a:rPr lang="en-US" smtClean="0"/>
              <a:pPr/>
              <a:t>8/13/2013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B79B-B67F-451F-BC71-A37CF9937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EB79B-B67F-451F-BC71-A37CF993770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C19AA-3B7F-4666-B1B5-9E5A6EC878DD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F401B-B54B-48B4-898B-9991CF5E65C2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4DE6-4FF6-485F-9281-644ED6146030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81B72-9DE5-4896-92ED-78E44998B655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E548A-8B23-42D9-84E0-E93FC188CF51}" type="slidenum">
              <a:rPr lang="en-US" smtClean="0">
                <a:cs typeface="Arial" charset="0"/>
              </a:rPr>
              <a:pPr/>
              <a:t>15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04C75-D4E7-4088-A1BE-BD93610900FB}" type="slidenum">
              <a:rPr lang="en-US" smtClean="0">
                <a:cs typeface="Arial" charset="0"/>
              </a:rPr>
              <a:pPr/>
              <a:t>16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AD8FD-3C3E-4C86-AA8A-E2D54A7FFE0B}" type="slidenum">
              <a:rPr lang="en-US" smtClean="0">
                <a:cs typeface="Arial" charset="0"/>
              </a:rPr>
              <a:pPr/>
              <a:t>17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5852B-99BE-4FF7-B099-DA2CF88CE08F}" type="slidenum">
              <a:rPr lang="en-US" smtClean="0">
                <a:cs typeface="Arial" charset="0"/>
              </a:rPr>
              <a:pPr/>
              <a:t>18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16E86-B1CF-48A1-B2CE-10A03981E4BB}" type="slidenum">
              <a:rPr lang="en-US" smtClean="0">
                <a:cs typeface="Arial" charset="0"/>
              </a:rPr>
              <a:pPr/>
              <a:t>19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796B-35D7-425D-BB51-0164347E908B}" type="slidenum">
              <a:rPr lang="en-US" smtClean="0">
                <a:cs typeface="Arial" charset="0"/>
              </a:rPr>
              <a:pPr/>
              <a:t>20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67E80-D879-4197-B2AD-248F7FE110DC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027B8-71BF-44FD-AFE3-928A57FDEC23}" type="slidenum">
              <a:rPr lang="en-US" smtClean="0">
                <a:cs typeface="Arial" charset="0"/>
              </a:rPr>
              <a:pPr/>
              <a:t>21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573FB-97A7-44A0-8E03-F8C5A8928439}" type="slidenum">
              <a:rPr lang="en-US" smtClean="0">
                <a:cs typeface="Arial" charset="0"/>
              </a:rPr>
              <a:pPr/>
              <a:t>22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29A15-BDBF-4403-A72F-0740726CA5E5}" type="slidenum">
              <a:rPr lang="en-US" smtClean="0">
                <a:cs typeface="Arial" charset="0"/>
              </a:rPr>
              <a:pPr/>
              <a:t>23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DEF00-0C02-4507-A4E4-A7E47C0DE688}" type="slidenum">
              <a:rPr lang="en-US" smtClean="0">
                <a:cs typeface="Arial" charset="0"/>
              </a:rPr>
              <a:pPr/>
              <a:t>24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27D28-239D-4FD3-8129-5204F2D7F0C6}" type="slidenum">
              <a:rPr lang="en-US" smtClean="0">
                <a:cs typeface="Arial" charset="0"/>
              </a:rPr>
              <a:pPr/>
              <a:t>25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D9A89-4040-41A0-B9B9-4D7AD6DF667D}" type="slidenum">
              <a:rPr lang="en-US" smtClean="0">
                <a:cs typeface="Arial" charset="0"/>
              </a:rPr>
              <a:pPr/>
              <a:t>26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2FA2D-2393-4940-BBC9-7527364F08DE}" type="slidenum">
              <a:rPr lang="en-US" smtClean="0">
                <a:cs typeface="Arial" charset="0"/>
              </a:rPr>
              <a:pPr/>
              <a:t>27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E0F1F-0A68-4774-AB35-EA69D611808B}" type="slidenum">
              <a:rPr lang="en-US" smtClean="0">
                <a:cs typeface="Arial" charset="0"/>
              </a:rPr>
              <a:pPr/>
              <a:t>28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DD62A-156D-4147-A818-F17E7213A57F}" type="slidenum">
              <a:rPr lang="en-US" smtClean="0">
                <a:cs typeface="Arial" charset="0"/>
              </a:rPr>
              <a:pPr/>
              <a:t>29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AE2CB-44DA-401E-BBEB-0BC1EE34F814}" type="slidenum">
              <a:rPr lang="en-US" smtClean="0">
                <a:cs typeface="Arial" charset="0"/>
              </a:rPr>
              <a:pPr/>
              <a:t>30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D3A8E-ED8D-4A69-842A-A20F7713E0D4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EFDBA-7EB4-4AE4-A68B-3B501304499F}" type="slidenum">
              <a:rPr lang="en-US" smtClean="0">
                <a:cs typeface="Arial" charset="0"/>
              </a:rPr>
              <a:pPr/>
              <a:t>31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C8DEB-85FA-42B9-A5ED-B476D03E7FFC}" type="slidenum">
              <a:rPr lang="en-US" smtClean="0">
                <a:cs typeface="Arial" charset="0"/>
              </a:rPr>
              <a:pPr/>
              <a:t>32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92E44-626C-4C0C-8D74-F53AB5722A37}" type="slidenum">
              <a:rPr lang="en-US" smtClean="0">
                <a:cs typeface="Arial" charset="0"/>
              </a:rPr>
              <a:pPr/>
              <a:t>33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FCC1-8BCE-4397-A4E1-999A5C9921C6}" type="slidenum">
              <a:rPr lang="en-US" smtClean="0">
                <a:cs typeface="Arial" charset="0"/>
              </a:rPr>
              <a:pPr/>
              <a:t>34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D381F-7E82-4365-9005-943A7F86DF87}" type="slidenum">
              <a:rPr lang="en-US" smtClean="0">
                <a:cs typeface="Arial" charset="0"/>
              </a:rPr>
              <a:pPr/>
              <a:t>35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EACDF-2418-4B9D-97C1-CAA4DA459F9C}" type="slidenum">
              <a:rPr lang="en-US" smtClean="0">
                <a:cs typeface="Arial" charset="0"/>
              </a:rPr>
              <a:pPr/>
              <a:t>36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92C8B-AABE-4AED-9DC5-046CB711E772}" type="slidenum">
              <a:rPr lang="en-US" smtClean="0">
                <a:cs typeface="Arial" charset="0"/>
              </a:rPr>
              <a:pPr/>
              <a:t>37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5A5DC-E789-48F5-AFF4-C625B1D64FBB}" type="slidenum">
              <a:rPr lang="en-US" smtClean="0">
                <a:cs typeface="Arial" charset="0"/>
              </a:rPr>
              <a:pPr/>
              <a:t>38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74DB9-BA6F-4FA6-99AF-36C6D6915B8D}" type="slidenum">
              <a:rPr lang="en-US" smtClean="0">
                <a:cs typeface="Arial" charset="0"/>
              </a:rPr>
              <a:pPr/>
              <a:t>39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07C5A-1491-4FE3-B2F9-A244DB44B0F0}" type="slidenum">
              <a:rPr lang="en-US" smtClean="0">
                <a:cs typeface="Arial" charset="0"/>
              </a:rPr>
              <a:pPr/>
              <a:t>40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4CC3E-13AD-4890-A3AC-97B9A7F3B48C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07C5A-1491-4FE3-B2F9-A244DB44B0F0}" type="slidenum">
              <a:rPr lang="en-US" smtClean="0">
                <a:cs typeface="Arial" charset="0"/>
              </a:rPr>
              <a:pPr/>
              <a:t>41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66838-E504-4A14-8DF4-B27021088D55}" type="slidenum">
              <a:rPr lang="en-US" smtClean="0">
                <a:cs typeface="Arial" charset="0"/>
              </a:rPr>
              <a:pPr/>
              <a:t>42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2E71F-29A5-404D-B015-C3B329176707}" type="slidenum">
              <a:rPr lang="en-US" smtClean="0">
                <a:cs typeface="Arial" charset="0"/>
              </a:rPr>
              <a:pPr/>
              <a:t>43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83C67-2721-4D65-8BE4-14C46223161A}" type="slidenum">
              <a:rPr lang="en-US" smtClean="0">
                <a:cs typeface="Arial" charset="0"/>
              </a:rPr>
              <a:pPr/>
              <a:t>44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F95C6-1E91-4B37-A7E0-6E3CF79842E1}" type="slidenum">
              <a:rPr lang="en-US" smtClean="0">
                <a:cs typeface="Arial" charset="0"/>
              </a:rPr>
              <a:pPr/>
              <a:t>45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BE1D1-4C3A-4B5D-86EA-0F564C67EE89}" type="slidenum">
              <a:rPr lang="en-US" smtClean="0">
                <a:cs typeface="Arial" charset="0"/>
              </a:rPr>
              <a:pPr/>
              <a:t>46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BD024-2C0E-423E-B0BC-5257EB9EA3C3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F578E-5527-420A-9C67-470B0319827B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19642-0113-4ACB-8BF9-A905D9929CCB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9FFCC-FC1F-4CF0-A15C-70F7DEE21D8B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24C64-AF26-496E-B1E4-4949AA889E53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9792" y="83092"/>
            <a:ext cx="4064208" cy="1205416"/>
          </a:xfrm>
          <a:prstGeom prst="rect">
            <a:avLst/>
          </a:prstGeom>
        </p:spPr>
      </p:pic>
      <p:pic>
        <p:nvPicPr>
          <p:cNvPr id="7" name="Picture 6" descr="main image.bmp"/>
          <p:cNvPicPr>
            <a:picLocks noChangeAspect="1"/>
          </p:cNvPicPr>
          <p:nvPr userDrawn="1"/>
        </p:nvPicPr>
        <p:blipFill>
          <a:blip r:embed="rId3" cstate="print"/>
          <a:srcRect b="7172"/>
          <a:stretch>
            <a:fillRect/>
          </a:stretch>
        </p:blipFill>
        <p:spPr>
          <a:xfrm>
            <a:off x="0" y="1926512"/>
            <a:ext cx="9144000" cy="4931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49375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l">
              <a:defRPr sz="4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762000"/>
            <a:ext cx="32004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410200" cy="365125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Troubleshooting Workbooks and Automating Excel Applications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DBCBA-22F6-4F62-B89C-BA9513C1A9BA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" y="5040868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Setting up a data validation rule</a:t>
            </a:r>
            <a:endParaRPr lang="en-US" sz="1800" b="1" dirty="0" smtClean="0">
              <a:latin typeface="Arial" charset="0"/>
            </a:endParaRPr>
          </a:p>
        </p:txBody>
      </p:sp>
      <p:pic>
        <p:nvPicPr>
          <p:cNvPr id="2050" name="Picture 2" descr="C:\Users\Brianna Hawes\Desktop\Brianna Work\SiB Excel Supplements\Figures\C8443_10\C8443_10\Fig10-0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76400"/>
            <a:ext cx="7751014" cy="3088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E6C04-A808-4FB5-BC70-FEE0EBBEFE4F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3074" name="Picture 2" descr="C:\Users\Brianna Hawes\Desktop\Brianna Work\SiB Excel Supplements\Figures\C8443_10\C8443_10\Tbl10-01a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524000"/>
            <a:ext cx="5573713" cy="2337245"/>
          </a:xfrm>
          <a:prstGeom prst="rect">
            <a:avLst/>
          </a:prstGeom>
          <a:noFill/>
        </p:spPr>
      </p:pic>
      <p:pic>
        <p:nvPicPr>
          <p:cNvPr id="3075" name="Picture 3" descr="C:\Users\Brianna Hawes\Desktop\Brianna Work\SiB Excel Supplements\Figures\C8443_10\C8443_10\Tbl10-01b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012939"/>
            <a:ext cx="5562600" cy="2193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6667E-A176-497A-8371-E851536731F3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4098" name="Picture 2" descr="C:\Users\Brianna Hawes\Desktop\Brianna Work\SiB Excel Supplements\Figures\C8443_10\C8443_10\Fig10-0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81200"/>
            <a:ext cx="838754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E4544-CEBB-4A27-BDA2-B7F17007695F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" y="5040868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Creating an input message</a:t>
            </a:r>
            <a:endParaRPr lang="en-US" sz="1800" b="1" dirty="0" smtClean="0">
              <a:latin typeface="Arial" charset="0"/>
            </a:endParaRPr>
          </a:p>
        </p:txBody>
      </p:sp>
      <p:pic>
        <p:nvPicPr>
          <p:cNvPr id="5122" name="Picture 2" descr="C:\Users\Brianna Hawes\Desktop\Brianna Work\SiB Excel Supplements\Figures\C8443_10\C8443_10\Fig10-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828800"/>
            <a:ext cx="7841587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0005E-CF37-48EC-BAC1-1731672438A3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6146" name="Picture 2" descr="C:\Users\Brianna Hawes\Desktop\Brianna Work\SiB Excel Supplements\Figures\C8443_10\C8443_10\Tbl10-0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8157606" cy="2700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C801A8-8573-4EE2-ABCC-FBEC164DC746}" type="slidenum">
              <a:rPr lang="en-US" smtClean="0">
                <a:cs typeface="Arial" charset="0"/>
              </a:rPr>
              <a:pPr/>
              <a:t>15</a:t>
            </a:fld>
            <a:endParaRPr lang="en-US" dirty="0" smtClean="0">
              <a:cs typeface="Arial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228600" y="3352800"/>
            <a:ext cx="2667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This tool finds and marks cells containing data that do not meet validation criteria</a:t>
            </a:r>
          </a:p>
        </p:txBody>
      </p:sp>
      <p:pic>
        <p:nvPicPr>
          <p:cNvPr id="7170" name="Picture 2" descr="C:\Users\Brianna Hawes\Desktop\Brianna Work\SiB Excel Supplements\Figures\C8443_10\C8443_10\Fig10-1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676400"/>
            <a:ext cx="5791200" cy="45085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Protecting Workbooks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Ways to protect workbooks:</a:t>
            </a:r>
          </a:p>
          <a:p>
            <a:pPr lvl="1" eaLnBrk="1" hangingPunct="1"/>
            <a:r>
              <a:rPr lang="en-US" dirty="0" smtClean="0"/>
              <a:t>Lock cells so that users cannot change their contents</a:t>
            </a:r>
          </a:p>
          <a:p>
            <a:pPr lvl="1" eaLnBrk="1" hangingPunct="1"/>
            <a:r>
              <a:rPr lang="en-US" dirty="0" smtClean="0"/>
              <a:t>Hide cells so that users cannot see them</a:t>
            </a:r>
          </a:p>
          <a:p>
            <a:pPr lvl="1" eaLnBrk="1" hangingPunct="1"/>
            <a:r>
              <a:rPr lang="en-US" dirty="0" smtClean="0"/>
              <a:t>Restrict actions users can perform on specified portions of specified worksheets</a:t>
            </a:r>
          </a:p>
          <a:p>
            <a:pPr lvl="1" eaLnBrk="1" hangingPunct="1"/>
            <a:r>
              <a:rPr lang="en-US" dirty="0" smtClean="0"/>
              <a:t>Allow only certain users or user groups to access ranges that are normally locked</a:t>
            </a:r>
          </a:p>
          <a:p>
            <a:pPr lvl="1" eaLnBrk="1" hangingPunct="1"/>
            <a:r>
              <a:rPr lang="en-US" dirty="0" smtClean="0"/>
              <a:t>Prevent a worksheet from being deleted from a workbook</a:t>
            </a:r>
          </a:p>
          <a:p>
            <a:pPr eaLnBrk="1" hangingPunct="1"/>
            <a:r>
              <a:rPr lang="en-US" dirty="0" smtClean="0"/>
              <a:t>Select the appropriate level of protection (worksheet, workbook, file)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BB8D-CC27-4DD0-8116-BC1F12399271}" type="slidenum">
              <a:rPr lang="en-US" smtClean="0">
                <a:cs typeface="Arial" charset="0"/>
              </a:rPr>
              <a:pPr/>
              <a:t>16</a:t>
            </a:fld>
            <a:endParaRPr lang="en-US" dirty="0" smtClean="0">
              <a:cs typeface="Arial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Workbooks (continued)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allow users to change the contents of unlocked cells, but not the contents of locked cells:</a:t>
            </a:r>
          </a:p>
          <a:p>
            <a:pPr lvl="1" eaLnBrk="1" hangingPunct="1"/>
            <a:r>
              <a:rPr lang="en-US" dirty="0" smtClean="0"/>
              <a:t>Unlock the cells you want users to change   (Locked property of a cell)</a:t>
            </a:r>
          </a:p>
          <a:p>
            <a:pPr lvl="1" eaLnBrk="1" hangingPunct="1"/>
            <a:r>
              <a:rPr lang="en-US" dirty="0" smtClean="0"/>
              <a:t>Protect the worksheet to engage the Locked property of the cells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A7FAC4-D9D3-494B-A4F9-BE369EECE10F}" type="slidenum">
              <a:rPr lang="en-US" smtClean="0">
                <a:cs typeface="Arial" charset="0"/>
              </a:rPr>
              <a:pPr/>
              <a:t>17</a:t>
            </a:fld>
            <a:endParaRPr lang="en-US" dirty="0" smtClean="0">
              <a:cs typeface="Arial" charset="0"/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Workbooks (continued)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26036-09FD-4991-8C02-C0B2307EDBA0}" type="slidenum">
              <a:rPr lang="en-US" smtClean="0">
                <a:cs typeface="Arial" charset="0"/>
              </a:rPr>
              <a:pPr/>
              <a:t>18</a:t>
            </a:fld>
            <a:endParaRPr lang="en-US" dirty="0" smtClean="0">
              <a:cs typeface="Arial" charset="0"/>
            </a:endParaRP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8194" name="Picture 2" descr="C:\Users\Brianna Hawes\Desktop\Brianna Work\SiB Excel Supplements\Figures\C8443_10\C8443_10\Fig10-1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744469"/>
            <a:ext cx="7313106" cy="4046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Workbooks (continued)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a worksheet</a:t>
            </a:r>
          </a:p>
          <a:p>
            <a:pPr lvl="1"/>
            <a:r>
              <a:rPr lang="en-US" dirty="0" smtClean="0"/>
              <a:t>Users cannot change the content of locked cells</a:t>
            </a:r>
          </a:p>
          <a:p>
            <a:pPr lvl="1"/>
            <a:r>
              <a:rPr lang="en-US" dirty="0" smtClean="0"/>
              <a:t>Specify what users can do in the worksheet (e.g., format, enter data)</a:t>
            </a:r>
          </a:p>
          <a:p>
            <a:pPr lvl="1"/>
            <a:r>
              <a:rPr lang="en-US" dirty="0" smtClean="0"/>
              <a:t>Specify passwords so that users can enter a case-sensitive password before they remove protection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93E1D-DF06-4DED-85B3-D0DF053B3D11}" type="slidenum">
              <a:rPr lang="en-US" smtClean="0">
                <a:cs typeface="Arial" charset="0"/>
              </a:rPr>
              <a:pPr/>
              <a:t>19</a:t>
            </a:fld>
            <a:endParaRPr lang="en-US" dirty="0" smtClean="0">
              <a:cs typeface="Arial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Introduction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Information system</a:t>
            </a:r>
          </a:p>
          <a:p>
            <a:pPr lvl="1" eaLnBrk="1" hangingPunct="1"/>
            <a:r>
              <a:rPr lang="en-US" dirty="0" smtClean="0"/>
              <a:t>Collects, organizes, and processes data</a:t>
            </a:r>
          </a:p>
          <a:p>
            <a:pPr lvl="1" eaLnBrk="1" hangingPunct="1"/>
            <a:r>
              <a:rPr lang="en-US" dirty="0" smtClean="0"/>
              <a:t>Communicates and distributes coordinated results</a:t>
            </a:r>
          </a:p>
          <a:p>
            <a:pPr eaLnBrk="1" hangingPunct="1"/>
            <a:r>
              <a:rPr lang="en-US" dirty="0" smtClean="0"/>
              <a:t>Decision support system (DSS)</a:t>
            </a:r>
          </a:p>
          <a:p>
            <a:pPr lvl="1" eaLnBrk="1" hangingPunct="1"/>
            <a:r>
              <a:rPr lang="en-US" dirty="0" smtClean="0"/>
              <a:t>Helps managers model business scenarios, especially through what-if analysis</a:t>
            </a:r>
          </a:p>
          <a:p>
            <a:pPr eaLnBrk="1" hangingPunct="1"/>
            <a:r>
              <a:rPr lang="en-US" dirty="0" smtClean="0"/>
              <a:t>Minimizing data-entry errors in Excel workbooks</a:t>
            </a:r>
          </a:p>
          <a:p>
            <a:pPr eaLnBrk="1" hangingPunct="1"/>
            <a:r>
              <a:rPr lang="en-US" dirty="0" smtClean="0"/>
              <a:t>Documenting workbooks and troubleshooting worksheet errors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55B8A-B447-46EF-909A-B7EC9662332D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Workbooks (continued)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C2B5E-1385-4E79-AB98-B604A78F4E1B}" type="slidenum">
              <a:rPr lang="en-US" smtClean="0">
                <a:cs typeface="Arial" charset="0"/>
              </a:rPr>
              <a:pPr/>
              <a:t>20</a:t>
            </a:fld>
            <a:endParaRPr lang="en-US" dirty="0" smtClean="0">
              <a:cs typeface="Arial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" y="5879068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Hiding and displaying rows and columns</a:t>
            </a:r>
            <a:endParaRPr lang="en-US" sz="1800" b="1" dirty="0" smtClean="0">
              <a:latin typeface="Arial" charset="0"/>
            </a:endParaRPr>
          </a:p>
        </p:txBody>
      </p:sp>
      <p:pic>
        <p:nvPicPr>
          <p:cNvPr id="9218" name="Picture 2" descr="C:\Users\Brianna Hawes\Desktop\Brianna Work\SiB Excel Supplements\Figures\C8443_10\C8443_10\Fig10-1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828800"/>
            <a:ext cx="6400799" cy="392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Workbooks (continued)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Protect a workbook to prohibit users from adding, renaming, or deleting worksheets in the workbook</a:t>
            </a:r>
          </a:p>
          <a:p>
            <a:pPr eaLnBrk="1" hangingPunct="1"/>
            <a:r>
              <a:rPr lang="en-US" dirty="0" smtClean="0"/>
              <a:t>Secure the workbook structure or its windows</a:t>
            </a:r>
          </a:p>
          <a:p>
            <a:pPr lvl="1" eaLnBrk="1" hangingPunct="1"/>
            <a:r>
              <a:rPr lang="en-US" dirty="0" smtClean="0"/>
              <a:t>Structure (cannot insert, delete, or rename worksheets)</a:t>
            </a:r>
          </a:p>
          <a:p>
            <a:pPr lvl="1" eaLnBrk="1" hangingPunct="1"/>
            <a:r>
              <a:rPr lang="en-US" dirty="0" smtClean="0"/>
              <a:t>Windows (Excel windows are the same size and position each time the workbook opens)</a:t>
            </a:r>
          </a:p>
          <a:p>
            <a:pPr eaLnBrk="1" hangingPunct="1"/>
            <a:r>
              <a:rPr lang="en-US" dirty="0" smtClean="0"/>
              <a:t>You can specify that users enter a case-sensitive password before they remove protection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4C036-C9CA-481E-AEDF-585263C52DA3}" type="slidenum">
              <a:rPr lang="en-US" smtClean="0">
                <a:cs typeface="Arial" charset="0"/>
              </a:rPr>
              <a:pPr/>
              <a:t>21</a:t>
            </a:fld>
            <a:endParaRPr lang="en-US" dirty="0" smtClean="0">
              <a:cs typeface="Arial" charset="0"/>
            </a:endParaRP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Documenting Workbooks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Documentation</a:t>
            </a:r>
          </a:p>
          <a:p>
            <a:pPr lvl="1" eaLnBrk="1" hangingPunct="1"/>
            <a:r>
              <a:rPr lang="en-US" dirty="0" smtClean="0"/>
              <a:t>All records that describe how and why a system has been developed, and how it should be used</a:t>
            </a:r>
          </a:p>
          <a:p>
            <a:pPr lvl="1" eaLnBrk="1" hangingPunct="1"/>
            <a:r>
              <a:rPr lang="en-US" dirty="0" smtClean="0"/>
              <a:t>A tremendous timesaver</a:t>
            </a:r>
          </a:p>
          <a:p>
            <a:pPr lvl="1" eaLnBrk="1" hangingPunct="1"/>
            <a:r>
              <a:rPr lang="en-US" dirty="0" smtClean="0"/>
              <a:t>Can be included within a workbook or printed (documentation worksheet or workbook’s formulas)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B45A4-DEF6-4710-9F5A-31AD3B7D5432}" type="slidenum">
              <a:rPr lang="en-US" smtClean="0">
                <a:cs typeface="Arial" charset="0"/>
              </a:rPr>
              <a:pPr/>
              <a:t>22</a:t>
            </a:fld>
            <a:endParaRPr lang="en-US" dirty="0" smtClean="0">
              <a:cs typeface="Arial" charset="0"/>
            </a:endParaRP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Workbooks (continued)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documentation for Excel applications:</a:t>
            </a:r>
          </a:p>
          <a:p>
            <a:pPr lvl="1"/>
            <a:r>
              <a:rPr lang="en-US" dirty="0" smtClean="0"/>
              <a:t>Basic information (workbook author, date of creation, purpose)</a:t>
            </a:r>
          </a:p>
          <a:p>
            <a:pPr lvl="1"/>
            <a:r>
              <a:rPr lang="en-US" dirty="0" smtClean="0"/>
              <a:t>Step-by-step instructions for entering data and performing calculations</a:t>
            </a:r>
          </a:p>
          <a:p>
            <a:pPr lvl="1"/>
            <a:r>
              <a:rPr lang="en-US" dirty="0" smtClean="0"/>
              <a:t>Notes or comments that identify the source of data</a:t>
            </a:r>
          </a:p>
          <a:p>
            <a:pPr lvl="1"/>
            <a:r>
              <a:rPr lang="en-US" dirty="0" smtClean="0"/>
              <a:t>Notes or comments that define terms, explain calculations, or describe assumptions</a:t>
            </a: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867D5-ED13-43F1-A437-F7A3579912C7}" type="slidenum">
              <a:rPr lang="en-US" smtClean="0">
                <a:cs typeface="Arial" charset="0"/>
              </a:rPr>
              <a:pPr/>
              <a:t>23</a:t>
            </a:fld>
            <a:endParaRPr lang="en-US" dirty="0" smtClean="0">
              <a:cs typeface="Arial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Workbooks (continued)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54485-BF39-4D25-AA88-6B8F3B0EB6AB}" type="slidenum">
              <a:rPr lang="en-US" smtClean="0">
                <a:cs typeface="Arial" charset="0"/>
              </a:rPr>
              <a:pPr/>
              <a:t>24</a:t>
            </a:fld>
            <a:endParaRPr lang="en-US" dirty="0" smtClean="0">
              <a:cs typeface="Arial" charset="0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0242" name="Picture 2" descr="C:\Users\Brianna Hawes\Desktop\Brianna Work\SiB Excel Supplements\Figures\C8443_10\C8443_10\Fig10-1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24000"/>
            <a:ext cx="7305441" cy="4626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Workbooks (continued)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90991-C76C-4106-9014-6DD35BA5C0CD}" type="slidenum">
              <a:rPr lang="en-US" smtClean="0">
                <a:cs typeface="Arial" charset="0"/>
              </a:rPr>
              <a:pPr/>
              <a:t>25</a:t>
            </a:fld>
            <a:endParaRPr lang="en-US" dirty="0" smtClean="0">
              <a:cs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1266" name="Picture 2" descr="C:\Users\Brianna Hawes\Desktop\Brianna Work\SiB Excel Supplements\Figures\C8443_10\C8443_10\Fig10-1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76400"/>
            <a:ext cx="7696200" cy="4159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1 Summary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 Excel application that others can use</a:t>
            </a:r>
          </a:p>
          <a:p>
            <a:pPr eaLnBrk="1" hangingPunct="1"/>
            <a:r>
              <a:rPr lang="en-US" dirty="0" smtClean="0"/>
              <a:t>Validating data entry</a:t>
            </a:r>
          </a:p>
          <a:p>
            <a:pPr eaLnBrk="1" hangingPunct="1"/>
            <a:r>
              <a:rPr lang="en-US" dirty="0" smtClean="0"/>
              <a:t>Protecting a workbook</a:t>
            </a:r>
          </a:p>
          <a:p>
            <a:pPr eaLnBrk="1" hangingPunct="1"/>
            <a:r>
              <a:rPr lang="en-US" dirty="0" smtClean="0"/>
              <a:t>Providing thorough documentation for users</a:t>
            </a:r>
          </a:p>
          <a:p>
            <a:pPr lvl="1" eaLnBrk="1" hangingPunct="1"/>
            <a:r>
              <a:rPr lang="en-US" dirty="0" smtClean="0"/>
              <a:t>Documentation worksheet</a:t>
            </a:r>
          </a:p>
          <a:p>
            <a:pPr lvl="1" eaLnBrk="1" hangingPunct="1"/>
            <a:r>
              <a:rPr lang="en-US" dirty="0" smtClean="0"/>
              <a:t>Cell comments</a:t>
            </a: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5DA48-D555-40AD-B92D-AA560FD09AB6}" type="slidenum">
              <a:rPr lang="en-US" smtClean="0">
                <a:cs typeface="Arial" charset="0"/>
              </a:rPr>
              <a:pPr/>
              <a:t>26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2 Objectives:</a:t>
            </a:r>
            <a:br>
              <a:rPr lang="en-US" dirty="0" smtClean="0"/>
            </a:br>
            <a:r>
              <a:rPr lang="en-US" dirty="0" smtClean="0"/>
              <a:t> Identifying and Correcting Formula Errors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Audit formulas for accuracy and validity</a:t>
            </a:r>
          </a:p>
          <a:p>
            <a:pPr eaLnBrk="1" hangingPunct="1"/>
            <a:r>
              <a:rPr lang="en-US" dirty="0" smtClean="0"/>
              <a:t>Evaluate and trace formula errors</a:t>
            </a:r>
          </a:p>
          <a:p>
            <a:pPr eaLnBrk="1" hangingPunct="1"/>
            <a:r>
              <a:rPr lang="en-US" dirty="0" smtClean="0"/>
              <a:t>Identify, analyze, and correct errors</a:t>
            </a:r>
          </a:p>
          <a:p>
            <a:pPr eaLnBrk="1" hangingPunct="1"/>
            <a:r>
              <a:rPr lang="en-US" dirty="0" smtClean="0"/>
              <a:t>Set error-checking options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83716-32B8-4BF3-BFB2-F8133BEF8258}" type="slidenum">
              <a:rPr lang="en-US" smtClean="0">
                <a:cs typeface="Arial" charset="0"/>
              </a:rPr>
              <a:pPr/>
              <a:t>27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Formula Errors</a:t>
            </a:r>
            <a:endParaRPr lang="en-US" dirty="0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Taking advantage of more sophisticated Excel tools that help find and respond to formula errors</a:t>
            </a:r>
          </a:p>
          <a:p>
            <a:pPr lvl="1" eaLnBrk="1" hangingPunct="1"/>
            <a:r>
              <a:rPr lang="en-US" dirty="0" smtClean="0"/>
              <a:t>Address error messages caused by problems with the formulas in the workbook</a:t>
            </a:r>
          </a:p>
          <a:p>
            <a:pPr lvl="1" eaLnBrk="1" hangingPunct="1"/>
            <a:r>
              <a:rPr lang="en-US" dirty="0" smtClean="0"/>
              <a:t>Audit formulas</a:t>
            </a:r>
          </a:p>
        </p:txBody>
      </p:sp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6DE8B-8DF4-4FE5-B900-869D69B7A77A}" type="slidenum">
              <a:rPr lang="en-US" smtClean="0">
                <a:cs typeface="Arial" charset="0"/>
              </a:rPr>
              <a:pPr/>
              <a:t>28</a:t>
            </a:fld>
            <a:endParaRPr lang="en-US" dirty="0" smtClean="0">
              <a:cs typeface="Arial" charset="0"/>
            </a:endParaRP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Solving Formula Errors</a:t>
            </a:r>
          </a:p>
        </p:txBody>
      </p:sp>
      <p:sp>
        <p:nvSpPr>
          <p:cNvPr id="8499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 obvious errors</a:t>
            </a:r>
          </a:p>
          <a:p>
            <a:pPr eaLnBrk="1" hangingPunct="1"/>
            <a:r>
              <a:rPr lang="en-US" dirty="0" smtClean="0"/>
              <a:t>Use the Error Alert button</a:t>
            </a:r>
          </a:p>
          <a:p>
            <a:pPr eaLnBrk="1" hangingPunct="1"/>
            <a:r>
              <a:rPr lang="en-US" dirty="0" smtClean="0"/>
              <a:t>Examine the formula</a:t>
            </a: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4EF1-EC59-4A1D-A6F3-A13E82DD30B2}" type="slidenum">
              <a:rPr lang="en-US" smtClean="0">
                <a:cs typeface="Arial" charset="0"/>
              </a:rPr>
              <a:pPr/>
              <a:t>29</a:t>
            </a:fld>
            <a:endParaRPr lang="en-US" dirty="0" smtClean="0">
              <a:cs typeface="Arial" charset="0"/>
            </a:endParaRPr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Introduction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Automating tasks to further enhance usefulness and reliability of workbooks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To go to Level 1,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5C5A"/>
                </a:solidFill>
                <a:hlinkClick r:id="rId3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To go to Level 2, </a:t>
            </a:r>
            <a:r>
              <a:rPr lang="en-US" dirty="0" smtClean="0">
                <a:solidFill>
                  <a:srgbClr val="005C5A"/>
                </a:solidFill>
                <a:hlinkClick r:id="rId4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To go to Level 3, </a:t>
            </a:r>
            <a:r>
              <a:rPr lang="en-US" dirty="0" smtClean="0">
                <a:solidFill>
                  <a:srgbClr val="005C5A"/>
                </a:solidFill>
                <a:hlinkClick r:id="rId5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5B2-BD2C-4A9C-BFF5-A16320633D27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Tools for Solving Formula Errors (continued)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Formula auditing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Permit the review of the structure and behavior of a formula</a:t>
            </a:r>
          </a:p>
          <a:p>
            <a:pPr lvl="1"/>
            <a:r>
              <a:rPr lang="en-US" dirty="0" smtClean="0"/>
              <a:t>Can result in false positives and false negatives</a:t>
            </a:r>
          </a:p>
          <a:p>
            <a:r>
              <a:rPr lang="en-US" dirty="0" smtClean="0"/>
              <a:t>Formula auditing group on the ribbon</a:t>
            </a:r>
          </a:p>
          <a:p>
            <a:pPr lvl="1"/>
            <a:r>
              <a:rPr lang="en-US" dirty="0" smtClean="0"/>
              <a:t>Some tools may display tracer arrows</a:t>
            </a:r>
          </a:p>
          <a:p>
            <a:pPr lvl="2"/>
            <a:r>
              <a:rPr lang="en-US" dirty="0" smtClean="0"/>
              <a:t>Precedent cells (contain a value used in a formula)</a:t>
            </a:r>
          </a:p>
          <a:p>
            <a:pPr lvl="2"/>
            <a:r>
              <a:rPr lang="en-US" dirty="0" smtClean="0"/>
              <a:t>Dependent cells (contain a formula that refers to other cells)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26AE08-A13F-49CA-AB93-063E31B7313B}" type="slidenum">
              <a:rPr lang="en-US" smtClean="0">
                <a:cs typeface="Arial" charset="0"/>
              </a:rPr>
              <a:pPr/>
              <a:t>30</a:t>
            </a:fld>
            <a:endParaRPr lang="en-US" dirty="0" smtClean="0">
              <a:cs typeface="Arial" charset="0"/>
            </a:endParaRPr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Tools for Solving Formula Errors (continued)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AF072-899D-4150-889E-31194561471D}" type="slidenum">
              <a:rPr lang="en-US" smtClean="0">
                <a:cs typeface="Arial" charset="0"/>
              </a:rPr>
              <a:pPr/>
              <a:t>31</a:t>
            </a:fld>
            <a:endParaRPr lang="en-US" dirty="0" smtClean="0">
              <a:cs typeface="Arial" charset="0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2290" name="Picture 2" descr="C:\Users\Brianna Hawes\Desktop\Brianna Work\SiB Excel Supplements\Figures\C8443_10\C8443_10\Tbl10-0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524000"/>
            <a:ext cx="6476999" cy="4668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Tracing and Solving Formula Errors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ADC1C-A47A-491A-A11F-1B2FDD8A3AEB}" type="slidenum">
              <a:rPr lang="en-US" smtClean="0">
                <a:cs typeface="Arial" charset="0"/>
              </a:rPr>
              <a:pPr/>
              <a:t>32</a:t>
            </a:fld>
            <a:endParaRPr lang="en-US" dirty="0" smtClean="0">
              <a:cs typeface="Arial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3314" name="Picture 2" descr="C:\Users\Brianna Hawes\Desktop\Brianna Work\SiB Excel Supplements\Figures\C8443_10\C8443_10\Fig10-2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1729"/>
            <a:ext cx="7772400" cy="4236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Tracing and Solving Formula Errors (continued)</a:t>
            </a: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76169-69FE-4D8A-81EB-54543454ADD6}" type="slidenum">
              <a:rPr lang="en-US" smtClean="0">
                <a:cs typeface="Arial" charset="0"/>
              </a:rPr>
              <a:pPr/>
              <a:t>33</a:t>
            </a:fld>
            <a:endParaRPr lang="en-US" dirty="0" smtClean="0">
              <a:cs typeface="Arial" charset="0"/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4338" name="Picture 2" descr="C:\Users\Brianna Hawes\Desktop\Brianna Work\SiB Excel Supplements\Figures\C8443_10\C8443_10\Fig10-2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7837341" cy="3143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Tracing and Solving Formula Errors (continued)</a:t>
            </a:r>
          </a:p>
        </p:txBody>
      </p:sp>
      <p:sp>
        <p:nvSpPr>
          <p:cNvPr id="993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C46F0-2EAF-45F5-A56E-34C7CF515BDF}" type="slidenum">
              <a:rPr lang="en-US" smtClean="0">
                <a:cs typeface="Arial" charset="0"/>
              </a:rPr>
              <a:pPr/>
              <a:t>34</a:t>
            </a:fld>
            <a:endParaRPr lang="en-US" dirty="0" smtClean="0">
              <a:cs typeface="Arial" charset="0"/>
            </a:endParaRPr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5362" name="Picture 2" descr="C:\Users\Brianna Hawes\Desktop\Brianna Work\SiB Excel Supplements\Figures\C8443_10\C8443_10\Fig10-2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28800"/>
            <a:ext cx="7966379" cy="3881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Tracing and Solving Formula Errors (continued)</a:t>
            </a:r>
          </a:p>
        </p:txBody>
      </p:sp>
      <p:sp>
        <p:nvSpPr>
          <p:cNvPr id="1034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06F62-78D9-4E88-AB66-17603D15B195}" type="slidenum">
              <a:rPr lang="en-US" smtClean="0">
                <a:cs typeface="Arial" charset="0"/>
              </a:rPr>
              <a:pPr/>
              <a:t>35</a:t>
            </a:fld>
            <a:endParaRPr lang="en-US" dirty="0" smtClean="0">
              <a:cs typeface="Arial" charset="0"/>
            </a:endParaRPr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1295400" y="53340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30000"/>
            </a:pPr>
            <a:r>
              <a:rPr lang="en-US" sz="1800" b="1" dirty="0">
                <a:latin typeface="Arial" charset="0"/>
              </a:rPr>
              <a:t>Traces components of a formula that references other cells</a:t>
            </a: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6386" name="Picture 2" descr="C:\Users\Brianna Hawes\Desktop\Brianna Work\SiB Excel Supplements\Figures\C8443_10\C8443_10\Fig10-29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745264"/>
            <a:ext cx="7162799" cy="351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Tracing and Solving Formula Errors (continued)</a:t>
            </a:r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C1A10-E5E1-485B-95D8-7590577AC926}" type="slidenum">
              <a:rPr lang="en-US" smtClean="0">
                <a:cs typeface="Arial" charset="0"/>
              </a:rPr>
              <a:pPr/>
              <a:t>36</a:t>
            </a:fld>
            <a:endParaRPr lang="en-US" dirty="0" smtClean="0">
              <a:cs typeface="Arial" charset="0"/>
            </a:endParaRPr>
          </a:p>
        </p:txBody>
      </p:sp>
      <p:sp>
        <p:nvSpPr>
          <p:cNvPr id="107525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2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7410" name="Picture 2" descr="C:\Users\Brianna Hawes\Desktop\Brianna Work\SiB Excel Supplements\Figures\C8443_10\C8443_10\Fig10-3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524000"/>
            <a:ext cx="6172200" cy="4798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2 Summary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Excel formula auditing tools to trace and correct errors</a:t>
            </a:r>
          </a:p>
          <a:p>
            <a:pPr lvl="1" eaLnBrk="1" hangingPunct="1"/>
            <a:r>
              <a:rPr lang="en-US" dirty="0" smtClean="0"/>
              <a:t>Auditing formulas</a:t>
            </a:r>
          </a:p>
          <a:p>
            <a:pPr lvl="1" eaLnBrk="1" hangingPunct="1"/>
            <a:r>
              <a:rPr lang="en-US" dirty="0" smtClean="0"/>
              <a:t>Evaluating error messages in cells</a:t>
            </a:r>
          </a:p>
        </p:txBody>
      </p:sp>
      <p:sp>
        <p:nvSpPr>
          <p:cNvPr id="1095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095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116C2-9C84-4B57-AB13-C870BA690218}" type="slidenum">
              <a:rPr lang="en-US" smtClean="0">
                <a:cs typeface="Arial" charset="0"/>
              </a:rPr>
              <a:pPr/>
              <a:t>37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 3 Objectives:</a:t>
            </a:r>
            <a:br>
              <a:rPr lang="en-US" dirty="0" smtClean="0"/>
            </a:br>
            <a:r>
              <a:rPr lang="en-US" dirty="0" smtClean="0"/>
              <a:t>Automating Excel Tasks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and record macros</a:t>
            </a:r>
          </a:p>
          <a:p>
            <a:pPr eaLnBrk="1" hangingPunct="1"/>
            <a:r>
              <a:rPr lang="en-US" dirty="0" smtClean="0"/>
              <a:t>Run and test macros</a:t>
            </a:r>
          </a:p>
          <a:p>
            <a:r>
              <a:rPr lang="en-US" dirty="0" smtClean="0"/>
              <a:t>Customize ribbon tabs</a:t>
            </a:r>
          </a:p>
          <a:p>
            <a:pPr eaLnBrk="1" hangingPunct="1"/>
            <a:r>
              <a:rPr lang="en-US" dirty="0" smtClean="0"/>
              <a:t>Add macro buttons to a ribbon tab</a:t>
            </a:r>
          </a:p>
          <a:p>
            <a:r>
              <a:rPr lang="en-US" dirty="0" smtClean="0"/>
              <a:t>Add custom buttons to a worksheet</a:t>
            </a:r>
          </a:p>
          <a:p>
            <a:r>
              <a:rPr lang="en-US" dirty="0" smtClean="0"/>
              <a:t>View macro code using the Visual Basic Editor</a:t>
            </a:r>
          </a:p>
        </p:txBody>
      </p:sp>
      <p:sp>
        <p:nvSpPr>
          <p:cNvPr id="1116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116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A8405-8155-4D4D-9EC8-4118EC3DDF26}" type="slidenum">
              <a:rPr lang="en-US" smtClean="0">
                <a:cs typeface="Arial" charset="0"/>
              </a:rPr>
              <a:pPr/>
              <a:t>38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Macros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Macro</a:t>
            </a:r>
          </a:p>
          <a:p>
            <a:pPr lvl="1"/>
            <a:r>
              <a:rPr lang="en-US" dirty="0" smtClean="0"/>
              <a:t>A series of commands that you store and then run when you need to perform a task</a:t>
            </a:r>
          </a:p>
          <a:p>
            <a:r>
              <a:rPr lang="en-US" dirty="0" smtClean="0"/>
              <a:t>Steps—stored as </a:t>
            </a:r>
            <a:r>
              <a:rPr lang="en-US" b="1" dirty="0" smtClean="0"/>
              <a:t>Visual Basic for Applications (VBA) </a:t>
            </a:r>
            <a:r>
              <a:rPr lang="en-US" dirty="0" smtClean="0"/>
              <a:t>commands in the macro—are performed in sequence when you run the macro</a:t>
            </a:r>
          </a:p>
          <a:p>
            <a:pPr eaLnBrk="1" hangingPunct="1"/>
            <a:r>
              <a:rPr lang="en-US" dirty="0" smtClean="0"/>
              <a:t>To create a macro:</a:t>
            </a:r>
          </a:p>
          <a:p>
            <a:pPr lvl="1" eaLnBrk="1" hangingPunct="1"/>
            <a:r>
              <a:rPr lang="en-US" dirty="0" smtClean="0"/>
              <a:t>Use the macro recorder, or</a:t>
            </a:r>
          </a:p>
          <a:p>
            <a:pPr lvl="1" eaLnBrk="1" hangingPunct="1"/>
            <a:r>
              <a:rPr lang="en-US" dirty="0" smtClean="0"/>
              <a:t>Write from scratch by entering VBA commands in the Visual Basic Editor</a:t>
            </a:r>
          </a:p>
        </p:txBody>
      </p:sp>
      <p:sp>
        <p:nvSpPr>
          <p:cNvPr id="1157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157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9DB37-A854-4820-825F-B39FA340BCA1}" type="slidenum">
              <a:rPr lang="en-US" smtClean="0">
                <a:cs typeface="Arial" charset="0"/>
              </a:rPr>
              <a:pPr/>
              <a:t>39</a:t>
            </a:fld>
            <a:endParaRPr lang="en-US" dirty="0" smtClean="0">
              <a:cs typeface="Arial" charset="0"/>
            </a:endParaRPr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Covered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c</a:t>
            </a:r>
            <a:r>
              <a:rPr lang="en-US" dirty="0" smtClean="0"/>
              <a:t>ustom </a:t>
            </a:r>
            <a:r>
              <a:rPr lang="en-US" dirty="0" smtClean="0"/>
              <a:t>macro </a:t>
            </a:r>
            <a:r>
              <a:rPr lang="en-US" dirty="0" smtClean="0"/>
              <a:t>buttons</a:t>
            </a:r>
          </a:p>
          <a:p>
            <a:r>
              <a:rPr lang="en-US" dirty="0" smtClean="0"/>
              <a:t>c</a:t>
            </a:r>
            <a:r>
              <a:rPr lang="en-US" dirty="0" smtClean="0"/>
              <a:t>ustom </a:t>
            </a:r>
            <a:r>
              <a:rPr lang="en-US" dirty="0" smtClean="0"/>
              <a:t>ribbon tabs and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D</a:t>
            </a:r>
            <a:r>
              <a:rPr lang="en-US" dirty="0" smtClean="0"/>
              <a:t>ata validation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ormula auditing</a:t>
            </a:r>
          </a:p>
          <a:p>
            <a:r>
              <a:rPr lang="en-US" dirty="0" smtClean="0"/>
              <a:t>Macro recorder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Basic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W</a:t>
            </a:r>
            <a:r>
              <a:rPr lang="en-US" dirty="0" smtClean="0"/>
              <a:t>orksheet </a:t>
            </a:r>
            <a:r>
              <a:rPr lang="en-US" dirty="0" smtClean="0"/>
              <a:t>and workbook protection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Macro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macro recorder to record keystrokes and mouse actions</a:t>
            </a:r>
          </a:p>
          <a:p>
            <a:pPr eaLnBrk="1" hangingPunct="1"/>
            <a:r>
              <a:rPr lang="en-US" dirty="0" smtClean="0"/>
              <a:t>Assign a macro to a shortcut key</a:t>
            </a:r>
          </a:p>
        </p:txBody>
      </p:sp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59410-8F71-4BEE-824E-0B9E6B56CC36}" type="slidenum">
              <a:rPr lang="en-US" smtClean="0">
                <a:cs typeface="Arial" charset="0"/>
              </a:rPr>
              <a:pPr/>
              <a:t>40</a:t>
            </a:fld>
            <a:endParaRPr lang="en-US" dirty="0" smtClean="0">
              <a:cs typeface="Arial" charset="0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Macro (continued)</a:t>
            </a:r>
          </a:p>
        </p:txBody>
      </p:sp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59410-8F71-4BEE-824E-0B9E6B56CC36}" type="slidenum">
              <a:rPr lang="en-US" smtClean="0">
                <a:cs typeface="Arial" charset="0"/>
              </a:rPr>
              <a:pPr/>
              <a:t>41</a:t>
            </a:fld>
            <a:endParaRPr lang="en-US" dirty="0" smtClean="0">
              <a:cs typeface="Arial" charset="0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8434" name="Picture 2" descr="C:\Users\Brianna Hawes\Desktop\Brianna Work\SiB Excel Supplements\Figures\C8443_10\C8443_10\Fig10-36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981200"/>
            <a:ext cx="7612050" cy="2782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a Macro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Press the shortcut key assigned to the macro, or</a:t>
            </a:r>
          </a:p>
          <a:p>
            <a:pPr eaLnBrk="1" hangingPunct="1"/>
            <a:r>
              <a:rPr lang="en-US" dirty="0" smtClean="0"/>
              <a:t>Use the Macro dialog box</a:t>
            </a:r>
          </a:p>
        </p:txBody>
      </p:sp>
      <p:sp>
        <p:nvSpPr>
          <p:cNvPr id="1218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218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CB200-D641-42C8-8691-3810CC37F144}" type="slidenum">
              <a:rPr lang="en-US" smtClean="0">
                <a:cs typeface="Arial" charset="0"/>
              </a:rPr>
              <a:pPr/>
              <a:t>42</a:t>
            </a:fld>
            <a:endParaRPr lang="en-US" dirty="0" smtClean="0">
              <a:cs typeface="Arial" charset="0"/>
            </a:endParaRPr>
          </a:p>
        </p:txBody>
      </p:sp>
      <p:sp>
        <p:nvSpPr>
          <p:cNvPr id="12186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a Macro (continued)</a:t>
            </a:r>
          </a:p>
        </p:txBody>
      </p:sp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85384-0ED4-4B02-BBE8-4964EB98DC31}" type="slidenum">
              <a:rPr lang="en-US" smtClean="0">
                <a:cs typeface="Arial" charset="0"/>
              </a:rPr>
              <a:pPr/>
              <a:t>43</a:t>
            </a:fld>
            <a:endParaRPr lang="en-US" dirty="0" smtClean="0">
              <a:cs typeface="Arial" charset="0"/>
            </a:endParaRPr>
          </a:p>
        </p:txBody>
      </p:sp>
      <p:sp>
        <p:nvSpPr>
          <p:cNvPr id="123909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9458" name="Picture 2" descr="C:\Users\Brianna Hawes\Desktop\Brianna Work\SiB Excel Supplements\Figures\C8443_10\C8443_10\Fig10-3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05000"/>
            <a:ext cx="7467600" cy="3315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Macro (continued)</a:t>
            </a:r>
          </a:p>
        </p:txBody>
      </p:sp>
      <p:sp>
        <p:nvSpPr>
          <p:cNvPr id="1259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259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983C2-2E5F-49BA-AC0B-5B5A4608EEC1}" type="slidenum">
              <a:rPr lang="en-US" smtClean="0">
                <a:cs typeface="Arial" charset="0"/>
              </a:rPr>
              <a:pPr/>
              <a:t>44</a:t>
            </a:fld>
            <a:endParaRPr lang="en-US" dirty="0" smtClean="0">
              <a:cs typeface="Arial" charset="0"/>
            </a:endParaRPr>
          </a:p>
        </p:txBody>
      </p:sp>
      <p:sp>
        <p:nvSpPr>
          <p:cNvPr id="125957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" y="51816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Creating a custom button</a:t>
            </a:r>
            <a:endParaRPr lang="en-US" sz="1800" b="1" dirty="0" smtClean="0">
              <a:latin typeface="Arial" charset="0"/>
            </a:endParaRPr>
          </a:p>
        </p:txBody>
      </p:sp>
      <p:pic>
        <p:nvPicPr>
          <p:cNvPr id="20482" name="Picture 2" descr="C:\Users\Brianna Hawes\Desktop\Brianna Work\SiB Excel Supplements\Figures\C8443_10\C8443_10\Fig10-4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00200"/>
            <a:ext cx="7619999" cy="3383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Viewing a Macro in the Visual Basic Editor</a:t>
            </a:r>
          </a:p>
        </p:txBody>
      </p:sp>
      <p:sp>
        <p:nvSpPr>
          <p:cNvPr id="1300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30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32706-F228-4A9E-86DB-C28B2D464C91}" type="slidenum">
              <a:rPr lang="en-US" smtClean="0">
                <a:cs typeface="Arial" charset="0"/>
              </a:rPr>
              <a:pPr/>
              <a:t>45</a:t>
            </a:fld>
            <a:endParaRPr lang="en-US" dirty="0" smtClean="0">
              <a:cs typeface="Arial" charset="0"/>
            </a:endParaRPr>
          </a:p>
        </p:txBody>
      </p:sp>
      <p:sp>
        <p:nvSpPr>
          <p:cNvPr id="130054" name="Text Box 7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3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21506" name="Picture 2" descr="C:\Users\Brianna Hawes\Desktop\Brianna Work\SiB Excel Supplements\Figures\C8443_10\C8443_10\Fig10-4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24000"/>
            <a:ext cx="6324599" cy="4454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3 Summary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Automating a workbook by creating and running a macro</a:t>
            </a:r>
          </a:p>
          <a:p>
            <a:pPr eaLnBrk="1" hangingPunct="1"/>
            <a:r>
              <a:rPr lang="en-US" dirty="0" smtClean="0"/>
              <a:t>Assigning a button to the macro to make it easy to use</a:t>
            </a:r>
          </a:p>
          <a:p>
            <a:pPr eaLnBrk="1" hangingPunct="1"/>
            <a:r>
              <a:rPr lang="en-US" dirty="0" smtClean="0"/>
              <a:t>Working in the Visual Basic Editor window to edit a macro so it runs more efficiently</a:t>
            </a:r>
          </a:p>
        </p:txBody>
      </p:sp>
      <p:sp>
        <p:nvSpPr>
          <p:cNvPr id="136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136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B0816-C7D9-4613-921C-903C1FB469E2}" type="slidenum">
              <a:rPr lang="en-US" smtClean="0">
                <a:cs typeface="Arial" charset="0"/>
              </a:rPr>
              <a:pPr/>
              <a:t>46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Error Free Workbooks</a:t>
            </a:r>
          </a:p>
          <a:p>
            <a:r>
              <a:rPr lang="en-US" dirty="0" smtClean="0"/>
              <a:t>Identifying and Correcting Formula Errors</a:t>
            </a:r>
          </a:p>
          <a:p>
            <a:r>
              <a:rPr lang="en-US" dirty="0" smtClean="0"/>
              <a:t>Automating Excel Tasks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 1 Objectives:</a:t>
            </a:r>
            <a:br>
              <a:rPr lang="en-US" dirty="0" smtClean="0"/>
            </a:br>
            <a:r>
              <a:rPr lang="en-US" dirty="0" smtClean="0"/>
              <a:t>Preparing Error-Free Workbooks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an Excel application</a:t>
            </a:r>
          </a:p>
          <a:p>
            <a:pPr eaLnBrk="1" hangingPunct="1"/>
            <a:r>
              <a:rPr lang="en-US" dirty="0" smtClean="0"/>
              <a:t>Control data-entry errors</a:t>
            </a:r>
          </a:p>
          <a:p>
            <a:pPr eaLnBrk="1" hangingPunct="1"/>
            <a:r>
              <a:rPr lang="en-US" dirty="0" smtClean="0"/>
              <a:t>Protect worksheets and workbooks</a:t>
            </a:r>
          </a:p>
          <a:p>
            <a:pPr eaLnBrk="1" hangingPunct="1"/>
            <a:r>
              <a:rPr lang="en-US" dirty="0" smtClean="0"/>
              <a:t>Document workbooks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C0C71-9060-4254-81B5-B9806D5E0165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 Excel Application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Workbooks designed so others can use them</a:t>
            </a:r>
          </a:p>
          <a:p>
            <a:pPr eaLnBrk="1" hangingPunct="1"/>
            <a:r>
              <a:rPr lang="en-US" dirty="0" smtClean="0"/>
              <a:t>Usually a </a:t>
            </a:r>
            <a:r>
              <a:rPr lang="en-US" b="1" dirty="0" smtClean="0"/>
              <a:t>decision support system</a:t>
            </a:r>
          </a:p>
          <a:p>
            <a:pPr lvl="1" eaLnBrk="1" hangingPunct="1"/>
            <a:r>
              <a:rPr lang="en-US" dirty="0" smtClean="0"/>
              <a:t>Support decisions by allowing what-if analysis and other types of data analysis</a:t>
            </a:r>
          </a:p>
          <a:p>
            <a:pPr eaLnBrk="1" hangingPunct="1"/>
            <a:r>
              <a:rPr lang="en-US" dirty="0" smtClean="0"/>
              <a:t>Typically provide an easy-to-use interface</a:t>
            </a:r>
          </a:p>
          <a:p>
            <a:pPr lvl="1" eaLnBrk="1" hangingPunct="1"/>
            <a:r>
              <a:rPr lang="en-US" dirty="0" smtClean="0"/>
              <a:t>Custom buttons</a:t>
            </a:r>
          </a:p>
          <a:p>
            <a:pPr lvl="1" eaLnBrk="1" hangingPunct="1"/>
            <a:r>
              <a:rPr lang="en-US" dirty="0" smtClean="0"/>
              <a:t>Clearly written documentation</a:t>
            </a:r>
          </a:p>
          <a:p>
            <a:pPr lvl="1" eaLnBrk="1" hangingPunct="1"/>
            <a:r>
              <a:rPr lang="en-US" dirty="0" smtClean="0"/>
              <a:t>Instructions for entering data and performing calculations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82556-BABF-4BDE-8FA4-78E47F755387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 Excel Application (continued)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78ADF2-5376-4731-8F5F-C21BAD7DDAFB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  <p:pic>
        <p:nvPicPr>
          <p:cNvPr id="1026" name="Picture 2" descr="C:\Users\Brianna Hawes\Desktop\Brianna Work\SiB Excel Supplements\Figures\C8443_10\C8443_10\Fig10-0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676400"/>
            <a:ext cx="7391400" cy="437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Controlling Data-Entry Errors Using the Data Validation Tool</a:t>
            </a:r>
          </a:p>
        </p:txBody>
      </p:sp>
      <p:graphicFrame>
        <p:nvGraphicFramePr>
          <p:cNvPr id="283686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812516185"/>
              </p:ext>
            </p:extLst>
          </p:nvPr>
        </p:nvGraphicFramePr>
        <p:xfrm>
          <a:off x="457200" y="1600200"/>
          <a:ext cx="8229600" cy="3537649"/>
        </p:xfrm>
        <a:graphic>
          <a:graphicData uri="http://schemas.openxmlformats.org/drawingml/2006/table">
            <a:tbl>
              <a:tblPr/>
              <a:tblGrid>
                <a:gridCol w="2420471"/>
                <a:gridCol w="5809129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validation tool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Creates rules that define what data is valid in a particular cell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 rule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Specifies the type of data that is appropriate</a:t>
                      </a:r>
                    </a:p>
                    <a:p>
                      <a:pPr marL="223838" marR="0" lvl="0" indent="-223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Specifies the range of acceptable values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message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kind of data users should enter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alert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30000"/>
                        <a:buFontTx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a message of varying severity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D8CF0-8242-47CE-9E74-8833821691BF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Controlling Data-Entry Errors Using the Data Validation Tool (continued)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To validate data using the Data Validation tool:</a:t>
            </a:r>
          </a:p>
          <a:p>
            <a:pPr marL="857250" lvl="1" indent="-457200">
              <a:buFontTx/>
              <a:buAutoNum type="arabicPeriod"/>
            </a:pPr>
            <a:r>
              <a:rPr lang="en-US" dirty="0" smtClean="0"/>
              <a:t>Set up the data validation rule</a:t>
            </a:r>
          </a:p>
          <a:p>
            <a:pPr marL="857250" lvl="1" indent="-457200">
              <a:buFontTx/>
              <a:buAutoNum type="arabicPeriod"/>
            </a:pPr>
            <a:r>
              <a:rPr lang="en-US" dirty="0" smtClean="0"/>
              <a:t>Create the input message</a:t>
            </a:r>
          </a:p>
          <a:p>
            <a:pPr marL="857250" lvl="1" indent="-457200">
              <a:buFontTx/>
              <a:buAutoNum type="arabicPeriod"/>
            </a:pPr>
            <a:r>
              <a:rPr lang="en-US" dirty="0" smtClean="0"/>
              <a:t>Specify the error alert style and message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10</a:t>
            </a:r>
            <a:endParaRPr lang="en-US" dirty="0">
              <a:cs typeface="Arial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99EED-C675-4AA3-9E58-48864A1097CC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 charset="0"/>
                <a:hlinkClick r:id="rId3" action="ppaction://hlinksldjump"/>
              </a:rPr>
              <a:t>Level 1 home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324</TotalTime>
  <Words>1847</Words>
  <Application>Microsoft Office PowerPoint</Application>
  <PresentationFormat>On-screen Show (4:3)</PresentationFormat>
  <Paragraphs>347</Paragraphs>
  <Slides>47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Troubleshooting Workbooks and Automating Excel Applications </vt:lpstr>
      <vt:lpstr>Chapter Introduction</vt:lpstr>
      <vt:lpstr>Chapter Introduction (continued)</vt:lpstr>
      <vt:lpstr>Tools Covered in This Chapter</vt:lpstr>
      <vt:lpstr>Level 1 Objectives: Preparing Error-Free Workbooks</vt:lpstr>
      <vt:lpstr>Planning an Excel Application</vt:lpstr>
      <vt:lpstr>Planning an Excel Application (continued)</vt:lpstr>
      <vt:lpstr>Controlling Data-Entry Errors Using the Data Validation Tool</vt:lpstr>
      <vt:lpstr>Controlling Data-Entry Errors Using the Data Validation Tool (continued)</vt:lpstr>
      <vt:lpstr>Controlling Data-Entry Errors Using the Data Validation Tool (continued)</vt:lpstr>
      <vt:lpstr>Controlling Data-Entry Errors Using the Data Validation Tool (continued)</vt:lpstr>
      <vt:lpstr>Controlling Data-Entry Errors Using the Data Validation Tool (continued)</vt:lpstr>
      <vt:lpstr>Controlling Data-Entry Errors Using the Data Validation Tool (continued)</vt:lpstr>
      <vt:lpstr>Controlling Data-Entry Errors Using the Data Validation Tool (continued)</vt:lpstr>
      <vt:lpstr>Controlling Data-Entry Errors Using the Data Validation Tool (continued)</vt:lpstr>
      <vt:lpstr>Protecting Workbooks</vt:lpstr>
      <vt:lpstr>Protecting Workbooks (continued)</vt:lpstr>
      <vt:lpstr>Protecting Workbooks (continued)</vt:lpstr>
      <vt:lpstr>Protecting Workbooks (continued)</vt:lpstr>
      <vt:lpstr>Protecting Workbooks (continued)</vt:lpstr>
      <vt:lpstr>Protecting Workbooks (continued)</vt:lpstr>
      <vt:lpstr>Documenting Workbooks</vt:lpstr>
      <vt:lpstr>Documenting Workbooks (continued)</vt:lpstr>
      <vt:lpstr>Documenting Workbooks (continued)</vt:lpstr>
      <vt:lpstr>Documenting Workbooks (continued)</vt:lpstr>
      <vt:lpstr>Level 1 Summary</vt:lpstr>
      <vt:lpstr>Level 2 Objectives:  Identifying and Correcting Formula Errors</vt:lpstr>
      <vt:lpstr>Types of Formula Errors</vt:lpstr>
      <vt:lpstr>Tools for Solving Formula Errors</vt:lpstr>
      <vt:lpstr>Tools for Solving Formula Errors (continued)</vt:lpstr>
      <vt:lpstr>Tools for Solving Formula Errors (continued)</vt:lpstr>
      <vt:lpstr>Tracing and Solving Formula Errors</vt:lpstr>
      <vt:lpstr>Tracing and Solving Formula Errors (continued)</vt:lpstr>
      <vt:lpstr>Tracing and Solving Formula Errors (continued)</vt:lpstr>
      <vt:lpstr>Tracing and Solving Formula Errors (continued)</vt:lpstr>
      <vt:lpstr>Tracing and Solving Formula Errors (continued)</vt:lpstr>
      <vt:lpstr>Level 2 Summary</vt:lpstr>
      <vt:lpstr>Level 3 Objectives: Automating Excel Tasks</vt:lpstr>
      <vt:lpstr>Defining Macros</vt:lpstr>
      <vt:lpstr>Creating a Macro</vt:lpstr>
      <vt:lpstr>Creating a Macro (continued)</vt:lpstr>
      <vt:lpstr>Running a Macro</vt:lpstr>
      <vt:lpstr>Running a Macro (continued)</vt:lpstr>
      <vt:lpstr>Running a Macro (continued)</vt:lpstr>
      <vt:lpstr>Viewing a Macro in the Visual Basic Editor</vt:lpstr>
      <vt:lpstr>Level 3 Summary</vt:lpstr>
      <vt:lpstr>Chapter Summary</vt:lpstr>
    </vt:vector>
  </TitlesOfParts>
  <Company>Learning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Leroux-Lindsey</dc:creator>
  <cp:lastModifiedBy>Brianna Hawes</cp:lastModifiedBy>
  <cp:revision>77</cp:revision>
  <dcterms:created xsi:type="dcterms:W3CDTF">2013-07-29T01:49:07Z</dcterms:created>
  <dcterms:modified xsi:type="dcterms:W3CDTF">2013-08-13T18:16:31Z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1797629244</vt:i4>
  </property>
  <property fmtid="{D5CDD505-2E9C-101B-9397-08002B2CF9AE}" pid="3" name="_NewReviewCycle">
    <vt:lpwstr/>
  </property>
  <property fmtid="{D5CDD505-2E9C-101B-9397-08002B2CF9AE}" pid="4" name="_EmailSubject">
    <vt:lpwstr>SiB PPT Template</vt:lpwstr>
  </property>
  <property fmtid="{D5CDD505-2E9C-101B-9397-08002B2CF9AE}" pid="5" name="_AuthorEmail">
    <vt:lpwstr>Julia.Leroux-Lindsey@cengage.com</vt:lpwstr>
  </property>
  <property fmtid="{D5CDD505-2E9C-101B-9397-08002B2CF9AE}" pid="6" name="_AuthorEmailDisplayName">
    <vt:lpwstr>Leroux-Lindsey, Julia</vt:lpwstr>
  </property>
</Properties>
</file>