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57" r:id="rId3"/>
    <p:sldId id="258" r:id="rId4"/>
    <p:sldId id="310"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6" r:id="rId18"/>
    <p:sldId id="277" r:id="rId19"/>
    <p:sldId id="278" r:id="rId20"/>
    <p:sldId id="279" r:id="rId21"/>
    <p:sldId id="281" r:id="rId22"/>
    <p:sldId id="282" r:id="rId23"/>
    <p:sldId id="283" r:id="rId24"/>
    <p:sldId id="284" r:id="rId25"/>
    <p:sldId id="287" r:id="rId26"/>
    <p:sldId id="288" r:id="rId27"/>
    <p:sldId id="289" r:id="rId28"/>
    <p:sldId id="290" r:id="rId29"/>
    <p:sldId id="291" r:id="rId30"/>
    <p:sldId id="292" r:id="rId31"/>
    <p:sldId id="294" r:id="rId32"/>
    <p:sldId id="295" r:id="rId33"/>
    <p:sldId id="296" r:id="rId34"/>
    <p:sldId id="297" r:id="rId35"/>
    <p:sldId id="298" r:id="rId36"/>
    <p:sldId id="299" r:id="rId37"/>
    <p:sldId id="300" r:id="rId38"/>
    <p:sldId id="301" r:id="rId39"/>
    <p:sldId id="302" r:id="rId40"/>
    <p:sldId id="303" r:id="rId41"/>
    <p:sldId id="304" r:id="rId42"/>
    <p:sldId id="306" r:id="rId43"/>
    <p:sldId id="307" r:id="rId44"/>
    <p:sldId id="308" r:id="rId45"/>
    <p:sldId id="30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5" autoAdjust="0"/>
    <p:restoredTop sz="94667" autoAdjust="0"/>
  </p:normalViewPr>
  <p:slideViewPr>
    <p:cSldViewPr>
      <p:cViewPr varScale="1">
        <p:scale>
          <a:sx n="79" d="100"/>
          <a:sy n="79" d="100"/>
        </p:scale>
        <p:origin x="-9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5F5E5-0D15-43D8-A0A7-0FF9EA751DF6}" type="datetimeFigureOut">
              <a:rPr lang="en-US" smtClean="0"/>
              <a:pPr/>
              <a:t>8/13/2013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EB79B-B67F-451F-BC71-A37CF993770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45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EB79B-B67F-451F-BC71-A37CF993770F}"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title.bmp"/>
          <p:cNvPicPr>
            <a:picLocks noChangeAspect="1"/>
          </p:cNvPicPr>
          <p:nvPr userDrawn="1"/>
        </p:nvPicPr>
        <p:blipFill>
          <a:blip r:embed="rId2" cstate="print"/>
          <a:stretch>
            <a:fillRect/>
          </a:stretch>
        </p:blipFill>
        <p:spPr>
          <a:xfrm>
            <a:off x="5079792" y="83092"/>
            <a:ext cx="4064208" cy="1205416"/>
          </a:xfrm>
          <a:prstGeom prst="rect">
            <a:avLst/>
          </a:prstGeom>
        </p:spPr>
      </p:pic>
      <p:pic>
        <p:nvPicPr>
          <p:cNvPr id="7" name="Picture 6" descr="main image.bmp"/>
          <p:cNvPicPr>
            <a:picLocks noChangeAspect="1"/>
          </p:cNvPicPr>
          <p:nvPr userDrawn="1"/>
        </p:nvPicPr>
        <p:blipFill>
          <a:blip r:embed="rId3" cstate="print"/>
          <a:srcRect b="7172"/>
          <a:stretch>
            <a:fillRect/>
          </a:stretch>
        </p:blipFill>
        <p:spPr>
          <a:xfrm>
            <a:off x="0" y="1926512"/>
            <a:ext cx="9144000" cy="4931488"/>
          </a:xfrm>
          <a:prstGeom prst="rect">
            <a:avLst/>
          </a:prstGeom>
        </p:spPr>
      </p:pic>
      <p:sp>
        <p:nvSpPr>
          <p:cNvPr id="2" name="Title 1"/>
          <p:cNvSpPr>
            <a:spLocks noGrp="1"/>
          </p:cNvSpPr>
          <p:nvPr>
            <p:ph type="ctrTitle"/>
          </p:nvPr>
        </p:nvSpPr>
        <p:spPr>
          <a:xfrm>
            <a:off x="381000" y="1349375"/>
            <a:ext cx="7772400" cy="1470025"/>
          </a:xfrm>
        </p:spPr>
        <p:style>
          <a:lnRef idx="2">
            <a:schemeClr val="accent5"/>
          </a:lnRef>
          <a:fillRef idx="1">
            <a:schemeClr val="lt1"/>
          </a:fillRef>
          <a:effectRef idx="0">
            <a:schemeClr val="accent5"/>
          </a:effectRef>
          <a:fontRef idx="none"/>
        </p:style>
        <p:txBody>
          <a:bodyPr>
            <a:normAutofit/>
          </a:bodyPr>
          <a:lstStyle>
            <a:lvl1pPr algn="l">
              <a:defRPr sz="4400">
                <a:solidFill>
                  <a:schemeClr val="accent5">
                    <a:lumMod val="50000"/>
                  </a:schemeClr>
                </a:solidFill>
              </a:defRPr>
            </a:lvl1pPr>
          </a:lstStyle>
          <a:p>
            <a:endParaRPr lang="en-US" dirty="0"/>
          </a:p>
        </p:txBody>
      </p:sp>
      <p:sp>
        <p:nvSpPr>
          <p:cNvPr id="11" name="Text Placeholder 10"/>
          <p:cNvSpPr>
            <a:spLocks noGrp="1"/>
          </p:cNvSpPr>
          <p:nvPr>
            <p:ph type="body" sz="quarter" idx="10"/>
          </p:nvPr>
        </p:nvSpPr>
        <p:spPr>
          <a:xfrm>
            <a:off x="1143000" y="762000"/>
            <a:ext cx="3200400" cy="685800"/>
          </a:xfrm>
        </p:spPr>
        <p:style>
          <a:lnRef idx="2">
            <a:schemeClr val="accent3"/>
          </a:lnRef>
          <a:fillRef idx="1">
            <a:schemeClr val="lt1"/>
          </a:fillRef>
          <a:effectRef idx="0">
            <a:schemeClr val="accent3"/>
          </a:effectRef>
          <a:fontRef idx="none"/>
        </p:style>
        <p:txBody>
          <a:bodyPr/>
          <a:lstStyle>
            <a:lvl1pPr algn="r">
              <a:buNone/>
              <a:defRPr/>
            </a:lvl1pPr>
          </a:lstStyle>
          <a:p>
            <a:pPr lvl="0"/>
            <a:r>
              <a:rPr lang="en-US" dirty="0" smtClean="0"/>
              <a:t>Click to edit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Succeeding in Business with Microsoft Excel 2013: Chapter 8</a:t>
            </a:r>
            <a:endParaRPr lang="en-US" dirty="0"/>
          </a:p>
        </p:txBody>
      </p:sp>
      <p:sp>
        <p:nvSpPr>
          <p:cNvPr id="6" name="Slide Number Placeholder 5"/>
          <p:cNvSpPr>
            <a:spLocks noGrp="1"/>
          </p:cNvSpPr>
          <p:nvPr>
            <p:ph type="sldNum" sz="quarter" idx="12"/>
          </p:nvPr>
        </p:nvSpPr>
        <p:spPr/>
        <p:txBody>
          <a:bodyPr/>
          <a:lstStyle/>
          <a:p>
            <a:fld id="{24009325-2E04-4B67-9B8B-8495DB5A783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Succeeding in Business with Microsoft Excel 2013: Chapter 8</a:t>
            </a:r>
            <a:endParaRPr lang="en-US" dirty="0"/>
          </a:p>
        </p:txBody>
      </p:sp>
      <p:sp>
        <p:nvSpPr>
          <p:cNvPr id="6" name="Slide Number Placeholder 5"/>
          <p:cNvSpPr>
            <a:spLocks noGrp="1"/>
          </p:cNvSpPr>
          <p:nvPr>
            <p:ph type="sldNum" sz="quarter" idx="12"/>
          </p:nvPr>
        </p:nvSpPr>
        <p:spPr/>
        <p:txBody>
          <a:bodyPr/>
          <a:lstStyle/>
          <a:p>
            <a:fld id="{24009325-2E04-4B67-9B8B-8495DB5A783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style>
          <a:lnRef idx="2">
            <a:schemeClr val="accent5"/>
          </a:lnRef>
          <a:fillRef idx="1">
            <a:schemeClr val="lt1"/>
          </a:fillRef>
          <a:effectRef idx="0">
            <a:schemeClr val="accent5"/>
          </a:effectRef>
          <a:fontRef idx="none"/>
        </p:style>
        <p:txBody>
          <a:bodyPr>
            <a:normAutofit/>
          </a:bodyPr>
          <a:lstStyle>
            <a:lvl1pPr>
              <a:defRPr sz="3600" b="1"/>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457200" y="6356350"/>
            <a:ext cx="5410200" cy="365125"/>
          </a:xfrm>
        </p:spPr>
        <p:txBody>
          <a:bodyPr/>
          <a:lstStyle>
            <a:lvl1pPr algn="l">
              <a:defRPr>
                <a:solidFill>
                  <a:schemeClr val="accent5">
                    <a:lumMod val="50000"/>
                  </a:schemeClr>
                </a:solidFill>
              </a:defRPr>
            </a:lvl1pPr>
          </a:lstStyle>
          <a:p>
            <a:r>
              <a:rPr lang="en-US" smtClean="0"/>
              <a:t>Succeeding in Business with Microsoft Excel 2013: Chapter 8</a:t>
            </a:r>
            <a:endParaRPr lang="en-US" dirty="0"/>
          </a:p>
        </p:txBody>
      </p:sp>
      <p:sp>
        <p:nvSpPr>
          <p:cNvPr id="6" name="Slide Number Placeholder 5"/>
          <p:cNvSpPr>
            <a:spLocks noGrp="1"/>
          </p:cNvSpPr>
          <p:nvPr>
            <p:ph type="sldNum" sz="quarter" idx="12"/>
          </p:nvPr>
        </p:nvSpPr>
        <p:spPr/>
        <p:txBody>
          <a:bodyPr/>
          <a:lstStyle>
            <a:lvl1pPr>
              <a:defRPr>
                <a:solidFill>
                  <a:schemeClr val="accent5">
                    <a:lumMod val="50000"/>
                  </a:schemeClr>
                </a:solidFill>
              </a:defRPr>
            </a:lvl1pPr>
          </a:lstStyle>
          <a:p>
            <a:fld id="{24009325-2E04-4B67-9B8B-8495DB5A783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Succeeding in Business with Microsoft Excel 2013: Chapter 8</a:t>
            </a:r>
            <a:endParaRPr lang="en-US" dirty="0"/>
          </a:p>
        </p:txBody>
      </p:sp>
      <p:sp>
        <p:nvSpPr>
          <p:cNvPr id="6" name="Slide Number Placeholder 5"/>
          <p:cNvSpPr>
            <a:spLocks noGrp="1"/>
          </p:cNvSpPr>
          <p:nvPr>
            <p:ph type="sldNum" sz="quarter" idx="12"/>
          </p:nvPr>
        </p:nvSpPr>
        <p:spPr/>
        <p:txBody>
          <a:bodyPr/>
          <a:lstStyle/>
          <a:p>
            <a:fld id="{24009325-2E04-4B67-9B8B-8495DB5A783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Succeeding in Business with Microsoft Excel 2013: Chapter 8</a:t>
            </a:r>
            <a:endParaRPr lang="en-US" dirty="0"/>
          </a:p>
        </p:txBody>
      </p:sp>
      <p:sp>
        <p:nvSpPr>
          <p:cNvPr id="7" name="Slide Number Placeholder 6"/>
          <p:cNvSpPr>
            <a:spLocks noGrp="1"/>
          </p:cNvSpPr>
          <p:nvPr>
            <p:ph type="sldNum" sz="quarter" idx="12"/>
          </p:nvPr>
        </p:nvSpPr>
        <p:spPr/>
        <p:txBody>
          <a:bodyPr/>
          <a:lstStyle/>
          <a:p>
            <a:fld id="{24009325-2E04-4B67-9B8B-8495DB5A783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Succeeding in Business with Microsoft Excel 2013: Chapter 8</a:t>
            </a:r>
            <a:endParaRPr lang="en-US" dirty="0"/>
          </a:p>
        </p:txBody>
      </p:sp>
      <p:sp>
        <p:nvSpPr>
          <p:cNvPr id="9" name="Slide Number Placeholder 8"/>
          <p:cNvSpPr>
            <a:spLocks noGrp="1"/>
          </p:cNvSpPr>
          <p:nvPr>
            <p:ph type="sldNum" sz="quarter" idx="12"/>
          </p:nvPr>
        </p:nvSpPr>
        <p:spPr/>
        <p:txBody>
          <a:bodyPr/>
          <a:lstStyle/>
          <a:p>
            <a:fld id="{24009325-2E04-4B67-9B8B-8495DB5A783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Succeeding in Business with Microsoft Excel 2013: Chapter 8</a:t>
            </a:r>
            <a:endParaRPr lang="en-US" dirty="0"/>
          </a:p>
        </p:txBody>
      </p:sp>
      <p:sp>
        <p:nvSpPr>
          <p:cNvPr id="5" name="Slide Number Placeholder 4"/>
          <p:cNvSpPr>
            <a:spLocks noGrp="1"/>
          </p:cNvSpPr>
          <p:nvPr>
            <p:ph type="sldNum" sz="quarter" idx="12"/>
          </p:nvPr>
        </p:nvSpPr>
        <p:spPr/>
        <p:txBody>
          <a:bodyPr/>
          <a:lstStyle/>
          <a:p>
            <a:fld id="{24009325-2E04-4B67-9B8B-8495DB5A783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Succeeding in Business with Microsoft Excel 2013: Chapter 8</a:t>
            </a:r>
            <a:endParaRPr lang="en-US" dirty="0"/>
          </a:p>
        </p:txBody>
      </p:sp>
      <p:sp>
        <p:nvSpPr>
          <p:cNvPr id="4" name="Slide Number Placeholder 3"/>
          <p:cNvSpPr>
            <a:spLocks noGrp="1"/>
          </p:cNvSpPr>
          <p:nvPr>
            <p:ph type="sldNum" sz="quarter" idx="12"/>
          </p:nvPr>
        </p:nvSpPr>
        <p:spPr/>
        <p:txBody>
          <a:bodyPr/>
          <a:lstStyle/>
          <a:p>
            <a:fld id="{24009325-2E04-4B67-9B8B-8495DB5A783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Succeeding in Business with Microsoft Excel 2013: Chapter 8</a:t>
            </a:r>
            <a:endParaRPr lang="en-US" dirty="0"/>
          </a:p>
        </p:txBody>
      </p:sp>
      <p:sp>
        <p:nvSpPr>
          <p:cNvPr id="7" name="Slide Number Placeholder 6"/>
          <p:cNvSpPr>
            <a:spLocks noGrp="1"/>
          </p:cNvSpPr>
          <p:nvPr>
            <p:ph type="sldNum" sz="quarter" idx="12"/>
          </p:nvPr>
        </p:nvSpPr>
        <p:spPr/>
        <p:txBody>
          <a:bodyPr/>
          <a:lstStyle/>
          <a:p>
            <a:fld id="{24009325-2E04-4B67-9B8B-8495DB5A783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Succeeding in Business with Microsoft Excel 2013: Chapter 8</a:t>
            </a:r>
            <a:endParaRPr lang="en-US" dirty="0"/>
          </a:p>
        </p:txBody>
      </p:sp>
      <p:sp>
        <p:nvSpPr>
          <p:cNvPr id="7" name="Slide Number Placeholder 6"/>
          <p:cNvSpPr>
            <a:spLocks noGrp="1"/>
          </p:cNvSpPr>
          <p:nvPr>
            <p:ph type="sldNum" sz="quarter" idx="12"/>
          </p:nvPr>
        </p:nvSpPr>
        <p:spPr/>
        <p:txBody>
          <a:bodyPr/>
          <a:lstStyle/>
          <a:p>
            <a:fld id="{24009325-2E04-4B67-9B8B-8495DB5A783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Succeeding in Business with Microsoft Excel 2013: Chapter 8</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09325-2E04-4B67-9B8B-8495DB5A78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23.xml"/></Relationships>
</file>

<file path=ppt/slides/_rels/slide3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Data Tables and Excel Scenarios for What-If Analysis </a:t>
            </a:r>
            <a:endParaRPr lang="en-US" dirty="0"/>
          </a:p>
        </p:txBody>
      </p:sp>
      <p:sp>
        <p:nvSpPr>
          <p:cNvPr id="3" name="Text Placeholder 2"/>
          <p:cNvSpPr>
            <a:spLocks noGrp="1"/>
          </p:cNvSpPr>
          <p:nvPr>
            <p:ph type="body" sz="quarter" idx="10"/>
          </p:nvPr>
        </p:nvSpPr>
        <p:spPr/>
        <p:txBody>
          <a:bodyPr/>
          <a:lstStyle/>
          <a:p>
            <a:r>
              <a:rPr lang="en-US" dirty="0" smtClean="0"/>
              <a:t>Chapter 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Autofit/>
          </a:bodyPr>
          <a:lstStyle/>
          <a:p>
            <a:r>
              <a:rPr lang="en-US" dirty="0" smtClean="0"/>
              <a:t>Analyzing What-If Results with Data Tables (continued)</a:t>
            </a:r>
          </a:p>
        </p:txBody>
      </p:sp>
      <p:graphicFrame>
        <p:nvGraphicFramePr>
          <p:cNvPr id="335901" name="Group 29"/>
          <p:cNvGraphicFramePr>
            <a:graphicFrameLocks noGrp="1"/>
          </p:cNvGraphicFramePr>
          <p:nvPr>
            <p:ph idx="1"/>
          </p:nvPr>
        </p:nvGraphicFramePr>
        <p:xfrm>
          <a:off x="457200" y="1600200"/>
          <a:ext cx="8229600" cy="3718560"/>
        </p:xfrm>
        <a:graphic>
          <a:graphicData uri="http://schemas.openxmlformats.org/drawingml/2006/table">
            <a:tbl>
              <a:tblPr/>
              <a:tblGrid>
                <a:gridCol w="4114800"/>
                <a:gridCol w="4114800"/>
              </a:tblGrid>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130000"/>
                        <a:buFontTx/>
                        <a:buNone/>
                        <a:tabLst/>
                      </a:pPr>
                      <a:r>
                        <a:rPr kumimoji="0" lang="en-US" sz="2000" b="1" i="1" u="none" strike="noStrike" cap="none" normalizeH="0" baseline="0" dirty="0" smtClean="0">
                          <a:ln>
                            <a:noFill/>
                          </a:ln>
                          <a:solidFill>
                            <a:schemeClr val="tx1"/>
                          </a:solidFill>
                          <a:effectLst/>
                          <a:latin typeface="Arial" charset="0"/>
                        </a:rPr>
                        <a:t>One-variable data tables</a:t>
                      </a: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30000"/>
                        <a:buFontTx/>
                        <a:buNone/>
                        <a:tabLst/>
                      </a:pPr>
                      <a:r>
                        <a:rPr kumimoji="0" lang="en-US" sz="2000" b="1" i="1" u="none" strike="noStrike" cap="none" normalizeH="0" baseline="0" dirty="0" smtClean="0">
                          <a:ln>
                            <a:noFill/>
                          </a:ln>
                          <a:solidFill>
                            <a:schemeClr val="tx1"/>
                          </a:solidFill>
                          <a:effectLst/>
                          <a:latin typeface="Arial" charset="0"/>
                        </a:rPr>
                        <a:t>Two-variable data tables</a:t>
                      </a: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0">
                <a:tc>
                  <a:txBody>
                    <a:bodyPr/>
                    <a:lstStyle/>
                    <a:p>
                      <a:pPr marL="223838" marR="0" lvl="0" indent="-223838" algn="l" defTabSz="914400" rtl="0" eaLnBrk="1" fontAlgn="base" latinLnBrk="0" hangingPunct="1">
                        <a:lnSpc>
                          <a:spcPct val="100000"/>
                        </a:lnSpc>
                        <a:spcBef>
                          <a:spcPct val="20000"/>
                        </a:spcBef>
                        <a:spcAft>
                          <a:spcPct val="0"/>
                        </a:spcAft>
                        <a:buClr>
                          <a:schemeClr val="tx2"/>
                        </a:buClr>
                        <a:buSzPct val="130000"/>
                        <a:buFontTx/>
                        <a:buChar char="•"/>
                        <a:tabLst/>
                      </a:pPr>
                      <a:r>
                        <a:rPr kumimoji="0" lang="en-US" sz="2000" b="0" i="0" u="none" strike="noStrike" cap="none" normalizeH="0" baseline="0" dirty="0" smtClean="0">
                          <a:ln>
                            <a:noFill/>
                          </a:ln>
                          <a:solidFill>
                            <a:schemeClr val="tx1"/>
                          </a:solidFill>
                          <a:effectLst/>
                          <a:latin typeface="Arial" charset="0"/>
                        </a:rPr>
                        <a:t>One input cell and many result cells</a:t>
                      </a:r>
                    </a:p>
                    <a:p>
                      <a:pPr marL="223838" marR="0" lvl="0" indent="-223838" algn="l" defTabSz="914400" rtl="0" eaLnBrk="1" fontAlgn="base" latinLnBrk="0" hangingPunct="1">
                        <a:lnSpc>
                          <a:spcPct val="100000"/>
                        </a:lnSpc>
                        <a:spcBef>
                          <a:spcPct val="20000"/>
                        </a:spcBef>
                        <a:spcAft>
                          <a:spcPct val="0"/>
                        </a:spcAft>
                        <a:buClr>
                          <a:schemeClr val="tx2"/>
                        </a:buClr>
                        <a:buSzPct val="130000"/>
                        <a:buFontTx/>
                        <a:buChar char="•"/>
                        <a:tabLst/>
                      </a:pPr>
                      <a:r>
                        <a:rPr kumimoji="0" lang="en-US" sz="2000" b="0" i="0" u="none" strike="noStrike" cap="none" normalizeH="0" baseline="0" dirty="0" smtClean="0">
                          <a:ln>
                            <a:noFill/>
                          </a:ln>
                          <a:solidFill>
                            <a:schemeClr val="tx1"/>
                          </a:solidFill>
                          <a:effectLst/>
                          <a:latin typeface="Arial" charset="0"/>
                        </a:rPr>
                        <a:t>A set of input values must be arranged perpendicular to the set of output formulas, with no value or formula located at the intersection of the set of input values and output formulas</a:t>
                      </a:r>
                    </a:p>
                    <a:p>
                      <a:pPr marL="223838" marR="0" lvl="0" indent="-223838" algn="l" defTabSz="914400" rtl="0" eaLnBrk="1" fontAlgn="base" latinLnBrk="0" hangingPunct="1">
                        <a:lnSpc>
                          <a:spcPct val="100000"/>
                        </a:lnSpc>
                        <a:spcBef>
                          <a:spcPct val="20000"/>
                        </a:spcBef>
                        <a:spcAft>
                          <a:spcPct val="0"/>
                        </a:spcAft>
                        <a:buClr>
                          <a:schemeClr val="tx2"/>
                        </a:buClr>
                        <a:buSzPct val="130000"/>
                        <a:buFontTx/>
                        <a:buChar char="•"/>
                        <a:tabLst/>
                      </a:pPr>
                      <a:endParaRPr kumimoji="0" lang="en-US" sz="2000" b="0" i="0" u="none" strike="noStrike" cap="none" normalizeH="0" baseline="0" dirty="0" smtClean="0">
                        <a:ln>
                          <a:noFill/>
                        </a:ln>
                        <a:solidFill>
                          <a:schemeClr val="tx1"/>
                        </a:solidFill>
                        <a:effectLst/>
                        <a:latin typeface="Arial" charset="0"/>
                      </a:endParaRPr>
                    </a:p>
                  </a:txBody>
                  <a:tcPr marL="96819" marR="968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3838" marR="0" lvl="0" indent="-223838" algn="l" defTabSz="914400" rtl="0" eaLnBrk="1" fontAlgn="base" latinLnBrk="0" hangingPunct="1">
                        <a:lnSpc>
                          <a:spcPct val="100000"/>
                        </a:lnSpc>
                        <a:spcBef>
                          <a:spcPct val="20000"/>
                        </a:spcBef>
                        <a:spcAft>
                          <a:spcPct val="0"/>
                        </a:spcAft>
                        <a:buClr>
                          <a:schemeClr val="tx2"/>
                        </a:buClr>
                        <a:buSzPct val="130000"/>
                        <a:buFontTx/>
                        <a:buChar char="•"/>
                        <a:tabLst/>
                      </a:pPr>
                      <a:r>
                        <a:rPr kumimoji="0" lang="en-US" sz="2000" b="0" i="0" u="none" strike="noStrike" cap="none" normalizeH="0" baseline="0" dirty="0" smtClean="0">
                          <a:ln>
                            <a:noFill/>
                          </a:ln>
                          <a:solidFill>
                            <a:schemeClr val="tx1"/>
                          </a:solidFill>
                          <a:effectLst/>
                          <a:latin typeface="Arial" charset="0"/>
                        </a:rPr>
                        <a:t>Two input cells, only one result cell; determines how two values affect a single result</a:t>
                      </a:r>
                    </a:p>
                    <a:p>
                      <a:pPr marL="223838" marR="0" lvl="0" indent="-223838" algn="l" defTabSz="914400" rtl="0" eaLnBrk="1" fontAlgn="base" latinLnBrk="0" hangingPunct="1">
                        <a:lnSpc>
                          <a:spcPct val="100000"/>
                        </a:lnSpc>
                        <a:spcBef>
                          <a:spcPct val="20000"/>
                        </a:spcBef>
                        <a:spcAft>
                          <a:spcPct val="0"/>
                        </a:spcAft>
                        <a:buClr>
                          <a:schemeClr val="tx2"/>
                        </a:buClr>
                        <a:buSzPct val="130000"/>
                        <a:buFontTx/>
                        <a:buChar char="•"/>
                        <a:tabLst/>
                      </a:pPr>
                      <a:r>
                        <a:rPr kumimoji="0" lang="en-US" sz="2000" b="0" i="0" u="none" strike="noStrike" cap="none" normalizeH="0" baseline="0" dirty="0" smtClean="0">
                          <a:ln>
                            <a:noFill/>
                          </a:ln>
                          <a:solidFill>
                            <a:schemeClr val="tx1"/>
                          </a:solidFill>
                          <a:effectLst/>
                          <a:latin typeface="Arial" charset="0"/>
                        </a:rPr>
                        <a:t>The two sets of input values must be set up perpendicular to each other, and the output formula must be in the cell at the intersection of the two sets of input values</a:t>
                      </a:r>
                    </a:p>
                    <a:p>
                      <a:pPr marL="223838" marR="0" lvl="0" indent="-223838" algn="l" defTabSz="914400" rtl="0" eaLnBrk="1" fontAlgn="base" latinLnBrk="0" hangingPunct="1">
                        <a:lnSpc>
                          <a:spcPct val="100000"/>
                        </a:lnSpc>
                        <a:spcBef>
                          <a:spcPct val="20000"/>
                        </a:spcBef>
                        <a:spcAft>
                          <a:spcPct val="0"/>
                        </a:spcAft>
                        <a:buClr>
                          <a:schemeClr val="tx2"/>
                        </a:buClr>
                        <a:buSzPct val="130000"/>
                        <a:buFontTx/>
                        <a:buChar char="•"/>
                        <a:tabLst/>
                      </a:pPr>
                      <a:endParaRPr kumimoji="0" lang="en-US" sz="2000" b="0" i="0" u="none" strike="noStrike" cap="none" normalizeH="0" baseline="0" dirty="0" smtClean="0">
                        <a:ln>
                          <a:noFill/>
                        </a:ln>
                        <a:solidFill>
                          <a:schemeClr val="tx1"/>
                        </a:solidFill>
                        <a:effectLst/>
                        <a:latin typeface="Arial" charset="0"/>
                      </a:endParaRPr>
                    </a:p>
                  </a:txBody>
                  <a:tcPr marL="96819" marR="968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74"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28675" name="Slide Number Placeholder 5"/>
          <p:cNvSpPr>
            <a:spLocks noGrp="1"/>
          </p:cNvSpPr>
          <p:nvPr>
            <p:ph type="sldNum" sz="quarter" idx="12"/>
          </p:nvPr>
        </p:nvSpPr>
        <p:spPr>
          <a:noFill/>
        </p:spPr>
        <p:txBody>
          <a:bodyPr/>
          <a:lstStyle/>
          <a:p>
            <a:fld id="{09135092-094A-43AF-A0D5-4E4433048CDC}" type="slidenum">
              <a:rPr lang="en-US" smtClean="0">
                <a:cs typeface="Arial" charset="0"/>
              </a:rPr>
              <a:pPr/>
              <a:t>10</a:t>
            </a:fld>
            <a:endParaRPr lang="en-US" dirty="0" smtClean="0">
              <a:cs typeface="Arial" charset="0"/>
            </a:endParaRPr>
          </a:p>
        </p:txBody>
      </p:sp>
      <p:sp>
        <p:nvSpPr>
          <p:cNvPr id="28688" name="Text Box 30"/>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Autofit/>
          </a:bodyPr>
          <a:lstStyle/>
          <a:p>
            <a:r>
              <a:rPr lang="en-US" dirty="0" smtClean="0"/>
              <a:t>Analyzing What-If Results with Data Tables (continued)</a:t>
            </a:r>
          </a:p>
        </p:txBody>
      </p:sp>
      <p:sp>
        <p:nvSpPr>
          <p:cNvPr id="29701" name="Rectangle 3"/>
          <p:cNvSpPr>
            <a:spLocks noGrp="1" noChangeArrowheads="1"/>
          </p:cNvSpPr>
          <p:nvPr>
            <p:ph idx="1"/>
          </p:nvPr>
        </p:nvSpPr>
        <p:spPr/>
        <p:txBody>
          <a:bodyPr>
            <a:normAutofit/>
          </a:bodyPr>
          <a:lstStyle/>
          <a:p>
            <a:r>
              <a:rPr lang="en-US" dirty="0" smtClean="0"/>
              <a:t>Preparing a worksheet for data tables </a:t>
            </a:r>
          </a:p>
          <a:p>
            <a:pPr lvl="1"/>
            <a:r>
              <a:rPr lang="en-US" dirty="0" smtClean="0"/>
              <a:t>A data table depends on values and formulas used in a worksheet, and must appear on the same worksheet that contains this data</a:t>
            </a:r>
          </a:p>
          <a:p>
            <a:pPr lvl="1"/>
            <a:r>
              <a:rPr lang="en-US" dirty="0" smtClean="0"/>
              <a:t>A worksheet must:</a:t>
            </a:r>
          </a:p>
          <a:p>
            <a:pPr lvl="2"/>
            <a:r>
              <a:rPr lang="en-US" dirty="0" smtClean="0"/>
              <a:t>Use </a:t>
            </a:r>
            <a:r>
              <a:rPr lang="en-US" b="1" dirty="0" smtClean="0"/>
              <a:t>input cells</a:t>
            </a:r>
            <a:r>
              <a:rPr lang="en-US" dirty="0" smtClean="0"/>
              <a:t> that contain values you want to modify in a what-if analysis</a:t>
            </a:r>
          </a:p>
          <a:p>
            <a:pPr lvl="2"/>
            <a:r>
              <a:rPr lang="en-US" dirty="0" smtClean="0"/>
              <a:t>Use </a:t>
            </a:r>
            <a:r>
              <a:rPr lang="en-US" b="1" dirty="0" smtClean="0"/>
              <a:t>result cells</a:t>
            </a:r>
            <a:r>
              <a:rPr lang="en-US" dirty="0" smtClean="0"/>
              <a:t> containing formulas that calculate the values you want to analyze</a:t>
            </a:r>
          </a:p>
        </p:txBody>
      </p:sp>
      <p:sp>
        <p:nvSpPr>
          <p:cNvPr id="29698"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29699" name="Slide Number Placeholder 5"/>
          <p:cNvSpPr>
            <a:spLocks noGrp="1"/>
          </p:cNvSpPr>
          <p:nvPr>
            <p:ph type="sldNum" sz="quarter" idx="12"/>
          </p:nvPr>
        </p:nvSpPr>
        <p:spPr>
          <a:noFill/>
        </p:spPr>
        <p:txBody>
          <a:bodyPr/>
          <a:lstStyle/>
          <a:p>
            <a:fld id="{81FA723C-8A72-467C-B271-55599DC7D00E}" type="slidenum">
              <a:rPr lang="en-US" smtClean="0">
                <a:cs typeface="Arial" charset="0"/>
              </a:rPr>
              <a:pPr/>
              <a:t>11</a:t>
            </a:fld>
            <a:endParaRPr lang="en-US" dirty="0" smtClean="0">
              <a:cs typeface="Arial" charset="0"/>
            </a:endParaRPr>
          </a:p>
        </p:txBody>
      </p:sp>
      <p:sp>
        <p:nvSpPr>
          <p:cNvPr id="29702"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noAutofit/>
          </a:bodyPr>
          <a:lstStyle/>
          <a:p>
            <a:r>
              <a:rPr lang="en-US" dirty="0" smtClean="0"/>
              <a:t>Analyzing What-If Results with Data Tables (continued)</a:t>
            </a:r>
          </a:p>
        </p:txBody>
      </p:sp>
      <p:sp>
        <p:nvSpPr>
          <p:cNvPr id="30722"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30723" name="Slide Number Placeholder 4"/>
          <p:cNvSpPr>
            <a:spLocks noGrp="1"/>
          </p:cNvSpPr>
          <p:nvPr>
            <p:ph type="sldNum" sz="quarter" idx="12"/>
          </p:nvPr>
        </p:nvSpPr>
        <p:spPr>
          <a:noFill/>
        </p:spPr>
        <p:txBody>
          <a:bodyPr/>
          <a:lstStyle/>
          <a:p>
            <a:fld id="{D8F0676C-E574-40D8-A489-103259C44E86}" type="slidenum">
              <a:rPr lang="en-US" smtClean="0">
                <a:cs typeface="Arial" charset="0"/>
              </a:rPr>
              <a:pPr/>
              <a:t>12</a:t>
            </a:fld>
            <a:endParaRPr lang="en-US" dirty="0" smtClean="0">
              <a:cs typeface="Arial" charset="0"/>
            </a:endParaRPr>
          </a:p>
        </p:txBody>
      </p:sp>
      <p:sp>
        <p:nvSpPr>
          <p:cNvPr id="30725"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pic>
        <p:nvPicPr>
          <p:cNvPr id="3074" name="Picture 2" descr="C:\Users\Brianna Hawes\Desktop\Brianna Work\SiB Excel Supplements\Figures\C8443_08\C8443_08\Fig08-05.bmp"/>
          <p:cNvPicPr>
            <a:picLocks noChangeAspect="1" noChangeArrowheads="1"/>
          </p:cNvPicPr>
          <p:nvPr/>
        </p:nvPicPr>
        <p:blipFill>
          <a:blip r:embed="rId4" cstate="print"/>
          <a:srcRect/>
          <a:stretch>
            <a:fillRect/>
          </a:stretch>
        </p:blipFill>
        <p:spPr bwMode="auto">
          <a:xfrm>
            <a:off x="752836" y="1676399"/>
            <a:ext cx="7705364" cy="450816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Autofit/>
          </a:bodyPr>
          <a:lstStyle/>
          <a:p>
            <a:pPr eaLnBrk="1" hangingPunct="1"/>
            <a:r>
              <a:rPr lang="en-US" dirty="0" smtClean="0"/>
              <a:t>Varying One Value in a What-If Analysis</a:t>
            </a:r>
          </a:p>
        </p:txBody>
      </p:sp>
      <p:sp>
        <p:nvSpPr>
          <p:cNvPr id="32773" name="Rectangle 3"/>
          <p:cNvSpPr>
            <a:spLocks noGrp="1" noChangeArrowheads="1"/>
          </p:cNvSpPr>
          <p:nvPr>
            <p:ph idx="1"/>
          </p:nvPr>
        </p:nvSpPr>
        <p:spPr/>
        <p:txBody>
          <a:bodyPr/>
          <a:lstStyle/>
          <a:p>
            <a:pPr marL="457200" indent="-457200" eaLnBrk="1" hangingPunct="1">
              <a:buSzTx/>
              <a:buFontTx/>
              <a:buAutoNum type="arabicPeriod"/>
            </a:pPr>
            <a:r>
              <a:rPr lang="en-US" dirty="0" smtClean="0"/>
              <a:t>Set up the structure for the data table</a:t>
            </a:r>
          </a:p>
          <a:p>
            <a:pPr marL="749300" lvl="1" indent="-292100" eaLnBrk="1" hangingPunct="1"/>
            <a:r>
              <a:rPr lang="en-US" dirty="0" smtClean="0"/>
              <a:t>Create a set of input values you want to use in a</a:t>
            </a:r>
            <a:br>
              <a:rPr lang="en-US" dirty="0" smtClean="0"/>
            </a:br>
            <a:r>
              <a:rPr lang="en-US" dirty="0" smtClean="0"/>
              <a:t>what-if analysis</a:t>
            </a:r>
          </a:p>
          <a:p>
            <a:pPr marL="749300" lvl="1" indent="-292100" eaLnBrk="1" hangingPunct="1"/>
            <a:r>
              <a:rPr lang="en-US" dirty="0" smtClean="0"/>
              <a:t>Indicate the results you want to see in the data table</a:t>
            </a:r>
          </a:p>
          <a:p>
            <a:pPr marL="457200" indent="-457200" eaLnBrk="1" hangingPunct="1">
              <a:buSzTx/>
              <a:buFontTx/>
              <a:buAutoNum type="arabicPeriod"/>
            </a:pPr>
            <a:r>
              <a:rPr lang="en-US" dirty="0" smtClean="0"/>
              <a:t>Instruct Excel about how the data table’s structure relates to the input section of the worksheet</a:t>
            </a:r>
          </a:p>
        </p:txBody>
      </p:sp>
      <p:sp>
        <p:nvSpPr>
          <p:cNvPr id="32770"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32771" name="Slide Number Placeholder 5"/>
          <p:cNvSpPr>
            <a:spLocks noGrp="1"/>
          </p:cNvSpPr>
          <p:nvPr>
            <p:ph type="sldNum" sz="quarter" idx="12"/>
          </p:nvPr>
        </p:nvSpPr>
        <p:spPr>
          <a:noFill/>
        </p:spPr>
        <p:txBody>
          <a:bodyPr/>
          <a:lstStyle/>
          <a:p>
            <a:fld id="{8AABFDFA-1878-4A72-9702-AD07417C3D8D}" type="slidenum">
              <a:rPr lang="en-US" smtClean="0">
                <a:cs typeface="Arial" charset="0"/>
              </a:rPr>
              <a:pPr/>
              <a:t>13</a:t>
            </a:fld>
            <a:endParaRPr lang="en-US" dirty="0" smtClean="0">
              <a:cs typeface="Arial" charset="0"/>
            </a:endParaRPr>
          </a:p>
        </p:txBody>
      </p:sp>
      <p:sp>
        <p:nvSpPr>
          <p:cNvPr id="32774"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Autofit/>
          </a:bodyPr>
          <a:lstStyle/>
          <a:p>
            <a:r>
              <a:rPr lang="en-US" dirty="0" smtClean="0"/>
              <a:t>Varying One Value in a What-If Analysis (continued)</a:t>
            </a:r>
          </a:p>
        </p:txBody>
      </p:sp>
      <p:sp>
        <p:nvSpPr>
          <p:cNvPr id="33794"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33795" name="Slide Number Placeholder 4"/>
          <p:cNvSpPr>
            <a:spLocks noGrp="1"/>
          </p:cNvSpPr>
          <p:nvPr>
            <p:ph type="sldNum" sz="quarter" idx="12"/>
          </p:nvPr>
        </p:nvSpPr>
        <p:spPr>
          <a:noFill/>
        </p:spPr>
        <p:txBody>
          <a:bodyPr/>
          <a:lstStyle/>
          <a:p>
            <a:fld id="{7C42A05D-4D86-4628-BF28-5690DA256089}" type="slidenum">
              <a:rPr lang="en-US" smtClean="0">
                <a:cs typeface="Arial" charset="0"/>
              </a:rPr>
              <a:pPr/>
              <a:t>14</a:t>
            </a:fld>
            <a:endParaRPr lang="en-US" dirty="0" smtClean="0">
              <a:cs typeface="Arial" charset="0"/>
            </a:endParaRPr>
          </a:p>
        </p:txBody>
      </p:sp>
      <p:sp>
        <p:nvSpPr>
          <p:cNvPr id="33797"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pic>
        <p:nvPicPr>
          <p:cNvPr id="4098" name="Picture 2" descr="C:\Users\Brianna Hawes\Desktop\Brianna Work\SiB Excel Supplements\Figures\C8443_08\C8443_08\Fig08-10.bmp"/>
          <p:cNvPicPr>
            <a:picLocks noChangeAspect="1" noChangeArrowheads="1"/>
          </p:cNvPicPr>
          <p:nvPr/>
        </p:nvPicPr>
        <p:blipFill>
          <a:blip r:embed="rId4" cstate="print"/>
          <a:srcRect/>
          <a:stretch>
            <a:fillRect/>
          </a:stretch>
        </p:blipFill>
        <p:spPr bwMode="auto">
          <a:xfrm>
            <a:off x="1143000" y="1828799"/>
            <a:ext cx="7107535" cy="41748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noAutofit/>
          </a:bodyPr>
          <a:lstStyle/>
          <a:p>
            <a:r>
              <a:rPr lang="en-US" dirty="0" smtClean="0"/>
              <a:t>Varying One Value in a What-If Analysis (continued)</a:t>
            </a:r>
          </a:p>
        </p:txBody>
      </p:sp>
      <p:sp>
        <p:nvSpPr>
          <p:cNvPr id="34821" name="Rectangle 3"/>
          <p:cNvSpPr>
            <a:spLocks noGrp="1" noChangeArrowheads="1"/>
          </p:cNvSpPr>
          <p:nvPr>
            <p:ph idx="1"/>
          </p:nvPr>
        </p:nvSpPr>
        <p:spPr/>
        <p:txBody>
          <a:bodyPr/>
          <a:lstStyle/>
          <a:p>
            <a:r>
              <a:rPr lang="en-US" dirty="0" smtClean="0"/>
              <a:t>Completing a one-variable data table:</a:t>
            </a:r>
          </a:p>
          <a:p>
            <a:pPr lvl="1"/>
            <a:r>
              <a:rPr lang="en-US" dirty="0" smtClean="0"/>
              <a:t>Select the range that includes the input and result cells</a:t>
            </a:r>
          </a:p>
          <a:p>
            <a:pPr lvl="1"/>
            <a:r>
              <a:rPr lang="en-US" dirty="0" smtClean="0"/>
              <a:t>Specify whether input cells are arranged in a column or row (Table dialog box)</a:t>
            </a:r>
          </a:p>
        </p:txBody>
      </p:sp>
      <p:sp>
        <p:nvSpPr>
          <p:cNvPr id="34818"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34819" name="Slide Number Placeholder 5"/>
          <p:cNvSpPr>
            <a:spLocks noGrp="1"/>
          </p:cNvSpPr>
          <p:nvPr>
            <p:ph type="sldNum" sz="quarter" idx="12"/>
          </p:nvPr>
        </p:nvSpPr>
        <p:spPr>
          <a:noFill/>
        </p:spPr>
        <p:txBody>
          <a:bodyPr/>
          <a:lstStyle/>
          <a:p>
            <a:fld id="{AC384847-A0EF-44DC-A565-7A67F2FB5D4A}" type="slidenum">
              <a:rPr lang="en-US" smtClean="0">
                <a:cs typeface="Arial" charset="0"/>
              </a:rPr>
              <a:pPr/>
              <a:t>15</a:t>
            </a:fld>
            <a:endParaRPr lang="en-US" dirty="0" smtClean="0">
              <a:cs typeface="Arial" charset="0"/>
            </a:endParaRPr>
          </a:p>
        </p:txBody>
      </p:sp>
      <p:sp>
        <p:nvSpPr>
          <p:cNvPr id="34822"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Autofit/>
          </a:bodyPr>
          <a:lstStyle/>
          <a:p>
            <a:r>
              <a:rPr lang="en-US" dirty="0" smtClean="0"/>
              <a:t>Varying One Value in a What-If Analysis (continued)</a:t>
            </a:r>
          </a:p>
        </p:txBody>
      </p:sp>
      <p:sp>
        <p:nvSpPr>
          <p:cNvPr id="35842"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35843" name="Slide Number Placeholder 4"/>
          <p:cNvSpPr>
            <a:spLocks noGrp="1"/>
          </p:cNvSpPr>
          <p:nvPr>
            <p:ph type="sldNum" sz="quarter" idx="12"/>
          </p:nvPr>
        </p:nvSpPr>
        <p:spPr>
          <a:noFill/>
        </p:spPr>
        <p:txBody>
          <a:bodyPr/>
          <a:lstStyle/>
          <a:p>
            <a:fld id="{9D3F4BEC-DAB8-475F-BF9D-3E35B6430090}" type="slidenum">
              <a:rPr lang="en-US" smtClean="0">
                <a:cs typeface="Arial" charset="0"/>
              </a:rPr>
              <a:pPr/>
              <a:t>16</a:t>
            </a:fld>
            <a:endParaRPr lang="en-US" dirty="0" smtClean="0">
              <a:cs typeface="Arial" charset="0"/>
            </a:endParaRPr>
          </a:p>
        </p:txBody>
      </p:sp>
      <p:sp>
        <p:nvSpPr>
          <p:cNvPr id="35845"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pic>
        <p:nvPicPr>
          <p:cNvPr id="5122" name="Picture 2" descr="C:\Users\Brianna Hawes\Desktop\Brianna Work\SiB Excel Supplements\Figures\C8443_08\C8443_08\Fig08-15.bmp"/>
          <p:cNvPicPr>
            <a:picLocks noChangeAspect="1" noChangeArrowheads="1"/>
          </p:cNvPicPr>
          <p:nvPr/>
        </p:nvPicPr>
        <p:blipFill>
          <a:blip r:embed="rId4" cstate="print"/>
          <a:srcRect/>
          <a:stretch>
            <a:fillRect/>
          </a:stretch>
        </p:blipFill>
        <p:spPr bwMode="auto">
          <a:xfrm>
            <a:off x="762000" y="2133600"/>
            <a:ext cx="7851263" cy="2819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noAutofit/>
          </a:bodyPr>
          <a:lstStyle/>
          <a:p>
            <a:pPr eaLnBrk="1" hangingPunct="1"/>
            <a:r>
              <a:rPr lang="en-US" dirty="0" smtClean="0"/>
              <a:t>Varying Two Values in a What-If Analysis</a:t>
            </a:r>
          </a:p>
        </p:txBody>
      </p:sp>
      <p:sp>
        <p:nvSpPr>
          <p:cNvPr id="37893" name="Rectangle 3"/>
          <p:cNvSpPr>
            <a:spLocks noGrp="1" noChangeArrowheads="1"/>
          </p:cNvSpPr>
          <p:nvPr>
            <p:ph idx="1"/>
          </p:nvPr>
        </p:nvSpPr>
        <p:spPr/>
        <p:txBody>
          <a:bodyPr/>
          <a:lstStyle/>
          <a:p>
            <a:pPr marL="457200" indent="-457200" eaLnBrk="1" hangingPunct="1">
              <a:buSzTx/>
              <a:buFontTx/>
              <a:buAutoNum type="arabicPeriod"/>
            </a:pPr>
            <a:r>
              <a:rPr lang="en-US" dirty="0" smtClean="0"/>
              <a:t>Set up the structure for the data table</a:t>
            </a:r>
          </a:p>
          <a:p>
            <a:pPr marL="457200" indent="-457200" eaLnBrk="1" hangingPunct="1">
              <a:buSzTx/>
              <a:buFontTx/>
              <a:buAutoNum type="arabicPeriod"/>
            </a:pPr>
            <a:r>
              <a:rPr lang="en-US" dirty="0" smtClean="0"/>
              <a:t>Indicate how the data table’s structure relates to the input section of the worksheet</a:t>
            </a:r>
          </a:p>
        </p:txBody>
      </p:sp>
      <p:sp>
        <p:nvSpPr>
          <p:cNvPr id="37890"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37891" name="Slide Number Placeholder 5"/>
          <p:cNvSpPr>
            <a:spLocks noGrp="1"/>
          </p:cNvSpPr>
          <p:nvPr>
            <p:ph type="sldNum" sz="quarter" idx="12"/>
          </p:nvPr>
        </p:nvSpPr>
        <p:spPr>
          <a:noFill/>
        </p:spPr>
        <p:txBody>
          <a:bodyPr/>
          <a:lstStyle/>
          <a:p>
            <a:fld id="{B099D125-59F6-440B-8BC9-C136255BBD26}" type="slidenum">
              <a:rPr lang="en-US" smtClean="0">
                <a:cs typeface="Arial" charset="0"/>
              </a:rPr>
              <a:pPr/>
              <a:t>17</a:t>
            </a:fld>
            <a:endParaRPr lang="en-US" dirty="0" smtClean="0">
              <a:cs typeface="Arial" charset="0"/>
            </a:endParaRPr>
          </a:p>
        </p:txBody>
      </p:sp>
      <p:sp>
        <p:nvSpPr>
          <p:cNvPr id="37894"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noAutofit/>
          </a:bodyPr>
          <a:lstStyle/>
          <a:p>
            <a:r>
              <a:rPr lang="en-US" dirty="0" smtClean="0"/>
              <a:t>Varying Two Values in a What-If Analysis (continued)</a:t>
            </a:r>
          </a:p>
        </p:txBody>
      </p:sp>
      <p:sp>
        <p:nvSpPr>
          <p:cNvPr id="38914"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38915" name="Slide Number Placeholder 4"/>
          <p:cNvSpPr>
            <a:spLocks noGrp="1"/>
          </p:cNvSpPr>
          <p:nvPr>
            <p:ph type="sldNum" sz="quarter" idx="12"/>
          </p:nvPr>
        </p:nvSpPr>
        <p:spPr>
          <a:noFill/>
        </p:spPr>
        <p:txBody>
          <a:bodyPr/>
          <a:lstStyle/>
          <a:p>
            <a:fld id="{E7A35868-3C88-4065-A531-64243E682BEE}" type="slidenum">
              <a:rPr lang="en-US" smtClean="0">
                <a:cs typeface="Arial" charset="0"/>
              </a:rPr>
              <a:pPr/>
              <a:t>18</a:t>
            </a:fld>
            <a:endParaRPr lang="en-US" dirty="0" smtClean="0">
              <a:cs typeface="Arial" charset="0"/>
            </a:endParaRPr>
          </a:p>
        </p:txBody>
      </p:sp>
      <p:sp>
        <p:nvSpPr>
          <p:cNvPr id="38917"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pic>
        <p:nvPicPr>
          <p:cNvPr id="6146" name="Picture 2" descr="C:\Users\Brianna Hawes\Desktop\Brianna Work\SiB Excel Supplements\Figures\C8443_08\C8443_08\Fig08-18.bmp"/>
          <p:cNvPicPr>
            <a:picLocks noChangeAspect="1" noChangeArrowheads="1"/>
          </p:cNvPicPr>
          <p:nvPr/>
        </p:nvPicPr>
        <p:blipFill>
          <a:blip r:embed="rId4" cstate="print"/>
          <a:srcRect/>
          <a:stretch>
            <a:fillRect/>
          </a:stretch>
        </p:blipFill>
        <p:spPr bwMode="auto">
          <a:xfrm>
            <a:off x="609600" y="2057400"/>
            <a:ext cx="8003617" cy="314909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noAutofit/>
          </a:bodyPr>
          <a:lstStyle/>
          <a:p>
            <a:r>
              <a:rPr lang="en-US" dirty="0" smtClean="0"/>
              <a:t>Varying Two Values in a What-If Analysis (continued)</a:t>
            </a:r>
          </a:p>
        </p:txBody>
      </p:sp>
      <p:sp>
        <p:nvSpPr>
          <p:cNvPr id="39938"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39939" name="Slide Number Placeholder 4"/>
          <p:cNvSpPr>
            <a:spLocks noGrp="1"/>
          </p:cNvSpPr>
          <p:nvPr>
            <p:ph type="sldNum" sz="quarter" idx="12"/>
          </p:nvPr>
        </p:nvSpPr>
        <p:spPr>
          <a:noFill/>
        </p:spPr>
        <p:txBody>
          <a:bodyPr/>
          <a:lstStyle/>
          <a:p>
            <a:fld id="{B6EE85A1-7159-42B0-A1AC-FCB3AA4AA945}" type="slidenum">
              <a:rPr lang="en-US" smtClean="0">
                <a:cs typeface="Arial" charset="0"/>
              </a:rPr>
              <a:pPr/>
              <a:t>19</a:t>
            </a:fld>
            <a:endParaRPr lang="en-US" dirty="0" smtClean="0">
              <a:cs typeface="Arial" charset="0"/>
            </a:endParaRPr>
          </a:p>
        </p:txBody>
      </p:sp>
      <p:sp>
        <p:nvSpPr>
          <p:cNvPr id="39941"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pic>
        <p:nvPicPr>
          <p:cNvPr id="7170" name="Picture 2" descr="C:\Users\Brianna Hawes\Desktop\Brianna Work\SiB Excel Supplements\Figures\C8443_08\C8443_08\Fig08-19.bmp"/>
          <p:cNvPicPr>
            <a:picLocks noChangeAspect="1" noChangeArrowheads="1"/>
          </p:cNvPicPr>
          <p:nvPr/>
        </p:nvPicPr>
        <p:blipFill>
          <a:blip r:embed="rId4" cstate="print"/>
          <a:srcRect/>
          <a:stretch>
            <a:fillRect/>
          </a:stretch>
        </p:blipFill>
        <p:spPr bwMode="auto">
          <a:xfrm>
            <a:off x="990600" y="1828800"/>
            <a:ext cx="7214593" cy="423770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Introduction</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smtClean="0"/>
              <a:t>Data table</a:t>
            </a:r>
          </a:p>
          <a:p>
            <a:pPr lvl="1">
              <a:lnSpc>
                <a:spcPct val="90000"/>
              </a:lnSpc>
            </a:pPr>
            <a:r>
              <a:rPr lang="en-US" dirty="0" smtClean="0"/>
              <a:t>Asks a what-if question involving a range of cells</a:t>
            </a:r>
          </a:p>
          <a:p>
            <a:pPr lvl="1">
              <a:lnSpc>
                <a:spcPct val="90000"/>
              </a:lnSpc>
            </a:pPr>
            <a:r>
              <a:rPr lang="en-US" dirty="0" smtClean="0"/>
              <a:t>Performs many calculations at once, then compares results on a single worksheet </a:t>
            </a:r>
          </a:p>
          <a:p>
            <a:pPr lvl="1">
              <a:lnSpc>
                <a:spcPct val="90000"/>
              </a:lnSpc>
            </a:pPr>
            <a:r>
              <a:rPr lang="en-US" dirty="0" smtClean="0"/>
              <a:t>Runs a simulation with a two-variable data table</a:t>
            </a:r>
          </a:p>
          <a:p>
            <a:endParaRPr lang="en-US" dirty="0"/>
          </a:p>
        </p:txBody>
      </p:sp>
      <p:sp>
        <p:nvSpPr>
          <p:cNvPr id="4" name="Slide Number Placeholder 3"/>
          <p:cNvSpPr>
            <a:spLocks noGrp="1"/>
          </p:cNvSpPr>
          <p:nvPr>
            <p:ph type="sldNum" sz="quarter" idx="12"/>
          </p:nvPr>
        </p:nvSpPr>
        <p:spPr/>
        <p:txBody>
          <a:bodyPr/>
          <a:lstStyle/>
          <a:p>
            <a:fld id="{24009325-2E04-4B67-9B8B-8495DB5A7835}"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Succeeding in Business with Microsoft Excel 2013: Chapter 8</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noAutofit/>
          </a:bodyPr>
          <a:lstStyle/>
          <a:p>
            <a:r>
              <a:rPr lang="en-US" dirty="0" smtClean="0"/>
              <a:t>Varying Two Values in a What-If Analysis (continued)</a:t>
            </a:r>
          </a:p>
        </p:txBody>
      </p:sp>
      <p:sp>
        <p:nvSpPr>
          <p:cNvPr id="40965" name="Rectangle 3"/>
          <p:cNvSpPr>
            <a:spLocks noGrp="1" noChangeArrowheads="1"/>
          </p:cNvSpPr>
          <p:nvPr>
            <p:ph idx="1"/>
          </p:nvPr>
        </p:nvSpPr>
        <p:spPr/>
        <p:txBody>
          <a:bodyPr/>
          <a:lstStyle/>
          <a:p>
            <a:pPr eaLnBrk="1" hangingPunct="1"/>
            <a:r>
              <a:rPr lang="en-US" dirty="0" smtClean="0"/>
              <a:t>Select the range that will constitute the completed data</a:t>
            </a:r>
          </a:p>
          <a:p>
            <a:pPr eaLnBrk="1" hangingPunct="1"/>
            <a:r>
              <a:rPr lang="en-US" dirty="0" smtClean="0"/>
              <a:t>Specify how the data table is structured, and which cells in the worksheet’s input section relate to the table’s values (Data Table dialog box)</a:t>
            </a:r>
          </a:p>
        </p:txBody>
      </p:sp>
      <p:sp>
        <p:nvSpPr>
          <p:cNvPr id="40962"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40963" name="Slide Number Placeholder 5"/>
          <p:cNvSpPr>
            <a:spLocks noGrp="1"/>
          </p:cNvSpPr>
          <p:nvPr>
            <p:ph type="sldNum" sz="quarter" idx="12"/>
          </p:nvPr>
        </p:nvSpPr>
        <p:spPr>
          <a:noFill/>
        </p:spPr>
        <p:txBody>
          <a:bodyPr/>
          <a:lstStyle/>
          <a:p>
            <a:fld id="{21F8D57B-A3A9-46DC-921D-8C9A9CC113EA}" type="slidenum">
              <a:rPr lang="en-US" smtClean="0">
                <a:cs typeface="Arial" charset="0"/>
              </a:rPr>
              <a:pPr/>
              <a:t>20</a:t>
            </a:fld>
            <a:endParaRPr lang="en-US" dirty="0" smtClean="0">
              <a:cs typeface="Arial" charset="0"/>
            </a:endParaRPr>
          </a:p>
        </p:txBody>
      </p:sp>
      <p:sp>
        <p:nvSpPr>
          <p:cNvPr id="40966"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43011" name="Slide Number Placeholder 4"/>
          <p:cNvSpPr>
            <a:spLocks noGrp="1"/>
          </p:cNvSpPr>
          <p:nvPr>
            <p:ph type="sldNum" sz="quarter" idx="12"/>
          </p:nvPr>
        </p:nvSpPr>
        <p:spPr>
          <a:noFill/>
        </p:spPr>
        <p:txBody>
          <a:bodyPr/>
          <a:lstStyle/>
          <a:p>
            <a:fld id="{072B471E-1ECE-4CD6-98CF-34AD3C47DA1D}" type="slidenum">
              <a:rPr lang="en-US" smtClean="0">
                <a:cs typeface="Arial" charset="0"/>
              </a:rPr>
              <a:pPr/>
              <a:t>21</a:t>
            </a:fld>
            <a:endParaRPr lang="en-US" dirty="0" smtClean="0">
              <a:cs typeface="Arial" charset="0"/>
            </a:endParaRPr>
          </a:p>
        </p:txBody>
      </p:sp>
      <p:sp>
        <p:nvSpPr>
          <p:cNvPr id="43013"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pic>
        <p:nvPicPr>
          <p:cNvPr id="8194" name="Picture 2" descr="C:\Users\Brianna Hawes\Desktop\Brianna Work\SiB Excel Supplements\Figures\C8443_08\C8443_08\Fig08-23.bmp"/>
          <p:cNvPicPr>
            <a:picLocks noChangeAspect="1" noChangeArrowheads="1"/>
          </p:cNvPicPr>
          <p:nvPr/>
        </p:nvPicPr>
        <p:blipFill>
          <a:blip r:embed="rId4" cstate="print"/>
          <a:srcRect/>
          <a:stretch>
            <a:fillRect/>
          </a:stretch>
        </p:blipFill>
        <p:spPr bwMode="auto">
          <a:xfrm>
            <a:off x="1295400" y="304800"/>
            <a:ext cx="6505504" cy="583711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Level 1 Summary</a:t>
            </a:r>
          </a:p>
        </p:txBody>
      </p:sp>
      <p:sp>
        <p:nvSpPr>
          <p:cNvPr id="44037" name="Rectangle 3"/>
          <p:cNvSpPr>
            <a:spLocks noGrp="1" noChangeArrowheads="1"/>
          </p:cNvSpPr>
          <p:nvPr>
            <p:ph idx="1"/>
          </p:nvPr>
        </p:nvSpPr>
        <p:spPr/>
        <p:txBody>
          <a:bodyPr/>
          <a:lstStyle/>
          <a:p>
            <a:pPr eaLnBrk="1" hangingPunct="1"/>
            <a:r>
              <a:rPr lang="en-US" dirty="0" smtClean="0"/>
              <a:t>Using data tables for what-if analysis</a:t>
            </a:r>
          </a:p>
          <a:p>
            <a:pPr lvl="1" eaLnBrk="1" hangingPunct="1"/>
            <a:r>
              <a:rPr lang="en-US" dirty="0" smtClean="0"/>
              <a:t>One-variable data tables</a:t>
            </a:r>
          </a:p>
          <a:p>
            <a:pPr lvl="1" eaLnBrk="1" hangingPunct="1"/>
            <a:r>
              <a:rPr lang="en-US" dirty="0" smtClean="0"/>
              <a:t>Two-variable data tables</a:t>
            </a:r>
          </a:p>
          <a:p>
            <a:pPr eaLnBrk="1" hangingPunct="1"/>
            <a:r>
              <a:rPr lang="en-US" dirty="0" smtClean="0"/>
              <a:t>Setting up the data table’s structure</a:t>
            </a:r>
          </a:p>
          <a:p>
            <a:pPr eaLnBrk="1" hangingPunct="1"/>
            <a:r>
              <a:rPr lang="en-US" dirty="0" smtClean="0"/>
              <a:t>Specifying how to complete the table by indicating to which cells in the worksheet’s input section the table’s input values relate</a:t>
            </a:r>
          </a:p>
        </p:txBody>
      </p:sp>
      <p:sp>
        <p:nvSpPr>
          <p:cNvPr id="44034"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44035" name="Slide Number Placeholder 5"/>
          <p:cNvSpPr>
            <a:spLocks noGrp="1"/>
          </p:cNvSpPr>
          <p:nvPr>
            <p:ph type="sldNum" sz="quarter" idx="12"/>
          </p:nvPr>
        </p:nvSpPr>
        <p:spPr>
          <a:noFill/>
        </p:spPr>
        <p:txBody>
          <a:bodyPr/>
          <a:lstStyle/>
          <a:p>
            <a:fld id="{36766974-9C74-4448-9553-063DCCE5EBA0}" type="slidenum">
              <a:rPr lang="en-US" smtClean="0">
                <a:cs typeface="Arial" charset="0"/>
              </a:rPr>
              <a:pPr/>
              <a:t>22</a:t>
            </a:fld>
            <a:endParaRPr lang="en-US" dirty="0" smtClean="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normAutofit fontScale="90000"/>
          </a:bodyPr>
          <a:lstStyle/>
          <a:p>
            <a:pPr eaLnBrk="1" hangingPunct="1"/>
            <a:r>
              <a:rPr lang="en-US" dirty="0" smtClean="0"/>
              <a:t>Level 2 Objectives: Using Scenarios to Perform</a:t>
            </a:r>
            <a:br>
              <a:rPr lang="en-US" dirty="0" smtClean="0"/>
            </a:br>
            <a:r>
              <a:rPr lang="en-US" dirty="0" smtClean="0"/>
              <a:t>What-If Analysis</a:t>
            </a:r>
          </a:p>
        </p:txBody>
      </p:sp>
      <p:sp>
        <p:nvSpPr>
          <p:cNvPr id="45061" name="Rectangle 3"/>
          <p:cNvSpPr>
            <a:spLocks noGrp="1" noChangeArrowheads="1"/>
          </p:cNvSpPr>
          <p:nvPr>
            <p:ph idx="1"/>
          </p:nvPr>
        </p:nvSpPr>
        <p:spPr/>
        <p:txBody>
          <a:bodyPr/>
          <a:lstStyle/>
          <a:p>
            <a:pPr eaLnBrk="1" hangingPunct="1"/>
            <a:r>
              <a:rPr lang="en-US" dirty="0" smtClean="0"/>
              <a:t>Understand and plan scenarios</a:t>
            </a:r>
          </a:p>
          <a:p>
            <a:pPr eaLnBrk="1" hangingPunct="1"/>
            <a:r>
              <a:rPr lang="en-US" dirty="0" smtClean="0"/>
              <a:t>Use the SUMPRODUCT function</a:t>
            </a:r>
          </a:p>
          <a:p>
            <a:pPr eaLnBrk="1" hangingPunct="1"/>
            <a:r>
              <a:rPr lang="en-US" dirty="0" smtClean="0"/>
              <a:t>Create, edit, and delete scenarios using Scenario Manager</a:t>
            </a:r>
          </a:p>
          <a:p>
            <a:pPr eaLnBrk="1" hangingPunct="1"/>
            <a:r>
              <a:rPr lang="en-US" dirty="0" smtClean="0"/>
              <a:t>Create and interpret scenario reports</a:t>
            </a:r>
          </a:p>
        </p:txBody>
      </p:sp>
      <p:sp>
        <p:nvSpPr>
          <p:cNvPr id="45058"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45059" name="Slide Number Placeholder 5"/>
          <p:cNvSpPr>
            <a:spLocks noGrp="1"/>
          </p:cNvSpPr>
          <p:nvPr>
            <p:ph type="sldNum" sz="quarter" idx="12"/>
          </p:nvPr>
        </p:nvSpPr>
        <p:spPr>
          <a:noFill/>
        </p:spPr>
        <p:txBody>
          <a:bodyPr/>
          <a:lstStyle/>
          <a:p>
            <a:fld id="{B91CE35F-5264-4AFD-BAA2-9B8DB0A27037}" type="slidenum">
              <a:rPr lang="en-US" smtClean="0">
                <a:cs typeface="Arial" charset="0"/>
              </a:rPr>
              <a:pPr/>
              <a:t>23</a:t>
            </a:fld>
            <a:endParaRPr lang="en-US" dirty="0" smtClean="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noAutofit/>
          </a:bodyPr>
          <a:lstStyle/>
          <a:p>
            <a:pPr eaLnBrk="1" hangingPunct="1"/>
            <a:r>
              <a:rPr lang="en-US" dirty="0" smtClean="0"/>
              <a:t>Comparing the Results of Complex Analyses</a:t>
            </a:r>
          </a:p>
        </p:txBody>
      </p:sp>
      <p:sp>
        <p:nvSpPr>
          <p:cNvPr id="47109" name="Rectangle 3"/>
          <p:cNvSpPr>
            <a:spLocks noGrp="1" noChangeArrowheads="1"/>
          </p:cNvSpPr>
          <p:nvPr>
            <p:ph idx="1"/>
          </p:nvPr>
        </p:nvSpPr>
        <p:spPr/>
        <p:txBody>
          <a:bodyPr>
            <a:normAutofit fontScale="92500" lnSpcReduction="20000"/>
          </a:bodyPr>
          <a:lstStyle/>
          <a:p>
            <a:pPr eaLnBrk="1" hangingPunct="1"/>
            <a:r>
              <a:rPr lang="en-US" dirty="0" smtClean="0"/>
              <a:t>Excel Scenario Manager</a:t>
            </a:r>
          </a:p>
          <a:p>
            <a:pPr lvl="1" eaLnBrk="1" hangingPunct="1"/>
            <a:r>
              <a:rPr lang="en-US" dirty="0" smtClean="0"/>
              <a:t>Enables you to perform what-if analysis with more than two input cells</a:t>
            </a:r>
          </a:p>
          <a:p>
            <a:pPr lvl="1" eaLnBrk="1" hangingPunct="1"/>
            <a:r>
              <a:rPr lang="en-US" dirty="0" smtClean="0"/>
              <a:t>You can define and save sets of values as </a:t>
            </a:r>
            <a:r>
              <a:rPr lang="en-US" b="1" dirty="0" smtClean="0"/>
              <a:t>scenarios</a:t>
            </a:r>
            <a:r>
              <a:rPr lang="en-US" dirty="0" smtClean="0"/>
              <a:t>; view and change them to produce and compare different results</a:t>
            </a:r>
          </a:p>
          <a:p>
            <a:pPr eaLnBrk="1" hangingPunct="1"/>
            <a:r>
              <a:rPr lang="en-US" dirty="0" smtClean="0"/>
              <a:t>Requirements for running a scenario:</a:t>
            </a:r>
          </a:p>
          <a:p>
            <a:pPr lvl="1" eaLnBrk="1" hangingPunct="1"/>
            <a:r>
              <a:rPr lang="en-US" dirty="0" smtClean="0"/>
              <a:t>Well-structured input and output sections</a:t>
            </a:r>
          </a:p>
          <a:p>
            <a:pPr lvl="1" eaLnBrk="1" hangingPunct="1"/>
            <a:r>
              <a:rPr lang="en-US" dirty="0" smtClean="0"/>
              <a:t>Output depends on input through the use of formulas</a:t>
            </a:r>
          </a:p>
          <a:p>
            <a:pPr lvl="1" eaLnBrk="1" hangingPunct="1"/>
            <a:r>
              <a:rPr lang="en-US" b="1" dirty="0" smtClean="0"/>
              <a:t>Changing cells</a:t>
            </a:r>
            <a:r>
              <a:rPr lang="en-US" dirty="0" smtClean="0"/>
              <a:t> and result cells must be on the same worksheet; cannot span worksheets</a:t>
            </a:r>
          </a:p>
        </p:txBody>
      </p:sp>
      <p:sp>
        <p:nvSpPr>
          <p:cNvPr id="47106"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47107" name="Slide Number Placeholder 5"/>
          <p:cNvSpPr>
            <a:spLocks noGrp="1"/>
          </p:cNvSpPr>
          <p:nvPr>
            <p:ph type="sldNum" sz="quarter" idx="12"/>
          </p:nvPr>
        </p:nvSpPr>
        <p:spPr>
          <a:noFill/>
        </p:spPr>
        <p:txBody>
          <a:bodyPr/>
          <a:lstStyle/>
          <a:p>
            <a:fld id="{4F9208F4-6D4D-4197-AD7D-0799F8791A75}" type="slidenum">
              <a:rPr lang="en-US" smtClean="0">
                <a:cs typeface="Arial" charset="0"/>
              </a:rPr>
              <a:pPr/>
              <a:t>24</a:t>
            </a:fld>
            <a:endParaRPr lang="en-US" dirty="0" smtClean="0">
              <a:cs typeface="Arial" charset="0"/>
            </a:endParaRPr>
          </a:p>
        </p:txBody>
      </p:sp>
      <p:sp>
        <p:nvSpPr>
          <p:cNvPr id="47110"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a:latin typeface="Arial" charset="0"/>
                <a:hlinkClick r:id="rId3" action="ppaction://hlinksldjump"/>
              </a:rPr>
              <a:t>Level 2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en-US" dirty="0" smtClean="0"/>
              <a:t>Planning Scenarios</a:t>
            </a:r>
          </a:p>
        </p:txBody>
      </p:sp>
      <p:sp>
        <p:nvSpPr>
          <p:cNvPr id="48133" name="Rectangle 3"/>
          <p:cNvSpPr>
            <a:spLocks noGrp="1" noChangeArrowheads="1"/>
          </p:cNvSpPr>
          <p:nvPr>
            <p:ph idx="1"/>
          </p:nvPr>
        </p:nvSpPr>
        <p:spPr/>
        <p:txBody>
          <a:bodyPr/>
          <a:lstStyle/>
          <a:p>
            <a:pPr eaLnBrk="1" hangingPunct="1"/>
            <a:r>
              <a:rPr lang="en-US" dirty="0" smtClean="0"/>
              <a:t>Prepare the inputs</a:t>
            </a:r>
          </a:p>
          <a:p>
            <a:pPr eaLnBrk="1" hangingPunct="1"/>
            <a:r>
              <a:rPr lang="en-US" dirty="0" smtClean="0"/>
              <a:t>Prepare the outputs</a:t>
            </a:r>
          </a:p>
          <a:p>
            <a:pPr eaLnBrk="1" hangingPunct="1"/>
            <a:r>
              <a:rPr lang="en-US" dirty="0" smtClean="0"/>
              <a:t>Set up a scenario</a:t>
            </a:r>
          </a:p>
          <a:p>
            <a:pPr eaLnBrk="1" hangingPunct="1"/>
            <a:r>
              <a:rPr lang="en-US" dirty="0" smtClean="0"/>
              <a:t>Prepare a worksheet for scenarios</a:t>
            </a:r>
          </a:p>
        </p:txBody>
      </p:sp>
      <p:sp>
        <p:nvSpPr>
          <p:cNvPr id="48130"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48131" name="Slide Number Placeholder 5"/>
          <p:cNvSpPr>
            <a:spLocks noGrp="1"/>
          </p:cNvSpPr>
          <p:nvPr>
            <p:ph type="sldNum" sz="quarter" idx="12"/>
          </p:nvPr>
        </p:nvSpPr>
        <p:spPr>
          <a:noFill/>
        </p:spPr>
        <p:txBody>
          <a:bodyPr/>
          <a:lstStyle/>
          <a:p>
            <a:fld id="{37A0DA56-27EF-424A-83DC-95B965C5A3C6}" type="slidenum">
              <a:rPr lang="en-US" smtClean="0">
                <a:cs typeface="Arial" charset="0"/>
              </a:rPr>
              <a:pPr/>
              <a:t>25</a:t>
            </a:fld>
            <a:endParaRPr lang="en-US" dirty="0" smtClean="0">
              <a:cs typeface="Arial" charset="0"/>
            </a:endParaRPr>
          </a:p>
        </p:txBody>
      </p:sp>
      <p:sp>
        <p:nvSpPr>
          <p:cNvPr id="48134"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dirty="0" smtClean="0"/>
              <a:t>Planning Scenarios (continued)</a:t>
            </a:r>
          </a:p>
        </p:txBody>
      </p:sp>
      <p:sp>
        <p:nvSpPr>
          <p:cNvPr id="49154"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49155" name="Slide Number Placeholder 4"/>
          <p:cNvSpPr>
            <a:spLocks noGrp="1"/>
          </p:cNvSpPr>
          <p:nvPr>
            <p:ph type="sldNum" sz="quarter" idx="12"/>
          </p:nvPr>
        </p:nvSpPr>
        <p:spPr>
          <a:noFill/>
        </p:spPr>
        <p:txBody>
          <a:bodyPr/>
          <a:lstStyle/>
          <a:p>
            <a:fld id="{3F4A98A0-B56E-47A3-94B6-1E8FC4FAA9B9}" type="slidenum">
              <a:rPr lang="en-US" smtClean="0">
                <a:cs typeface="Arial" charset="0"/>
              </a:rPr>
              <a:pPr/>
              <a:t>26</a:t>
            </a:fld>
            <a:endParaRPr lang="en-US" dirty="0" smtClean="0">
              <a:cs typeface="Arial" charset="0"/>
            </a:endParaRPr>
          </a:p>
        </p:txBody>
      </p:sp>
      <p:sp>
        <p:nvSpPr>
          <p:cNvPr id="49157"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pic>
        <p:nvPicPr>
          <p:cNvPr id="9218" name="Picture 2" descr="C:\Users\Brianna Hawes\Desktop\Brianna Work\SiB Excel Supplements\Figures\C8443_08\C8443_08\Fig08-26.bmp"/>
          <p:cNvPicPr>
            <a:picLocks noChangeAspect="1" noChangeArrowheads="1"/>
          </p:cNvPicPr>
          <p:nvPr/>
        </p:nvPicPr>
        <p:blipFill>
          <a:blip r:embed="rId4" cstate="print"/>
          <a:srcRect/>
          <a:stretch>
            <a:fillRect/>
          </a:stretch>
        </p:blipFill>
        <p:spPr bwMode="auto">
          <a:xfrm>
            <a:off x="1066800" y="1676400"/>
            <a:ext cx="6857999" cy="467899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en-US" dirty="0" smtClean="0"/>
              <a:t>Planning Scenarios (continued)</a:t>
            </a:r>
          </a:p>
        </p:txBody>
      </p:sp>
      <p:sp>
        <p:nvSpPr>
          <p:cNvPr id="50178"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50179" name="Slide Number Placeholder 4"/>
          <p:cNvSpPr>
            <a:spLocks noGrp="1"/>
          </p:cNvSpPr>
          <p:nvPr>
            <p:ph type="sldNum" sz="quarter" idx="12"/>
          </p:nvPr>
        </p:nvSpPr>
        <p:spPr>
          <a:noFill/>
        </p:spPr>
        <p:txBody>
          <a:bodyPr/>
          <a:lstStyle/>
          <a:p>
            <a:fld id="{6EFCF8E4-7951-4E8E-8AB0-4DA357E35607}" type="slidenum">
              <a:rPr lang="en-US" smtClean="0">
                <a:cs typeface="Arial" charset="0"/>
              </a:rPr>
              <a:pPr/>
              <a:t>27</a:t>
            </a:fld>
            <a:endParaRPr lang="en-US" dirty="0" smtClean="0">
              <a:cs typeface="Arial" charset="0"/>
            </a:endParaRPr>
          </a:p>
        </p:txBody>
      </p:sp>
      <p:sp>
        <p:nvSpPr>
          <p:cNvPr id="50181"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sp>
        <p:nvSpPr>
          <p:cNvPr id="50182" name="Text Box 7"/>
          <p:cNvSpPr txBox="1">
            <a:spLocks noChangeArrowheads="1"/>
          </p:cNvSpPr>
          <p:nvPr/>
        </p:nvSpPr>
        <p:spPr bwMode="auto">
          <a:xfrm>
            <a:off x="1143000" y="5226050"/>
            <a:ext cx="6858000" cy="641350"/>
          </a:xfrm>
          <a:prstGeom prst="rect">
            <a:avLst/>
          </a:prstGeom>
          <a:noFill/>
          <a:ln w="9525">
            <a:noFill/>
            <a:miter lim="800000"/>
            <a:headEnd/>
            <a:tailEnd/>
          </a:ln>
        </p:spPr>
        <p:txBody>
          <a:bodyPr>
            <a:spAutoFit/>
          </a:bodyPr>
          <a:lstStyle/>
          <a:p>
            <a:pPr algn="ctr">
              <a:spcBef>
                <a:spcPct val="50000"/>
              </a:spcBef>
            </a:pPr>
            <a:r>
              <a:rPr lang="en-US" sz="1800" b="1" dirty="0" smtClean="0">
                <a:latin typeface="Arial" charset="0"/>
              </a:rPr>
              <a:t>The SUMPRODUCT </a:t>
            </a:r>
            <a:r>
              <a:rPr lang="en-US" sz="1800" b="1" dirty="0">
                <a:latin typeface="Arial" charset="0"/>
              </a:rPr>
              <a:t>function can be used to sum a series of products (the results of a multiplication task)</a:t>
            </a:r>
          </a:p>
        </p:txBody>
      </p:sp>
      <p:pic>
        <p:nvPicPr>
          <p:cNvPr id="10242" name="Picture 2" descr="C:\Users\Brianna Hawes\Desktop\Brianna Work\SiB Excel Supplements\Figures\C8443_08\C8443_08\Fig08-27.bmp"/>
          <p:cNvPicPr>
            <a:picLocks noChangeAspect="1" noChangeArrowheads="1"/>
          </p:cNvPicPr>
          <p:nvPr/>
        </p:nvPicPr>
        <p:blipFill>
          <a:blip r:embed="rId4" cstate="print"/>
          <a:srcRect/>
          <a:stretch>
            <a:fillRect/>
          </a:stretch>
        </p:blipFill>
        <p:spPr bwMode="auto">
          <a:xfrm>
            <a:off x="914400" y="1676400"/>
            <a:ext cx="7304104" cy="35052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en-US" dirty="0" smtClean="0"/>
              <a:t>Planning Scenarios (continued)</a:t>
            </a:r>
          </a:p>
        </p:txBody>
      </p:sp>
      <p:sp>
        <p:nvSpPr>
          <p:cNvPr id="51202"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51203" name="Slide Number Placeholder 4"/>
          <p:cNvSpPr>
            <a:spLocks noGrp="1"/>
          </p:cNvSpPr>
          <p:nvPr>
            <p:ph type="sldNum" sz="quarter" idx="12"/>
          </p:nvPr>
        </p:nvSpPr>
        <p:spPr>
          <a:noFill/>
        </p:spPr>
        <p:txBody>
          <a:bodyPr/>
          <a:lstStyle/>
          <a:p>
            <a:fld id="{CDF27188-9FD8-472F-ADFC-7C324139F7AE}" type="slidenum">
              <a:rPr lang="en-US" smtClean="0">
                <a:cs typeface="Arial" charset="0"/>
              </a:rPr>
              <a:pPr/>
              <a:t>28</a:t>
            </a:fld>
            <a:endParaRPr lang="en-US" dirty="0" smtClean="0">
              <a:cs typeface="Arial" charset="0"/>
            </a:endParaRPr>
          </a:p>
        </p:txBody>
      </p:sp>
      <p:sp>
        <p:nvSpPr>
          <p:cNvPr id="51205"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pic>
        <p:nvPicPr>
          <p:cNvPr id="11266" name="Picture 2" descr="C:\Users\Brianna Hawes\Desktop\Brianna Work\SiB Excel Supplements\Figures\C8443_08\C8443_08\Tbl08-01.bmp"/>
          <p:cNvPicPr>
            <a:picLocks noChangeAspect="1" noChangeArrowheads="1"/>
          </p:cNvPicPr>
          <p:nvPr/>
        </p:nvPicPr>
        <p:blipFill>
          <a:blip r:embed="rId4" cstate="print"/>
          <a:srcRect/>
          <a:stretch>
            <a:fillRect/>
          </a:stretch>
        </p:blipFill>
        <p:spPr bwMode="auto">
          <a:xfrm>
            <a:off x="1295400" y="1524000"/>
            <a:ext cx="6181785" cy="486251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normAutofit/>
          </a:bodyPr>
          <a:lstStyle/>
          <a:p>
            <a:r>
              <a:rPr lang="en-US" dirty="0" smtClean="0"/>
              <a:t>Planning Scenarios (continued)</a:t>
            </a:r>
          </a:p>
        </p:txBody>
      </p:sp>
      <p:sp>
        <p:nvSpPr>
          <p:cNvPr id="52229" name="Rectangle 3"/>
          <p:cNvSpPr>
            <a:spLocks noGrp="1" noChangeArrowheads="1"/>
          </p:cNvSpPr>
          <p:nvPr>
            <p:ph idx="1"/>
          </p:nvPr>
        </p:nvSpPr>
        <p:spPr/>
        <p:txBody>
          <a:bodyPr/>
          <a:lstStyle/>
          <a:p>
            <a:r>
              <a:rPr lang="en-US" dirty="0" smtClean="0"/>
              <a:t>Preparing a worksheet for scenarios:</a:t>
            </a:r>
          </a:p>
          <a:p>
            <a:pPr lvl="1"/>
            <a:r>
              <a:rPr lang="en-US" dirty="0" smtClean="0"/>
              <a:t>Determine the changing cells in the worksheet</a:t>
            </a:r>
          </a:p>
          <a:p>
            <a:pPr lvl="1"/>
            <a:r>
              <a:rPr lang="en-US" dirty="0" smtClean="0"/>
              <a:t>Name the input and result cells you want to use</a:t>
            </a:r>
          </a:p>
        </p:txBody>
      </p:sp>
      <p:sp>
        <p:nvSpPr>
          <p:cNvPr id="52226"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52227" name="Slide Number Placeholder 5"/>
          <p:cNvSpPr>
            <a:spLocks noGrp="1"/>
          </p:cNvSpPr>
          <p:nvPr>
            <p:ph type="sldNum" sz="quarter" idx="12"/>
          </p:nvPr>
        </p:nvSpPr>
        <p:spPr>
          <a:noFill/>
        </p:spPr>
        <p:txBody>
          <a:bodyPr/>
          <a:lstStyle/>
          <a:p>
            <a:fld id="{7DC4EF39-CC7D-4FE3-986F-CC7371F5395F}" type="slidenum">
              <a:rPr lang="en-US" smtClean="0">
                <a:cs typeface="Arial" charset="0"/>
              </a:rPr>
              <a:pPr/>
              <a:t>29</a:t>
            </a:fld>
            <a:endParaRPr lang="en-US" dirty="0" smtClean="0">
              <a:cs typeface="Arial" charset="0"/>
            </a:endParaRPr>
          </a:p>
        </p:txBody>
      </p:sp>
      <p:sp>
        <p:nvSpPr>
          <p:cNvPr id="52230"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lnSpc>
                <a:spcPct val="90000"/>
              </a:lnSpc>
            </a:pPr>
            <a:r>
              <a:rPr lang="en-US" dirty="0" smtClean="0"/>
              <a:t>Chapter Introduction (continued)</a:t>
            </a:r>
          </a:p>
        </p:txBody>
      </p:sp>
      <p:sp>
        <p:nvSpPr>
          <p:cNvPr id="20482" name="Footer Placeholder 4"/>
          <p:cNvSpPr>
            <a:spLocks noGrp="1"/>
          </p:cNvSpPr>
          <p:nvPr>
            <p:ph type="ftr" sz="quarter" idx="11"/>
          </p:nvPr>
        </p:nvSpPr>
        <p:spPr>
          <a:noFill/>
        </p:spPr>
        <p:txBody>
          <a:bodyPr/>
          <a:lstStyle/>
          <a:p>
            <a:r>
              <a:rPr lang="en-US" smtClean="0"/>
              <a:t>Succeeding in Business with Microsoft Excel 2013: Chapter 8</a:t>
            </a:r>
            <a:endParaRPr lang="en-US" dirty="0"/>
          </a:p>
        </p:txBody>
      </p:sp>
      <p:sp>
        <p:nvSpPr>
          <p:cNvPr id="20483" name="Slide Number Placeholder 5"/>
          <p:cNvSpPr>
            <a:spLocks noGrp="1"/>
          </p:cNvSpPr>
          <p:nvPr>
            <p:ph type="sldNum" sz="quarter" idx="12"/>
          </p:nvPr>
        </p:nvSpPr>
        <p:spPr>
          <a:noFill/>
        </p:spPr>
        <p:txBody>
          <a:bodyPr/>
          <a:lstStyle/>
          <a:p>
            <a:fld id="{6CD77CF2-6DBB-4225-AE98-A7AC0B1BCF62}" type="slidenum">
              <a:rPr lang="en-US" smtClean="0">
                <a:cs typeface="Arial" charset="0"/>
              </a:rPr>
              <a:pPr/>
              <a:t>3</a:t>
            </a:fld>
            <a:endParaRPr lang="en-US" dirty="0" smtClean="0">
              <a:cs typeface="Arial" charset="0"/>
            </a:endParaRPr>
          </a:p>
        </p:txBody>
      </p:sp>
      <p:sp>
        <p:nvSpPr>
          <p:cNvPr id="7" name="Rectangle 3"/>
          <p:cNvSpPr>
            <a:spLocks noGrp="1" noChangeArrowheads="1"/>
          </p:cNvSpPr>
          <p:nvPr>
            <p:ph idx="1"/>
          </p:nvPr>
        </p:nvSpPr>
        <p:spPr>
          <a:xfrm>
            <a:off x="457200" y="1600200"/>
            <a:ext cx="8229600" cy="4525963"/>
          </a:xfrm>
        </p:spPr>
        <p:txBody>
          <a:bodyPr/>
          <a:lstStyle/>
          <a:p>
            <a:pPr>
              <a:lnSpc>
                <a:spcPct val="90000"/>
              </a:lnSpc>
            </a:pPr>
            <a:r>
              <a:rPr lang="en-US" dirty="0" smtClean="0"/>
              <a:t>Scenario Manager</a:t>
            </a:r>
          </a:p>
          <a:p>
            <a:pPr lvl="1">
              <a:lnSpc>
                <a:spcPct val="90000"/>
              </a:lnSpc>
            </a:pPr>
            <a:r>
              <a:rPr lang="en-US" dirty="0" smtClean="0"/>
              <a:t>Consolidates multiple what-if models in one worksheet</a:t>
            </a:r>
          </a:p>
          <a:p>
            <a:pPr lvl="1">
              <a:lnSpc>
                <a:spcPct val="90000"/>
              </a:lnSpc>
            </a:pPr>
            <a:r>
              <a:rPr lang="en-US" dirty="0" smtClean="0"/>
              <a:t>You can switch between scenarios to see how sets of assumptions affect results</a:t>
            </a:r>
          </a:p>
          <a:p>
            <a:pPr eaLnBrk="1" hangingPunct="1">
              <a:lnSpc>
                <a:spcPct val="90000"/>
              </a:lnSpc>
            </a:pPr>
            <a:endParaRPr lang="en-US" dirty="0" smtClean="0"/>
          </a:p>
          <a:p>
            <a:pPr eaLnBrk="1" hangingPunct="1">
              <a:lnSpc>
                <a:spcPct val="90000"/>
              </a:lnSpc>
              <a:buFontTx/>
              <a:buNone/>
            </a:pPr>
            <a:r>
              <a:rPr lang="en-US" dirty="0" smtClean="0"/>
              <a:t>To go to Level 1,</a:t>
            </a:r>
            <a:r>
              <a:rPr lang="en-US" dirty="0" smtClean="0">
                <a:solidFill>
                  <a:schemeClr val="accent2"/>
                </a:solidFill>
              </a:rPr>
              <a:t> </a:t>
            </a:r>
            <a:r>
              <a:rPr lang="en-US" dirty="0" smtClean="0">
                <a:solidFill>
                  <a:srgbClr val="005C5A"/>
                </a:solidFill>
                <a:hlinkClick r:id="rId3" action="ppaction://hlinksldjump"/>
              </a:rPr>
              <a:t>click here</a:t>
            </a:r>
            <a:endParaRPr lang="en-US" dirty="0" smtClean="0">
              <a:solidFill>
                <a:srgbClr val="005C5A"/>
              </a:solidFill>
            </a:endParaRPr>
          </a:p>
          <a:p>
            <a:pPr eaLnBrk="1" hangingPunct="1">
              <a:lnSpc>
                <a:spcPct val="90000"/>
              </a:lnSpc>
              <a:buFontTx/>
              <a:buNone/>
            </a:pPr>
            <a:r>
              <a:rPr lang="en-US" dirty="0" smtClean="0"/>
              <a:t>To go to Level 2, </a:t>
            </a:r>
            <a:r>
              <a:rPr lang="en-US" dirty="0" smtClean="0">
                <a:solidFill>
                  <a:srgbClr val="005C5A"/>
                </a:solidFill>
                <a:hlinkClick r:id="rId4" action="ppaction://hlinksldjump"/>
              </a:rPr>
              <a:t>click here</a:t>
            </a:r>
            <a:endParaRPr lang="en-US" dirty="0" smtClean="0">
              <a:solidFill>
                <a:srgbClr val="005C5A"/>
              </a:solidFill>
            </a:endParaRPr>
          </a:p>
          <a:p>
            <a:pPr eaLnBrk="1" hangingPunct="1">
              <a:lnSpc>
                <a:spcPct val="90000"/>
              </a:lnSpc>
              <a:buFontTx/>
              <a:buNone/>
            </a:pPr>
            <a:r>
              <a:rPr lang="en-US" dirty="0" smtClean="0"/>
              <a:t>To go to Level 3, </a:t>
            </a:r>
            <a:r>
              <a:rPr lang="en-US" dirty="0" smtClean="0">
                <a:solidFill>
                  <a:srgbClr val="005C5A"/>
                </a:solidFill>
                <a:hlinkClick r:id="rId5" action="ppaction://hlinksldjump"/>
              </a:rPr>
              <a:t>click here</a:t>
            </a:r>
            <a:endParaRPr lang="en-US" dirty="0" smtClean="0">
              <a:solidFill>
                <a:srgbClr val="005C5A"/>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smtClean="0"/>
              <a:t>Adding Scenarios to a Worksheet</a:t>
            </a:r>
          </a:p>
        </p:txBody>
      </p:sp>
      <p:sp>
        <p:nvSpPr>
          <p:cNvPr id="53253" name="Rectangle 3"/>
          <p:cNvSpPr>
            <a:spLocks noGrp="1" noChangeArrowheads="1"/>
          </p:cNvSpPr>
          <p:nvPr>
            <p:ph idx="1"/>
          </p:nvPr>
        </p:nvSpPr>
        <p:spPr/>
        <p:txBody>
          <a:bodyPr/>
          <a:lstStyle/>
          <a:p>
            <a:pPr eaLnBrk="1" hangingPunct="1"/>
            <a:r>
              <a:rPr lang="en-US" dirty="0" smtClean="0"/>
              <a:t>Use the Add Scenario dialog box in Scenario Manager</a:t>
            </a:r>
          </a:p>
          <a:p>
            <a:pPr lvl="1" eaLnBrk="1" hangingPunct="1"/>
            <a:r>
              <a:rPr lang="en-US" dirty="0" smtClean="0"/>
              <a:t>Each scenario must have a name</a:t>
            </a:r>
          </a:p>
          <a:p>
            <a:pPr eaLnBrk="1" hangingPunct="1"/>
            <a:r>
              <a:rPr lang="en-US" dirty="0" smtClean="0"/>
              <a:t>Indicate the scenario’s changing cells in the Changing cells box</a:t>
            </a:r>
          </a:p>
          <a:p>
            <a:pPr eaLnBrk="1" hangingPunct="1"/>
            <a:r>
              <a:rPr lang="en-US" dirty="0" smtClean="0"/>
              <a:t>Enter the specific assumptions for changing cells in the Scenario Values dialog box</a:t>
            </a:r>
          </a:p>
        </p:txBody>
      </p:sp>
      <p:sp>
        <p:nvSpPr>
          <p:cNvPr id="53250"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53251" name="Slide Number Placeholder 5"/>
          <p:cNvSpPr>
            <a:spLocks noGrp="1"/>
          </p:cNvSpPr>
          <p:nvPr>
            <p:ph type="sldNum" sz="quarter" idx="12"/>
          </p:nvPr>
        </p:nvSpPr>
        <p:spPr>
          <a:noFill/>
        </p:spPr>
        <p:txBody>
          <a:bodyPr/>
          <a:lstStyle/>
          <a:p>
            <a:fld id="{C339E6FD-56AB-4D16-ACCB-C5C1749D02A8}" type="slidenum">
              <a:rPr lang="en-US" smtClean="0">
                <a:cs typeface="Arial" charset="0"/>
              </a:rPr>
              <a:pPr/>
              <a:t>30</a:t>
            </a:fld>
            <a:endParaRPr lang="en-US" dirty="0" smtClean="0">
              <a:cs typeface="Arial" charset="0"/>
            </a:endParaRPr>
          </a:p>
        </p:txBody>
      </p:sp>
      <p:sp>
        <p:nvSpPr>
          <p:cNvPr id="53254"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noAutofit/>
          </a:bodyPr>
          <a:lstStyle/>
          <a:p>
            <a:r>
              <a:rPr lang="en-US" dirty="0" smtClean="0"/>
              <a:t>Adding Scenarios to a Worksheet (continued)</a:t>
            </a:r>
          </a:p>
        </p:txBody>
      </p:sp>
      <p:sp>
        <p:nvSpPr>
          <p:cNvPr id="55301" name="Rectangle 3"/>
          <p:cNvSpPr>
            <a:spLocks noGrp="1" noChangeArrowheads="1"/>
          </p:cNvSpPr>
          <p:nvPr>
            <p:ph idx="1"/>
          </p:nvPr>
        </p:nvSpPr>
        <p:spPr/>
        <p:txBody>
          <a:bodyPr/>
          <a:lstStyle/>
          <a:p>
            <a:pPr eaLnBrk="1" hangingPunct="1"/>
            <a:r>
              <a:rPr lang="en-US" dirty="0" smtClean="0"/>
              <a:t>Viewing and analyzing scenarios</a:t>
            </a:r>
          </a:p>
          <a:p>
            <a:pPr lvl="1" eaLnBrk="1" hangingPunct="1"/>
            <a:r>
              <a:rPr lang="en-US" dirty="0" smtClean="0"/>
              <a:t>Click the scenario name in the Scenario Manager dialog box</a:t>
            </a:r>
          </a:p>
          <a:p>
            <a:pPr lvl="1" eaLnBrk="1" hangingPunct="1"/>
            <a:r>
              <a:rPr lang="en-US" dirty="0" smtClean="0"/>
              <a:t>Click the Show button </a:t>
            </a:r>
          </a:p>
          <a:p>
            <a:pPr lvl="1" eaLnBrk="1" hangingPunct="1"/>
            <a:r>
              <a:rPr lang="en-US" dirty="0" smtClean="0"/>
              <a:t>Compare different scenarios</a:t>
            </a:r>
          </a:p>
          <a:p>
            <a:pPr eaLnBrk="1" hangingPunct="1"/>
            <a:r>
              <a:rPr lang="en-US" dirty="0" smtClean="0"/>
              <a:t>Editing and deleting scenarios</a:t>
            </a:r>
          </a:p>
          <a:p>
            <a:pPr lvl="1" eaLnBrk="1" hangingPunct="1"/>
            <a:r>
              <a:rPr lang="en-US" dirty="0" smtClean="0"/>
              <a:t>Use the Scenario Manager dialog box</a:t>
            </a:r>
          </a:p>
        </p:txBody>
      </p:sp>
      <p:sp>
        <p:nvSpPr>
          <p:cNvPr id="55298"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55299" name="Slide Number Placeholder 5"/>
          <p:cNvSpPr>
            <a:spLocks noGrp="1"/>
          </p:cNvSpPr>
          <p:nvPr>
            <p:ph type="sldNum" sz="quarter" idx="12"/>
          </p:nvPr>
        </p:nvSpPr>
        <p:spPr>
          <a:noFill/>
        </p:spPr>
        <p:txBody>
          <a:bodyPr/>
          <a:lstStyle/>
          <a:p>
            <a:fld id="{AA42E57C-936A-4474-909E-9AB45F8FF16D}" type="slidenum">
              <a:rPr lang="en-US" smtClean="0">
                <a:cs typeface="Arial" charset="0"/>
              </a:rPr>
              <a:pPr/>
              <a:t>31</a:t>
            </a:fld>
            <a:endParaRPr lang="en-US" dirty="0" smtClean="0">
              <a:cs typeface="Arial" charset="0"/>
            </a:endParaRPr>
          </a:p>
        </p:txBody>
      </p:sp>
      <p:sp>
        <p:nvSpPr>
          <p:cNvPr id="55302"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smtClean="0"/>
              <a:t>Generating Scenario Reports</a:t>
            </a:r>
          </a:p>
        </p:txBody>
      </p:sp>
      <p:sp>
        <p:nvSpPr>
          <p:cNvPr id="56325" name="Rectangle 3"/>
          <p:cNvSpPr>
            <a:spLocks noGrp="1" noChangeArrowheads="1"/>
          </p:cNvSpPr>
          <p:nvPr>
            <p:ph idx="1"/>
          </p:nvPr>
        </p:nvSpPr>
        <p:spPr/>
        <p:txBody>
          <a:bodyPr/>
          <a:lstStyle/>
          <a:p>
            <a:pPr eaLnBrk="1" hangingPunct="1"/>
            <a:r>
              <a:rPr lang="en-US" dirty="0" smtClean="0"/>
              <a:t>Use Scenario Manager to create two types of scenario reports:</a:t>
            </a:r>
          </a:p>
          <a:p>
            <a:pPr lvl="1" eaLnBrk="1" hangingPunct="1"/>
            <a:r>
              <a:rPr lang="en-US" dirty="0" smtClean="0"/>
              <a:t>Scenario summary</a:t>
            </a:r>
          </a:p>
          <a:p>
            <a:pPr lvl="1" eaLnBrk="1" hangingPunct="1"/>
            <a:r>
              <a:rPr lang="en-US" dirty="0" smtClean="0"/>
              <a:t>Scenario PivotTable</a:t>
            </a:r>
          </a:p>
          <a:p>
            <a:pPr eaLnBrk="1" hangingPunct="1"/>
            <a:r>
              <a:rPr lang="en-US" dirty="0" smtClean="0"/>
              <a:t>Before printing a report, indicate which result cells are of interest</a:t>
            </a:r>
          </a:p>
        </p:txBody>
      </p:sp>
      <p:sp>
        <p:nvSpPr>
          <p:cNvPr id="56322"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56323" name="Slide Number Placeholder 5"/>
          <p:cNvSpPr>
            <a:spLocks noGrp="1"/>
          </p:cNvSpPr>
          <p:nvPr>
            <p:ph type="sldNum" sz="quarter" idx="12"/>
          </p:nvPr>
        </p:nvSpPr>
        <p:spPr>
          <a:noFill/>
        </p:spPr>
        <p:txBody>
          <a:bodyPr/>
          <a:lstStyle/>
          <a:p>
            <a:fld id="{EC6ED95F-9325-474E-873D-F0E6E1A615A7}" type="slidenum">
              <a:rPr lang="en-US" smtClean="0">
                <a:cs typeface="Arial" charset="0"/>
              </a:rPr>
              <a:pPr/>
              <a:t>32</a:t>
            </a:fld>
            <a:endParaRPr lang="en-US" dirty="0" smtClean="0">
              <a:cs typeface="Arial" charset="0"/>
            </a:endParaRPr>
          </a:p>
        </p:txBody>
      </p:sp>
      <p:sp>
        <p:nvSpPr>
          <p:cNvPr id="56326"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en-US" dirty="0" smtClean="0"/>
              <a:t>Generating Scenario Reports (continued)</a:t>
            </a:r>
          </a:p>
        </p:txBody>
      </p:sp>
      <p:sp>
        <p:nvSpPr>
          <p:cNvPr id="57346"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57347" name="Slide Number Placeholder 4"/>
          <p:cNvSpPr>
            <a:spLocks noGrp="1"/>
          </p:cNvSpPr>
          <p:nvPr>
            <p:ph type="sldNum" sz="quarter" idx="12"/>
          </p:nvPr>
        </p:nvSpPr>
        <p:spPr>
          <a:noFill/>
        </p:spPr>
        <p:txBody>
          <a:bodyPr/>
          <a:lstStyle/>
          <a:p>
            <a:fld id="{21898768-FDB2-402D-901C-98F047DCBE78}" type="slidenum">
              <a:rPr lang="en-US" smtClean="0">
                <a:cs typeface="Arial" charset="0"/>
              </a:rPr>
              <a:pPr/>
              <a:t>33</a:t>
            </a:fld>
            <a:endParaRPr lang="en-US" dirty="0" smtClean="0">
              <a:cs typeface="Arial" charset="0"/>
            </a:endParaRPr>
          </a:p>
        </p:txBody>
      </p:sp>
      <p:sp>
        <p:nvSpPr>
          <p:cNvPr id="57349"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pic>
        <p:nvPicPr>
          <p:cNvPr id="12290" name="Picture 2" descr="C:\Users\Brianna Hawes\Desktop\Brianna Work\SiB Excel Supplements\Figures\C8443_08\C8443_08\Fig08-36.bmp"/>
          <p:cNvPicPr>
            <a:picLocks noChangeAspect="1" noChangeArrowheads="1"/>
          </p:cNvPicPr>
          <p:nvPr/>
        </p:nvPicPr>
        <p:blipFill>
          <a:blip r:embed="rId4" cstate="print"/>
          <a:srcRect/>
          <a:stretch>
            <a:fillRect/>
          </a:stretch>
        </p:blipFill>
        <p:spPr bwMode="auto">
          <a:xfrm>
            <a:off x="533400" y="1905000"/>
            <a:ext cx="8185290" cy="2971799"/>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r>
              <a:rPr lang="en-US" dirty="0" smtClean="0"/>
              <a:t>Generating Scenario Reports (continued)</a:t>
            </a:r>
          </a:p>
        </p:txBody>
      </p:sp>
      <p:sp>
        <p:nvSpPr>
          <p:cNvPr id="58373" name="Rectangle 3"/>
          <p:cNvSpPr>
            <a:spLocks noGrp="1" noChangeArrowheads="1"/>
          </p:cNvSpPr>
          <p:nvPr>
            <p:ph idx="1"/>
          </p:nvPr>
        </p:nvSpPr>
        <p:spPr/>
        <p:txBody>
          <a:bodyPr/>
          <a:lstStyle/>
          <a:p>
            <a:r>
              <a:rPr lang="en-US" dirty="0" smtClean="0"/>
              <a:t>Creating scenario summaries</a:t>
            </a:r>
          </a:p>
          <a:p>
            <a:pPr lvl="1"/>
            <a:r>
              <a:rPr lang="en-US" dirty="0" smtClean="0"/>
              <a:t>Show values for all changing cells and for all indicated result cells for all scenarios in the worksheet</a:t>
            </a:r>
          </a:p>
          <a:p>
            <a:pPr lvl="1"/>
            <a:r>
              <a:rPr lang="en-US" dirty="0" smtClean="0"/>
              <a:t>Tabular format makes it easy to compare results</a:t>
            </a:r>
          </a:p>
        </p:txBody>
      </p:sp>
      <p:sp>
        <p:nvSpPr>
          <p:cNvPr id="58370"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58371" name="Slide Number Placeholder 5"/>
          <p:cNvSpPr>
            <a:spLocks noGrp="1"/>
          </p:cNvSpPr>
          <p:nvPr>
            <p:ph type="sldNum" sz="quarter" idx="12"/>
          </p:nvPr>
        </p:nvSpPr>
        <p:spPr>
          <a:noFill/>
        </p:spPr>
        <p:txBody>
          <a:bodyPr/>
          <a:lstStyle/>
          <a:p>
            <a:fld id="{72E11777-1738-4A2E-AC16-2255446A7A70}" type="slidenum">
              <a:rPr lang="en-US" smtClean="0">
                <a:cs typeface="Arial" charset="0"/>
              </a:rPr>
              <a:pPr/>
              <a:t>34</a:t>
            </a:fld>
            <a:endParaRPr lang="en-US" dirty="0" smtClean="0">
              <a:cs typeface="Arial" charset="0"/>
            </a:endParaRPr>
          </a:p>
        </p:txBody>
      </p:sp>
      <p:sp>
        <p:nvSpPr>
          <p:cNvPr id="58374"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en-US" dirty="0" smtClean="0"/>
              <a:t>Generating Scenario Reports (continued)</a:t>
            </a:r>
          </a:p>
        </p:txBody>
      </p:sp>
      <p:sp>
        <p:nvSpPr>
          <p:cNvPr id="59397" name="Rectangle 3"/>
          <p:cNvSpPr>
            <a:spLocks noGrp="1" noChangeArrowheads="1"/>
          </p:cNvSpPr>
          <p:nvPr>
            <p:ph idx="1"/>
          </p:nvPr>
        </p:nvSpPr>
        <p:spPr/>
        <p:txBody>
          <a:bodyPr/>
          <a:lstStyle/>
          <a:p>
            <a:r>
              <a:rPr lang="en-US" dirty="0" smtClean="0"/>
              <a:t>Creating scenario PivotTable reports</a:t>
            </a:r>
          </a:p>
          <a:p>
            <a:pPr lvl="1"/>
            <a:r>
              <a:rPr lang="en-US" dirty="0" smtClean="0"/>
              <a:t>Summarize result cells from a scenario</a:t>
            </a:r>
          </a:p>
          <a:p>
            <a:pPr lvl="1"/>
            <a:r>
              <a:rPr lang="en-US" dirty="0" smtClean="0"/>
              <a:t>The view of the data can be changed to see more or fewer details</a:t>
            </a:r>
          </a:p>
          <a:p>
            <a:pPr lvl="1"/>
            <a:r>
              <a:rPr lang="en-US" dirty="0" smtClean="0"/>
              <a:t>The report can be edited and formatted</a:t>
            </a:r>
          </a:p>
        </p:txBody>
      </p:sp>
      <p:sp>
        <p:nvSpPr>
          <p:cNvPr id="59394"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59395" name="Slide Number Placeholder 5"/>
          <p:cNvSpPr>
            <a:spLocks noGrp="1"/>
          </p:cNvSpPr>
          <p:nvPr>
            <p:ph type="sldNum" sz="quarter" idx="12"/>
          </p:nvPr>
        </p:nvSpPr>
        <p:spPr>
          <a:noFill/>
        </p:spPr>
        <p:txBody>
          <a:bodyPr/>
          <a:lstStyle/>
          <a:p>
            <a:fld id="{AC6FB990-0604-4817-A5AC-EBE3DF1A6789}" type="slidenum">
              <a:rPr lang="en-US" smtClean="0">
                <a:cs typeface="Arial" charset="0"/>
              </a:rPr>
              <a:pPr/>
              <a:t>35</a:t>
            </a:fld>
            <a:endParaRPr lang="en-US" dirty="0" smtClean="0">
              <a:cs typeface="Arial" charset="0"/>
            </a:endParaRPr>
          </a:p>
        </p:txBody>
      </p:sp>
      <p:sp>
        <p:nvSpPr>
          <p:cNvPr id="59398"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2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en-US" dirty="0" smtClean="0"/>
              <a:t>Level 2 Summary</a:t>
            </a:r>
          </a:p>
        </p:txBody>
      </p:sp>
      <p:sp>
        <p:nvSpPr>
          <p:cNvPr id="60421" name="Rectangle 3"/>
          <p:cNvSpPr>
            <a:spLocks noGrp="1" noChangeArrowheads="1"/>
          </p:cNvSpPr>
          <p:nvPr>
            <p:ph idx="1"/>
          </p:nvPr>
        </p:nvSpPr>
        <p:spPr/>
        <p:txBody>
          <a:bodyPr>
            <a:normAutofit lnSpcReduction="10000"/>
          </a:bodyPr>
          <a:lstStyle/>
          <a:p>
            <a:pPr eaLnBrk="1" hangingPunct="1"/>
            <a:r>
              <a:rPr lang="en-US" dirty="0" smtClean="0"/>
              <a:t>Using scenarios to save a number of sets of different input values (changing cells), and to switch between scenarios to see the results of different assumptions</a:t>
            </a:r>
          </a:p>
          <a:p>
            <a:pPr eaLnBrk="1" hangingPunct="1"/>
            <a:r>
              <a:rPr lang="en-US" dirty="0" smtClean="0"/>
              <a:t>Showing selected results on scenario summary reports or scenario PivotTables and PivotCharts</a:t>
            </a:r>
          </a:p>
          <a:p>
            <a:pPr eaLnBrk="1" hangingPunct="1"/>
            <a:r>
              <a:rPr lang="en-US" dirty="0" smtClean="0"/>
              <a:t>Using the SUMPRODUCT function to sum products of multiplication operations</a:t>
            </a:r>
          </a:p>
        </p:txBody>
      </p:sp>
      <p:sp>
        <p:nvSpPr>
          <p:cNvPr id="60418"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60419" name="Slide Number Placeholder 5"/>
          <p:cNvSpPr>
            <a:spLocks noGrp="1"/>
          </p:cNvSpPr>
          <p:nvPr>
            <p:ph type="sldNum" sz="quarter" idx="12"/>
          </p:nvPr>
        </p:nvSpPr>
        <p:spPr>
          <a:noFill/>
        </p:spPr>
        <p:txBody>
          <a:bodyPr/>
          <a:lstStyle/>
          <a:p>
            <a:fld id="{800A6E00-BD9D-470F-BDC0-499B7926FF84}" type="slidenum">
              <a:rPr lang="en-US" smtClean="0">
                <a:cs typeface="Arial" charset="0"/>
              </a:rPr>
              <a:pPr/>
              <a:t>36</a:t>
            </a:fld>
            <a:endParaRPr lang="en-US" dirty="0" smtClean="0">
              <a:cs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normAutofit fontScale="90000"/>
          </a:bodyPr>
          <a:lstStyle/>
          <a:p>
            <a:pPr eaLnBrk="1" hangingPunct="1"/>
            <a:r>
              <a:rPr lang="en-US" dirty="0" smtClean="0"/>
              <a:t>Level 3 Objectives: Using Excel’s Data Tables to Create a Simulation</a:t>
            </a:r>
          </a:p>
        </p:txBody>
      </p:sp>
      <p:sp>
        <p:nvSpPr>
          <p:cNvPr id="61445" name="Rectangle 3"/>
          <p:cNvSpPr>
            <a:spLocks noGrp="1" noChangeArrowheads="1"/>
          </p:cNvSpPr>
          <p:nvPr>
            <p:ph idx="1"/>
          </p:nvPr>
        </p:nvSpPr>
        <p:spPr/>
        <p:txBody>
          <a:bodyPr/>
          <a:lstStyle/>
          <a:p>
            <a:pPr eaLnBrk="1" hangingPunct="1"/>
            <a:r>
              <a:rPr lang="en-US" dirty="0" smtClean="0"/>
              <a:t>Prepare worksheets for simulations using data tables</a:t>
            </a:r>
          </a:p>
          <a:p>
            <a:pPr eaLnBrk="1" hangingPunct="1"/>
            <a:r>
              <a:rPr lang="en-US" dirty="0" smtClean="0"/>
              <a:t>Run simulations using data tables</a:t>
            </a:r>
          </a:p>
          <a:p>
            <a:pPr eaLnBrk="1" hangingPunct="1"/>
            <a:r>
              <a:rPr lang="en-US" dirty="0" smtClean="0"/>
              <a:t>Conduct statistical analysis of simulation results</a:t>
            </a:r>
          </a:p>
          <a:p>
            <a:pPr eaLnBrk="1" hangingPunct="1"/>
            <a:r>
              <a:rPr lang="en-US" dirty="0" smtClean="0"/>
              <a:t>Interpret simulation results</a:t>
            </a:r>
          </a:p>
        </p:txBody>
      </p:sp>
      <p:sp>
        <p:nvSpPr>
          <p:cNvPr id="61442"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61443" name="Slide Number Placeholder 5"/>
          <p:cNvSpPr>
            <a:spLocks noGrp="1"/>
          </p:cNvSpPr>
          <p:nvPr>
            <p:ph type="sldNum" sz="quarter" idx="12"/>
          </p:nvPr>
        </p:nvSpPr>
        <p:spPr>
          <a:noFill/>
        </p:spPr>
        <p:txBody>
          <a:bodyPr/>
          <a:lstStyle/>
          <a:p>
            <a:fld id="{64DCA423-35B3-439A-8590-4D206C76BBF1}" type="slidenum">
              <a:rPr lang="en-US" smtClean="0">
                <a:cs typeface="Arial" charset="0"/>
              </a:rPr>
              <a:pPr/>
              <a:t>37</a:t>
            </a:fld>
            <a:endParaRPr lang="en-US" dirty="0" smtClean="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dirty="0" smtClean="0"/>
              <a:t>Understanding Simulation in Business</a:t>
            </a:r>
          </a:p>
        </p:txBody>
      </p:sp>
      <p:sp>
        <p:nvSpPr>
          <p:cNvPr id="63493" name="Rectangle 3"/>
          <p:cNvSpPr>
            <a:spLocks noGrp="1" noChangeArrowheads="1"/>
          </p:cNvSpPr>
          <p:nvPr>
            <p:ph idx="1"/>
          </p:nvPr>
        </p:nvSpPr>
        <p:spPr/>
        <p:txBody>
          <a:bodyPr>
            <a:normAutofit lnSpcReduction="10000"/>
          </a:bodyPr>
          <a:lstStyle/>
          <a:p>
            <a:pPr eaLnBrk="1" hangingPunct="1"/>
            <a:r>
              <a:rPr lang="en-US" b="1" dirty="0" smtClean="0"/>
              <a:t>Simulated results</a:t>
            </a:r>
          </a:p>
          <a:p>
            <a:pPr lvl="1" eaLnBrk="1" hangingPunct="1"/>
            <a:r>
              <a:rPr lang="en-US" dirty="0" smtClean="0"/>
              <a:t>Based on realistic, but not actual, data</a:t>
            </a:r>
          </a:p>
          <a:p>
            <a:pPr eaLnBrk="1" hangingPunct="1"/>
            <a:r>
              <a:rPr lang="en-US" dirty="0" smtClean="0"/>
              <a:t>Excel functions for comparing simulated results:</a:t>
            </a:r>
          </a:p>
          <a:p>
            <a:pPr lvl="1" eaLnBrk="1" hangingPunct="1"/>
            <a:r>
              <a:rPr lang="en-US" dirty="0" smtClean="0"/>
              <a:t>RAND</a:t>
            </a:r>
          </a:p>
          <a:p>
            <a:pPr lvl="1" eaLnBrk="1" hangingPunct="1"/>
            <a:r>
              <a:rPr lang="en-US" dirty="0" smtClean="0"/>
              <a:t>VLOOKUP</a:t>
            </a:r>
          </a:p>
          <a:p>
            <a:r>
              <a:rPr lang="en-US" dirty="0" smtClean="0"/>
              <a:t>You can also create a two-variable data table that contains probable data and generates simulated results</a:t>
            </a:r>
          </a:p>
        </p:txBody>
      </p:sp>
      <p:sp>
        <p:nvSpPr>
          <p:cNvPr id="63490"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63491" name="Slide Number Placeholder 5"/>
          <p:cNvSpPr>
            <a:spLocks noGrp="1"/>
          </p:cNvSpPr>
          <p:nvPr>
            <p:ph type="sldNum" sz="quarter" idx="12"/>
          </p:nvPr>
        </p:nvSpPr>
        <p:spPr>
          <a:noFill/>
        </p:spPr>
        <p:txBody>
          <a:bodyPr/>
          <a:lstStyle/>
          <a:p>
            <a:fld id="{573DF4CF-45C4-4614-AD00-EA439DD0A5D5}" type="slidenum">
              <a:rPr lang="en-US" smtClean="0">
                <a:cs typeface="Arial" charset="0"/>
              </a:rPr>
              <a:pPr/>
              <a:t>38</a:t>
            </a:fld>
            <a:endParaRPr lang="en-US" dirty="0" smtClean="0">
              <a:cs typeface="Arial" charset="0"/>
            </a:endParaRPr>
          </a:p>
        </p:txBody>
      </p:sp>
      <p:sp>
        <p:nvSpPr>
          <p:cNvPr id="63494"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a:latin typeface="Arial" charset="0"/>
                <a:hlinkClick r:id="rId3" action="ppaction://hlinksldjump"/>
              </a:rPr>
              <a:t>Level 3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noAutofit/>
          </a:bodyPr>
          <a:lstStyle/>
          <a:p>
            <a:pPr eaLnBrk="1" hangingPunct="1"/>
            <a:r>
              <a:rPr lang="en-US" dirty="0" smtClean="0"/>
              <a:t>Preparing a Worksheet for a Simulation Using a Data Table</a:t>
            </a:r>
          </a:p>
        </p:txBody>
      </p:sp>
      <p:sp>
        <p:nvSpPr>
          <p:cNvPr id="64514"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64515" name="Slide Number Placeholder 4"/>
          <p:cNvSpPr>
            <a:spLocks noGrp="1"/>
          </p:cNvSpPr>
          <p:nvPr>
            <p:ph type="sldNum" sz="quarter" idx="12"/>
          </p:nvPr>
        </p:nvSpPr>
        <p:spPr>
          <a:noFill/>
        </p:spPr>
        <p:txBody>
          <a:bodyPr/>
          <a:lstStyle/>
          <a:p>
            <a:fld id="{49D3F63F-4DF1-40DB-8817-2C9C937CC385}" type="slidenum">
              <a:rPr lang="en-US" smtClean="0">
                <a:cs typeface="Arial" charset="0"/>
              </a:rPr>
              <a:pPr/>
              <a:t>39</a:t>
            </a:fld>
            <a:endParaRPr lang="en-US" dirty="0" smtClean="0">
              <a:cs typeface="Arial" charset="0"/>
            </a:endParaRPr>
          </a:p>
        </p:txBody>
      </p:sp>
      <p:sp>
        <p:nvSpPr>
          <p:cNvPr id="64517"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3 home</a:t>
            </a:r>
            <a:endParaRPr lang="en-US" sz="1200" b="1" dirty="0">
              <a:latin typeface="Arial" charset="0"/>
            </a:endParaRPr>
          </a:p>
        </p:txBody>
      </p:sp>
      <p:pic>
        <p:nvPicPr>
          <p:cNvPr id="13314" name="Picture 2" descr="C:\Users\Brianna Hawes\Desktop\Brianna Work\SiB Excel Supplements\Figures\C8443_08\C8443_08\Fig08-45.bmp"/>
          <p:cNvPicPr>
            <a:picLocks noChangeAspect="1" noChangeArrowheads="1"/>
          </p:cNvPicPr>
          <p:nvPr/>
        </p:nvPicPr>
        <p:blipFill>
          <a:blip r:embed="rId4" cstate="print"/>
          <a:srcRect/>
          <a:stretch>
            <a:fillRect/>
          </a:stretch>
        </p:blipFill>
        <p:spPr bwMode="auto">
          <a:xfrm>
            <a:off x="685800" y="1676400"/>
            <a:ext cx="7791575" cy="4419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Tools/Functions </a:t>
            </a:r>
            <a:r>
              <a:rPr lang="en-US" dirty="0" smtClean="0"/>
              <a:t>Covered in This Chapter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AVERAGE</a:t>
            </a:r>
          </a:p>
          <a:p>
            <a:r>
              <a:rPr lang="en-US" dirty="0" smtClean="0"/>
              <a:t>data tables</a:t>
            </a:r>
          </a:p>
          <a:p>
            <a:r>
              <a:rPr lang="en-US" dirty="0" smtClean="0"/>
              <a:t>MAX</a:t>
            </a:r>
          </a:p>
          <a:p>
            <a:r>
              <a:rPr lang="en-US" dirty="0" smtClean="0"/>
              <a:t>MIN</a:t>
            </a:r>
          </a:p>
          <a:p>
            <a:r>
              <a:rPr lang="en-US" dirty="0" smtClean="0"/>
              <a:t>RAND</a:t>
            </a:r>
          </a:p>
          <a:p>
            <a:r>
              <a:rPr lang="en-US" dirty="0" smtClean="0"/>
              <a:t>Scenario Manager</a:t>
            </a:r>
          </a:p>
          <a:p>
            <a:r>
              <a:rPr lang="en-US" dirty="0" smtClean="0"/>
              <a:t>STDEV.S</a:t>
            </a:r>
          </a:p>
          <a:p>
            <a:r>
              <a:rPr lang="en-US" dirty="0" smtClean="0"/>
              <a:t>SUMPRODUCT</a:t>
            </a:r>
          </a:p>
          <a:p>
            <a:r>
              <a:rPr lang="en-US" dirty="0" smtClean="0"/>
              <a:t>VLOOKUP</a:t>
            </a:r>
          </a:p>
          <a:p>
            <a:endParaRPr lang="en-US" dirty="0"/>
          </a:p>
        </p:txBody>
      </p:sp>
      <p:sp>
        <p:nvSpPr>
          <p:cNvPr id="4" name="Footer Placeholder 3"/>
          <p:cNvSpPr>
            <a:spLocks noGrp="1"/>
          </p:cNvSpPr>
          <p:nvPr>
            <p:ph type="ftr" sz="quarter" idx="11"/>
          </p:nvPr>
        </p:nvSpPr>
        <p:spPr/>
        <p:txBody>
          <a:bodyPr/>
          <a:lstStyle/>
          <a:p>
            <a:r>
              <a:rPr lang="en-US" smtClean="0">
                <a:cs typeface="Times New Roman" pitchFamily="18" charset="0"/>
              </a:rPr>
              <a:t>Succeeding in Business with Microsoft Excel 2013: Chapter 8</a:t>
            </a:r>
            <a:endParaRPr lang="en-US" dirty="0">
              <a:cs typeface="Times New Roman" pitchFamily="18" charset="0"/>
            </a:endParaRPr>
          </a:p>
        </p:txBody>
      </p:sp>
      <p:sp>
        <p:nvSpPr>
          <p:cNvPr id="5" name="Slide Number Placeholder 4"/>
          <p:cNvSpPr>
            <a:spLocks noGrp="1"/>
          </p:cNvSpPr>
          <p:nvPr>
            <p:ph type="sldNum" sz="quarter" idx="12"/>
          </p:nvPr>
        </p:nvSpPr>
        <p:spPr/>
        <p:txBody>
          <a:bodyPr/>
          <a:lstStyle/>
          <a:p>
            <a:fld id="{24009325-2E04-4B67-9B8B-8495DB5A7835}" type="slidenum">
              <a:rPr lang="en-US" smtClean="0">
                <a:latin typeface="Times New Roman" pitchFamily="18" charset="0"/>
                <a:cs typeface="Times New Roman" pitchFamily="18" charset="0"/>
              </a:rPr>
              <a:pPr/>
              <a:t>4</a:t>
            </a:fld>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noAutofit/>
          </a:bodyPr>
          <a:lstStyle/>
          <a:p>
            <a:pPr eaLnBrk="1" hangingPunct="1"/>
            <a:r>
              <a:rPr lang="en-US" dirty="0" smtClean="0"/>
              <a:t>Developing a Simulation with a </a:t>
            </a:r>
            <a:br>
              <a:rPr lang="en-US" dirty="0" smtClean="0"/>
            </a:br>
            <a:r>
              <a:rPr lang="en-US" dirty="0" smtClean="0"/>
              <a:t>Two-Variable Data Table</a:t>
            </a:r>
          </a:p>
        </p:txBody>
      </p:sp>
      <p:sp>
        <p:nvSpPr>
          <p:cNvPr id="65541" name="Rectangle 3"/>
          <p:cNvSpPr>
            <a:spLocks noGrp="1" noChangeArrowheads="1"/>
          </p:cNvSpPr>
          <p:nvPr>
            <p:ph idx="1"/>
          </p:nvPr>
        </p:nvSpPr>
        <p:spPr/>
        <p:txBody>
          <a:bodyPr>
            <a:normAutofit fontScale="92500" lnSpcReduction="20000"/>
          </a:bodyPr>
          <a:lstStyle/>
          <a:p>
            <a:pPr eaLnBrk="1" hangingPunct="1"/>
            <a:r>
              <a:rPr lang="en-US" dirty="0" smtClean="0"/>
              <a:t>Structuring a two-variable data table for a simulation</a:t>
            </a:r>
          </a:p>
          <a:p>
            <a:pPr lvl="1" eaLnBrk="1" hangingPunct="1"/>
            <a:r>
              <a:rPr lang="en-US" dirty="0" smtClean="0"/>
              <a:t>One set of input values must be a sequence of numbers that represent the number of iterations of the simulation</a:t>
            </a:r>
          </a:p>
          <a:p>
            <a:pPr eaLnBrk="1" hangingPunct="1"/>
            <a:r>
              <a:rPr lang="en-US" dirty="0" smtClean="0"/>
              <a:t>Completing a two-variable data table for a simulation</a:t>
            </a:r>
          </a:p>
          <a:p>
            <a:pPr lvl="1" eaLnBrk="1" hangingPunct="1"/>
            <a:r>
              <a:rPr lang="en-US" dirty="0" smtClean="0"/>
              <a:t>Highlight the entire table range and tell Excel to which input cells the sets of input values relate</a:t>
            </a:r>
          </a:p>
          <a:p>
            <a:pPr lvl="1" eaLnBrk="1" hangingPunct="1"/>
            <a:r>
              <a:rPr lang="en-US" dirty="0" smtClean="0"/>
              <a:t>Iteration values are directed to any empty cell in the worksheet</a:t>
            </a:r>
          </a:p>
        </p:txBody>
      </p:sp>
      <p:sp>
        <p:nvSpPr>
          <p:cNvPr id="65538"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65539" name="Slide Number Placeholder 5"/>
          <p:cNvSpPr>
            <a:spLocks noGrp="1"/>
          </p:cNvSpPr>
          <p:nvPr>
            <p:ph type="sldNum" sz="quarter" idx="12"/>
          </p:nvPr>
        </p:nvSpPr>
        <p:spPr>
          <a:noFill/>
        </p:spPr>
        <p:txBody>
          <a:bodyPr/>
          <a:lstStyle/>
          <a:p>
            <a:fld id="{0D41C97A-7900-460F-B524-DC84B1A0F1DF}" type="slidenum">
              <a:rPr lang="en-US" smtClean="0">
                <a:cs typeface="Arial" charset="0"/>
              </a:rPr>
              <a:pPr/>
              <a:t>40</a:t>
            </a:fld>
            <a:endParaRPr lang="en-US" dirty="0" smtClean="0">
              <a:cs typeface="Arial" charset="0"/>
            </a:endParaRPr>
          </a:p>
        </p:txBody>
      </p:sp>
      <p:sp>
        <p:nvSpPr>
          <p:cNvPr id="65542"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3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noAutofit/>
          </a:bodyPr>
          <a:lstStyle/>
          <a:p>
            <a:r>
              <a:rPr lang="en-US" dirty="0" smtClean="0"/>
              <a:t>Developing a Simulation with a </a:t>
            </a:r>
            <a:br>
              <a:rPr lang="en-US" dirty="0" smtClean="0"/>
            </a:br>
            <a:r>
              <a:rPr lang="en-US" dirty="0" smtClean="0"/>
              <a:t>Two-Variable Data Table (continued)</a:t>
            </a:r>
          </a:p>
        </p:txBody>
      </p:sp>
      <p:sp>
        <p:nvSpPr>
          <p:cNvPr id="66562"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66563" name="Slide Number Placeholder 4"/>
          <p:cNvSpPr>
            <a:spLocks noGrp="1"/>
          </p:cNvSpPr>
          <p:nvPr>
            <p:ph type="sldNum" sz="quarter" idx="12"/>
          </p:nvPr>
        </p:nvSpPr>
        <p:spPr>
          <a:noFill/>
        </p:spPr>
        <p:txBody>
          <a:bodyPr/>
          <a:lstStyle/>
          <a:p>
            <a:fld id="{92A98409-2CB1-447E-B40E-2F15C8749380}" type="slidenum">
              <a:rPr lang="en-US" smtClean="0">
                <a:cs typeface="Arial" charset="0"/>
              </a:rPr>
              <a:pPr/>
              <a:t>41</a:t>
            </a:fld>
            <a:endParaRPr lang="en-US" dirty="0" smtClean="0">
              <a:cs typeface="Arial" charset="0"/>
            </a:endParaRPr>
          </a:p>
        </p:txBody>
      </p:sp>
      <p:sp>
        <p:nvSpPr>
          <p:cNvPr id="66565"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3 home</a:t>
            </a:r>
            <a:endParaRPr lang="en-US" sz="1200" b="1" dirty="0">
              <a:latin typeface="Arial" charset="0"/>
            </a:endParaRPr>
          </a:p>
        </p:txBody>
      </p:sp>
      <p:pic>
        <p:nvPicPr>
          <p:cNvPr id="14338" name="Picture 2" descr="C:\Users\Brianna Hawes\Desktop\Brianna Work\SiB Excel Supplements\Figures\C8443_08\C8443_08\Fig08-46.bmp"/>
          <p:cNvPicPr>
            <a:picLocks noChangeAspect="1" noChangeArrowheads="1"/>
          </p:cNvPicPr>
          <p:nvPr/>
        </p:nvPicPr>
        <p:blipFill>
          <a:blip r:embed="rId4" cstate="print"/>
          <a:srcRect/>
          <a:stretch>
            <a:fillRect/>
          </a:stretch>
        </p:blipFill>
        <p:spPr bwMode="auto">
          <a:xfrm>
            <a:off x="838200" y="1600200"/>
            <a:ext cx="7543799" cy="460553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dirty="0" smtClean="0"/>
              <a:t>Calculating Simulation Statistics</a:t>
            </a:r>
          </a:p>
        </p:txBody>
      </p:sp>
      <p:sp>
        <p:nvSpPr>
          <p:cNvPr id="68613" name="Rectangle 3"/>
          <p:cNvSpPr>
            <a:spLocks noGrp="1" noChangeArrowheads="1"/>
          </p:cNvSpPr>
          <p:nvPr>
            <p:ph idx="1"/>
          </p:nvPr>
        </p:nvSpPr>
        <p:spPr/>
        <p:txBody>
          <a:bodyPr/>
          <a:lstStyle/>
          <a:p>
            <a:pPr eaLnBrk="1" hangingPunct="1"/>
            <a:r>
              <a:rPr lang="en-US" dirty="0" smtClean="0"/>
              <a:t>Calculate some statistics about the data</a:t>
            </a:r>
          </a:p>
          <a:p>
            <a:pPr eaLnBrk="1" hangingPunct="1"/>
            <a:r>
              <a:rPr lang="en-US" dirty="0" smtClean="0"/>
              <a:t>Base the analysis on those statistics, not the raw data itself</a:t>
            </a:r>
          </a:p>
        </p:txBody>
      </p:sp>
      <p:sp>
        <p:nvSpPr>
          <p:cNvPr id="68610"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68611" name="Slide Number Placeholder 5"/>
          <p:cNvSpPr>
            <a:spLocks noGrp="1"/>
          </p:cNvSpPr>
          <p:nvPr>
            <p:ph type="sldNum" sz="quarter" idx="12"/>
          </p:nvPr>
        </p:nvSpPr>
        <p:spPr>
          <a:noFill/>
        </p:spPr>
        <p:txBody>
          <a:bodyPr/>
          <a:lstStyle/>
          <a:p>
            <a:fld id="{18F85840-96DE-4837-BB17-FB79BCD54203}" type="slidenum">
              <a:rPr lang="en-US" smtClean="0">
                <a:cs typeface="Arial" charset="0"/>
              </a:rPr>
              <a:pPr/>
              <a:t>42</a:t>
            </a:fld>
            <a:endParaRPr lang="en-US" dirty="0" smtClean="0">
              <a:cs typeface="Arial" charset="0"/>
            </a:endParaRPr>
          </a:p>
        </p:txBody>
      </p:sp>
      <p:sp>
        <p:nvSpPr>
          <p:cNvPr id="68614"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3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r>
              <a:rPr lang="en-US" dirty="0" smtClean="0"/>
              <a:t>Interpreting Simulation Results</a:t>
            </a:r>
          </a:p>
        </p:txBody>
      </p:sp>
      <p:sp>
        <p:nvSpPr>
          <p:cNvPr id="69637" name="Rectangle 3"/>
          <p:cNvSpPr>
            <a:spLocks noGrp="1" noChangeArrowheads="1"/>
          </p:cNvSpPr>
          <p:nvPr>
            <p:ph idx="1"/>
          </p:nvPr>
        </p:nvSpPr>
        <p:spPr/>
        <p:txBody>
          <a:bodyPr/>
          <a:lstStyle/>
          <a:p>
            <a:pPr eaLnBrk="1" hangingPunct="1"/>
            <a:r>
              <a:rPr lang="en-US" dirty="0" smtClean="0"/>
              <a:t>Results can quantify differences in prices and allow you to make more informed decisions</a:t>
            </a:r>
          </a:p>
          <a:p>
            <a:pPr eaLnBrk="1" hangingPunct="1"/>
            <a:r>
              <a:rPr lang="en-US" dirty="0" smtClean="0"/>
              <a:t>Results can be facilitated using a method of aggregating the data, such as statistics functions</a:t>
            </a:r>
          </a:p>
        </p:txBody>
      </p:sp>
      <p:sp>
        <p:nvSpPr>
          <p:cNvPr id="69634"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69635" name="Slide Number Placeholder 5"/>
          <p:cNvSpPr>
            <a:spLocks noGrp="1"/>
          </p:cNvSpPr>
          <p:nvPr>
            <p:ph type="sldNum" sz="quarter" idx="12"/>
          </p:nvPr>
        </p:nvSpPr>
        <p:spPr>
          <a:noFill/>
        </p:spPr>
        <p:txBody>
          <a:bodyPr/>
          <a:lstStyle/>
          <a:p>
            <a:fld id="{D7C639BA-DF20-4C62-9C77-6ECF68ABA654}" type="slidenum">
              <a:rPr lang="en-US" smtClean="0">
                <a:cs typeface="Arial" charset="0"/>
              </a:rPr>
              <a:pPr/>
              <a:t>43</a:t>
            </a:fld>
            <a:endParaRPr lang="en-US" dirty="0" smtClean="0">
              <a:cs typeface="Arial" charset="0"/>
            </a:endParaRPr>
          </a:p>
        </p:txBody>
      </p:sp>
      <p:sp>
        <p:nvSpPr>
          <p:cNvPr id="69638"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3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pPr eaLnBrk="1" hangingPunct="1"/>
            <a:r>
              <a:rPr lang="en-US" dirty="0" smtClean="0"/>
              <a:t>Level 3 Summary</a:t>
            </a:r>
          </a:p>
        </p:txBody>
      </p:sp>
      <p:sp>
        <p:nvSpPr>
          <p:cNvPr id="70661" name="Rectangle 3"/>
          <p:cNvSpPr>
            <a:spLocks noGrp="1" noChangeArrowheads="1"/>
          </p:cNvSpPr>
          <p:nvPr>
            <p:ph idx="1"/>
          </p:nvPr>
        </p:nvSpPr>
        <p:spPr/>
        <p:txBody>
          <a:bodyPr>
            <a:normAutofit fontScale="92500" lnSpcReduction="10000"/>
          </a:bodyPr>
          <a:lstStyle/>
          <a:p>
            <a:pPr eaLnBrk="1" hangingPunct="1"/>
            <a:r>
              <a:rPr lang="en-US" dirty="0" smtClean="0"/>
              <a:t>Using two-variable data tables to run simulations of data models</a:t>
            </a:r>
          </a:p>
          <a:p>
            <a:pPr lvl="1" eaLnBrk="1" hangingPunct="1"/>
            <a:r>
              <a:rPr lang="en-US" dirty="0" smtClean="0"/>
              <a:t>One set of input values is replaced with a sequence of numbers that determines the number of iterations of the simulation</a:t>
            </a:r>
          </a:p>
          <a:p>
            <a:pPr lvl="1" eaLnBrk="1" hangingPunct="1"/>
            <a:r>
              <a:rPr lang="en-US" dirty="0" smtClean="0"/>
              <a:t>The replaced input value must be determined by some other means, usually related to a random number generating function, such as RAND</a:t>
            </a:r>
          </a:p>
          <a:p>
            <a:pPr lvl="1" eaLnBrk="1" hangingPunct="1"/>
            <a:r>
              <a:rPr lang="en-US" dirty="0" smtClean="0"/>
              <a:t>When completing the data table, the sequence of iteration numbers is referred to a blank cell instead of a cell in the input section</a:t>
            </a:r>
          </a:p>
        </p:txBody>
      </p:sp>
      <p:sp>
        <p:nvSpPr>
          <p:cNvPr id="70658"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70659" name="Slide Number Placeholder 5"/>
          <p:cNvSpPr>
            <a:spLocks noGrp="1"/>
          </p:cNvSpPr>
          <p:nvPr>
            <p:ph type="sldNum" sz="quarter" idx="12"/>
          </p:nvPr>
        </p:nvSpPr>
        <p:spPr>
          <a:noFill/>
        </p:spPr>
        <p:txBody>
          <a:bodyPr/>
          <a:lstStyle/>
          <a:p>
            <a:fld id="{274799A5-38FA-47AC-A096-7FF7B740DEEE}" type="slidenum">
              <a:rPr lang="en-US" smtClean="0">
                <a:cs typeface="Arial" charset="0"/>
              </a:rPr>
              <a:pPr/>
              <a:t>44</a:t>
            </a:fld>
            <a:endParaRPr lang="en-US" dirty="0" smtClean="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US" dirty="0" smtClean="0"/>
              <a:t>Chapter Summary</a:t>
            </a:r>
          </a:p>
        </p:txBody>
      </p:sp>
      <p:sp>
        <p:nvSpPr>
          <p:cNvPr id="71685" name="Rectangle 3"/>
          <p:cNvSpPr>
            <a:spLocks noGrp="1" noChangeArrowheads="1"/>
          </p:cNvSpPr>
          <p:nvPr>
            <p:ph idx="1"/>
          </p:nvPr>
        </p:nvSpPr>
        <p:spPr/>
        <p:txBody>
          <a:bodyPr/>
          <a:lstStyle/>
          <a:p>
            <a:pPr eaLnBrk="1" hangingPunct="1"/>
            <a:r>
              <a:rPr lang="en-US" dirty="0" smtClean="0"/>
              <a:t>Using data tables to perform break-even and sensitivity analysis</a:t>
            </a:r>
          </a:p>
          <a:p>
            <a:pPr eaLnBrk="1" hangingPunct="1"/>
            <a:r>
              <a:rPr lang="en-US" dirty="0" smtClean="0"/>
              <a:t>Using scenarios to perform what-if analysis</a:t>
            </a:r>
          </a:p>
          <a:p>
            <a:pPr eaLnBrk="1" hangingPunct="1"/>
            <a:r>
              <a:rPr lang="en-US" dirty="0" smtClean="0"/>
              <a:t>Using Excel’s data tables to create a simulation</a:t>
            </a:r>
          </a:p>
        </p:txBody>
      </p:sp>
      <p:sp>
        <p:nvSpPr>
          <p:cNvPr id="71682"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71683" name="Slide Number Placeholder 5"/>
          <p:cNvSpPr>
            <a:spLocks noGrp="1"/>
          </p:cNvSpPr>
          <p:nvPr>
            <p:ph type="sldNum" sz="quarter" idx="12"/>
          </p:nvPr>
        </p:nvSpPr>
        <p:spPr>
          <a:noFill/>
        </p:spPr>
        <p:txBody>
          <a:bodyPr/>
          <a:lstStyle/>
          <a:p>
            <a:fld id="{73ED0842-9072-4959-8B76-3FBF35F5CA5F}" type="slidenum">
              <a:rPr lang="en-US" smtClean="0">
                <a:cs typeface="Arial" charset="0"/>
              </a:rPr>
              <a:pPr/>
              <a:t>45</a:t>
            </a:fld>
            <a:endParaRPr lang="en-US" dirty="0" smtClean="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fontScale="90000"/>
          </a:bodyPr>
          <a:lstStyle/>
          <a:p>
            <a:pPr eaLnBrk="1" hangingPunct="1"/>
            <a:r>
              <a:rPr lang="en-US" dirty="0" smtClean="0"/>
              <a:t>Level 1 Objectives: Using Data Tables to Perform Break-Even and Sensitivity Analyses</a:t>
            </a:r>
          </a:p>
        </p:txBody>
      </p:sp>
      <p:sp>
        <p:nvSpPr>
          <p:cNvPr id="22533" name="Rectangle 3"/>
          <p:cNvSpPr>
            <a:spLocks noGrp="1" noChangeArrowheads="1"/>
          </p:cNvSpPr>
          <p:nvPr>
            <p:ph idx="1"/>
          </p:nvPr>
        </p:nvSpPr>
        <p:spPr/>
        <p:txBody>
          <a:bodyPr/>
          <a:lstStyle/>
          <a:p>
            <a:pPr eaLnBrk="1" hangingPunct="1"/>
            <a:r>
              <a:rPr lang="en-US" dirty="0" smtClean="0"/>
              <a:t>Conduct break-even analyses</a:t>
            </a:r>
          </a:p>
          <a:p>
            <a:pPr eaLnBrk="1" hangingPunct="1"/>
            <a:r>
              <a:rPr lang="en-US" dirty="0" smtClean="0"/>
              <a:t>Conduct sensitivity analyses</a:t>
            </a:r>
          </a:p>
          <a:p>
            <a:pPr eaLnBrk="1" hangingPunct="1"/>
            <a:r>
              <a:rPr lang="en-US" dirty="0" smtClean="0"/>
              <a:t>Create, format, and interpret one-variable data tables</a:t>
            </a:r>
          </a:p>
          <a:p>
            <a:pPr eaLnBrk="1" hangingPunct="1"/>
            <a:r>
              <a:rPr lang="en-US" dirty="0" smtClean="0"/>
              <a:t>Create, format, and interpret two-variable data tables</a:t>
            </a:r>
          </a:p>
        </p:txBody>
      </p:sp>
      <p:sp>
        <p:nvSpPr>
          <p:cNvPr id="22530"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22531" name="Slide Number Placeholder 5"/>
          <p:cNvSpPr>
            <a:spLocks noGrp="1"/>
          </p:cNvSpPr>
          <p:nvPr>
            <p:ph type="sldNum" sz="quarter" idx="12"/>
          </p:nvPr>
        </p:nvSpPr>
        <p:spPr>
          <a:noFill/>
        </p:spPr>
        <p:txBody>
          <a:bodyPr/>
          <a:lstStyle/>
          <a:p>
            <a:fld id="{28DFC62F-7C59-4F07-A7C1-E327436E9B76}" type="slidenum">
              <a:rPr lang="en-US" smtClean="0">
                <a:cs typeface="Arial" charset="0"/>
              </a:rPr>
              <a:pPr/>
              <a:t>5</a:t>
            </a:fld>
            <a:endParaRPr lang="en-US" dirty="0"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Autofit/>
          </a:bodyPr>
          <a:lstStyle/>
          <a:p>
            <a:pPr eaLnBrk="1" hangingPunct="1"/>
            <a:r>
              <a:rPr lang="en-US" dirty="0" smtClean="0"/>
              <a:t>Conducting Break-Even and Sensitivity Analyses</a:t>
            </a:r>
          </a:p>
        </p:txBody>
      </p:sp>
      <p:sp>
        <p:nvSpPr>
          <p:cNvPr id="24581" name="Rectangle 3"/>
          <p:cNvSpPr>
            <a:spLocks noGrp="1" noChangeArrowheads="1"/>
          </p:cNvSpPr>
          <p:nvPr>
            <p:ph idx="1"/>
          </p:nvPr>
        </p:nvSpPr>
        <p:spPr/>
        <p:txBody>
          <a:bodyPr/>
          <a:lstStyle/>
          <a:p>
            <a:pPr eaLnBrk="1" hangingPunct="1"/>
            <a:r>
              <a:rPr lang="en-US" b="1" dirty="0" smtClean="0"/>
              <a:t>Break-even analysis</a:t>
            </a:r>
          </a:p>
          <a:p>
            <a:pPr lvl="1"/>
            <a:r>
              <a:rPr lang="en-US" dirty="0" smtClean="0"/>
              <a:t>A type of what-if analysis that concentrates on an activity at or around the point at which a product breaks even</a:t>
            </a:r>
          </a:p>
          <a:p>
            <a:r>
              <a:rPr lang="en-US" b="1" dirty="0" smtClean="0"/>
              <a:t>Sensitivity analysis</a:t>
            </a:r>
          </a:p>
          <a:p>
            <a:pPr lvl="1"/>
            <a:r>
              <a:rPr lang="en-US" dirty="0" smtClean="0"/>
              <a:t>A type of what-if analysis that attempts to examine how sensitive the results of an analysis are to changes in the assumptions</a:t>
            </a:r>
          </a:p>
        </p:txBody>
      </p:sp>
      <p:sp>
        <p:nvSpPr>
          <p:cNvPr id="24578"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24579" name="Slide Number Placeholder 5"/>
          <p:cNvSpPr>
            <a:spLocks noGrp="1"/>
          </p:cNvSpPr>
          <p:nvPr>
            <p:ph type="sldNum" sz="quarter" idx="12"/>
          </p:nvPr>
        </p:nvSpPr>
        <p:spPr>
          <a:noFill/>
        </p:spPr>
        <p:txBody>
          <a:bodyPr/>
          <a:lstStyle/>
          <a:p>
            <a:fld id="{725BF9DF-1CF8-47D8-8D1D-56367D676E31}" type="slidenum">
              <a:rPr lang="en-US" smtClean="0">
                <a:cs typeface="Arial" charset="0"/>
              </a:rPr>
              <a:pPr/>
              <a:t>6</a:t>
            </a:fld>
            <a:endParaRPr lang="en-US" dirty="0" smtClean="0">
              <a:cs typeface="Arial" charset="0"/>
            </a:endParaRPr>
          </a:p>
        </p:txBody>
      </p:sp>
      <p:sp>
        <p:nvSpPr>
          <p:cNvPr id="24582"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Autofit/>
          </a:bodyPr>
          <a:lstStyle/>
          <a:p>
            <a:r>
              <a:rPr lang="en-US" dirty="0" smtClean="0"/>
              <a:t>Conducting Break-Even and Sensitivity Analyses (continued)</a:t>
            </a:r>
          </a:p>
        </p:txBody>
      </p:sp>
      <p:sp>
        <p:nvSpPr>
          <p:cNvPr id="25602" name="Footer Placeholder 3"/>
          <p:cNvSpPr>
            <a:spLocks noGrp="1"/>
          </p:cNvSpPr>
          <p:nvPr>
            <p:ph type="ftr" sz="quarter" idx="11"/>
          </p:nvPr>
        </p:nvSpPr>
        <p:spPr>
          <a:noFill/>
        </p:spPr>
        <p:txBody>
          <a:bodyPr/>
          <a:lstStyle/>
          <a:p>
            <a:r>
              <a:rPr lang="en-US" dirty="0" smtClean="0">
                <a:cs typeface="Arial" charset="0"/>
              </a:rPr>
              <a:t>Succeeding in Business with Microsoft Excel 2013: Chapter 8</a:t>
            </a:r>
            <a:endParaRPr lang="en-US" dirty="0">
              <a:cs typeface="Arial" charset="0"/>
            </a:endParaRPr>
          </a:p>
        </p:txBody>
      </p:sp>
      <p:sp>
        <p:nvSpPr>
          <p:cNvPr id="25603" name="Slide Number Placeholder 4"/>
          <p:cNvSpPr>
            <a:spLocks noGrp="1"/>
          </p:cNvSpPr>
          <p:nvPr>
            <p:ph type="sldNum" sz="quarter" idx="12"/>
          </p:nvPr>
        </p:nvSpPr>
        <p:spPr>
          <a:noFill/>
        </p:spPr>
        <p:txBody>
          <a:bodyPr/>
          <a:lstStyle/>
          <a:p>
            <a:fld id="{7AEFF53A-C9C1-472D-B37A-20FFE1993153}" type="slidenum">
              <a:rPr lang="en-US" smtClean="0">
                <a:cs typeface="Arial" charset="0"/>
              </a:rPr>
              <a:pPr/>
              <a:t>7</a:t>
            </a:fld>
            <a:endParaRPr lang="en-US" dirty="0" smtClean="0">
              <a:cs typeface="Arial" charset="0"/>
            </a:endParaRPr>
          </a:p>
        </p:txBody>
      </p:sp>
      <p:sp>
        <p:nvSpPr>
          <p:cNvPr id="25605"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sp>
        <p:nvSpPr>
          <p:cNvPr id="8" name="Text Box 7"/>
          <p:cNvSpPr txBox="1">
            <a:spLocks noChangeArrowheads="1"/>
          </p:cNvSpPr>
          <p:nvPr/>
        </p:nvSpPr>
        <p:spPr bwMode="auto">
          <a:xfrm>
            <a:off x="457200" y="5650468"/>
            <a:ext cx="7848600" cy="369332"/>
          </a:xfrm>
          <a:prstGeom prst="rect">
            <a:avLst/>
          </a:prstGeom>
          <a:noFill/>
          <a:ln w="9525">
            <a:noFill/>
            <a:miter lim="800000"/>
            <a:headEnd/>
            <a:tailEnd/>
          </a:ln>
        </p:spPr>
        <p:txBody>
          <a:bodyPr>
            <a:spAutoFit/>
          </a:bodyPr>
          <a:lstStyle/>
          <a:p>
            <a:pPr algn="ctr">
              <a:spcBef>
                <a:spcPct val="50000"/>
              </a:spcBef>
            </a:pPr>
            <a:r>
              <a:rPr lang="en-US" b="1" dirty="0" smtClean="0">
                <a:latin typeface="Arial" charset="0"/>
              </a:rPr>
              <a:t>Break-even point</a:t>
            </a:r>
            <a:endParaRPr lang="en-US" sz="1800" b="1" dirty="0" smtClean="0">
              <a:latin typeface="Arial" charset="0"/>
            </a:endParaRPr>
          </a:p>
        </p:txBody>
      </p:sp>
      <p:pic>
        <p:nvPicPr>
          <p:cNvPr id="1026" name="Picture 2" descr="C:\Users\Brianna Hawes\Desktop\Brianna Work\SiB Excel Supplements\Figures\C8443_08\C8443_08\Fig08-01.bmp"/>
          <p:cNvPicPr>
            <a:picLocks noChangeAspect="1" noChangeArrowheads="1"/>
          </p:cNvPicPr>
          <p:nvPr/>
        </p:nvPicPr>
        <p:blipFill>
          <a:blip r:embed="rId4" cstate="print"/>
          <a:srcRect/>
          <a:stretch>
            <a:fillRect/>
          </a:stretch>
        </p:blipFill>
        <p:spPr bwMode="auto">
          <a:xfrm>
            <a:off x="1828800" y="1524000"/>
            <a:ext cx="5623899" cy="412456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Autofit/>
          </a:bodyPr>
          <a:lstStyle/>
          <a:p>
            <a:r>
              <a:rPr lang="en-US" dirty="0" smtClean="0"/>
              <a:t>Conducting Break-Even and Sensitivity Analyses (continued)</a:t>
            </a:r>
          </a:p>
        </p:txBody>
      </p:sp>
      <p:sp>
        <p:nvSpPr>
          <p:cNvPr id="26626" name="Footer Placeholder 3"/>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26627" name="Slide Number Placeholder 4"/>
          <p:cNvSpPr>
            <a:spLocks noGrp="1"/>
          </p:cNvSpPr>
          <p:nvPr>
            <p:ph type="sldNum" sz="quarter" idx="12"/>
          </p:nvPr>
        </p:nvSpPr>
        <p:spPr>
          <a:noFill/>
        </p:spPr>
        <p:txBody>
          <a:bodyPr/>
          <a:lstStyle/>
          <a:p>
            <a:fld id="{FB843360-1BF5-491B-AC06-41455D93E2A2}" type="slidenum">
              <a:rPr lang="en-US" smtClean="0">
                <a:cs typeface="Arial" charset="0"/>
              </a:rPr>
              <a:pPr/>
              <a:t>8</a:t>
            </a:fld>
            <a:endParaRPr lang="en-US" dirty="0" smtClean="0">
              <a:cs typeface="Arial" charset="0"/>
            </a:endParaRPr>
          </a:p>
        </p:txBody>
      </p:sp>
      <p:sp>
        <p:nvSpPr>
          <p:cNvPr id="26629"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pic>
        <p:nvPicPr>
          <p:cNvPr id="2050" name="Picture 2" descr="C:\Users\Brianna Hawes\Desktop\Brianna Work\SiB Excel Supplements\Figures\C8443_08\C8443_08\Fig08-03.bmp"/>
          <p:cNvPicPr>
            <a:picLocks noChangeAspect="1" noChangeArrowheads="1"/>
          </p:cNvPicPr>
          <p:nvPr/>
        </p:nvPicPr>
        <p:blipFill>
          <a:blip r:embed="rId4" cstate="print"/>
          <a:srcRect/>
          <a:stretch>
            <a:fillRect/>
          </a:stretch>
        </p:blipFill>
        <p:spPr bwMode="auto">
          <a:xfrm>
            <a:off x="1676400" y="1752600"/>
            <a:ext cx="5745141" cy="44545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Autofit/>
          </a:bodyPr>
          <a:lstStyle/>
          <a:p>
            <a:pPr eaLnBrk="1" hangingPunct="1"/>
            <a:r>
              <a:rPr lang="en-US" dirty="0" smtClean="0"/>
              <a:t>Analyzing What-If Results with Data Tables</a:t>
            </a:r>
          </a:p>
        </p:txBody>
      </p:sp>
      <p:sp>
        <p:nvSpPr>
          <p:cNvPr id="27653" name="Rectangle 3"/>
          <p:cNvSpPr>
            <a:spLocks noGrp="1" noChangeArrowheads="1"/>
          </p:cNvSpPr>
          <p:nvPr>
            <p:ph idx="1"/>
          </p:nvPr>
        </p:nvSpPr>
        <p:spPr/>
        <p:txBody>
          <a:bodyPr/>
          <a:lstStyle/>
          <a:p>
            <a:pPr eaLnBrk="1" hangingPunct="1"/>
            <a:r>
              <a:rPr lang="en-US" b="1" dirty="0" smtClean="0"/>
              <a:t>Data table</a:t>
            </a:r>
          </a:p>
          <a:p>
            <a:pPr lvl="1" eaLnBrk="1" hangingPunct="1"/>
            <a:r>
              <a:rPr lang="en-US" dirty="0" smtClean="0"/>
              <a:t>A range of cells containing values and formulas</a:t>
            </a:r>
          </a:p>
          <a:p>
            <a:pPr lvl="1" eaLnBrk="1" hangingPunct="1"/>
            <a:r>
              <a:rPr lang="en-US" dirty="0" smtClean="0"/>
              <a:t>If you change the values, the results change</a:t>
            </a:r>
          </a:p>
          <a:p>
            <a:pPr lvl="1" eaLnBrk="1" hangingPunct="1"/>
            <a:r>
              <a:rPr lang="en-US" dirty="0" smtClean="0"/>
              <a:t>You can compare the results of many calculations; useful for break-even and sensitivity analyses</a:t>
            </a:r>
          </a:p>
        </p:txBody>
      </p:sp>
      <p:sp>
        <p:nvSpPr>
          <p:cNvPr id="27650" name="Footer Placeholder 4"/>
          <p:cNvSpPr>
            <a:spLocks noGrp="1"/>
          </p:cNvSpPr>
          <p:nvPr>
            <p:ph type="ftr" sz="quarter" idx="11"/>
          </p:nvPr>
        </p:nvSpPr>
        <p:spPr>
          <a:noFill/>
        </p:spPr>
        <p:txBody>
          <a:bodyPr/>
          <a:lstStyle/>
          <a:p>
            <a:r>
              <a:rPr lang="en-US" smtClean="0">
                <a:cs typeface="Arial" charset="0"/>
              </a:rPr>
              <a:t>Succeeding in Business with Microsoft Excel 2013: Chapter 8</a:t>
            </a:r>
            <a:endParaRPr lang="en-US" dirty="0">
              <a:cs typeface="Arial" charset="0"/>
            </a:endParaRPr>
          </a:p>
        </p:txBody>
      </p:sp>
      <p:sp>
        <p:nvSpPr>
          <p:cNvPr id="27651" name="Slide Number Placeholder 5"/>
          <p:cNvSpPr>
            <a:spLocks noGrp="1"/>
          </p:cNvSpPr>
          <p:nvPr>
            <p:ph type="sldNum" sz="quarter" idx="12"/>
          </p:nvPr>
        </p:nvSpPr>
        <p:spPr>
          <a:noFill/>
        </p:spPr>
        <p:txBody>
          <a:bodyPr/>
          <a:lstStyle/>
          <a:p>
            <a:fld id="{576C11F7-F13B-4775-B335-99274D5686EA}" type="slidenum">
              <a:rPr lang="en-US" smtClean="0">
                <a:cs typeface="Arial" charset="0"/>
              </a:rPr>
              <a:pPr/>
              <a:t>9</a:t>
            </a:fld>
            <a:endParaRPr lang="en-US" dirty="0" smtClean="0">
              <a:cs typeface="Arial" charset="0"/>
            </a:endParaRPr>
          </a:p>
        </p:txBody>
      </p:sp>
      <p:sp>
        <p:nvSpPr>
          <p:cNvPr id="27654" name="Text Box 4"/>
          <p:cNvSpPr txBox="1">
            <a:spLocks noChangeArrowheads="1"/>
          </p:cNvSpPr>
          <p:nvPr/>
        </p:nvSpPr>
        <p:spPr bwMode="auto">
          <a:xfrm>
            <a:off x="6400800" y="6400800"/>
            <a:ext cx="1447800" cy="274638"/>
          </a:xfrm>
          <a:prstGeom prst="rect">
            <a:avLst/>
          </a:prstGeom>
          <a:noFill/>
          <a:ln w="9525">
            <a:noFill/>
            <a:miter lim="800000"/>
            <a:headEnd/>
            <a:tailEnd/>
          </a:ln>
        </p:spPr>
        <p:txBody>
          <a:bodyPr>
            <a:spAutoFit/>
          </a:bodyPr>
          <a:lstStyle/>
          <a:p>
            <a:pPr>
              <a:spcBef>
                <a:spcPct val="50000"/>
              </a:spcBef>
            </a:pPr>
            <a:r>
              <a:rPr lang="en-US" sz="1200" b="1" dirty="0" smtClean="0">
                <a:latin typeface="Arial" charset="0"/>
                <a:hlinkClick r:id="rId3" action="ppaction://hlinksldjump"/>
              </a:rPr>
              <a:t>Level 1 home</a:t>
            </a:r>
            <a:endParaRPr lang="en-US" sz="1200" b="1" dirty="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277</TotalTime>
  <Words>2052</Words>
  <Application>Microsoft Office PowerPoint</Application>
  <PresentationFormat>On-screen Show (4:3)</PresentationFormat>
  <Paragraphs>340</Paragraphs>
  <Slides>45</Slides>
  <Notes>44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Using Data Tables and Excel Scenarios for What-If Analysis </vt:lpstr>
      <vt:lpstr>Chapter Introduction</vt:lpstr>
      <vt:lpstr>Chapter Introduction (continued)</vt:lpstr>
      <vt:lpstr>Tools/Functions Covered in This Chapter</vt:lpstr>
      <vt:lpstr>Level 1 Objectives: Using Data Tables to Perform Break-Even and Sensitivity Analyses</vt:lpstr>
      <vt:lpstr>Conducting Break-Even and Sensitivity Analyses</vt:lpstr>
      <vt:lpstr>Conducting Break-Even and Sensitivity Analyses (continued)</vt:lpstr>
      <vt:lpstr>Conducting Break-Even and Sensitivity Analyses (continued)</vt:lpstr>
      <vt:lpstr>Analyzing What-If Results with Data Tables</vt:lpstr>
      <vt:lpstr>Analyzing What-If Results with Data Tables (continued)</vt:lpstr>
      <vt:lpstr>Analyzing What-If Results with Data Tables (continued)</vt:lpstr>
      <vt:lpstr>Analyzing What-If Results with Data Tables (continued)</vt:lpstr>
      <vt:lpstr>Varying One Value in a What-If Analysis</vt:lpstr>
      <vt:lpstr>Varying One Value in a What-If Analysis (continued)</vt:lpstr>
      <vt:lpstr>Varying One Value in a What-If Analysis (continued)</vt:lpstr>
      <vt:lpstr>Varying One Value in a What-If Analysis (continued)</vt:lpstr>
      <vt:lpstr>Varying Two Values in a What-If Analysis</vt:lpstr>
      <vt:lpstr>Varying Two Values in a What-If Analysis (continued)</vt:lpstr>
      <vt:lpstr>Varying Two Values in a What-If Analysis (continued)</vt:lpstr>
      <vt:lpstr>Varying Two Values in a What-If Analysis (continued)</vt:lpstr>
      <vt:lpstr>Slide 21</vt:lpstr>
      <vt:lpstr>Level 1 Summary</vt:lpstr>
      <vt:lpstr>Level 2 Objectives: Using Scenarios to Perform What-If Analysis</vt:lpstr>
      <vt:lpstr>Comparing the Results of Complex Analyses</vt:lpstr>
      <vt:lpstr>Planning Scenarios</vt:lpstr>
      <vt:lpstr>Planning Scenarios (continued)</vt:lpstr>
      <vt:lpstr>Planning Scenarios (continued)</vt:lpstr>
      <vt:lpstr>Planning Scenarios (continued)</vt:lpstr>
      <vt:lpstr>Planning Scenarios (continued)</vt:lpstr>
      <vt:lpstr>Adding Scenarios to a Worksheet</vt:lpstr>
      <vt:lpstr>Adding Scenarios to a Worksheet (continued)</vt:lpstr>
      <vt:lpstr>Generating Scenario Reports</vt:lpstr>
      <vt:lpstr>Generating Scenario Reports (continued)</vt:lpstr>
      <vt:lpstr>Generating Scenario Reports (continued)</vt:lpstr>
      <vt:lpstr>Generating Scenario Reports (continued)</vt:lpstr>
      <vt:lpstr>Level 2 Summary</vt:lpstr>
      <vt:lpstr>Level 3 Objectives: Using Excel’s Data Tables to Create a Simulation</vt:lpstr>
      <vt:lpstr>Understanding Simulation in Business</vt:lpstr>
      <vt:lpstr>Preparing a Worksheet for a Simulation Using a Data Table</vt:lpstr>
      <vt:lpstr>Developing a Simulation with a  Two-Variable Data Table</vt:lpstr>
      <vt:lpstr>Developing a Simulation with a  Two-Variable Data Table (continued)</vt:lpstr>
      <vt:lpstr>Calculating Simulation Statistics</vt:lpstr>
      <vt:lpstr>Interpreting Simulation Results</vt:lpstr>
      <vt:lpstr>Level 3 Summary</vt:lpstr>
      <vt:lpstr>Chapter Summary</vt:lpstr>
    </vt:vector>
  </TitlesOfParts>
  <Company>Learning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Leroux-Lindsey</dc:creator>
  <cp:lastModifiedBy>Brianna Hawes</cp:lastModifiedBy>
  <cp:revision>83</cp:revision>
  <dcterms:created xsi:type="dcterms:W3CDTF">2013-07-29T01:31:19Z</dcterms:created>
  <dcterms:modified xsi:type="dcterms:W3CDTF">2013-08-13T22:36:44Z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1797629244</vt:i4>
  </property>
  <property fmtid="{D5CDD505-2E9C-101B-9397-08002B2CF9AE}" pid="3" name="_NewReviewCycle">
    <vt:lpwstr/>
  </property>
  <property fmtid="{D5CDD505-2E9C-101B-9397-08002B2CF9AE}" pid="4" name="_EmailSubject">
    <vt:lpwstr>SiB PPT Template</vt:lpwstr>
  </property>
  <property fmtid="{D5CDD505-2E9C-101B-9397-08002B2CF9AE}" pid="5" name="_AuthorEmail">
    <vt:lpwstr>Julia.Leroux-Lindsey@cengage.com</vt:lpwstr>
  </property>
  <property fmtid="{D5CDD505-2E9C-101B-9397-08002B2CF9AE}" pid="6" name="_AuthorEmailDisplayName">
    <vt:lpwstr>Leroux-Lindsey, Julia</vt:lpwstr>
  </property>
</Properties>
</file>