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58" r:id="rId2"/>
    <p:sldId id="312" r:id="rId3"/>
    <p:sldId id="379" r:id="rId4"/>
    <p:sldId id="259" r:id="rId5"/>
    <p:sldId id="322" r:id="rId6"/>
    <p:sldId id="321" r:id="rId7"/>
    <p:sldId id="337" r:id="rId8"/>
    <p:sldId id="335" r:id="rId9"/>
    <p:sldId id="339" r:id="rId10"/>
    <p:sldId id="342" r:id="rId11"/>
    <p:sldId id="344" r:id="rId12"/>
    <p:sldId id="348" r:id="rId13"/>
    <p:sldId id="350" r:id="rId14"/>
    <p:sldId id="351" r:id="rId15"/>
    <p:sldId id="383" r:id="rId16"/>
    <p:sldId id="265" r:id="rId17"/>
    <p:sldId id="355" r:id="rId18"/>
    <p:sldId id="327" r:id="rId19"/>
    <p:sldId id="326" r:id="rId20"/>
    <p:sldId id="356" r:id="rId21"/>
    <p:sldId id="325" r:id="rId22"/>
    <p:sldId id="358" r:id="rId23"/>
    <p:sldId id="323" r:id="rId24"/>
    <p:sldId id="384" r:id="rId25"/>
    <p:sldId id="266" r:id="rId26"/>
    <p:sldId id="331" r:id="rId27"/>
    <p:sldId id="363" r:id="rId28"/>
    <p:sldId id="365" r:id="rId29"/>
    <p:sldId id="366" r:id="rId30"/>
    <p:sldId id="367" r:id="rId31"/>
    <p:sldId id="362" r:id="rId32"/>
    <p:sldId id="369" r:id="rId33"/>
    <p:sldId id="361" r:id="rId34"/>
    <p:sldId id="372" r:id="rId35"/>
    <p:sldId id="330" r:id="rId36"/>
    <p:sldId id="376" r:id="rId37"/>
    <p:sldId id="375" r:id="rId38"/>
    <p:sldId id="377" r:id="rId39"/>
    <p:sldId id="378" r:id="rId40"/>
    <p:sldId id="264" r:id="rId41"/>
    <p:sldId id="31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005C5A"/>
    <a:srgbClr val="990033"/>
    <a:srgbClr val="CC0000"/>
    <a:srgbClr val="FFFFFF"/>
    <a:srgbClr val="EAEAEA"/>
    <a:srgbClr val="77777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9534" autoAdjust="0"/>
  </p:normalViewPr>
  <p:slideViewPr>
    <p:cSldViewPr>
      <p:cViewPr varScale="1">
        <p:scale>
          <a:sx n="79" d="100"/>
          <a:sy n="79" d="100"/>
        </p:scale>
        <p:origin x="-1002" y="-78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36"/>
    </p:cViewPr>
  </p:sorterViewPr>
  <p:notesViewPr>
    <p:cSldViewPr>
      <p:cViewPr varScale="1">
        <p:scale>
          <a:sx n="56" d="100"/>
          <a:sy n="56" d="100"/>
        </p:scale>
        <p:origin x="-18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fld id="{EF1DABAD-8063-4528-ABEC-14046ECA1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3480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fld id="{8714F6A5-8125-4413-A5BA-958D79C1A9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734678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E531D-55E2-40F6-8A55-B41E7D35B8B4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Use the quote as a jumping off point for discussion, if desired.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23A11-401F-4782-BCA0-F40F113D1731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818E3-0A65-4A08-8D28-8E852ECBB81A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B8BE5-E624-4C4A-AC4C-ED7918CE8A6C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ABE5-DAF8-4541-88A0-70AA89A32CC8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FE66E-7E0A-4547-8D9A-5C5CD63FFCAF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9E2AB-85A8-4722-932A-90BA83476140}" type="slidenum">
              <a:rPr lang="en-US" smtClean="0">
                <a:cs typeface="Arial" charset="0"/>
              </a:rPr>
              <a:pPr/>
              <a:t>15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84F10-9908-4783-8119-484D7636CCE9}" type="slidenum">
              <a:rPr lang="en-US" smtClean="0">
                <a:cs typeface="Arial" charset="0"/>
              </a:rPr>
              <a:pPr/>
              <a:t>16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5CA37-C693-4F6F-9206-0C400B13F1B5}" type="slidenum">
              <a:rPr lang="en-US" smtClean="0">
                <a:cs typeface="Arial" charset="0"/>
              </a:rPr>
              <a:pPr/>
              <a:t>17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BFAE1-7E08-4166-9BE2-F858B32002B6}" type="slidenum">
              <a:rPr lang="en-US" smtClean="0">
                <a:cs typeface="Arial" charset="0"/>
              </a:rPr>
              <a:pPr/>
              <a:t>18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82BAA-BAB2-4D96-B7F1-342D239282F7}" type="slidenum">
              <a:rPr lang="en-US" smtClean="0">
                <a:cs typeface="Arial" charset="0"/>
              </a:rPr>
              <a:pPr/>
              <a:t>19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82508-BC3B-4C54-A9CD-E6AD6F97264E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CD2C6-6C49-47B5-B96D-330D211F481E}" type="slidenum">
              <a:rPr lang="en-US" smtClean="0">
                <a:cs typeface="Arial" charset="0"/>
              </a:rPr>
              <a:pPr/>
              <a:t>20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287BE-2D0D-47B7-8739-92065060EAEB}" type="slidenum">
              <a:rPr lang="en-US" smtClean="0">
                <a:cs typeface="Arial" charset="0"/>
              </a:rPr>
              <a:pPr/>
              <a:t>21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D421E-BE1D-4801-BBB7-C3925CE33B78}" type="slidenum">
              <a:rPr lang="en-US" smtClean="0">
                <a:cs typeface="Arial" charset="0"/>
              </a:rPr>
              <a:pPr/>
              <a:t>22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A6FF-A56C-47BD-B678-2E96FB136041}" type="slidenum">
              <a:rPr lang="en-US" smtClean="0">
                <a:cs typeface="Arial" charset="0"/>
              </a:rPr>
              <a:pPr/>
              <a:t>23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9A055-E6C1-41E1-AB33-9E516054B410}" type="slidenum">
              <a:rPr lang="en-US" smtClean="0">
                <a:cs typeface="Arial" charset="0"/>
              </a:rPr>
              <a:pPr/>
              <a:t>24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7CAFE-D84D-4F28-921D-06951D81E5A1}" type="slidenum">
              <a:rPr lang="en-US" smtClean="0">
                <a:cs typeface="Arial" charset="0"/>
              </a:rPr>
              <a:pPr/>
              <a:t>25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D41EF-48C2-40DD-BF26-4D7743B0888E}" type="slidenum">
              <a:rPr lang="en-US" smtClean="0">
                <a:cs typeface="Arial" charset="0"/>
              </a:rPr>
              <a:pPr/>
              <a:t>26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94FB4-8366-4544-8653-D9C317DB2AE1}" type="slidenum">
              <a:rPr lang="en-US" smtClean="0">
                <a:cs typeface="Arial" charset="0"/>
              </a:rPr>
              <a:pPr/>
              <a:t>27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904D7-667D-4444-BB74-700DF1FFE1BA}" type="slidenum">
              <a:rPr lang="en-US" smtClean="0">
                <a:cs typeface="Arial" charset="0"/>
              </a:rPr>
              <a:pPr/>
              <a:t>28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DF465-8656-48BB-833F-6F878F3EAD7F}" type="slidenum">
              <a:rPr lang="en-US" smtClean="0">
                <a:cs typeface="Arial" charset="0"/>
              </a:rPr>
              <a:pPr/>
              <a:t>29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A904A-CACD-44A2-A81F-8743E52EA7F9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C0572-07AD-4726-8632-85E9E6011844}" type="slidenum">
              <a:rPr lang="en-US" smtClean="0">
                <a:cs typeface="Arial" charset="0"/>
              </a:rPr>
              <a:pPr/>
              <a:t>30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E2A9A-649F-46A2-8C1C-2866EC30D1CF}" type="slidenum">
              <a:rPr lang="en-US" smtClean="0">
                <a:cs typeface="Arial" charset="0"/>
              </a:rPr>
              <a:pPr/>
              <a:t>31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BC4DF-6596-4D27-888C-46794E24F704}" type="slidenum">
              <a:rPr lang="en-US" smtClean="0">
                <a:cs typeface="Arial" charset="0"/>
              </a:rPr>
              <a:pPr/>
              <a:t>32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D9648-5DC2-4FFB-A717-3A796DB85ACC}" type="slidenum">
              <a:rPr lang="en-US" smtClean="0">
                <a:cs typeface="Arial" charset="0"/>
              </a:rPr>
              <a:pPr/>
              <a:t>33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45052-2C10-4B29-AC2C-936FFA64C1D6}" type="slidenum">
              <a:rPr lang="en-US" smtClean="0">
                <a:cs typeface="Arial" charset="0"/>
              </a:rPr>
              <a:pPr/>
              <a:t>34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122D2-3FD2-45F6-84F0-BF7FB30C6982}" type="slidenum">
              <a:rPr lang="en-US" smtClean="0">
                <a:cs typeface="Arial" charset="0"/>
              </a:rPr>
              <a:pPr/>
              <a:t>35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74E78-5392-48B6-8D45-F588D8545257}" type="slidenum">
              <a:rPr lang="en-US" smtClean="0">
                <a:cs typeface="Arial" charset="0"/>
              </a:rPr>
              <a:pPr/>
              <a:t>36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ADD93-7AEB-4E92-9E63-9444CEA4958D}" type="slidenum">
              <a:rPr lang="en-US" smtClean="0">
                <a:cs typeface="Arial" charset="0"/>
              </a:rPr>
              <a:pPr/>
              <a:t>37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BCAFF-1CC6-45C0-846E-698C333E9C1A}" type="slidenum">
              <a:rPr lang="en-US" smtClean="0">
                <a:cs typeface="Arial" charset="0"/>
              </a:rPr>
              <a:pPr/>
              <a:t>38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5C631-806A-46EB-8739-549054AE79A5}" type="slidenum">
              <a:rPr lang="en-US" smtClean="0">
                <a:cs typeface="Arial" charset="0"/>
              </a:rPr>
              <a:pPr/>
              <a:t>39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57522-95C5-4A81-A4B5-3062ECB556E4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10790-A33E-408E-A6ED-611EA73B729E}" type="slidenum">
              <a:rPr lang="en-US" smtClean="0">
                <a:cs typeface="Arial" charset="0"/>
              </a:rPr>
              <a:pPr/>
              <a:t>40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7C4FD-39BA-4B2F-AB22-25172FFC8609}" type="slidenum">
              <a:rPr lang="en-US" smtClean="0">
                <a:cs typeface="Arial" charset="0"/>
              </a:rPr>
              <a:pPr/>
              <a:t>41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DA999-2DDD-4AB0-8B69-06D4D034CB98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E263-C975-442B-BC5A-F16271C9BA4A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ACF30-EE6A-4651-8E8A-35BFE7774150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D2009-43B1-4ECD-816E-34418E3CA7F1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F62C9-EC51-410C-9700-0A88DFCA3589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9792" y="83092"/>
            <a:ext cx="4064208" cy="1205416"/>
          </a:xfrm>
          <a:prstGeom prst="rect">
            <a:avLst/>
          </a:prstGeom>
        </p:spPr>
      </p:pic>
      <p:pic>
        <p:nvPicPr>
          <p:cNvPr id="7" name="Picture 6" descr="main image.bmp"/>
          <p:cNvPicPr>
            <a:picLocks noChangeAspect="1"/>
          </p:cNvPicPr>
          <p:nvPr userDrawn="1"/>
        </p:nvPicPr>
        <p:blipFill>
          <a:blip r:embed="rId3" cstate="print"/>
          <a:srcRect b="7172"/>
          <a:stretch>
            <a:fillRect/>
          </a:stretch>
        </p:blipFill>
        <p:spPr>
          <a:xfrm>
            <a:off x="0" y="1926512"/>
            <a:ext cx="9144000" cy="4931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49375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l">
              <a:defRPr sz="4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762000"/>
            <a:ext cx="32004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410200" cy="365125"/>
          </a:xfrm>
        </p:spPr>
        <p:txBody>
          <a:bodyPr/>
          <a:lstStyle>
            <a:lvl1pPr algn="l">
              <a:defRPr b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9792" y="0"/>
            <a:ext cx="4064208" cy="1371600"/>
          </a:xfrm>
          <a:prstGeom prst="rect">
            <a:avLst/>
          </a:prstGeom>
        </p:spPr>
      </p:pic>
      <p:pic>
        <p:nvPicPr>
          <p:cNvPr id="7" name="Picture 6" descr="main image.bmp"/>
          <p:cNvPicPr>
            <a:picLocks noChangeAspect="1"/>
          </p:cNvPicPr>
          <p:nvPr userDrawn="1"/>
        </p:nvPicPr>
        <p:blipFill>
          <a:blip r:embed="rId3" cstate="print">
            <a:lum/>
          </a:blip>
          <a:srcRect l="461" b="14286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49375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l">
              <a:defRPr sz="4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762000"/>
            <a:ext cx="32004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410200" cy="365125"/>
          </a:xfrm>
        </p:spPr>
        <p:txBody>
          <a:bodyPr/>
          <a:lstStyle>
            <a:lvl1pPr algn="l">
              <a:defRPr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Succeeding in Business with Microsoft Excel 2013: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9325-2E04-4B67-9B8B-8495DB5A7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Enhancing Decision Making</a:t>
            </a:r>
            <a:br>
              <a:rPr lang="en-US" dirty="0" smtClean="0"/>
            </a:br>
            <a:r>
              <a:rPr lang="en-US" dirty="0" smtClean="0"/>
              <a:t>with Solver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Solver Model (continued)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294B7-7918-43CB-9C06-6A663F9B4F38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2050" name="Picture 2" descr="C:\Users\Brianna Hawes\Desktop\Brianna Work\SiB Excel Supplements\Figures\C8443_09\C8443_09\Fig09-09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676400"/>
            <a:ext cx="7930175" cy="4335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Solver Model (continued)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or change a constraint in a Solver model:</a:t>
            </a:r>
          </a:p>
          <a:p>
            <a:pPr lvl="1"/>
            <a:r>
              <a:rPr lang="en-US" dirty="0" smtClean="0"/>
              <a:t>Select the Restore Original Values option in the Solver Results dialog box</a:t>
            </a:r>
          </a:p>
          <a:p>
            <a:pPr lvl="1"/>
            <a:r>
              <a:rPr lang="en-US" dirty="0" smtClean="0"/>
              <a:t>Update the Constraints section in the worksheet</a:t>
            </a:r>
          </a:p>
          <a:p>
            <a:pPr lvl="1"/>
            <a:r>
              <a:rPr lang="en-US" dirty="0" smtClean="0"/>
              <a:t>Use the Add Constraint dialog box to add a new constraint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9A12D-0576-4BD9-8CA8-55F00D2F3ED7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Solver Model (continued)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15CC1A-F8E3-4538-A3BC-A741E1031AAA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3074" name="Picture 2" descr="C:\Users\Brianna Hawes\Desktop\Brianna Work\SiB Excel Supplements\Figures\C8443_09\C8443_09\Fig09-10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704825"/>
            <a:ext cx="7239000" cy="4271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Solver Model (continued)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ACED1-79FF-47E4-84A3-1FD9AA270E6E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524000" y="47244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Saves the results of a Solver model so you can load </a:t>
            </a:r>
            <a:r>
              <a:rPr lang="en-US" sz="1800" dirty="0" smtClean="0">
                <a:latin typeface="Arial" charset="0"/>
              </a:rPr>
              <a:t>them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later and compare with another model’s results</a:t>
            </a:r>
            <a:endParaRPr lang="en-US" sz="1800" dirty="0">
              <a:latin typeface="Arial" charset="0"/>
            </a:endParaRPr>
          </a:p>
        </p:txBody>
      </p:sp>
      <p:pic>
        <p:nvPicPr>
          <p:cNvPr id="4098" name="Picture 2" descr="C:\Users\Brianna Hawes\Desktop\Brianna Work\SiB Excel Supplements\Figures\C8443_09\C8443_09\Fig09-12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33600"/>
            <a:ext cx="8189695" cy="2016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Solver Model (continued)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Solver report</a:t>
            </a:r>
          </a:p>
          <a:p>
            <a:pPr lvl="1"/>
            <a:r>
              <a:rPr lang="en-US" dirty="0" smtClean="0"/>
              <a:t>Documents and describes the solution and identifies the constraints that affected the results</a:t>
            </a:r>
          </a:p>
          <a:p>
            <a:pPr eaLnBrk="1" hangingPunct="1"/>
            <a:r>
              <a:rPr lang="en-US" dirty="0" smtClean="0"/>
              <a:t>Three different reports:</a:t>
            </a:r>
          </a:p>
          <a:p>
            <a:pPr lvl="1" eaLnBrk="1" hangingPunct="1"/>
            <a:r>
              <a:rPr lang="en-US" dirty="0" smtClean="0"/>
              <a:t>Answer (most frequently used)</a:t>
            </a:r>
          </a:p>
          <a:p>
            <a:pPr lvl="1" eaLnBrk="1" hangingPunct="1"/>
            <a:r>
              <a:rPr lang="en-US" dirty="0" smtClean="0"/>
              <a:t>Sensitivity</a:t>
            </a:r>
          </a:p>
          <a:p>
            <a:pPr lvl="1" eaLnBrk="1" hangingPunct="1"/>
            <a:r>
              <a:rPr lang="en-US" dirty="0" smtClean="0"/>
              <a:t>Limits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74CC3-3ECD-4C18-A42B-278ED273E413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1 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Goal Seek</a:t>
            </a:r>
          </a:p>
          <a:p>
            <a:pPr lvl="1" eaLnBrk="1" hangingPunct="1"/>
            <a:r>
              <a:rPr lang="en-US" dirty="0" smtClean="0"/>
              <a:t>Change the value in one cell by finding the optimal value to include in a related cell</a:t>
            </a:r>
          </a:p>
          <a:p>
            <a:pPr lvl="1" eaLnBrk="1" hangingPunct="1"/>
            <a:r>
              <a:rPr lang="en-US" dirty="0" smtClean="0"/>
              <a:t>Limited to one input and one outcome</a:t>
            </a:r>
          </a:p>
          <a:p>
            <a:pPr eaLnBrk="1" hangingPunct="1"/>
            <a:r>
              <a:rPr lang="en-US" dirty="0" smtClean="0"/>
              <a:t>Using Solver</a:t>
            </a:r>
          </a:p>
          <a:p>
            <a:pPr lvl="1" eaLnBrk="1" hangingPunct="1"/>
            <a:r>
              <a:rPr lang="en-US" dirty="0" smtClean="0"/>
              <a:t>Manage multiple inputs to maximize or minimize the value in a target cell</a:t>
            </a:r>
          </a:p>
          <a:p>
            <a:pPr lvl="1" eaLnBrk="1" hangingPunct="1"/>
            <a:r>
              <a:rPr lang="en-US" dirty="0" smtClean="0"/>
              <a:t>A powerful tool for optimization problems (determine the best way to arrive at a goal)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E6706-3E0B-4B86-9742-7B842A060084}" type="slidenum">
              <a:rPr lang="en-US" smtClean="0">
                <a:cs typeface="Arial" charset="0"/>
              </a:rPr>
              <a:pPr/>
              <a:t>15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 2 Objectives:</a:t>
            </a:r>
            <a:br>
              <a:rPr lang="en-US" dirty="0" smtClean="0"/>
            </a:br>
            <a:r>
              <a:rPr lang="en-US" dirty="0" smtClean="0"/>
              <a:t>Enhancing the Production Plan with Solver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Expand a Solver model by adding new decision variables to it</a:t>
            </a:r>
          </a:p>
          <a:p>
            <a:pPr eaLnBrk="1" hangingPunct="1"/>
            <a:r>
              <a:rPr lang="en-US" dirty="0" smtClean="0"/>
              <a:t>Identify feasible, infeasible, and unbounded solutions</a:t>
            </a:r>
          </a:p>
          <a:p>
            <a:pPr eaLnBrk="1" hangingPunct="1"/>
            <a:r>
              <a:rPr lang="en-US" dirty="0" smtClean="0"/>
              <a:t>Troubleshoot infeasible and unbounded solutions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63A74-0C63-49C2-864A-F8124DAC1E3F}" type="slidenum">
              <a:rPr lang="en-US" smtClean="0">
                <a:cs typeface="Arial" charset="0"/>
              </a:rPr>
              <a:pPr/>
              <a:t>16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BD816-22B6-488C-BBBE-F84A35A512FF}" type="slidenum">
              <a:rPr lang="en-US" smtClean="0">
                <a:cs typeface="Arial" charset="0"/>
              </a:rPr>
              <a:pPr/>
              <a:t>17</a:t>
            </a:fld>
            <a:endParaRPr lang="en-US" dirty="0" smtClean="0">
              <a:cs typeface="Arial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5122" name="Picture 2" descr="C:\Users\Brianna Hawes\Desktop\Brianna Work\SiB Excel Supplements\Figures\C8443_09\C8443_09\Fig09-17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28800"/>
            <a:ext cx="8001000" cy="3726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Infeasible solution</a:t>
            </a:r>
          </a:p>
          <a:p>
            <a:pPr lvl="1" eaLnBrk="1" hangingPunct="1"/>
            <a:r>
              <a:rPr lang="en-US" dirty="0" smtClean="0"/>
              <a:t>Solver cannot determine the combination of decision variables that satisfies all constraints</a:t>
            </a:r>
          </a:p>
          <a:p>
            <a:r>
              <a:rPr lang="en-US" dirty="0" smtClean="0"/>
              <a:t>Troubleshooting an infeasible solution </a:t>
            </a:r>
          </a:p>
          <a:p>
            <a:pPr lvl="1"/>
            <a:r>
              <a:rPr lang="en-US" dirty="0" smtClean="0"/>
              <a:t>Actions:</a:t>
            </a:r>
          </a:p>
          <a:p>
            <a:pPr lvl="2"/>
            <a:r>
              <a:rPr lang="en-US" dirty="0" smtClean="0"/>
              <a:t>Identify the criteria that prevent the solution from being feasible</a:t>
            </a:r>
          </a:p>
          <a:p>
            <a:pPr lvl="1"/>
            <a:r>
              <a:rPr lang="en-US" dirty="0" smtClean="0"/>
              <a:t>Choices:</a:t>
            </a:r>
          </a:p>
          <a:p>
            <a:pPr lvl="3"/>
            <a:r>
              <a:rPr lang="en-US" dirty="0" smtClean="0"/>
              <a:t>Do nothing; declare that there is no solution</a:t>
            </a:r>
          </a:p>
          <a:p>
            <a:pPr lvl="3"/>
            <a:r>
              <a:rPr lang="en-US" dirty="0" smtClean="0"/>
              <a:t>Adjust constraints to create a feasible solution (policy constraints versus physical constraints)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789A4-8D05-4810-898F-C548FA498544}" type="slidenum">
              <a:rPr lang="en-US" smtClean="0">
                <a:cs typeface="Arial" charset="0"/>
              </a:rPr>
              <a:pPr/>
              <a:t>18</a:t>
            </a:fld>
            <a:endParaRPr lang="en-US" dirty="0" smtClean="0">
              <a:cs typeface="Arial" charset="0"/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Unbounded solution</a:t>
            </a:r>
          </a:p>
          <a:p>
            <a:pPr lvl="1" eaLnBrk="1" hangingPunct="1"/>
            <a:r>
              <a:rPr lang="en-US" dirty="0" smtClean="0"/>
              <a:t>Occurs when the feasible solution is unrestrained or unlimited on some dimension</a:t>
            </a:r>
          </a:p>
          <a:p>
            <a:pPr lvl="1" eaLnBrk="1" hangingPunct="1"/>
            <a:r>
              <a:rPr lang="en-US" dirty="0" smtClean="0"/>
              <a:t>Solver attempts the maximum number of iterations without the target cell converging to an answer</a:t>
            </a:r>
          </a:p>
          <a:p>
            <a:r>
              <a:rPr lang="en-US" dirty="0" smtClean="0"/>
              <a:t>Troubleshooting an unbounded solution</a:t>
            </a:r>
          </a:p>
          <a:p>
            <a:pPr lvl="1"/>
            <a:r>
              <a:rPr lang="en-US" dirty="0" smtClean="0"/>
              <a:t>Actions:</a:t>
            </a:r>
          </a:p>
          <a:p>
            <a:pPr lvl="2"/>
            <a:r>
              <a:rPr lang="en-US" dirty="0" smtClean="0"/>
              <a:t>Add constraints to create a feasible solution</a:t>
            </a: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67FC7-CA26-4EEF-92B3-6E701B6FE727}" type="slidenum">
              <a:rPr lang="en-US" smtClean="0">
                <a:cs typeface="Arial" charset="0"/>
              </a:rPr>
              <a:pPr/>
              <a:t>19</a:t>
            </a:fld>
            <a:endParaRPr lang="en-US" dirty="0" smtClean="0">
              <a:cs typeface="Arial" charset="0"/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Introduction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Solver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Determines the optimal set of decision inputs to meet an objective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excellent tool for determining the best way to apply resources to a particular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powerful than Goal Seek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To go to Level 1,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5C5A"/>
                </a:solidFill>
                <a:hlinkClick r:id="rId3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To go to Level 2, </a:t>
            </a:r>
            <a:r>
              <a:rPr lang="en-US" dirty="0" smtClean="0">
                <a:solidFill>
                  <a:srgbClr val="005C5A"/>
                </a:solidFill>
                <a:hlinkClick r:id="rId4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To go to Level 3, </a:t>
            </a:r>
            <a:r>
              <a:rPr lang="en-US" dirty="0" smtClean="0">
                <a:solidFill>
                  <a:srgbClr val="005C5A"/>
                </a:solidFill>
                <a:hlinkClick r:id="rId5" action="ppaction://hlinksldjump"/>
              </a:rPr>
              <a:t>click here</a:t>
            </a:r>
            <a:endParaRPr lang="en-US" dirty="0" smtClean="0">
              <a:solidFill>
                <a:srgbClr val="005C5A"/>
              </a:solidFill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3C208-78C0-46C3-BC6B-72CC86D7D009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0A7BA-15E3-4D7F-834A-3DB18AC128D7}" type="slidenum">
              <a:rPr lang="en-US" smtClean="0">
                <a:cs typeface="Arial" charset="0"/>
              </a:rPr>
              <a:pPr/>
              <a:t>20</a:t>
            </a:fld>
            <a:endParaRPr lang="en-US" dirty="0" smtClean="0">
              <a:cs typeface="Arial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6146" name="Picture 2" descr="C:\Users\Brianna Hawes\Desktop\Brianna Work\SiB Excel Supplements\Figures\C8443_09\C8443_09\Fig09-19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057400"/>
            <a:ext cx="7894525" cy="355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CC1945-3C5B-4EB5-BC97-255F4D767210}" type="slidenum">
              <a:rPr lang="en-US" smtClean="0">
                <a:cs typeface="Arial" charset="0"/>
              </a:rPr>
              <a:pPr/>
              <a:t>21</a:t>
            </a:fld>
            <a:endParaRPr lang="en-US" dirty="0" smtClean="0">
              <a:cs typeface="Arial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5955268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Identifying a feasible solution</a:t>
            </a:r>
          </a:p>
        </p:txBody>
      </p:sp>
      <p:pic>
        <p:nvPicPr>
          <p:cNvPr id="7170" name="Picture 2" descr="C:\Users\Brianna Hawes\Desktop\Brianna Work\SiB Excel Supplements\Figures\C8443_09\C8443_09\Tbl09-01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600200"/>
            <a:ext cx="6553200" cy="440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E2DE3-8442-40DF-8868-D4BAA3FF5C6F}" type="slidenum">
              <a:rPr lang="en-US" smtClean="0">
                <a:cs typeface="Arial" charset="0"/>
              </a:rPr>
              <a:pPr/>
              <a:t>22</a:t>
            </a:fld>
            <a:endParaRPr lang="en-US" dirty="0" smtClean="0">
              <a:cs typeface="Arial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8194" name="Picture 2" descr="C:\Users\Brianna Hawes\Desktop\Brianna Work\SiB Excel Supplements\Figures\C8443_09\C8443_09\Fig09-22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39021"/>
            <a:ext cx="7620000" cy="3800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Adding Time Variables to the Production Plan (continued)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an optimal solution: </a:t>
            </a:r>
          </a:p>
          <a:p>
            <a:pPr lvl="1"/>
            <a:r>
              <a:rPr lang="en-US" dirty="0" smtClean="0"/>
              <a:t>Loosen a constraint in order to find a feasible solution to the problem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E8C6C-CCB2-4E42-9D78-7E76CE06A6A5}" type="slidenum">
              <a:rPr lang="en-US" smtClean="0">
                <a:cs typeface="Arial" charset="0"/>
              </a:rPr>
              <a:pPr/>
              <a:t>23</a:t>
            </a:fld>
            <a:endParaRPr lang="en-US" dirty="0" smtClean="0">
              <a:cs typeface="Arial" charset="0"/>
            </a:endParaRP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2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2 Summary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Changing an existing Solver model to include additional decision variables to produce a solution with multiple constraints</a:t>
            </a:r>
          </a:p>
          <a:p>
            <a:pPr eaLnBrk="1" hangingPunct="1"/>
            <a:r>
              <a:rPr lang="en-US" dirty="0" smtClean="0"/>
              <a:t>Changing an infeasible solution into a feasible solution</a:t>
            </a:r>
          </a:p>
          <a:p>
            <a:pPr lvl="1" eaLnBrk="1" hangingPunct="1"/>
            <a:r>
              <a:rPr lang="en-US" dirty="0" smtClean="0"/>
              <a:t>Adjust constraints used to define a solution</a:t>
            </a:r>
          </a:p>
          <a:p>
            <a:pPr lvl="1" eaLnBrk="1" hangingPunct="1"/>
            <a:r>
              <a:rPr lang="en-US" dirty="0" smtClean="0"/>
              <a:t>Create empty columns to deal with supply shortages</a:t>
            </a:r>
          </a:p>
          <a:p>
            <a:pPr eaLnBrk="1" hangingPunct="1"/>
            <a:r>
              <a:rPr lang="en-US" dirty="0" smtClean="0"/>
              <a:t>Understanding policy and physical constraints, and how they can affect a solution</a:t>
            </a:r>
          </a:p>
          <a:p>
            <a:pPr eaLnBrk="1" hangingPunct="1"/>
            <a:r>
              <a:rPr lang="en-US" dirty="0" smtClean="0"/>
              <a:t>Understanding unbounded solutions and how to avoid them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AF3B3-A3FC-4CE6-BC4E-ACA2A47729BF}" type="slidenum">
              <a:rPr lang="en-US" smtClean="0">
                <a:cs typeface="Arial" charset="0"/>
              </a:rPr>
              <a:pPr/>
              <a:t>24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 3 Objectives:</a:t>
            </a:r>
            <a:br>
              <a:rPr lang="en-US" dirty="0" smtClean="0"/>
            </a:br>
            <a:r>
              <a:rPr lang="en-US" dirty="0" smtClean="0"/>
              <a:t>Managing Transportation Problems with Solver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arrays and the SUMPRODUCT function</a:t>
            </a:r>
          </a:p>
          <a:p>
            <a:pPr eaLnBrk="1" hangingPunct="1"/>
            <a:r>
              <a:rPr lang="en-US" dirty="0" smtClean="0"/>
              <a:t>Save and load Solver models</a:t>
            </a:r>
          </a:p>
          <a:p>
            <a:pPr eaLnBrk="1" hangingPunct="1"/>
            <a:r>
              <a:rPr lang="en-US" dirty="0" smtClean="0"/>
              <a:t>Build a Solver model that uses binary constraints</a:t>
            </a: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C18E82-E2E5-4C20-94A7-A1A6F609B96F}" type="slidenum">
              <a:rPr lang="en-US" smtClean="0">
                <a:cs typeface="Arial" charset="0"/>
              </a:rPr>
              <a:pPr/>
              <a:t>25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Developing a Distribution Plan Using Solver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Solver to determine the most efficient and cost-effective way to ship goods</a:t>
            </a:r>
          </a:p>
          <a:p>
            <a:pPr eaLnBrk="1" hangingPunct="1"/>
            <a:r>
              <a:rPr lang="en-US" dirty="0" smtClean="0"/>
              <a:t>Transportation variables:</a:t>
            </a:r>
          </a:p>
          <a:p>
            <a:pPr lvl="1" eaLnBrk="1" hangingPunct="1"/>
            <a:r>
              <a:rPr lang="en-US" dirty="0" smtClean="0"/>
              <a:t>Shipping costs between different sources and destinations</a:t>
            </a:r>
          </a:p>
          <a:p>
            <a:pPr lvl="1" eaLnBrk="1" hangingPunct="1"/>
            <a:r>
              <a:rPr lang="en-US" dirty="0" smtClean="0"/>
              <a:t>Supply and demand issues</a:t>
            </a:r>
          </a:p>
          <a:p>
            <a:pPr lvl="1" eaLnBrk="1" hangingPunct="1"/>
            <a:r>
              <a:rPr lang="en-US" dirty="0" smtClean="0"/>
              <a:t>Constraints that limit how to ship goods</a:t>
            </a: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DF634-372B-4CBE-B89C-74F24494E38C}" type="slidenum">
              <a:rPr lang="en-US" smtClean="0">
                <a:cs typeface="Arial" charset="0"/>
              </a:rPr>
              <a:pPr/>
              <a:t>26</a:t>
            </a:fld>
            <a:endParaRPr lang="en-US" dirty="0" smtClean="0">
              <a:cs typeface="Arial" charset="0"/>
            </a:endParaRP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supply, demand, and shipping costs</a:t>
            </a:r>
          </a:p>
          <a:p>
            <a:pPr eaLnBrk="1" hangingPunct="1"/>
            <a:r>
              <a:rPr lang="en-US" dirty="0" smtClean="0"/>
              <a:t>Use SUMPRODUCT to sum a series of products in ranges of identical sizes (arrays) that are parallel to each other in a worksheet</a:t>
            </a:r>
          </a:p>
          <a:p>
            <a:pPr eaLnBrk="1" hangingPunct="1"/>
            <a:r>
              <a:rPr lang="en-US" dirty="0" smtClean="0"/>
              <a:t>Enter the constraints into the Solver model 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8F648-CA56-4C5C-AFB7-5814A6EE4D4F}" type="slidenum">
              <a:rPr lang="en-US" smtClean="0">
                <a:cs typeface="Arial" charset="0"/>
              </a:rPr>
              <a:pPr/>
              <a:t>27</a:t>
            </a:fld>
            <a:endParaRPr lang="en-US" dirty="0" smtClean="0">
              <a:cs typeface="Arial" charset="0"/>
            </a:endParaRPr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96F29-98F1-43EB-8613-2A6EC66EE94A}" type="slidenum">
              <a:rPr lang="en-US" smtClean="0">
                <a:cs typeface="Arial" charset="0"/>
              </a:rPr>
              <a:pPr/>
              <a:t>28</a:t>
            </a:fld>
            <a:endParaRPr lang="en-US" dirty="0" smtClean="0">
              <a:cs typeface="Arial" charset="0"/>
            </a:endParaRP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9218" name="Picture 2" descr="C:\Users\Brianna Hawes\Desktop\Brianna Work\SiB Excel Supplements\Figures\C8443_09\C8443_09\Fig09-24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828800"/>
            <a:ext cx="7711349" cy="3640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0D4BC-2C28-4A71-B4C8-6EF30F3CCD05}" type="slidenum">
              <a:rPr lang="en-US" smtClean="0">
                <a:cs typeface="Arial" charset="0"/>
              </a:rPr>
              <a:pPr/>
              <a:t>29</a:t>
            </a:fld>
            <a:endParaRPr lang="en-US" dirty="0" smtClean="0">
              <a:cs typeface="Arial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0242" name="Picture 2" descr="C:\Users\Brianna Hawes\Desktop\Brianna Work\SiB Excel Supplements\Figures\C8443_09\C8443_09\Fig09-25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828800"/>
            <a:ext cx="7772400" cy="3945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Tools/Functions Covered in This Chapter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 Seek</a:t>
            </a:r>
          </a:p>
          <a:p>
            <a:pPr eaLnBrk="1" hangingPunct="1"/>
            <a:r>
              <a:rPr lang="en-US" dirty="0" smtClean="0"/>
              <a:t>Solver</a:t>
            </a:r>
          </a:p>
          <a:p>
            <a:pPr eaLnBrk="1" hangingPunct="1"/>
            <a:r>
              <a:rPr lang="en-US" dirty="0" smtClean="0"/>
              <a:t>SUMPRODUCT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E3E73-0190-4B6A-821D-C39283E9494A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48F84-A6BA-4363-A41E-AD1C3A28FEC9}" type="slidenum">
              <a:rPr lang="en-US" smtClean="0">
                <a:cs typeface="Arial" charset="0"/>
              </a:rPr>
              <a:pPr/>
              <a:t>30</a:t>
            </a:fld>
            <a:endParaRPr lang="en-US" dirty="0" smtClean="0">
              <a:cs typeface="Arial" charset="0"/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1266" name="Picture 2" descr="C:\Users\Brianna Hawes\Desktop\Brianna Work\SiB Excel Supplements\Figures\C8443_09\C8443_09\Fig09-26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518000"/>
            <a:ext cx="6934199" cy="4540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a Solver model</a:t>
            </a:r>
          </a:p>
          <a:p>
            <a:pPr lvl="1"/>
            <a:r>
              <a:rPr lang="en-US" dirty="0" smtClean="0"/>
              <a:t>Saves the Solver parameters that were used in the Solver model so you can load them later</a:t>
            </a:r>
          </a:p>
          <a:p>
            <a:pPr lvl="1"/>
            <a:r>
              <a:rPr lang="en-US" dirty="0" smtClean="0"/>
              <a:t>Is different from saving a Solver scenario, which saves only the result of a Solver model</a:t>
            </a: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AD619-18E9-433E-8729-F6FF2E54562D}" type="slidenum">
              <a:rPr lang="en-US" smtClean="0">
                <a:cs typeface="Arial" charset="0"/>
              </a:rPr>
              <a:pPr/>
              <a:t>31</a:t>
            </a:fld>
            <a:endParaRPr lang="en-US" dirty="0" smtClean="0">
              <a:cs typeface="Arial" charset="0"/>
            </a:endParaRPr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38BDD-26AC-4373-9A49-8C0726E6B553}" type="slidenum">
              <a:rPr lang="en-US" smtClean="0">
                <a:cs typeface="Arial" charset="0"/>
              </a:rPr>
              <a:pPr/>
              <a:t>32</a:t>
            </a:fld>
            <a:endParaRPr lang="en-US" dirty="0" smtClean="0">
              <a:cs typeface="Arial" charset="0"/>
            </a:endParaRP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2290" name="Picture 2" descr="C:\Users\Brianna Hawes\Desktop\Brianna Work\SiB Excel Supplements\Figures\C8443_09\C8443_09\Fig09-28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272" y="2057400"/>
            <a:ext cx="7829127" cy="365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421DD-1F2C-493F-8783-9F543F286329}" type="slidenum">
              <a:rPr lang="en-US" smtClean="0">
                <a:cs typeface="Arial" charset="0"/>
              </a:rPr>
              <a:pPr/>
              <a:t>33</a:t>
            </a:fld>
            <a:endParaRPr lang="en-US" dirty="0" smtClean="0">
              <a:cs typeface="Arial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3314" name="Picture 2" descr="C:\Users\Brianna Hawes\Desktop\Brianna Work\SiB Excel Supplements\Figures\C8443_09\C8443_09\Fig09-30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914" y="1752600"/>
            <a:ext cx="7522485" cy="4028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Developing a Distribution Plan Using Solver (continued)</a:t>
            </a:r>
          </a:p>
        </p:txBody>
      </p:sp>
      <p:sp>
        <p:nvSpPr>
          <p:cNvPr id="942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7452F-A1E5-4029-9AC1-657BB31964F6}" type="slidenum">
              <a:rPr lang="en-US" smtClean="0">
                <a:cs typeface="Arial" charset="0"/>
              </a:rPr>
              <a:pPr/>
              <a:t>34</a:t>
            </a:fld>
            <a:endParaRPr lang="en-US" dirty="0" smtClean="0">
              <a:cs typeface="Arial" charset="0"/>
            </a:endParaRP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4338" name="Picture 2" descr="C:\Users\Brianna Hawes\Desktop\Brianna Work\SiB Excel Supplements\Figures\C8443_09\C8443_09\Fig09-31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7467600" cy="4074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Assigning Contracts by Using Binary Constraints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Assignment problem</a:t>
            </a:r>
          </a:p>
          <a:p>
            <a:pPr lvl="1" eaLnBrk="1" hangingPunct="1"/>
            <a:r>
              <a:rPr lang="en-US" dirty="0" smtClean="0"/>
              <a:t>An optimization problem with a one-to-one relationship between a resource and an assignment or a job</a:t>
            </a:r>
          </a:p>
        </p:txBody>
      </p:sp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805AF-264B-43D2-B84F-A6D9B324C75A}" type="slidenum">
              <a:rPr lang="en-US" smtClean="0">
                <a:cs typeface="Arial" charset="0"/>
              </a:rPr>
              <a:pPr/>
              <a:t>35</a:t>
            </a:fld>
            <a:endParaRPr lang="en-US" dirty="0" smtClean="0">
              <a:cs typeface="Arial" charset="0"/>
            </a:endParaRPr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Assigning Contracts by Using Binary Constraints (continued)</a:t>
            </a:r>
          </a:p>
        </p:txBody>
      </p:sp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3B902-15F1-43AB-9154-DD38E92234AC}" type="slidenum">
              <a:rPr lang="en-US" smtClean="0">
                <a:cs typeface="Arial" charset="0"/>
              </a:rPr>
              <a:pPr/>
              <a:t>36</a:t>
            </a:fld>
            <a:endParaRPr lang="en-US" dirty="0" smtClean="0">
              <a:cs typeface="Arial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5362" name="Picture 2" descr="C:\Users\Brianna Hawes\Desktop\Brianna Work\SiB Excel Supplements\Figures\C8443_09\C8443_09\Fig09-32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736" y="1752600"/>
            <a:ext cx="7820135" cy="4039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Assigning Contracts by Using Binary Constraints (continued)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assignment problems with too many resources</a:t>
            </a:r>
          </a:p>
          <a:p>
            <a:pPr lvl="1"/>
            <a:r>
              <a:rPr lang="en-US" dirty="0" smtClean="0"/>
              <a:t>Binary constraints can cause an infeasible solution if Solver cannot satisfy one of the constraints</a:t>
            </a:r>
          </a:p>
          <a:p>
            <a:pPr lvl="1"/>
            <a:r>
              <a:rPr lang="en-US" dirty="0" smtClean="0"/>
              <a:t>Create an empty assignment to deal with extra variables</a:t>
            </a:r>
          </a:p>
        </p:txBody>
      </p:sp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2E8A3-EDE3-4628-89AA-17456DA7C793}" type="slidenum">
              <a:rPr lang="en-US" smtClean="0">
                <a:cs typeface="Arial" charset="0"/>
              </a:rPr>
              <a:pPr/>
              <a:t>37</a:t>
            </a:fld>
            <a:endParaRPr lang="en-US" dirty="0" smtClean="0">
              <a:cs typeface="Arial" charset="0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Assigning Contracts by Using Binary Constraints (continued)</a:t>
            </a:r>
          </a:p>
        </p:txBody>
      </p:sp>
      <p:sp>
        <p:nvSpPr>
          <p:cNvPr id="1024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608D9-7605-4BCD-8B6D-0011BE386460}" type="slidenum">
              <a:rPr lang="en-US" smtClean="0">
                <a:cs typeface="Arial" charset="0"/>
              </a:rPr>
              <a:pPr/>
              <a:t>38</a:t>
            </a:fld>
            <a:endParaRPr lang="en-US" dirty="0" smtClean="0">
              <a:cs typeface="Arial" charset="0"/>
            </a:endParaRP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6386" name="Picture 2" descr="C:\Users\Brianna Hawes\Desktop\Brianna Work\SiB Excel Supplements\Figures\C8443_09\C8443_09\Fig09-33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7627963" cy="3978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Assigning Contracts by Using Binary Constraints (continued)</a:t>
            </a:r>
          </a:p>
        </p:txBody>
      </p:sp>
      <p:sp>
        <p:nvSpPr>
          <p:cNvPr id="1044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59FD8-7833-41D1-9747-812667E48C0C}" type="slidenum">
              <a:rPr lang="en-US" smtClean="0">
                <a:cs typeface="Arial" charset="0"/>
              </a:rPr>
              <a:pPr/>
              <a:t>39</a:t>
            </a:fld>
            <a:endParaRPr lang="en-US" dirty="0" smtClean="0">
              <a:cs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3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7410" name="Picture 2" descr="C:\Users\Brianna Hawes\Desktop\Brianna Work\SiB Excel Supplements\Figures\C8443_09\C8443_09\Fig09-34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46600"/>
            <a:ext cx="7696200" cy="412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 1 Objectives: Solving Product Mix Questions Using Goal Seek and Solver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 the differences between Goal Seek and Solver</a:t>
            </a:r>
          </a:p>
          <a:p>
            <a:pPr eaLnBrk="1" hangingPunct="1"/>
            <a:r>
              <a:rPr lang="en-US" dirty="0" smtClean="0"/>
              <a:t>Analyze data by creating and running a Solver model</a:t>
            </a:r>
          </a:p>
          <a:p>
            <a:pPr eaLnBrk="1" hangingPunct="1"/>
            <a:r>
              <a:rPr lang="en-US" dirty="0" smtClean="0"/>
              <a:t>Save a Solver solution as a scenario and interpret an answer report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D3C1D-5734-48E1-957C-79FCD30F8D37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 3 Summary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binary constraints in a Solver model to solve assignment problems when there is a one-to-one relationship between decision variables</a:t>
            </a:r>
          </a:p>
          <a:p>
            <a:pPr eaLnBrk="1" hangingPunct="1"/>
            <a:r>
              <a:rPr lang="en-US" dirty="0" smtClean="0"/>
              <a:t>Using empty assignments when there is a disproportionate number of variables</a:t>
            </a:r>
          </a:p>
          <a:p>
            <a:pPr eaLnBrk="1" hangingPunct="1"/>
            <a:r>
              <a:rPr lang="en-US" dirty="0" smtClean="0"/>
              <a:t>Saving and loading a Solver model</a:t>
            </a:r>
          </a:p>
        </p:txBody>
      </p:sp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8360D4-98B9-4D31-8CB7-6E699BD48C51}" type="slidenum">
              <a:rPr lang="en-US" smtClean="0">
                <a:cs typeface="Arial" charset="0"/>
              </a:rPr>
              <a:pPr/>
              <a:t>40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ways to solve problems that include decision variables and goals</a:t>
            </a:r>
          </a:p>
          <a:p>
            <a:pPr eaLnBrk="1" hangingPunct="1"/>
            <a:r>
              <a:rPr lang="en-US" dirty="0" smtClean="0"/>
              <a:t>Solving product mix questions using Goal Seek and Solver</a:t>
            </a:r>
          </a:p>
          <a:p>
            <a:pPr eaLnBrk="1" hangingPunct="1"/>
            <a:r>
              <a:rPr lang="en-US" dirty="0" smtClean="0"/>
              <a:t>Enhancing the production plan with Solver</a:t>
            </a:r>
          </a:p>
          <a:p>
            <a:pPr eaLnBrk="1" hangingPunct="1"/>
            <a:r>
              <a:rPr lang="en-US" dirty="0" smtClean="0"/>
              <a:t>Managing transportation problems with Solver</a:t>
            </a:r>
          </a:p>
        </p:txBody>
      </p:sp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D8299-0C05-4A8B-A462-FFDB5D85F1EB}" type="slidenum">
              <a:rPr lang="en-US" smtClean="0">
                <a:cs typeface="Arial" charset="0"/>
              </a:rPr>
              <a:pPr/>
              <a:t>41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Other Side of What-If Analysis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Optimization</a:t>
            </a:r>
          </a:p>
          <a:p>
            <a:pPr lvl="1" eaLnBrk="1" hangingPunct="1"/>
            <a:r>
              <a:rPr lang="en-US" dirty="0" smtClean="0"/>
              <a:t>An analytical method that narrows available options so you can choose the best potential outcome</a:t>
            </a:r>
          </a:p>
          <a:p>
            <a:pPr eaLnBrk="1" hangingPunct="1"/>
            <a:r>
              <a:rPr lang="en-US" dirty="0" smtClean="0"/>
              <a:t>Before using optimization, consider:</a:t>
            </a:r>
          </a:p>
          <a:p>
            <a:pPr lvl="1" eaLnBrk="1" hangingPunct="1"/>
            <a:r>
              <a:rPr lang="en-US" dirty="0" smtClean="0"/>
              <a:t>How many resources are there and how many are needed?</a:t>
            </a:r>
          </a:p>
          <a:p>
            <a:pPr lvl="1" eaLnBrk="1" hangingPunct="1"/>
            <a:r>
              <a:rPr lang="en-US" dirty="0" smtClean="0"/>
              <a:t>How many resources does each decision variable consume?</a:t>
            </a:r>
          </a:p>
          <a:p>
            <a:pPr lvl="1" eaLnBrk="1" hangingPunct="1"/>
            <a:r>
              <a:rPr lang="en-US" dirty="0" smtClean="0"/>
              <a:t>How much does each decision variable contribute to the objective?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CBCE9-31EE-442B-AC53-D393984E38AB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Performing What-If Analysis</a:t>
            </a:r>
            <a:br>
              <a:rPr lang="en-US" dirty="0" smtClean="0"/>
            </a:br>
            <a:r>
              <a:rPr lang="en-US" dirty="0" smtClean="0"/>
              <a:t>Using Goal Seek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 Seek</a:t>
            </a:r>
          </a:p>
          <a:p>
            <a:pPr lvl="1"/>
            <a:r>
              <a:rPr lang="en-US" dirty="0" smtClean="0"/>
              <a:t>Makes calculations automatically</a:t>
            </a:r>
          </a:p>
          <a:p>
            <a:pPr lvl="1"/>
            <a:r>
              <a:rPr lang="en-US" dirty="0" smtClean="0"/>
              <a:t>Lets you specify the desired value in a cell and the cell that should be changed to reach that goal</a:t>
            </a:r>
          </a:p>
          <a:p>
            <a:pPr lvl="1"/>
            <a:r>
              <a:rPr lang="en-US" dirty="0" smtClean="0"/>
              <a:t>Finds single answers easily, but is limited to one input and one outcome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895D8-B7A0-408F-A25C-6F7BE840670A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Solver Model</a:t>
            </a:r>
            <a:endParaRPr lang="en-US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objective cell</a:t>
            </a:r>
            <a:r>
              <a:rPr lang="en-US" dirty="0" smtClean="0"/>
              <a:t> is the cell that you want to maximize, minimize, or set to a specific value</a:t>
            </a:r>
          </a:p>
          <a:p>
            <a:pPr eaLnBrk="1" hangingPunct="1"/>
            <a:r>
              <a:rPr lang="en-US" b="1" dirty="0" smtClean="0"/>
              <a:t>Variable cells</a:t>
            </a:r>
            <a:r>
              <a:rPr lang="en-US" dirty="0" smtClean="0"/>
              <a:t> produce the desired results in the target cell</a:t>
            </a:r>
          </a:p>
          <a:p>
            <a:pPr eaLnBrk="1" hangingPunct="1"/>
            <a:r>
              <a:rPr lang="en-US" b="1" dirty="0" smtClean="0"/>
              <a:t>Constraints</a:t>
            </a:r>
            <a:r>
              <a:rPr lang="en-US" dirty="0" smtClean="0"/>
              <a:t> limit how to solve the problem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7EBE5-222D-4990-932A-A0EA32DF933C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Solver Model (continued)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Mathematical model of a business scenario</a:t>
            </a:r>
          </a:p>
          <a:p>
            <a:pPr eaLnBrk="1" hangingPunct="1"/>
            <a:r>
              <a:rPr lang="en-US" b="1" dirty="0" smtClean="0"/>
              <a:t>Objective function</a:t>
            </a:r>
          </a:p>
          <a:p>
            <a:pPr lvl="1" eaLnBrk="1" hangingPunct="1"/>
            <a:r>
              <a:rPr lang="en-US" dirty="0" smtClean="0"/>
              <a:t>A mathematical formula that relates the decision variables or changing cells to the desired outcome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6620FB-43E4-4A77-BD55-3404B6C40768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Solver Model (continued)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Succeeding in Business with Microsoft Excel 2013: Chapter 9</a:t>
            </a:r>
            <a:endParaRPr lang="en-US" dirty="0">
              <a:cs typeface="Arial" charset="0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BD669-3511-4DA3-A26C-01A3C4F1CBE6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400800" y="6400800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  <a:hlinkClick r:id="rId3" action="ppaction://hlinksldjump"/>
              </a:rPr>
              <a:t>Level 1 home</a:t>
            </a:r>
            <a:endParaRPr lang="en-US" sz="1200" dirty="0">
              <a:latin typeface="Arial" charset="0"/>
            </a:endParaRPr>
          </a:p>
        </p:txBody>
      </p:sp>
      <p:pic>
        <p:nvPicPr>
          <p:cNvPr id="1026" name="Picture 2" descr="C:\Users\Brianna Hawes\Desktop\Brianna Work\SiB Excel Supplements\Figures\C8443_09\C8443_09\Fig09-03.bmp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665759"/>
            <a:ext cx="7848600" cy="4352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1721</Words>
  <Application>Microsoft Office PowerPoint</Application>
  <PresentationFormat>On-screen Show (4:3)</PresentationFormat>
  <Paragraphs>293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Enhancing Decision Making with Solver </vt:lpstr>
      <vt:lpstr>Chapter Introduction</vt:lpstr>
      <vt:lpstr>Tools/Functions Covered in This Chapter</vt:lpstr>
      <vt:lpstr>Level 1 Objectives: Solving Product Mix Questions Using Goal Seek and Solver</vt:lpstr>
      <vt:lpstr>The Other Side of What-If Analysis</vt:lpstr>
      <vt:lpstr>Performing What-If Analysis Using Goal Seek</vt:lpstr>
      <vt:lpstr>Creating a Solver Model</vt:lpstr>
      <vt:lpstr>Creating a Solver Model (continued)</vt:lpstr>
      <vt:lpstr>Creating a Solver Model (continued)</vt:lpstr>
      <vt:lpstr>Creating a Solver Model (continued)</vt:lpstr>
      <vt:lpstr>Creating a Solver Model (continued)</vt:lpstr>
      <vt:lpstr>Creating a Solver Model (continued)</vt:lpstr>
      <vt:lpstr>Creating a Solver Model (continued)</vt:lpstr>
      <vt:lpstr>Creating a Solver Model (continued)</vt:lpstr>
      <vt:lpstr>Level 1 Summary</vt:lpstr>
      <vt:lpstr>Level 2 Objectives: Enhancing the Production Plan with Solver</vt:lpstr>
      <vt:lpstr>Adding Time Variables to the Production Plan</vt:lpstr>
      <vt:lpstr>Adding Time Variables to the Production Plan (continued)</vt:lpstr>
      <vt:lpstr>Adding Time Variables to the Production Plan (continued)</vt:lpstr>
      <vt:lpstr>Adding Time Variables to the Production Plan (continued)</vt:lpstr>
      <vt:lpstr>Adding Time Variables to the Production Plan (continued)</vt:lpstr>
      <vt:lpstr>Adding Time Variables to the Production Plan (continued)</vt:lpstr>
      <vt:lpstr>Adding Time Variables to the Production Plan (continued)</vt:lpstr>
      <vt:lpstr>Level 2 Summary</vt:lpstr>
      <vt:lpstr>Level 3 Objectives: Managing Transportation Problems with Solver</vt:lpstr>
      <vt:lpstr>Developing a Distribution Plan Using Solver</vt:lpstr>
      <vt:lpstr>Developing a Distribution Plan Using Solver (continued)</vt:lpstr>
      <vt:lpstr>Developing a Distribution Plan Using Solver (continued)</vt:lpstr>
      <vt:lpstr>Developing a Distribution Plan Using Solver (continued)</vt:lpstr>
      <vt:lpstr>Developing a Distribution Plan Using Solver (continued)</vt:lpstr>
      <vt:lpstr>Developing a Distribution Plan Using Solver (continued)</vt:lpstr>
      <vt:lpstr>Developing a Distribution Plan Using Solver (continued)</vt:lpstr>
      <vt:lpstr>Developing a Distribution Plan Using Solver (continued)</vt:lpstr>
      <vt:lpstr>Developing a Distribution Plan Using Solver (continued)</vt:lpstr>
      <vt:lpstr>Assigning Contracts by Using Binary Constraints</vt:lpstr>
      <vt:lpstr>Assigning Contracts by Using Binary Constraints (continued)</vt:lpstr>
      <vt:lpstr>Assigning Contracts by Using Binary Constraints (continued)</vt:lpstr>
      <vt:lpstr>Assigning Contracts by Using Binary Constraints (continued)</vt:lpstr>
      <vt:lpstr>Assigning Contracts by Using Binary Constraints (continued)</vt:lpstr>
      <vt:lpstr>Level 3 Summary</vt:lpstr>
      <vt:lpstr>Chapter Summary</vt:lpstr>
    </vt:vector>
  </TitlesOfParts>
  <Manager>Emilie Perreault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Succeeding in Business with Microsoft Excel 2003: A Problem-Solving Approach</dc:title>
  <dc:subject>Chapter 9: Enhancing Decision Making with Solver</dc:subject>
  <dc:creator>Phillip</dc:creator>
  <cp:keywords>Presenter - Anne Ketchen</cp:keywords>
  <cp:lastModifiedBy>Brianna Hawes</cp:lastModifiedBy>
  <cp:revision>180</cp:revision>
  <dcterms:created xsi:type="dcterms:W3CDTF">2013-06-19T14:03:01Z</dcterms:created>
  <dcterms:modified xsi:type="dcterms:W3CDTF">2013-08-13T22:36:06Z</dcterms:modified>
  <cp:category>ISBN: 0-619-267402</cp:category>
</cp:coreProperties>
</file>