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43"/>
  </p:notesMasterIdLst>
  <p:handoutMasterIdLst>
    <p:handoutMasterId r:id="rId44"/>
  </p:handoutMasterIdLst>
  <p:sldIdLst>
    <p:sldId id="258" r:id="rId2"/>
    <p:sldId id="312" r:id="rId3"/>
    <p:sldId id="317" r:id="rId4"/>
    <p:sldId id="331" r:id="rId5"/>
    <p:sldId id="259" r:id="rId6"/>
    <p:sldId id="320" r:id="rId7"/>
    <p:sldId id="282" r:id="rId8"/>
    <p:sldId id="271" r:id="rId9"/>
    <p:sldId id="283" r:id="rId10"/>
    <p:sldId id="284" r:id="rId11"/>
    <p:sldId id="286" r:id="rId12"/>
    <p:sldId id="287" r:id="rId13"/>
    <p:sldId id="289" r:id="rId14"/>
    <p:sldId id="290" r:id="rId15"/>
    <p:sldId id="292" r:id="rId16"/>
    <p:sldId id="293" r:id="rId17"/>
    <p:sldId id="295" r:id="rId18"/>
    <p:sldId id="296" r:id="rId19"/>
    <p:sldId id="297" r:id="rId20"/>
    <p:sldId id="321" r:id="rId21"/>
    <p:sldId id="265" r:id="rId22"/>
    <p:sldId id="273" r:id="rId23"/>
    <p:sldId id="300" r:id="rId24"/>
    <p:sldId id="274" r:id="rId25"/>
    <p:sldId id="298" r:id="rId26"/>
    <p:sldId id="299" r:id="rId27"/>
    <p:sldId id="275" r:id="rId28"/>
    <p:sldId id="276" r:id="rId29"/>
    <p:sldId id="322" r:id="rId30"/>
    <p:sldId id="266" r:id="rId31"/>
    <p:sldId id="262" r:id="rId32"/>
    <p:sldId id="302" r:id="rId33"/>
    <p:sldId id="277" r:id="rId34"/>
    <p:sldId id="303" r:id="rId35"/>
    <p:sldId id="278" r:id="rId36"/>
    <p:sldId id="305" r:id="rId37"/>
    <p:sldId id="307" r:id="rId38"/>
    <p:sldId id="310" r:id="rId39"/>
    <p:sldId id="311" r:id="rId40"/>
    <p:sldId id="264" r:id="rId41"/>
    <p:sldId id="31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faul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005C5A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265" autoAdjust="0"/>
    <p:restoredTop sz="94667" autoAdjust="0"/>
  </p:normalViewPr>
  <p:slideViewPr>
    <p:cSldViewPr>
      <p:cViewPr varScale="1">
        <p:scale>
          <a:sx n="79" d="100"/>
          <a:sy n="79" d="100"/>
        </p:scale>
        <p:origin x="-882" y="-78"/>
      </p:cViewPr>
      <p:guideLst>
        <p:guide orient="horz" pos="39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notesViewPr>
    <p:cSldViewPr>
      <p:cViewPr varScale="1">
        <p:scale>
          <a:sx n="86" d="100"/>
          <a:sy n="86" d="100"/>
        </p:scale>
        <p:origin x="-228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D228995-2F35-4B30-95F8-3DBE3171D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703146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70B654D-DAB9-40A5-98F6-F66666D38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379447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5C5CC-1016-4608-84D5-C065C0830965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B654D-DAB9-40A5-98F6-F66666D381F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9792" y="83092"/>
            <a:ext cx="4064208" cy="1205416"/>
          </a:xfrm>
          <a:prstGeom prst="rect">
            <a:avLst/>
          </a:prstGeom>
        </p:spPr>
      </p:pic>
      <p:pic>
        <p:nvPicPr>
          <p:cNvPr id="7" name="Picture 6" descr="main image.bmp"/>
          <p:cNvPicPr>
            <a:picLocks noChangeAspect="1"/>
          </p:cNvPicPr>
          <p:nvPr userDrawn="1"/>
        </p:nvPicPr>
        <p:blipFill>
          <a:blip r:embed="rId3" cstate="print"/>
          <a:srcRect b="7172"/>
          <a:stretch>
            <a:fillRect/>
          </a:stretch>
        </p:blipFill>
        <p:spPr>
          <a:xfrm>
            <a:off x="0" y="1926512"/>
            <a:ext cx="9144000" cy="4931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49375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l">
              <a:defRPr sz="4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3000" y="762000"/>
            <a:ext cx="32004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algn="r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9792" y="0"/>
            <a:ext cx="4064208" cy="1371600"/>
          </a:xfrm>
          <a:prstGeom prst="rect">
            <a:avLst/>
          </a:prstGeom>
        </p:spPr>
      </p:pic>
      <p:pic>
        <p:nvPicPr>
          <p:cNvPr id="7" name="Picture 6" descr="main image.bmp"/>
          <p:cNvPicPr>
            <a:picLocks noChangeAspect="1"/>
          </p:cNvPicPr>
          <p:nvPr userDrawn="1"/>
        </p:nvPicPr>
        <p:blipFill>
          <a:blip r:embed="rId3" cstate="print">
            <a:lum/>
          </a:blip>
          <a:srcRect l="461" b="14286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49375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l">
              <a:defRPr sz="4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3000" y="762000"/>
            <a:ext cx="32004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algn="r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410200" cy="365125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Succeeding in Business with Microsoft Excel 2013: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0.xml"/><Relationship Id="rId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Applying Fundamental Excel Skills and Tools in Problem Solving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Correcting Formatting Problems (continued)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13440-6BDE-45AB-AD60-31F41F2BC796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39.10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787440"/>
            <a:ext cx="7010400" cy="389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Correcting Formatting Problems (continued)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5217A-A117-4EC6-B8E7-1E45C9E3D238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39.28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853160"/>
            <a:ext cx="6883400" cy="3646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Correcting Formatting Problems (continued)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81651-2C95-4988-8B93-F0E662BFA56C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39.49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5033" y="1752600"/>
            <a:ext cx="6917433" cy="398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Correcting Errors in Formulas</a:t>
            </a:r>
          </a:p>
        </p:txBody>
      </p:sp>
      <p:sp>
        <p:nvSpPr>
          <p:cNvPr id="33797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Printing the worksheet in two different formats</a:t>
            </a:r>
          </a:p>
          <a:p>
            <a:pPr lvl="1" eaLnBrk="1" hangingPunct="1"/>
            <a:r>
              <a:rPr lang="en-US" dirty="0" smtClean="0"/>
              <a:t>Default format (displays values)</a:t>
            </a:r>
          </a:p>
          <a:p>
            <a:pPr lvl="1" eaLnBrk="1" hangingPunct="1"/>
            <a:r>
              <a:rPr lang="en-US" dirty="0" smtClean="0"/>
              <a:t>Format that displays </a:t>
            </a:r>
            <a:r>
              <a:rPr lang="en-US" b="1" dirty="0" smtClean="0"/>
              <a:t>formulas</a:t>
            </a:r>
          </a:p>
          <a:p>
            <a:pPr eaLnBrk="1" hangingPunct="1"/>
            <a:r>
              <a:rPr lang="en-US" dirty="0" smtClean="0"/>
              <a:t>Checking simple formulas for accuracy</a:t>
            </a:r>
          </a:p>
          <a:p>
            <a:pPr eaLnBrk="1" hangingPunct="1"/>
            <a:r>
              <a:rPr lang="en-US" dirty="0" smtClean="0"/>
              <a:t>Using formulas and cell references instead of values</a:t>
            </a:r>
          </a:p>
          <a:p>
            <a:pPr eaLnBrk="1" hangingPunct="1"/>
            <a:r>
              <a:rPr lang="en-US" dirty="0" smtClean="0"/>
              <a:t>Determining order of precedence</a:t>
            </a:r>
          </a:p>
          <a:p>
            <a:pPr eaLnBrk="1" hangingPunct="1"/>
            <a:r>
              <a:rPr lang="en-US" dirty="0" smtClean="0"/>
              <a:t>Understanding precision vs. display of cell values</a:t>
            </a:r>
          </a:p>
          <a:p>
            <a:pPr eaLnBrk="1" hangingPunct="1"/>
            <a:r>
              <a:rPr lang="en-US" dirty="0" smtClean="0"/>
              <a:t>Checking accuracy in formula updates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1A5BBE-70AE-43F2-9480-873AD188DB17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Errors in Formulas (continued)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3AA3A4-B9F4-4615-9151-19F8CD0CA9D2}" type="slidenum">
              <a:rPr lang="en-US" smtClean="0">
                <a:cs typeface="Arial" charset="0"/>
              </a:rPr>
              <a:pPr/>
              <a:t>14</a:t>
            </a:fld>
            <a:endParaRPr lang="en-US" dirty="0" smtClean="0">
              <a:cs typeface="Arial" charset="0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1.5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8292" y="2425700"/>
            <a:ext cx="6547415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Errors in Formulas (continued)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473FCA-5592-4AE0-A5AF-404D66B3CAD0}" type="slidenum">
              <a:rPr lang="en-US" smtClean="0">
                <a:cs typeface="Arial" charset="0"/>
              </a:rPr>
              <a:pPr/>
              <a:t>15</a:t>
            </a:fld>
            <a:endParaRPr lang="en-US" dirty="0" smtClean="0">
              <a:cs typeface="Arial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9" name="Picture 8" descr="Screen shot 2013-04-04 at 7.42.08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371" y="1625600"/>
            <a:ext cx="6616458" cy="439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Errors in Formulas (continued)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Excel can display values in several different formats without changing the </a:t>
            </a:r>
            <a:r>
              <a:rPr lang="en-US" b="1" dirty="0" smtClean="0"/>
              <a:t>precise value</a:t>
            </a:r>
            <a:r>
              <a:rPr lang="en-US" dirty="0" smtClean="0"/>
              <a:t> stored in the program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182B6-782E-4F8F-A49C-60B8F2924FC6}" type="slidenum">
              <a:rPr lang="en-US" smtClean="0">
                <a:cs typeface="Arial" charset="0"/>
              </a:rPr>
              <a:pPr/>
              <a:t>16</a:t>
            </a:fld>
            <a:endParaRPr lang="en-US" dirty="0" smtClean="0">
              <a:cs typeface="Arial" charset="0"/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Errors in Formulas (continued)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F8914C-F684-453E-A488-76D434359BE1}" type="slidenum">
              <a:rPr lang="en-US" smtClean="0">
                <a:cs typeface="Arial" charset="0"/>
              </a:rPr>
              <a:pPr/>
              <a:t>17</a:t>
            </a:fld>
            <a:endParaRPr lang="en-US" dirty="0" smtClean="0">
              <a:cs typeface="Arial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2.34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7034" y="2419350"/>
            <a:ext cx="6549932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Errors in Formulas (continued)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8C926-550F-4820-A220-8ED8E8339CF5}" type="slidenum">
              <a:rPr lang="en-US" smtClean="0">
                <a:cs typeface="Arial" charset="0"/>
              </a:rPr>
              <a:pPr/>
              <a:t>18</a:t>
            </a:fld>
            <a:endParaRPr lang="en-US" dirty="0" smtClean="0">
              <a:cs typeface="Arial" charset="0"/>
            </a:endParaRP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2.5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1644979"/>
            <a:ext cx="6477000" cy="4754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Errors in Formulas (continued)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129AD0-25C3-4F42-8644-42300AC22CCF}" type="slidenum">
              <a:rPr lang="en-US" smtClean="0">
                <a:cs typeface="Arial" charset="0"/>
              </a:rPr>
              <a:pPr/>
              <a:t>19</a:t>
            </a:fld>
            <a:endParaRPr lang="en-US" dirty="0" smtClean="0">
              <a:cs typeface="Arial" charset="0"/>
            </a:endParaRP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3.17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707476"/>
            <a:ext cx="7175500" cy="4090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Introduction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Fundamental skills and tools encountered when working with Excel to solve problems and support decision making</a:t>
            </a:r>
          </a:p>
          <a:p>
            <a:pPr eaLnBrk="1" hangingPunct="1"/>
            <a:r>
              <a:rPr lang="en-US" dirty="0" smtClean="0"/>
              <a:t>Writing formulas in cells to perform calculations</a:t>
            </a:r>
          </a:p>
          <a:p>
            <a:pPr eaLnBrk="1" hangingPunct="1"/>
            <a:r>
              <a:rPr lang="en-US" dirty="0" smtClean="0"/>
              <a:t>Designing a workbook so that calculations can be automatically updated if input values are changed</a:t>
            </a:r>
          </a:p>
          <a:p>
            <a:pPr eaLnBrk="1" hangingPunct="1"/>
            <a:r>
              <a:rPr lang="en-US" dirty="0" smtClean="0"/>
              <a:t>Formatting options that can be applied to cells and ranges of cells</a:t>
            </a:r>
          </a:p>
          <a:p>
            <a:pPr eaLnBrk="1" hangingPunct="1"/>
            <a:r>
              <a:rPr lang="en-US" dirty="0" smtClean="0"/>
              <a:t>Ability to correct spreadsheet errors</a:t>
            </a:r>
          </a:p>
          <a:p>
            <a:pPr eaLnBrk="1" hangingPunct="1"/>
            <a:r>
              <a:rPr lang="en-US" dirty="0" smtClean="0"/>
              <a:t>Rules that affect how information is displayed and calculations are performed in an Excel worksheet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B3791-6EC6-4512-8026-52F44342DF78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1 Summary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Locating and correcting common errors in formatting or formulas to make the worksheet readable and functional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02CE8-409A-47B1-87D2-07ACFF42EC4A}" type="slidenum">
              <a:rPr lang="en-US" smtClean="0">
                <a:cs typeface="Arial" charset="0"/>
              </a:rPr>
              <a:pPr/>
              <a:t>20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Level 2 Objectives:</a:t>
            </a:r>
            <a:br>
              <a:rPr lang="en-US" sz="2800" dirty="0" smtClean="0"/>
            </a:br>
            <a:r>
              <a:rPr lang="en-US" sz="2800" dirty="0" smtClean="0"/>
              <a:t>Calculating and Comparing Data Using Simple Functions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Work with multiple worksheets</a:t>
            </a:r>
          </a:p>
          <a:p>
            <a:pPr eaLnBrk="1" hangingPunct="1"/>
            <a:r>
              <a:rPr lang="en-US" dirty="0"/>
              <a:t>Calculate </a:t>
            </a:r>
            <a:r>
              <a:rPr lang="en-US" dirty="0" smtClean="0"/>
              <a:t>total, average, minimum, and maximum values with functions</a:t>
            </a:r>
          </a:p>
          <a:p>
            <a:pPr eaLnBrk="1" hangingPunct="1"/>
            <a:r>
              <a:rPr lang="en-US" dirty="0"/>
              <a:t>Understand how functions work: syntax, arguments, and algorithms</a:t>
            </a:r>
          </a:p>
          <a:p>
            <a:pPr eaLnBrk="1" hangingPunct="1"/>
            <a:r>
              <a:rPr lang="en-US" dirty="0"/>
              <a:t>Use the AutoSum feature to perform calculations </a:t>
            </a:r>
            <a:r>
              <a:rPr lang="en-US" dirty="0" smtClean="0"/>
              <a:t>quickly</a:t>
            </a:r>
          </a:p>
          <a:p>
            <a:pPr eaLnBrk="1" hangingPunct="1"/>
            <a:r>
              <a:rPr lang="en-US" dirty="0"/>
              <a:t>Calculate the number of values using both COUNT and COUNTA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7E8850-6DD0-4ECA-99D4-FD38BFC6581D}" type="slidenum">
              <a:rPr lang="en-US" smtClean="0">
                <a:cs typeface="Arial" charset="0"/>
              </a:rPr>
              <a:pPr/>
              <a:t>21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Multiple Worksheets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3A6BC-A692-47B0-AEE0-F04A2A7732FE}" type="slidenum">
              <a:rPr lang="en-US" smtClean="0">
                <a:cs typeface="Arial" charset="0"/>
              </a:rPr>
              <a:pPr/>
              <a:t>22</a:t>
            </a:fld>
            <a:endParaRPr lang="en-US" dirty="0" smtClean="0">
              <a:cs typeface="Arial" charset="0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5.4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300" y="1790587"/>
            <a:ext cx="6883400" cy="419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Totals Using</a:t>
            </a:r>
            <a:br>
              <a:rPr lang="en-US" dirty="0" smtClean="0"/>
            </a:br>
            <a:r>
              <a:rPr lang="en-US" dirty="0" smtClean="0"/>
              <a:t>the SUM Function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Function</a:t>
            </a:r>
          </a:p>
          <a:p>
            <a:pPr lvl="1"/>
            <a:r>
              <a:rPr lang="en-US" dirty="0" smtClean="0"/>
              <a:t>A predefined formula that performs calculations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Function name and open parenthesis mark</a:t>
            </a:r>
          </a:p>
          <a:p>
            <a:pPr lvl="2"/>
            <a:r>
              <a:rPr lang="en-US" b="1" dirty="0" smtClean="0"/>
              <a:t>Arguments</a:t>
            </a:r>
            <a:r>
              <a:rPr lang="en-US" dirty="0" smtClean="0"/>
              <a:t> (list of inputs in a specific order, separated by commas)</a:t>
            </a:r>
          </a:p>
          <a:p>
            <a:pPr lvl="2"/>
            <a:r>
              <a:rPr lang="en-US" dirty="0" smtClean="0"/>
              <a:t>Closing parenthesis mark</a:t>
            </a:r>
          </a:p>
          <a:p>
            <a:pPr lvl="1"/>
            <a:r>
              <a:rPr lang="en-US" dirty="0" smtClean="0"/>
              <a:t>Has its own </a:t>
            </a:r>
            <a:r>
              <a:rPr lang="en-US" b="1" dirty="0" smtClean="0"/>
              <a:t>syntax</a:t>
            </a:r>
            <a:r>
              <a:rPr lang="en-US" dirty="0" smtClean="0"/>
              <a:t> (specifies function name and order of arguments)</a:t>
            </a:r>
          </a:p>
          <a:p>
            <a:pPr lvl="1"/>
            <a:r>
              <a:rPr lang="en-US" dirty="0" smtClean="0"/>
              <a:t>Behaves according to its </a:t>
            </a:r>
            <a:r>
              <a:rPr lang="en-US" b="1" dirty="0" smtClean="0"/>
              <a:t>algorithm</a:t>
            </a:r>
            <a:r>
              <a:rPr lang="en-US" dirty="0" smtClean="0"/>
              <a:t> (rules programmed into the function)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13C86-009B-4939-9D45-832F0C34AB86}" type="slidenum">
              <a:rPr lang="en-US" smtClean="0">
                <a:cs typeface="Arial" charset="0"/>
              </a:rPr>
              <a:pPr/>
              <a:t>23</a:t>
            </a:fld>
            <a:endParaRPr lang="en-US" dirty="0" smtClean="0">
              <a:cs typeface="Arial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Calculating Totals Using</a:t>
            </a:r>
            <a:br>
              <a:rPr lang="en-US" dirty="0" smtClean="0"/>
            </a:br>
            <a:r>
              <a:rPr lang="en-US" dirty="0" smtClean="0"/>
              <a:t>the SUM Function (continued)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SUM function</a:t>
            </a:r>
          </a:p>
          <a:p>
            <a:pPr lvl="1" eaLnBrk="1" hangingPunct="1"/>
            <a:r>
              <a:rPr lang="en-US" dirty="0" smtClean="0"/>
              <a:t>Adds a list of values and/or </a:t>
            </a:r>
            <a:r>
              <a:rPr lang="en-US" b="1" dirty="0" smtClean="0"/>
              <a:t>cell ranges</a:t>
            </a:r>
          </a:p>
          <a:p>
            <a:pPr eaLnBrk="1" hangingPunct="1"/>
            <a:r>
              <a:rPr lang="en-US" dirty="0" smtClean="0"/>
              <a:t>Excel has an </a:t>
            </a:r>
            <a:r>
              <a:rPr lang="en-US" b="1" dirty="0" smtClean="0"/>
              <a:t>AutoSum</a:t>
            </a:r>
            <a:r>
              <a:rPr lang="en-US" dirty="0" smtClean="0"/>
              <a:t> feature for quick calculation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A096E1-83E4-4853-9D5A-93882E426894}" type="slidenum">
              <a:rPr lang="en-US" smtClean="0">
                <a:cs typeface="Arial" charset="0"/>
              </a:rPr>
              <a:pPr/>
              <a:t>24</a:t>
            </a:fld>
            <a:endParaRPr lang="en-US" dirty="0" smtClean="0">
              <a:cs typeface="Arial" charset="0"/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Totals Using</a:t>
            </a:r>
            <a:br>
              <a:rPr lang="en-US" dirty="0" smtClean="0"/>
            </a:br>
            <a:r>
              <a:rPr lang="en-US" dirty="0" smtClean="0"/>
              <a:t>the SUM Function (continued)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7C9A95-ADBD-4A16-960F-9C1D7B58F4AB}" type="slidenum">
              <a:rPr lang="en-US" smtClean="0">
                <a:cs typeface="Arial" charset="0"/>
              </a:rPr>
              <a:pPr/>
              <a:t>25</a:t>
            </a:fld>
            <a:endParaRPr lang="en-US" dirty="0" smtClean="0">
              <a:cs typeface="Arial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6.31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1250" y="1873089"/>
            <a:ext cx="6921500" cy="311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Totals Using</a:t>
            </a:r>
            <a:br>
              <a:rPr lang="en-US" dirty="0" smtClean="0"/>
            </a:br>
            <a:r>
              <a:rPr lang="en-US" dirty="0" smtClean="0"/>
              <a:t>the SUM Function (continued)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AA00B-67A4-4FAE-A5E8-860AC983E210}" type="slidenum">
              <a:rPr lang="en-US" smtClean="0">
                <a:cs typeface="Arial" charset="0"/>
              </a:rPr>
              <a:pPr/>
              <a:t>26</a:t>
            </a:fld>
            <a:endParaRPr lang="en-US" dirty="0" smtClean="0">
              <a:cs typeface="Arial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46.49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600" y="2370323"/>
            <a:ext cx="6908800" cy="2117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Calculating Average, Minimum, and Maximum Values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EA700-E449-4732-93A9-3E8B00CEB74B}" type="slidenum">
              <a:rPr lang="en-US" smtClean="0">
                <a:cs typeface="Arial" charset="0"/>
              </a:rPr>
              <a:pPr/>
              <a:t>27</a:t>
            </a:fld>
            <a:endParaRPr lang="en-US" dirty="0" smtClean="0">
              <a:cs typeface="Arial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89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The AVERAGE function ignores blank cells and cells with text.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8" name="Picture 7" descr="Screen shot 2013-04-04 at 7.47.0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757607"/>
            <a:ext cx="7010400" cy="364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Calculating the Number of Values Using the COUNT and COUNTA Functions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B327D-9BFF-43CA-B369-EEF00BA3A1A6}" type="slidenum">
              <a:rPr lang="en-US" smtClean="0">
                <a:cs typeface="Arial" charset="0"/>
              </a:rPr>
              <a:pPr/>
              <a:t>28</a:t>
            </a:fld>
            <a:endParaRPr lang="en-US" dirty="0" smtClean="0">
              <a:cs typeface="Arial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5683250"/>
            <a:ext cx="7896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The COUNT </a:t>
            </a:r>
            <a:r>
              <a:rPr lang="en-US" sz="1800" dirty="0">
                <a:latin typeface="Arial" charset="0"/>
              </a:rPr>
              <a:t>function ignores blank cells and cells with text;</a:t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the COUNTA </a:t>
            </a:r>
            <a:r>
              <a:rPr lang="en-US" sz="1800" dirty="0">
                <a:latin typeface="Arial" charset="0"/>
              </a:rPr>
              <a:t>function does not ignore text cells.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8" name="Picture 7" descr="Screen shot 2013-04-04 at 7.47.27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300" y="1700158"/>
            <a:ext cx="6883400" cy="3762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2 Summary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functions (SUM, AVERAGE) and how to use them in formulas</a:t>
            </a:r>
          </a:p>
          <a:p>
            <a:pPr eaLnBrk="1" hangingPunct="1"/>
            <a:r>
              <a:rPr lang="en-US" dirty="0" smtClean="0"/>
              <a:t>Syntax of functions and their underlying algorithms</a:t>
            </a:r>
          </a:p>
          <a:p>
            <a:pPr eaLnBrk="1" hangingPunct="1"/>
            <a:r>
              <a:rPr lang="en-US" dirty="0" smtClean="0"/>
              <a:t>AutoSum tool</a:t>
            </a:r>
            <a:endParaRPr lang="en-US" sz="1500" dirty="0" smtClean="0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E9C24-72E2-4881-B531-8B029DF283F9}" type="slidenum">
              <a:rPr lang="en-US" smtClean="0">
                <a:cs typeface="Arial" charset="0"/>
              </a:rPr>
              <a:pPr/>
              <a:t>29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Introduction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simple functions (i.e., shortcuts available for predefined tasks)</a:t>
            </a:r>
          </a:p>
          <a:p>
            <a:pPr eaLnBrk="1" hangingPunct="1"/>
            <a:r>
              <a:rPr lang="en-US" dirty="0" smtClean="0"/>
              <a:t>Results of copying formulas with different kinds of cell references</a:t>
            </a:r>
          </a:p>
          <a:p>
            <a:pPr eaLnBrk="1" hangingPunct="1">
              <a:buNone/>
            </a:pPr>
            <a:r>
              <a:rPr lang="en-US" dirty="0" smtClean="0"/>
              <a:t>To go to Level 1, </a:t>
            </a:r>
            <a:r>
              <a:rPr lang="en-US" dirty="0" smtClean="0">
                <a:hlinkClick r:id="rId3" action="ppaction://hlinksldjump"/>
              </a:rPr>
              <a:t>click here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To go to Level 2, </a:t>
            </a:r>
            <a:r>
              <a:rPr lang="en-US" dirty="0" smtClean="0">
                <a:hlinkClick r:id="rId4" action="ppaction://hlinksldjump"/>
              </a:rPr>
              <a:t>click here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To go to Level 3, </a:t>
            </a:r>
            <a:r>
              <a:rPr lang="en-US" dirty="0" smtClean="0">
                <a:hlinkClick r:id="rId5" action="ppaction://hlinksldjump"/>
              </a:rPr>
              <a:t>click here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AA8E7-32BA-4669-9AA8-F6AB42BFCB4E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Level 3 Objectives:</a:t>
            </a:r>
            <a:br>
              <a:rPr lang="en-US" sz="2800" dirty="0" smtClean="0"/>
            </a:br>
            <a:r>
              <a:rPr lang="en-US" sz="2800" dirty="0" smtClean="0"/>
              <a:t>Analyzing Cell References When Writing and Copying Formulas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Organize a workbook</a:t>
            </a:r>
          </a:p>
          <a:p>
            <a:pPr eaLnBrk="1" hangingPunct="1"/>
            <a:r>
              <a:rPr lang="en-US" dirty="0"/>
              <a:t>Understand relative, absolute, and mixed cell referencing</a:t>
            </a:r>
          </a:p>
          <a:p>
            <a:pPr eaLnBrk="1" hangingPunct="1"/>
            <a:r>
              <a:rPr lang="en-US" dirty="0"/>
              <a:t>Write formulas with different types of cell </a:t>
            </a:r>
            <a:r>
              <a:rPr lang="en-US" dirty="0" smtClean="0"/>
              <a:t>references</a:t>
            </a:r>
            <a:endParaRPr lang="en-US" dirty="0"/>
          </a:p>
          <a:p>
            <a:pPr eaLnBrk="1" hangingPunct="1"/>
            <a:r>
              <a:rPr lang="en-US" dirty="0"/>
              <a:t>Copy formulas with different types of cell </a:t>
            </a:r>
            <a:r>
              <a:rPr lang="en-US" dirty="0" smtClean="0"/>
              <a:t>references</a:t>
            </a:r>
            <a:endParaRPr lang="en-US" dirty="0"/>
          </a:p>
          <a:p>
            <a:pPr eaLnBrk="1" hangingPunct="1"/>
            <a:r>
              <a:rPr lang="en-US" dirty="0"/>
              <a:t>Name a cell or cell range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25056-C6E3-4CF4-BBEB-1708D814E39E}" type="slidenum">
              <a:rPr lang="en-US" smtClean="0">
                <a:cs typeface="Arial" charset="0"/>
              </a:rPr>
              <a:pPr/>
              <a:t>30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Budget Workbook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11EEF-BBCD-481C-A539-D288AF39D6E8}" type="slidenum">
              <a:rPr lang="en-US" smtClean="0">
                <a:cs typeface="Arial" charset="0"/>
              </a:rPr>
              <a:pPr/>
              <a:t>31</a:t>
            </a:fld>
            <a:endParaRPr lang="en-US" dirty="0" smtClean="0">
              <a:cs typeface="Arial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143000" y="4800600"/>
            <a:ext cx="621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Setting up a preliminary budget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8" name="Picture 7" descr="Screen shot 2013-04-04 at 7.48.50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704" y="2546350"/>
            <a:ext cx="6572591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3-04-04 at 7.49.12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2257" y="1956213"/>
            <a:ext cx="4936488" cy="4209224"/>
          </a:xfrm>
          <a:prstGeom prst="rect">
            <a:avLst/>
          </a:prstGeom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Budget Workbook (continued)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60F1B-F7B1-4E5E-BA2E-3FDD9A3606A5}" type="slidenum">
              <a:rPr lang="en-US" smtClean="0">
                <a:cs typeface="Arial" charset="0"/>
              </a:rPr>
              <a:pPr/>
              <a:t>32</a:t>
            </a:fld>
            <a:endParaRPr lang="en-US" dirty="0" smtClean="0">
              <a:cs typeface="Arial" charset="0"/>
            </a:endParaRP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4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609600" y="2362200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Inputs and outputs on separate worksheets</a:t>
            </a:r>
          </a:p>
        </p:txBody>
      </p:sp>
      <p:sp>
        <p:nvSpPr>
          <p:cNvPr id="55303" name="Text Box 10"/>
          <p:cNvSpPr txBox="1">
            <a:spLocks noChangeArrowheads="1"/>
          </p:cNvSpPr>
          <p:nvPr/>
        </p:nvSpPr>
        <p:spPr bwMode="auto">
          <a:xfrm>
            <a:off x="609600" y="3352800"/>
            <a:ext cx="358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One worksheet for each </a:t>
            </a:r>
            <a:r>
              <a:rPr lang="en-US" sz="1800" dirty="0" smtClean="0">
                <a:latin typeface="Arial" charset="0"/>
              </a:rPr>
              <a:t>quarter </a:t>
            </a:r>
            <a:r>
              <a:rPr lang="en-US" sz="1800" dirty="0">
                <a:latin typeface="Arial" charset="0"/>
              </a:rPr>
              <a:t>with all inputs and outputs for all three pricing alternatives on a single worksheet</a:t>
            </a:r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>
            <a:off x="609600" y="5026025"/>
            <a:ext cx="3733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One worksheet for each pricing alternative with all inputs and outputs for all four quarters on a single worksheet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Relative Cell Referencing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Relative cell referencing</a:t>
            </a:r>
          </a:p>
          <a:p>
            <a:pPr lvl="1"/>
            <a:r>
              <a:rPr lang="en-US" dirty="0" smtClean="0"/>
              <a:t>Allows use of a “general” formula over and over again, but with a different set of numbers</a:t>
            </a:r>
          </a:p>
          <a:p>
            <a:pPr lvl="1"/>
            <a:r>
              <a:rPr lang="en-US" dirty="0" smtClean="0"/>
              <a:t>Can also copy formulas using the </a:t>
            </a:r>
            <a:r>
              <a:rPr lang="en-US" b="1" dirty="0" smtClean="0"/>
              <a:t>fill handle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48F44-6AE5-46B3-B81E-3993AFCD3D01}" type="slidenum">
              <a:rPr lang="en-US" smtClean="0">
                <a:cs typeface="Arial" charset="0"/>
              </a:rPr>
              <a:pPr/>
              <a:t>33</a:t>
            </a:fld>
            <a:endParaRPr lang="en-US" dirty="0" smtClean="0">
              <a:cs typeface="Arial" charset="0"/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Relative Cell Referencing (continued)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52A43-030D-4E1B-B180-D3F275A486F0}" type="slidenum">
              <a:rPr lang="en-US" smtClean="0">
                <a:cs typeface="Arial" charset="0"/>
              </a:rPr>
              <a:pPr/>
              <a:t>34</a:t>
            </a:fld>
            <a:endParaRPr lang="en-US" dirty="0" smtClean="0">
              <a:cs typeface="Arial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0" y="5805488"/>
            <a:ext cx="9115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Excel automatically alters the new formula 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relative </a:t>
            </a:r>
            <a:r>
              <a:rPr lang="en-US" sz="1800" dirty="0">
                <a:latin typeface="Arial" charset="0"/>
              </a:rPr>
              <a:t>to the location of the original </a:t>
            </a:r>
            <a:r>
              <a:rPr lang="en-US" sz="1800" dirty="0" smtClean="0">
                <a:latin typeface="Arial" charset="0"/>
              </a:rPr>
              <a:t>formula.</a:t>
            </a:r>
            <a:endParaRPr lang="en-US" sz="1800" dirty="0">
              <a:latin typeface="Arial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8" name="Picture 7" descr="Screen shot 2013-04-04 at 7.51.36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448461"/>
            <a:ext cx="6908800" cy="4303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Understanding Absolute and Mixed Cell Referencing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Absolute cell referencing</a:t>
            </a:r>
          </a:p>
          <a:p>
            <a:pPr lvl="1"/>
            <a:r>
              <a:rPr lang="en-US" dirty="0" smtClean="0"/>
              <a:t>Indicates that a cell reference (both column and row)—or even a part of a cell reference—should remain unchanged when copying</a:t>
            </a:r>
          </a:p>
          <a:p>
            <a:pPr lvl="1" eaLnBrk="1" hangingPunct="1"/>
            <a:r>
              <a:rPr lang="en-US" dirty="0" smtClean="0"/>
              <a:t>Syntax: $ before column letter, before reference number, or both</a:t>
            </a:r>
          </a:p>
          <a:p>
            <a:pPr eaLnBrk="1" hangingPunct="1"/>
            <a:r>
              <a:rPr lang="en-US" b="1" dirty="0" smtClean="0"/>
              <a:t>Mixed cell reference</a:t>
            </a:r>
          </a:p>
          <a:p>
            <a:pPr lvl="1" eaLnBrk="1" hangingPunct="1"/>
            <a:r>
              <a:rPr lang="en-US" dirty="0" smtClean="0"/>
              <a:t>A cell reference that has only one $</a:t>
            </a:r>
          </a:p>
          <a:p>
            <a:pPr lvl="1" eaLnBrk="1" hangingPunct="1"/>
            <a:r>
              <a:rPr lang="en-US" dirty="0" smtClean="0"/>
              <a:t>Common when you need to copy a formula both down a column and across a row at the same time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EC06C-400A-4416-A913-44B1F902A688}" type="slidenum">
              <a:rPr lang="en-US" smtClean="0">
                <a:cs typeface="Arial" charset="0"/>
              </a:rPr>
              <a:pPr/>
              <a:t>35</a:t>
            </a:fld>
            <a:endParaRPr lang="en-US" dirty="0" smtClean="0">
              <a:cs typeface="Arial" charset="0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Absolute and Mixed Cell </a:t>
            </a:r>
            <a:r>
              <a:rPr lang="en-US" dirty="0" smtClean="0"/>
              <a:t>Referencing (continued)</a:t>
            </a:r>
            <a:endParaRPr lang="en-US" dirty="0"/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52F0-49B3-48D4-87C5-C9CA85D763C7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81000" y="2514600"/>
            <a:ext cx="3124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The formula entered in cell C11 applies absolute and mixed cell </a:t>
            </a:r>
            <a:r>
              <a:rPr lang="en-US" sz="1800" dirty="0" smtClean="0">
                <a:latin typeface="Arial" charset="0"/>
              </a:rPr>
              <a:t>referencing.</a:t>
            </a:r>
            <a:endParaRPr lang="en-US" sz="1800" dirty="0">
              <a:latin typeface="Arial" charset="0"/>
            </a:endParaRP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9" name="Picture 8" descr="Screen shot 2013-04-04 at 7.52.1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587266"/>
            <a:ext cx="4876800" cy="4768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Absolute and Mixed Cell Referencing (continued)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cell referencing techniques:</a:t>
            </a:r>
          </a:p>
          <a:p>
            <a:pPr lvl="1"/>
            <a:r>
              <a:rPr lang="en-US" dirty="0" smtClean="0"/>
              <a:t>Naming a cell or cell range</a:t>
            </a:r>
          </a:p>
          <a:p>
            <a:pPr lvl="1"/>
            <a:r>
              <a:rPr lang="en-US" dirty="0" smtClean="0"/>
              <a:t>Writing a formula to subtotal the cost of goods sold</a:t>
            </a:r>
          </a:p>
          <a:p>
            <a:pPr lvl="1"/>
            <a:r>
              <a:rPr lang="en-US" dirty="0" smtClean="0"/>
              <a:t>Writing a formula to calculate selling expense</a:t>
            </a:r>
          </a:p>
          <a:p>
            <a:pPr lvl="1"/>
            <a:r>
              <a:rPr lang="en-US" dirty="0" smtClean="0"/>
              <a:t>Writing a formula to calculate projected earnings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8C32E-6A1B-4C5A-B039-BDC95C9B4C2D}" type="slidenum">
              <a:rPr lang="en-US" smtClean="0">
                <a:cs typeface="Arial" charset="0"/>
              </a:rPr>
              <a:pPr/>
              <a:t>37</a:t>
            </a:fld>
            <a:endParaRPr lang="en-US" dirty="0" smtClean="0">
              <a:cs typeface="Arial" charset="0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Absolute and Mixed Cell Referencing (continued)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B468D-FAC2-490A-9780-A99B063E5A68}" type="slidenum">
              <a:rPr lang="en-US" smtClean="0">
                <a:cs typeface="Arial" charset="0"/>
              </a:rPr>
              <a:pPr/>
              <a:t>38</a:t>
            </a:fld>
            <a:endParaRPr lang="en-US" dirty="0" smtClean="0">
              <a:cs typeface="Arial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53.0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753148"/>
            <a:ext cx="6921500" cy="407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Absolute and Mixed Cell Referencing (continued)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DD9D4-5127-47E4-A20F-74D3A2FD91AD}" type="slidenum">
              <a:rPr lang="en-US" smtClean="0">
                <a:cs typeface="Arial" charset="0"/>
              </a:rPr>
              <a:pPr/>
              <a:t>39</a:t>
            </a:fld>
            <a:endParaRPr lang="en-US" dirty="0" smtClean="0">
              <a:cs typeface="Arial" charset="0"/>
            </a:endParaRP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53.19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5906" y="1548838"/>
            <a:ext cx="5653238" cy="4813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Covered in This Chapter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AVERAGE</a:t>
            </a:r>
          </a:p>
          <a:p>
            <a:pPr eaLnBrk="1" hangingPunct="1"/>
            <a:r>
              <a:rPr lang="en-US" dirty="0" smtClean="0"/>
              <a:t>COUNT</a:t>
            </a:r>
          </a:p>
          <a:p>
            <a:pPr eaLnBrk="1" hangingPunct="1"/>
            <a:r>
              <a:rPr lang="en-US" dirty="0" smtClean="0"/>
              <a:t>COUNTA</a:t>
            </a:r>
          </a:p>
          <a:p>
            <a:pPr eaLnBrk="1" hangingPunct="1"/>
            <a:r>
              <a:rPr lang="en-US" dirty="0" smtClean="0"/>
              <a:t>MIN</a:t>
            </a:r>
          </a:p>
          <a:p>
            <a:pPr eaLnBrk="1" hangingPunct="1"/>
            <a:r>
              <a:rPr lang="en-US" dirty="0" smtClean="0"/>
              <a:t>MAX</a:t>
            </a:r>
          </a:p>
          <a:p>
            <a:pPr eaLnBrk="1" hangingPunct="1"/>
            <a:r>
              <a:rPr lang="en-US" dirty="0" smtClean="0"/>
              <a:t>SUM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FD637-A8A8-4B63-861B-81B41B1C4E25}" type="slidenum">
              <a:rPr lang="en-US" smtClean="0">
                <a:cs typeface="Arial" charset="0"/>
              </a:rPr>
              <a:pPr/>
              <a:t>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3 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and copying formulas</a:t>
            </a:r>
          </a:p>
          <a:p>
            <a:pPr eaLnBrk="1" hangingPunct="1"/>
            <a:r>
              <a:rPr lang="en-US" dirty="0" smtClean="0"/>
              <a:t>Relative, absolute, and mixed cell references</a:t>
            </a: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A7B05-1389-4432-9384-8E37A1197264}" type="slidenum">
              <a:rPr lang="en-US" smtClean="0">
                <a:cs typeface="Arial" charset="0"/>
              </a:rPr>
              <a:pPr/>
              <a:t>40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and correcting common errors in formatting and formulas</a:t>
            </a:r>
          </a:p>
          <a:p>
            <a:pPr eaLnBrk="1" hangingPunct="1"/>
            <a:r>
              <a:rPr lang="en-US" dirty="0" smtClean="0"/>
              <a:t>Calculating and comparing data using simple functions</a:t>
            </a:r>
          </a:p>
          <a:p>
            <a:pPr eaLnBrk="1" hangingPunct="1"/>
            <a:r>
              <a:rPr lang="en-US" dirty="0" smtClean="0"/>
              <a:t>Analyzing cell references when writing and copying formulas</a:t>
            </a: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682B7-BEE9-44DD-82B4-4F13D9B2C3AF}" type="slidenum">
              <a:rPr lang="en-US" smtClean="0">
                <a:cs typeface="Arial" charset="0"/>
              </a:rPr>
              <a:pPr/>
              <a:t>41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Level 1 Objectives:</a:t>
            </a:r>
            <a:br>
              <a:rPr lang="en-US" sz="2800" dirty="0" smtClean="0"/>
            </a:br>
            <a:r>
              <a:rPr lang="en-US" sz="2800" dirty="0" smtClean="0"/>
              <a:t>Identifying and Correcting Common Errors in Formatting and Formulas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 common Excel error messages</a:t>
            </a:r>
          </a:p>
          <a:p>
            <a:pPr eaLnBrk="1" hangingPunct="1"/>
            <a:r>
              <a:rPr lang="en-US" dirty="0"/>
              <a:t>Correct basic formatting problems in a worksheet</a:t>
            </a:r>
          </a:p>
          <a:p>
            <a:pPr eaLnBrk="1" hangingPunct="1"/>
            <a:r>
              <a:rPr lang="en-US" dirty="0"/>
              <a:t>Correct errors in formulas</a:t>
            </a:r>
          </a:p>
          <a:p>
            <a:pPr eaLnBrk="1" hangingPunct="1"/>
            <a:r>
              <a:rPr lang="en-US" dirty="0"/>
              <a:t>Understand precision vs. display of cell values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51ADB-D80F-439C-B1F3-0B2B4879B0C6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Examining a Basic Worksheet</a:t>
            </a:r>
            <a:br>
              <a:rPr lang="en-US" dirty="0" smtClean="0"/>
            </a:br>
            <a:r>
              <a:rPr lang="en-US" dirty="0" smtClean="0"/>
              <a:t>for Errors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D93A7-F500-4393-B401-AC21572BBE6F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36.2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1548449"/>
            <a:ext cx="6921500" cy="4459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a Basic Worksheet</a:t>
            </a:r>
            <a:br>
              <a:rPr lang="en-US" dirty="0" smtClean="0"/>
            </a:br>
            <a:r>
              <a:rPr lang="en-US" dirty="0" smtClean="0"/>
              <a:t>for Errors (continued)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</a:t>
            </a:r>
            <a:endParaRPr lang="en-US" dirty="0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BD1F-E28C-422A-BA71-E1EEF014B59C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8" name="Picture 7" descr="Screen shot 2013-04-04 at 7.36.01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8285" y="2006600"/>
            <a:ext cx="6507430" cy="28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Correcting Formatting Problems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Modifying column width and row height</a:t>
            </a:r>
          </a:p>
          <a:p>
            <a:pPr lvl="1" eaLnBrk="1" hangingPunct="1"/>
            <a:r>
              <a:rPr lang="en-US" dirty="0" smtClean="0"/>
              <a:t>Double-click the column dividing line to make the column as wide as the longest entry </a:t>
            </a:r>
          </a:p>
          <a:p>
            <a:pPr lvl="1" eaLnBrk="1" hangingPunct="1"/>
            <a:r>
              <a:rPr lang="en-US" dirty="0" smtClean="0"/>
              <a:t>Drag the column dividing line to the desired width</a:t>
            </a:r>
          </a:p>
          <a:p>
            <a:pPr lvl="1"/>
            <a:r>
              <a:rPr lang="en-US" dirty="0" smtClean="0"/>
              <a:t>Click the Format button in the Cells group on the HOME tab, click Column Width, and type the width in the Column width box</a:t>
            </a:r>
          </a:p>
          <a:p>
            <a:r>
              <a:rPr lang="en-US" dirty="0" smtClean="0"/>
              <a:t>Checking error messages (Error Alert button)</a:t>
            </a:r>
          </a:p>
          <a:p>
            <a:pPr eaLnBrk="1" hangingPunct="1"/>
            <a:r>
              <a:rPr lang="en-US" dirty="0" smtClean="0"/>
              <a:t>Formatting numbers</a:t>
            </a:r>
          </a:p>
          <a:p>
            <a:pPr eaLnBrk="1" hangingPunct="1"/>
            <a:r>
              <a:rPr lang="en-US" dirty="0" smtClean="0"/>
              <a:t>Inserting and aligning a title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D3C1-DDC1-4014-AA59-0EE129A616E3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Correcting Formatting Problems (continued)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</a:t>
            </a:r>
            <a:endParaRPr lang="en-US" dirty="0" smtClean="0">
              <a:cs typeface="Arial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87E33-19B4-4ECB-92FF-07CB8418A466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7" name="Picture 6" descr="Screen shot 2013-04-04 at 7.38.4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786469"/>
            <a:ext cx="6883400" cy="371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</TotalTime>
  <Words>1532</Words>
  <Application>Microsoft Office PowerPoint</Application>
  <PresentationFormat>On-screen Show (4:3)</PresentationFormat>
  <Paragraphs>282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2_Office Theme</vt:lpstr>
      <vt:lpstr>Applying Fundamental Excel Skills and Tools in Problem Solving</vt:lpstr>
      <vt:lpstr>Chapter Introduction</vt:lpstr>
      <vt:lpstr>Chapter Introduction (continued)</vt:lpstr>
      <vt:lpstr>Functions Covered in This Chapter</vt:lpstr>
      <vt:lpstr>Level 1 Objectives: Identifying and Correcting Common Errors in Formatting and Formulas</vt:lpstr>
      <vt:lpstr>Examining a Basic Worksheet for Errors</vt:lpstr>
      <vt:lpstr>Examining a Basic Worksheet for Errors (continued)</vt:lpstr>
      <vt:lpstr>Correcting Formatting Problems</vt:lpstr>
      <vt:lpstr>Correcting Formatting Problems (continued)</vt:lpstr>
      <vt:lpstr>Correcting Formatting Problems (continued)</vt:lpstr>
      <vt:lpstr>Correcting Formatting Problems (continued)</vt:lpstr>
      <vt:lpstr>Correcting Formatting Problems (continued)</vt:lpstr>
      <vt:lpstr>Correcting Errors in Formulas</vt:lpstr>
      <vt:lpstr>Correcting Errors in Formulas (continued)</vt:lpstr>
      <vt:lpstr>Correcting Errors in Formulas (continued)</vt:lpstr>
      <vt:lpstr>Correcting Errors in Formulas (continued)</vt:lpstr>
      <vt:lpstr>Correcting Errors in Formulas (continued)</vt:lpstr>
      <vt:lpstr>Correcting Errors in Formulas (continued)</vt:lpstr>
      <vt:lpstr>Correcting Errors in Formulas (continued)</vt:lpstr>
      <vt:lpstr>Level 1 Summary</vt:lpstr>
      <vt:lpstr>Level 2 Objectives: Calculating and Comparing Data Using Simple Functions</vt:lpstr>
      <vt:lpstr>Working with Multiple Worksheets</vt:lpstr>
      <vt:lpstr>Calculating Totals Using the SUM Function</vt:lpstr>
      <vt:lpstr>Calculating Totals Using the SUM Function (continued)</vt:lpstr>
      <vt:lpstr>Calculating Totals Using the SUM Function (continued)</vt:lpstr>
      <vt:lpstr>Calculating Totals Using the SUM Function (continued)</vt:lpstr>
      <vt:lpstr>Calculating Average, Minimum, and Maximum Values</vt:lpstr>
      <vt:lpstr>Calculating the Number of Values Using the COUNT and COUNTA Functions</vt:lpstr>
      <vt:lpstr>Level 2 Summary</vt:lpstr>
      <vt:lpstr>Level 3 Objectives: Analyzing Cell References When Writing and Copying Formulas</vt:lpstr>
      <vt:lpstr>Creating a Budget Workbook</vt:lpstr>
      <vt:lpstr>Creating a Budget Workbook (continued)</vt:lpstr>
      <vt:lpstr>Understanding Relative Cell Referencing</vt:lpstr>
      <vt:lpstr>Understanding Relative Cell Referencing (continued)</vt:lpstr>
      <vt:lpstr>Understanding Absolute and Mixed Cell Referencing</vt:lpstr>
      <vt:lpstr>Understanding Absolute and Mixed Cell Referencing (continued)</vt:lpstr>
      <vt:lpstr>Understanding Absolute and Mixed Cell Referencing (continued)</vt:lpstr>
      <vt:lpstr>Understanding Absolute and Mixed Cell Referencing (continued)</vt:lpstr>
      <vt:lpstr>Understanding Absolute and Mixed Cell Referencing (continued)</vt:lpstr>
      <vt:lpstr>Level 3 Summary</vt:lpstr>
      <vt:lpstr>Chapter Summary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Brianna Hawes</cp:lastModifiedBy>
  <cp:revision>170</cp:revision>
  <dcterms:created xsi:type="dcterms:W3CDTF">2013-04-05T01:55:09Z</dcterms:created>
  <dcterms:modified xsi:type="dcterms:W3CDTF">2013-08-13T15:41:08Z</dcterms:modified>
</cp:coreProperties>
</file>