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8" r:id="rId8"/>
    <p:sldId id="271" r:id="rId9"/>
    <p:sldId id="272" r:id="rId10"/>
    <p:sldId id="273" r:id="rId11"/>
    <p:sldId id="262" r:id="rId12"/>
    <p:sldId id="261" r:id="rId13"/>
    <p:sldId id="263" r:id="rId14"/>
    <p:sldId id="264" r:id="rId15"/>
    <p:sldId id="265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2EDF1F-9407-927E-4C9F-E47AC3DA53D9}" name="Ng, Sze Wa" initials="NS" userId="S::sng23@calstatela.edu::0655e805-2c6d-44cb-887d-add176aa8eff" providerId="AD"/>
  <p188:author id="{AF83535B-2E3D-591F-871A-3C52E4C79E68}" name="Pesantes, Jasmine H" initials="PJ" userId="S::jdawson3@calstatela.edu::eb1aa744-d41e-4d36-8050-7fde7c8393c8" providerId="AD"/>
  <p188:author id="{C39138A5-7A6F-E331-C31E-1D65EB77F87F}" name="Ortiz Cazares, Alejandro" initials="OA" userId="S::aortiz45@calstatela.edu::95b2eabe-78c4-4ee1-b1f2-a3fdebb525d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096E2-CAEF-3F71-ABA1-D7DD8AB65BB7}" v="99" dt="2025-03-23T20:27:38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3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B4A70-CE01-4CEB-BF0B-02DC884FFDE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FD63C1-E6A0-406C-A042-968A1AD357B0}">
      <dgm:prSet/>
      <dgm:spPr/>
      <dgm:t>
        <a:bodyPr/>
        <a:lstStyle/>
        <a:p>
          <a:r>
            <a:rPr lang="en-US" b="1"/>
            <a:t>b-value</a:t>
          </a:r>
          <a:r>
            <a:rPr lang="en-US"/>
            <a:t> measures the ratio of small to large earthquakes in a region.</a:t>
          </a:r>
        </a:p>
      </dgm:t>
    </dgm:pt>
    <dgm:pt modelId="{93B7B388-49E4-4FCE-BBD1-30DEFFAD1342}" type="parTrans" cxnId="{E88EA8DB-B39F-4954-9808-8D5E3549B1FF}">
      <dgm:prSet/>
      <dgm:spPr/>
      <dgm:t>
        <a:bodyPr/>
        <a:lstStyle/>
        <a:p>
          <a:endParaRPr lang="en-US"/>
        </a:p>
      </dgm:t>
    </dgm:pt>
    <dgm:pt modelId="{0DC8C3B8-FD51-4B9D-B4D4-EE7BD1F9E0B8}" type="sibTrans" cxnId="{E88EA8DB-B39F-4954-9808-8D5E3549B1FF}">
      <dgm:prSet/>
      <dgm:spPr/>
      <dgm:t>
        <a:bodyPr/>
        <a:lstStyle/>
        <a:p>
          <a:endParaRPr lang="en-US"/>
        </a:p>
      </dgm:t>
    </dgm:pt>
    <dgm:pt modelId="{CEF67435-9D61-41F6-BD42-F61E3D688996}">
      <dgm:prSet/>
      <dgm:spPr/>
      <dgm:t>
        <a:bodyPr/>
        <a:lstStyle/>
        <a:p>
          <a:r>
            <a:rPr lang="en-US" b="1"/>
            <a:t>High b-value (&gt;1.0)</a:t>
          </a:r>
          <a:r>
            <a:rPr lang="en-US"/>
            <a:t> means more small earthquakes, common in volcanic or fractured areas.</a:t>
          </a:r>
        </a:p>
      </dgm:t>
    </dgm:pt>
    <dgm:pt modelId="{9DDEC1EB-89EA-41CA-AB72-98CFD60D446C}" type="parTrans" cxnId="{768FAE2B-5073-4ED9-A9B5-A642BD68565E}">
      <dgm:prSet/>
      <dgm:spPr/>
      <dgm:t>
        <a:bodyPr/>
        <a:lstStyle/>
        <a:p>
          <a:endParaRPr lang="en-US"/>
        </a:p>
      </dgm:t>
    </dgm:pt>
    <dgm:pt modelId="{24561A55-6871-4A57-92CD-FD28CE26EA7A}" type="sibTrans" cxnId="{768FAE2B-5073-4ED9-A9B5-A642BD68565E}">
      <dgm:prSet/>
      <dgm:spPr/>
      <dgm:t>
        <a:bodyPr/>
        <a:lstStyle/>
        <a:p>
          <a:endParaRPr lang="en-US"/>
        </a:p>
      </dgm:t>
    </dgm:pt>
    <dgm:pt modelId="{D92FEA00-0429-499E-81C1-FDF86CDC4EFA}">
      <dgm:prSet/>
      <dgm:spPr/>
      <dgm:t>
        <a:bodyPr/>
        <a:lstStyle/>
        <a:p>
          <a:r>
            <a:rPr lang="en-US" b="1"/>
            <a:t>Low b-value (&lt;1.0)</a:t>
          </a:r>
          <a:r>
            <a:rPr lang="en-US"/>
            <a:t> means more large earthquakes, often in high-stress fault zones.</a:t>
          </a:r>
        </a:p>
      </dgm:t>
    </dgm:pt>
    <dgm:pt modelId="{4A6FA0F8-3C65-46BD-A061-B72A4C10A96D}" type="parTrans" cxnId="{E7C89FFC-D230-41DB-BF60-3D12BED42857}">
      <dgm:prSet/>
      <dgm:spPr/>
      <dgm:t>
        <a:bodyPr/>
        <a:lstStyle/>
        <a:p>
          <a:endParaRPr lang="en-US"/>
        </a:p>
      </dgm:t>
    </dgm:pt>
    <dgm:pt modelId="{C63FE312-9153-46B2-803D-AC91B08F7745}" type="sibTrans" cxnId="{E7C89FFC-D230-41DB-BF60-3D12BED42857}">
      <dgm:prSet/>
      <dgm:spPr/>
      <dgm:t>
        <a:bodyPr/>
        <a:lstStyle/>
        <a:p>
          <a:endParaRPr lang="en-US"/>
        </a:p>
      </dgm:t>
    </dgm:pt>
    <dgm:pt modelId="{27A30A09-8279-4827-A731-18510DF270C4}" type="pres">
      <dgm:prSet presAssocID="{852B4A70-CE01-4CEB-BF0B-02DC884FFDE6}" presName="outerComposite" presStyleCnt="0">
        <dgm:presLayoutVars>
          <dgm:chMax val="5"/>
          <dgm:dir/>
          <dgm:resizeHandles val="exact"/>
        </dgm:presLayoutVars>
      </dgm:prSet>
      <dgm:spPr/>
    </dgm:pt>
    <dgm:pt modelId="{F067F536-1A15-4635-B6BB-ED104A1D8937}" type="pres">
      <dgm:prSet presAssocID="{852B4A70-CE01-4CEB-BF0B-02DC884FFDE6}" presName="dummyMaxCanvas" presStyleCnt="0">
        <dgm:presLayoutVars/>
      </dgm:prSet>
      <dgm:spPr/>
    </dgm:pt>
    <dgm:pt modelId="{2BD46E41-E889-4DFB-8463-2E4691AC8B84}" type="pres">
      <dgm:prSet presAssocID="{852B4A70-CE01-4CEB-BF0B-02DC884FFDE6}" presName="ThreeNodes_1" presStyleLbl="node1" presStyleIdx="0" presStyleCnt="3">
        <dgm:presLayoutVars>
          <dgm:bulletEnabled val="1"/>
        </dgm:presLayoutVars>
      </dgm:prSet>
      <dgm:spPr/>
    </dgm:pt>
    <dgm:pt modelId="{9741B464-D891-4D40-AE4D-7AD20489A5C8}" type="pres">
      <dgm:prSet presAssocID="{852B4A70-CE01-4CEB-BF0B-02DC884FFDE6}" presName="ThreeNodes_2" presStyleLbl="node1" presStyleIdx="1" presStyleCnt="3">
        <dgm:presLayoutVars>
          <dgm:bulletEnabled val="1"/>
        </dgm:presLayoutVars>
      </dgm:prSet>
      <dgm:spPr/>
    </dgm:pt>
    <dgm:pt modelId="{0C9A5F51-6438-44F9-8889-4C93E49AACC5}" type="pres">
      <dgm:prSet presAssocID="{852B4A70-CE01-4CEB-BF0B-02DC884FFDE6}" presName="ThreeNodes_3" presStyleLbl="node1" presStyleIdx="2" presStyleCnt="3">
        <dgm:presLayoutVars>
          <dgm:bulletEnabled val="1"/>
        </dgm:presLayoutVars>
      </dgm:prSet>
      <dgm:spPr/>
    </dgm:pt>
    <dgm:pt modelId="{BE0D68F2-6759-488E-B6BD-F6C1B3596356}" type="pres">
      <dgm:prSet presAssocID="{852B4A70-CE01-4CEB-BF0B-02DC884FFDE6}" presName="ThreeConn_1-2" presStyleLbl="fgAccFollowNode1" presStyleIdx="0" presStyleCnt="2">
        <dgm:presLayoutVars>
          <dgm:bulletEnabled val="1"/>
        </dgm:presLayoutVars>
      </dgm:prSet>
      <dgm:spPr/>
    </dgm:pt>
    <dgm:pt modelId="{F777F316-2EE7-4B43-BABF-F886A6500DA7}" type="pres">
      <dgm:prSet presAssocID="{852B4A70-CE01-4CEB-BF0B-02DC884FFDE6}" presName="ThreeConn_2-3" presStyleLbl="fgAccFollowNode1" presStyleIdx="1" presStyleCnt="2">
        <dgm:presLayoutVars>
          <dgm:bulletEnabled val="1"/>
        </dgm:presLayoutVars>
      </dgm:prSet>
      <dgm:spPr/>
    </dgm:pt>
    <dgm:pt modelId="{5CE508A1-A41C-437F-91F4-DB7457849DD2}" type="pres">
      <dgm:prSet presAssocID="{852B4A70-CE01-4CEB-BF0B-02DC884FFDE6}" presName="ThreeNodes_1_text" presStyleLbl="node1" presStyleIdx="2" presStyleCnt="3">
        <dgm:presLayoutVars>
          <dgm:bulletEnabled val="1"/>
        </dgm:presLayoutVars>
      </dgm:prSet>
      <dgm:spPr/>
    </dgm:pt>
    <dgm:pt modelId="{953E1B20-DAB7-4E55-B54E-9C044B109025}" type="pres">
      <dgm:prSet presAssocID="{852B4A70-CE01-4CEB-BF0B-02DC884FFDE6}" presName="ThreeNodes_2_text" presStyleLbl="node1" presStyleIdx="2" presStyleCnt="3">
        <dgm:presLayoutVars>
          <dgm:bulletEnabled val="1"/>
        </dgm:presLayoutVars>
      </dgm:prSet>
      <dgm:spPr/>
    </dgm:pt>
    <dgm:pt modelId="{3DE59F70-F4D2-4B08-9D0F-5A8B15A386F1}" type="pres">
      <dgm:prSet presAssocID="{852B4A70-CE01-4CEB-BF0B-02DC884FFDE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3947D1C-DDCB-4BD8-A618-05B0DE61F47B}" type="presOf" srcId="{4EFD63C1-E6A0-406C-A042-968A1AD357B0}" destId="{2BD46E41-E889-4DFB-8463-2E4691AC8B84}" srcOrd="0" destOrd="0" presId="urn:microsoft.com/office/officeart/2005/8/layout/vProcess5"/>
    <dgm:cxn modelId="{768FAE2B-5073-4ED9-A9B5-A642BD68565E}" srcId="{852B4A70-CE01-4CEB-BF0B-02DC884FFDE6}" destId="{CEF67435-9D61-41F6-BD42-F61E3D688996}" srcOrd="1" destOrd="0" parTransId="{9DDEC1EB-89EA-41CA-AB72-98CFD60D446C}" sibTransId="{24561A55-6871-4A57-92CD-FD28CE26EA7A}"/>
    <dgm:cxn modelId="{595F4643-B0E9-4097-B546-0A83475AA9A6}" type="presOf" srcId="{852B4A70-CE01-4CEB-BF0B-02DC884FFDE6}" destId="{27A30A09-8279-4827-A731-18510DF270C4}" srcOrd="0" destOrd="0" presId="urn:microsoft.com/office/officeart/2005/8/layout/vProcess5"/>
    <dgm:cxn modelId="{C0814E74-6CF9-4DB1-BF32-8E81B1AEDF3F}" type="presOf" srcId="{CEF67435-9D61-41F6-BD42-F61E3D688996}" destId="{953E1B20-DAB7-4E55-B54E-9C044B109025}" srcOrd="1" destOrd="0" presId="urn:microsoft.com/office/officeart/2005/8/layout/vProcess5"/>
    <dgm:cxn modelId="{AF52747B-CFAB-4576-9A61-812154A8E13F}" type="presOf" srcId="{D92FEA00-0429-499E-81C1-FDF86CDC4EFA}" destId="{0C9A5F51-6438-44F9-8889-4C93E49AACC5}" srcOrd="0" destOrd="0" presId="urn:microsoft.com/office/officeart/2005/8/layout/vProcess5"/>
    <dgm:cxn modelId="{B996197F-40CF-424F-83D8-BA6433D72271}" type="presOf" srcId="{CEF67435-9D61-41F6-BD42-F61E3D688996}" destId="{9741B464-D891-4D40-AE4D-7AD20489A5C8}" srcOrd="0" destOrd="0" presId="urn:microsoft.com/office/officeart/2005/8/layout/vProcess5"/>
    <dgm:cxn modelId="{8D45A486-9078-496E-9382-73273A683F92}" type="presOf" srcId="{D92FEA00-0429-499E-81C1-FDF86CDC4EFA}" destId="{3DE59F70-F4D2-4B08-9D0F-5A8B15A386F1}" srcOrd="1" destOrd="0" presId="urn:microsoft.com/office/officeart/2005/8/layout/vProcess5"/>
    <dgm:cxn modelId="{848F2E9C-2C4C-4D0C-8D05-0041A72CC560}" type="presOf" srcId="{24561A55-6871-4A57-92CD-FD28CE26EA7A}" destId="{F777F316-2EE7-4B43-BABF-F886A6500DA7}" srcOrd="0" destOrd="0" presId="urn:microsoft.com/office/officeart/2005/8/layout/vProcess5"/>
    <dgm:cxn modelId="{E88EA8DB-B39F-4954-9808-8D5E3549B1FF}" srcId="{852B4A70-CE01-4CEB-BF0B-02DC884FFDE6}" destId="{4EFD63C1-E6A0-406C-A042-968A1AD357B0}" srcOrd="0" destOrd="0" parTransId="{93B7B388-49E4-4FCE-BBD1-30DEFFAD1342}" sibTransId="{0DC8C3B8-FD51-4B9D-B4D4-EE7BD1F9E0B8}"/>
    <dgm:cxn modelId="{E7C89FFC-D230-41DB-BF60-3D12BED42857}" srcId="{852B4A70-CE01-4CEB-BF0B-02DC884FFDE6}" destId="{D92FEA00-0429-499E-81C1-FDF86CDC4EFA}" srcOrd="2" destOrd="0" parTransId="{4A6FA0F8-3C65-46BD-A061-B72A4C10A96D}" sibTransId="{C63FE312-9153-46B2-803D-AC91B08F7745}"/>
    <dgm:cxn modelId="{29D944FD-9396-47F5-8E6E-79B0835A2DAA}" type="presOf" srcId="{0DC8C3B8-FD51-4B9D-B4D4-EE7BD1F9E0B8}" destId="{BE0D68F2-6759-488E-B6BD-F6C1B3596356}" srcOrd="0" destOrd="0" presId="urn:microsoft.com/office/officeart/2005/8/layout/vProcess5"/>
    <dgm:cxn modelId="{976252FD-0919-4378-AD15-4BAD1DD3FF49}" type="presOf" srcId="{4EFD63C1-E6A0-406C-A042-968A1AD357B0}" destId="{5CE508A1-A41C-437F-91F4-DB7457849DD2}" srcOrd="1" destOrd="0" presId="urn:microsoft.com/office/officeart/2005/8/layout/vProcess5"/>
    <dgm:cxn modelId="{6711914C-FAC8-4B61-972D-D3BDD62C0A50}" type="presParOf" srcId="{27A30A09-8279-4827-A731-18510DF270C4}" destId="{F067F536-1A15-4635-B6BB-ED104A1D8937}" srcOrd="0" destOrd="0" presId="urn:microsoft.com/office/officeart/2005/8/layout/vProcess5"/>
    <dgm:cxn modelId="{C33759A1-8F63-4CE4-91D3-6BA8A4ACBF92}" type="presParOf" srcId="{27A30A09-8279-4827-A731-18510DF270C4}" destId="{2BD46E41-E889-4DFB-8463-2E4691AC8B84}" srcOrd="1" destOrd="0" presId="urn:microsoft.com/office/officeart/2005/8/layout/vProcess5"/>
    <dgm:cxn modelId="{9810687A-46C0-429B-90CA-3370906C6F98}" type="presParOf" srcId="{27A30A09-8279-4827-A731-18510DF270C4}" destId="{9741B464-D891-4D40-AE4D-7AD20489A5C8}" srcOrd="2" destOrd="0" presId="urn:microsoft.com/office/officeart/2005/8/layout/vProcess5"/>
    <dgm:cxn modelId="{9805718F-8408-42E9-923F-169C602A76FA}" type="presParOf" srcId="{27A30A09-8279-4827-A731-18510DF270C4}" destId="{0C9A5F51-6438-44F9-8889-4C93E49AACC5}" srcOrd="3" destOrd="0" presId="urn:microsoft.com/office/officeart/2005/8/layout/vProcess5"/>
    <dgm:cxn modelId="{9ED09C9E-0470-4F0A-8F6A-EB1D53D00969}" type="presParOf" srcId="{27A30A09-8279-4827-A731-18510DF270C4}" destId="{BE0D68F2-6759-488E-B6BD-F6C1B3596356}" srcOrd="4" destOrd="0" presId="urn:microsoft.com/office/officeart/2005/8/layout/vProcess5"/>
    <dgm:cxn modelId="{53E7567D-22D3-4B12-A402-4186676EACAA}" type="presParOf" srcId="{27A30A09-8279-4827-A731-18510DF270C4}" destId="{F777F316-2EE7-4B43-BABF-F886A6500DA7}" srcOrd="5" destOrd="0" presId="urn:microsoft.com/office/officeart/2005/8/layout/vProcess5"/>
    <dgm:cxn modelId="{E8168DFC-0DEE-40A2-A0CC-9515C6E29113}" type="presParOf" srcId="{27A30A09-8279-4827-A731-18510DF270C4}" destId="{5CE508A1-A41C-437F-91F4-DB7457849DD2}" srcOrd="6" destOrd="0" presId="urn:microsoft.com/office/officeart/2005/8/layout/vProcess5"/>
    <dgm:cxn modelId="{60B08596-3B93-42AF-B43B-E3920F912A24}" type="presParOf" srcId="{27A30A09-8279-4827-A731-18510DF270C4}" destId="{953E1B20-DAB7-4E55-B54E-9C044B109025}" srcOrd="7" destOrd="0" presId="urn:microsoft.com/office/officeart/2005/8/layout/vProcess5"/>
    <dgm:cxn modelId="{F40783F4-F74C-4156-8550-9A9521A0BF77}" type="presParOf" srcId="{27A30A09-8279-4827-A731-18510DF270C4}" destId="{3DE59F70-F4D2-4B08-9D0F-5A8B15A386F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46E41-E889-4DFB-8463-2E4691AC8B84}">
      <dsp:nvSpPr>
        <dsp:cNvPr id="0" name=""/>
        <dsp:cNvSpPr/>
      </dsp:nvSpPr>
      <dsp:spPr>
        <a:xfrm>
          <a:off x="0" y="0"/>
          <a:ext cx="5760693" cy="1034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b-value</a:t>
          </a:r>
          <a:r>
            <a:rPr lang="en-US" sz="1900" kern="1200"/>
            <a:t> measures the ratio of small to large earthquakes in a region.</a:t>
          </a:r>
        </a:p>
      </dsp:txBody>
      <dsp:txXfrm>
        <a:off x="30295" y="30295"/>
        <a:ext cx="4644550" cy="973759"/>
      </dsp:txXfrm>
    </dsp:sp>
    <dsp:sp modelId="{9741B464-D891-4D40-AE4D-7AD20489A5C8}">
      <dsp:nvSpPr>
        <dsp:cNvPr id="0" name=""/>
        <dsp:cNvSpPr/>
      </dsp:nvSpPr>
      <dsp:spPr>
        <a:xfrm>
          <a:off x="508296" y="1206741"/>
          <a:ext cx="5760693" cy="1034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High b-value (&gt;1.0)</a:t>
          </a:r>
          <a:r>
            <a:rPr lang="en-US" sz="1900" kern="1200"/>
            <a:t> means more small earthquakes, common in volcanic or fractured areas.</a:t>
          </a:r>
        </a:p>
      </dsp:txBody>
      <dsp:txXfrm>
        <a:off x="538591" y="1237036"/>
        <a:ext cx="4519480" cy="973759"/>
      </dsp:txXfrm>
    </dsp:sp>
    <dsp:sp modelId="{0C9A5F51-6438-44F9-8889-4C93E49AACC5}">
      <dsp:nvSpPr>
        <dsp:cNvPr id="0" name=""/>
        <dsp:cNvSpPr/>
      </dsp:nvSpPr>
      <dsp:spPr>
        <a:xfrm>
          <a:off x="1016593" y="2413482"/>
          <a:ext cx="5760693" cy="1034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Low b-value (&lt;1.0)</a:t>
          </a:r>
          <a:r>
            <a:rPr lang="en-US" sz="1900" kern="1200"/>
            <a:t> means more large earthquakes, often in high-stress fault zones.</a:t>
          </a:r>
        </a:p>
      </dsp:txBody>
      <dsp:txXfrm>
        <a:off x="1046888" y="2443777"/>
        <a:ext cx="4519480" cy="973759"/>
      </dsp:txXfrm>
    </dsp:sp>
    <dsp:sp modelId="{BE0D68F2-6759-488E-B6BD-F6C1B3596356}">
      <dsp:nvSpPr>
        <dsp:cNvPr id="0" name=""/>
        <dsp:cNvSpPr/>
      </dsp:nvSpPr>
      <dsp:spPr>
        <a:xfrm>
          <a:off x="5088366" y="784381"/>
          <a:ext cx="672327" cy="6723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239640" y="784381"/>
        <a:ext cx="369779" cy="505926"/>
      </dsp:txXfrm>
    </dsp:sp>
    <dsp:sp modelId="{F777F316-2EE7-4B43-BABF-F886A6500DA7}">
      <dsp:nvSpPr>
        <dsp:cNvPr id="0" name=""/>
        <dsp:cNvSpPr/>
      </dsp:nvSpPr>
      <dsp:spPr>
        <a:xfrm>
          <a:off x="5596663" y="1984227"/>
          <a:ext cx="672327" cy="6723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747937" y="1984227"/>
        <a:ext cx="369779" cy="505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329BD97C-CD02-4DAE-B82E-0CAA5EAB7B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8350" r="-2" b="73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Analyzing Earthquake Trends in Los Angeles (2012-2014)​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solidFill>
                  <a:srgbClr val="FFFFFF"/>
                </a:solidFill>
              </a:rPr>
              <a:t>Utilizing SCEDC Data for Predictive Analysis and Risk Mitigation </a:t>
            </a:r>
          </a:p>
          <a:p>
            <a:r>
              <a:rPr lang="en-US" b="1">
                <a:solidFill>
                  <a:srgbClr val="FFFFFF"/>
                </a:solidFill>
              </a:rPr>
              <a:t>Team 5</a:t>
            </a:r>
          </a:p>
          <a:p>
            <a:r>
              <a:rPr lang="en-US">
                <a:solidFill>
                  <a:srgbClr val="FFFFFF"/>
                </a:solidFill>
              </a:rPr>
              <a:t>Kimberly Cervantes, Jasmine Pesantes, Sze </a:t>
            </a:r>
            <a:r>
              <a:rPr lang="en-US" err="1">
                <a:solidFill>
                  <a:srgbClr val="FFFFFF"/>
                </a:solidFill>
              </a:rPr>
              <a:t>Wa</a:t>
            </a:r>
            <a:r>
              <a:rPr lang="en-US">
                <a:solidFill>
                  <a:srgbClr val="FFFFFF"/>
                </a:solidFill>
              </a:rPr>
              <a:t> Ng, Chris Fierro, and Alejandro Ortiz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9508FE-E56D-CA8C-56C0-C0B9E25C0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3F5877B-98C7-49DD-83AB-0F6F57CB6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Japan's 2011 tsunami, then and now - in pictures | Japan disaster | The  Guardian">
            <a:extLst>
              <a:ext uri="{FF2B5EF4-FFF2-40B4-BE49-F238E27FC236}">
                <a16:creationId xmlns:a16="http://schemas.microsoft.com/office/drawing/2014/main" id="{313B24C3-E80C-BFF1-1E32-775D3BEF58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08" r="29927"/>
          <a:stretch/>
        </p:blipFill>
        <p:spPr>
          <a:xfrm>
            <a:off x="3119360" y="18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4EA91930-66BC-4C41-B4F5-C31EB216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313CF8F-B436-401E-9575-DE0F8E8B5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65910-1E6D-00D8-B447-645F4FEA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1038"/>
            <a:ext cx="2804504" cy="1325563"/>
          </a:xfrm>
        </p:spPr>
        <p:txBody>
          <a:bodyPr anchor="ctr">
            <a:normAutofit/>
          </a:bodyPr>
          <a:lstStyle/>
          <a:p>
            <a:r>
              <a:rPr lang="en-US" sz="2800"/>
              <a:t>Example:</a:t>
            </a:r>
          </a:p>
          <a:p>
            <a:endParaRPr lang="en-US" sz="2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38CFE9-C30A-4551-ACCB-D5808FB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map of the japanese trench&#10;&#10;AI-generated content may be incorrect.">
            <a:extLst>
              <a:ext uri="{FF2B5EF4-FFF2-40B4-BE49-F238E27FC236}">
                <a16:creationId xmlns:a16="http://schemas.microsoft.com/office/drawing/2014/main" id="{B7BA4159-AE2F-E17E-944C-7298E2E0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99" r="-145" b="2399"/>
          <a:stretch/>
        </p:blipFill>
        <p:spPr>
          <a:xfrm>
            <a:off x="7737131" y="-1414"/>
            <a:ext cx="4457434" cy="68610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8667B-23EC-CB6D-F7A7-529970CF4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258171"/>
            <a:ext cx="2804504" cy="3918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b="1">
                <a:ea typeface="+mn-lt"/>
                <a:cs typeface="+mn-lt"/>
              </a:rPr>
              <a:t>Tohoku, Japan 2011 (9.0M)</a:t>
            </a:r>
            <a:endParaRPr lang="en-US" sz="1400"/>
          </a:p>
          <a:p>
            <a:pPr marL="0" indent="0">
              <a:buNone/>
            </a:pPr>
            <a:endParaRPr lang="en-US" sz="14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Low b-values (&lt;1.0)</a:t>
            </a:r>
            <a:r>
              <a:rPr lang="en-US" sz="1400">
                <a:ea typeface="+mn-lt"/>
                <a:cs typeface="+mn-lt"/>
              </a:rPr>
              <a:t> along the subduction zone, indicating high stress accumulation.</a:t>
            </a:r>
            <a:endParaRPr lang="en-US" sz="1400"/>
          </a:p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Comparing to </a:t>
            </a:r>
            <a:r>
              <a:rPr lang="en-US" sz="1400" b="1">
                <a:ea typeface="+mn-lt"/>
                <a:cs typeface="+mn-lt"/>
              </a:rPr>
              <a:t>higher b-values (&gt;1.0) </a:t>
            </a:r>
            <a:r>
              <a:rPr lang="en-US" sz="1400">
                <a:ea typeface="+mn-lt"/>
                <a:cs typeface="+mn-lt"/>
              </a:rPr>
              <a:t>of areas experiencing more small earthquakes...less likely to rupture in a massive event.</a:t>
            </a:r>
          </a:p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The low b-values along the Japan Trench suggested a </a:t>
            </a:r>
            <a:r>
              <a:rPr lang="en-US" sz="1400" b="1">
                <a:ea typeface="+mn-lt"/>
                <a:cs typeface="+mn-lt"/>
              </a:rPr>
              <a:t>higher probability of a large earthquake</a:t>
            </a:r>
            <a:r>
              <a:rPr lang="en-US" sz="1400">
                <a:ea typeface="+mn-lt"/>
                <a:cs typeface="+mn-lt"/>
              </a:rPr>
              <a:t>, which was confirmed when the catastrophic quake struck.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8025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74D9-602F-C9F7-BAEA-9BDD15BC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236823"/>
            <a:ext cx="11036016" cy="12249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/>
              <a:t>GeoMapping</a:t>
            </a:r>
            <a:r>
              <a:rPr lang="en-US"/>
              <a:t> of Recent Earthquakes</a:t>
            </a:r>
          </a:p>
          <a:p>
            <a:endParaRPr lang="en-US" kern="120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1E9CD-BF28-DBE4-3839-AAF248D57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477" y="2533476"/>
            <a:ext cx="4968448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ea typeface="+mn-lt"/>
                <a:cs typeface="+mn-lt"/>
              </a:rPr>
              <a:t>Observations</a:t>
            </a:r>
            <a:r>
              <a:rPr lang="en-US" sz="2400">
                <a:ea typeface="+mn-lt"/>
                <a:cs typeface="+mn-lt"/>
              </a:rPr>
              <a:t>: Over 15,000 earthquakes in eastern L.A., 4,000 near Thousand Oaks from our dataset.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ea typeface="+mn-lt"/>
                <a:cs typeface="+mn-lt"/>
              </a:rPr>
              <a:t>Visual</a:t>
            </a:r>
            <a:r>
              <a:rPr lang="en-US" sz="2400">
                <a:ea typeface="+mn-lt"/>
                <a:cs typeface="+mn-lt"/>
              </a:rPr>
              <a:t>: Map highlighting earthquake hotspots.</a:t>
            </a:r>
            <a:endParaRPr lang="en-US" sz="24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map of the los angeles area&#10;&#10;AI-generated content may be incorrect.">
            <a:extLst>
              <a:ext uri="{FF2B5EF4-FFF2-40B4-BE49-F238E27FC236}">
                <a16:creationId xmlns:a16="http://schemas.microsoft.com/office/drawing/2014/main" id="{DF77A446-ADF3-8B81-51E1-FF31052D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40" y="1466518"/>
            <a:ext cx="58007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8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47BC-6DFB-366F-8B79-D11783B2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126"/>
            <a:ext cx="10921546" cy="728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Relationship between Earthquake Size and </a:t>
            </a:r>
            <a:r>
              <a:rPr lang="en-US" sz="3600"/>
              <a:t>Frequency</a:t>
            </a:r>
            <a:r>
              <a:rPr lang="en-US" sz="3600" kern="1200"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1E4E172-1EA7-E251-8265-AD4D6731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6EE4C1-7905-4652-A645-D2C3112E2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B2D6870-BDC0-AE8B-A7F5-D570327D1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23066-D162-A952-EA84-6D823DC51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381" y="2182099"/>
            <a:ext cx="3932237" cy="32355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err="1">
                <a:ea typeface="+mn-lt"/>
                <a:cs typeface="+mn-lt"/>
              </a:rPr>
              <a:t>GeoMap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analysis: made  it is possible to analyze, and locate, high and low b-value regions, revealing tectonic stress buildup.</a:t>
            </a:r>
            <a:endParaRPr lang="en-US"/>
          </a:p>
          <a:p>
            <a:endParaRPr lang="en-US" sz="2400"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363C5-F375-6EB5-F5A1-8BE3CC0BE6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04" r="2174" b="1002"/>
          <a:stretch/>
        </p:blipFill>
        <p:spPr>
          <a:xfrm>
            <a:off x="4846551" y="1190469"/>
            <a:ext cx="6776140" cy="45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4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5F07-6F31-817E-399D-1A82818E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7509269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Coefficient of Variation (CV)</a:t>
            </a:r>
          </a:p>
          <a:p>
            <a:endParaRPr lang="en-US" kern="120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09F01-E6B4-1791-2F7A-E2F53B210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693" y="2533476"/>
            <a:ext cx="4597746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Definition: Indicator of predictability and regularity.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Findings:</a:t>
            </a:r>
            <a:endParaRPr lang="en-US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High CV (&gt;1.0) indicates unpredictability.</a:t>
            </a:r>
            <a:endParaRPr lang="en-US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Low CV (&lt;1.0) suggests regular patterns.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Visual: CV comparison chart.</a:t>
            </a:r>
            <a:endParaRPr lang="en-US" sz="24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1BBC383D-2B9F-01FE-20B9-5411C13BF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964" y="2260827"/>
            <a:ext cx="6232072" cy="319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0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A5C7-397B-26EC-AEED-5B65C53E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4"/>
            <a:ext cx="3687491" cy="2056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 of B-Value on Seismic Hazard</a:t>
            </a:r>
          </a:p>
          <a:p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FF1E7-4FF5-A414-A181-5197D6F53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63429" y="786417"/>
            <a:ext cx="7196117" cy="207147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Concept: Correlation between B-value and seismic activity.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Findings: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400"/>
              <a:t>High B-value: More frequent smaller earthquakes.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400"/>
              <a:t>Low B-value: Fewer but larger earthquakes.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Visual: Normal distribution graph of B-values.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5" name="Picture Placeholder 4" descr="A graph of value increments&#10;&#10;AI-generated content may be incorrect.">
            <a:extLst>
              <a:ext uri="{FF2B5EF4-FFF2-40B4-BE49-F238E27FC236}">
                <a16:creationId xmlns:a16="http://schemas.microsoft.com/office/drawing/2014/main" id="{5A61D134-DAB2-BD57-BF51-D7C9384DA0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73" r="73" b="-436"/>
          <a:stretch/>
        </p:blipFill>
        <p:spPr>
          <a:xfrm>
            <a:off x="3440201" y="3252762"/>
            <a:ext cx="5311594" cy="326753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4A41B9E-A0C8-F78B-E5B6-A0D02D881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27C9029-9BF9-D125-90D6-AB03931B0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CF84619-412D-A0C9-3DC9-47C3A42B9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781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F14E-6F19-8301-9C41-FD1A074C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38694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Regression Analysis Results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63C24-684C-9610-2469-6B7440A3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692" y="2533476"/>
            <a:ext cx="5386947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b="1"/>
              <a:t>Key Findings</a:t>
            </a:r>
            <a:r>
              <a:rPr lang="en-US" sz="2400"/>
              <a:t>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High prediction confidence (98.38%).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Identification of seismic activity patterns.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b="1"/>
              <a:t>Visuals</a:t>
            </a:r>
            <a:r>
              <a:rPr lang="en-US" sz="2400"/>
              <a:t>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RMSE confidence chart.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Predicted vs. Actual graph.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Placeholder 4" descr="A green box with numbers and a green box with numbers&#10;&#10;AI-generated content may be incorrect.">
            <a:extLst>
              <a:ext uri="{FF2B5EF4-FFF2-40B4-BE49-F238E27FC236}">
                <a16:creationId xmlns:a16="http://schemas.microsoft.com/office/drawing/2014/main" id="{B9E0D5D1-845C-DAD3-08B5-AE53BEE4CD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7" t="-690" r="3426" b="8621"/>
          <a:stretch/>
        </p:blipFill>
        <p:spPr>
          <a:xfrm>
            <a:off x="6370320" y="1228779"/>
            <a:ext cx="4628531" cy="771459"/>
          </a:xfrm>
          <a:prstGeom prst="rect">
            <a:avLst/>
          </a:prstGeom>
        </p:spPr>
      </p:pic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C4345C33-9233-2AA0-917B-799EC2F60F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85" r="3885"/>
          <a:stretch/>
        </p:blipFill>
        <p:spPr>
          <a:xfrm>
            <a:off x="6370087" y="2368632"/>
            <a:ext cx="4824936" cy="376405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30A7723-91ED-264B-172A-DC8EB7D4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F1C10FB-A508-9184-DF05-6C4BFC6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6E929D-9D28-E44C-7D82-8A13EB5AE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274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38C1-4860-4FE6-D461-E1AA4D14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4"/>
            <a:ext cx="3687491" cy="2056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Influencer Contributions</a:t>
            </a:r>
          </a:p>
          <a:p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66F4F-B3EE-29FF-3005-272EF6DE3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1546" y="771476"/>
            <a:ext cx="6264785" cy="20864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Key Influencers: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Earthquake frequency (48.48%).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Coefficient of variation (9.81%).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400"/>
              <a:t>Rolling mean depth (8.50%).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Visual: Bar chart of influencer contributions.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3DCF911B-ADCB-03C5-A64F-AB6969DD4E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53" t="-496" r="-151" b="331"/>
          <a:stretch/>
        </p:blipFill>
        <p:spPr>
          <a:xfrm>
            <a:off x="904410" y="3056622"/>
            <a:ext cx="10383176" cy="318169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4A41B9E-A0C8-F78B-E5B6-A0D02D881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7C9029-9BF9-D125-90D6-AB03931B0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F84619-412D-A0C9-3DC9-47C3A42B9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9088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F97B-7956-5EF5-1BE1-A927D936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288049"/>
            <a:ext cx="6705206" cy="1616203"/>
          </a:xfrm>
        </p:spPr>
        <p:txBody>
          <a:bodyPr anchor="b">
            <a:normAutofit/>
          </a:bodyPr>
          <a:lstStyle/>
          <a:p>
            <a:endParaRPr lang="en-US" sz="2700"/>
          </a:p>
          <a:p>
            <a:pPr marL="285750" indent="-285750">
              <a:buFont typeface="Arial"/>
              <a:buChar char="•"/>
            </a:pPr>
            <a:endParaRPr lang="en-US" sz="2700"/>
          </a:p>
          <a:p>
            <a:r>
              <a:rPr lang="en-US" sz="2700"/>
              <a:t>Our Conclusion</a:t>
            </a:r>
            <a:br>
              <a:rPr lang="en-US" sz="2700"/>
            </a:br>
            <a:endParaRPr lang="en-US" sz="2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56516-80EC-A21D-4538-773B15397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380" y="2041552"/>
            <a:ext cx="9807991" cy="45281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Summary:</a:t>
            </a:r>
            <a:endParaRPr lang="en-US" sz="2400" dirty="0"/>
          </a:p>
          <a:p>
            <a:pPr lvl="1"/>
            <a:r>
              <a:rPr lang="en-US" dirty="0">
                <a:ea typeface="+mn-lt"/>
                <a:cs typeface="+mn-lt"/>
              </a:rPr>
              <a:t>Accurate predictive modeling a confidence rate of 98%.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Key drivers of seismic trends identified.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Modeled based on elapsed time since last earthquake.</a:t>
            </a:r>
          </a:p>
          <a:p>
            <a:pPr lvl="1"/>
            <a:r>
              <a:rPr lang="en-US" dirty="0">
                <a:ea typeface="+mn-lt"/>
                <a:cs typeface="+mn-lt"/>
              </a:rPr>
              <a:t>Emphasis on the importance of preparedness and risk mitigation.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Future Work: Continuous monitoring and enhancement of predictive models.</a:t>
            </a:r>
            <a:endParaRPr lang="en-US" sz="2400" dirty="0"/>
          </a:p>
          <a:p>
            <a:r>
              <a:rPr lang="en-US" sz="2400" dirty="0"/>
              <a:t>Visit </a:t>
            </a:r>
            <a:r>
              <a:rPr lang="en-US" sz="2400" dirty="0">
                <a:ea typeface="+mn-lt"/>
                <a:cs typeface="+mn-lt"/>
              </a:rPr>
              <a:t>github.com/cfier001/Earthquake-data/blob/main/Earthquake%20Trends.pptx for a copy of this presentation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20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F484-7513-F554-533C-CDD7CA97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176576"/>
            <a:ext cx="4722563" cy="1116520"/>
          </a:xfrm>
        </p:spPr>
        <p:txBody>
          <a:bodyPr anchor="ctr">
            <a:normAutofit/>
          </a:bodyPr>
          <a:lstStyle/>
          <a:p>
            <a:r>
              <a:rPr lang="en-US" sz="4000"/>
              <a:t>Abstract/Intro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6D87-2552-7A33-3CD5-6D37D1CA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77" y="1962591"/>
            <a:ext cx="5381883" cy="439375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/>
              <a:t>Analyze the frequency and magnitude of earthquakes in Los Angeles (2012-2024)</a:t>
            </a:r>
          </a:p>
          <a:p>
            <a:r>
              <a:rPr lang="en-US" sz="2400" dirty="0"/>
              <a:t>Source : Kaggle </a:t>
            </a:r>
            <a:r>
              <a:rPr lang="en-US" sz="2400" dirty="0">
                <a:ea typeface="+mn-lt"/>
                <a:cs typeface="+mn-lt"/>
              </a:rPr>
              <a:t>www.kaggle.com/datasets/batuhankalem/los-angeles-earthquake-dataset</a:t>
            </a:r>
          </a:p>
          <a:p>
            <a:r>
              <a:rPr lang="en-US" sz="2400" dirty="0"/>
              <a:t>Dataset Size: 6.77 MB</a:t>
            </a:r>
          </a:p>
          <a:p>
            <a:r>
              <a:rPr lang="en-US" sz="2400" dirty="0"/>
              <a:t>Methodologies: Predictive modeling (regression, time series), clustering techniques.</a:t>
            </a:r>
          </a:p>
          <a:p>
            <a:r>
              <a:rPr lang="en-US" sz="2400" dirty="0"/>
              <a:t>Magnitude categories converted to ML for Consistency</a:t>
            </a:r>
          </a:p>
          <a:p>
            <a:r>
              <a:rPr lang="en-US" sz="2400" dirty="0"/>
              <a:t>Pattern Analysis, risk assessment, and disaster preparedness </a:t>
            </a:r>
          </a:p>
          <a:p>
            <a:endParaRPr lang="en-US" sz="1900"/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7CAE33B6-FF4E-40C7-1AB7-82222F20DA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54" r="16851" b="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1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3BF7-9160-BB5A-23E8-02685874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DA41-94D6-69C1-2878-D75298459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380" y="2533476"/>
            <a:ext cx="6705207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Predictive Modeling:</a:t>
            </a:r>
          </a:p>
          <a:p>
            <a:pPr lvl="1"/>
            <a:r>
              <a:rPr lang="en-US" dirty="0"/>
              <a:t>Regression analysis for relation identification</a:t>
            </a:r>
          </a:p>
          <a:p>
            <a:pPr lvl="1"/>
            <a:r>
              <a:rPr lang="en-US" dirty="0"/>
              <a:t>Time series for cyclical trends</a:t>
            </a:r>
          </a:p>
          <a:p>
            <a:pPr lvl="1"/>
            <a:endParaRPr lang="en-US" dirty="0"/>
          </a:p>
          <a:p>
            <a:pPr marL="0" lvl="1"/>
            <a:r>
              <a:rPr lang="en-US" dirty="0"/>
              <a:t>Clustering Techniques:</a:t>
            </a:r>
          </a:p>
          <a:p>
            <a:pPr marL="571500" lvl="2" indent="-342900"/>
            <a:r>
              <a:rPr lang="en-US" sz="2400" dirty="0"/>
              <a:t>Grouping regions based on seismic characteristics </a:t>
            </a:r>
          </a:p>
          <a:p>
            <a:pPr marL="571500" lvl="2" indent="-342900"/>
            <a:endParaRPr lang="en-US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endParaRPr lang="en-US" sz="20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99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F54F-5FA2-2C75-2240-D9631CA8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4234393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Implementation Flowchart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7350D-D388-5E41-BB01-D06A8952B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693" y="2533476"/>
            <a:ext cx="4234394" cy="344783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Process Overview: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Dataset download from Kaggle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Data cleaning and modeling in SAP Analytics Cloud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Export and presentation creation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Visual: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Include a flowchart illustrating the data process.</a:t>
            </a:r>
          </a:p>
          <a:p>
            <a:endParaRPr lang="en-US" sz="2000"/>
          </a:p>
        </p:txBody>
      </p:sp>
      <p:pic>
        <p:nvPicPr>
          <p:cNvPr id="5" name="Picture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82D30FC2-C86E-BB22-E1B5-B7A50044253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88" r="1" b="1"/>
          <a:stretch/>
        </p:blipFill>
        <p:spPr>
          <a:xfrm>
            <a:off x="5854890" y="877414"/>
            <a:ext cx="5453545" cy="498468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34FA563-76F6-CDCF-AEA0-A7B78E446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2E3CAA-F1BA-6695-301D-22564C38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3F0F2C-04A5-144D-BDCF-C38707289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99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C317-A12B-84F1-2CC0-5AC2B166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Specifications</a:t>
            </a:r>
          </a:p>
          <a:p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3E718-3548-5D4A-B372-A1605D688CC6}"/>
              </a:ext>
            </a:extLst>
          </p:cNvPr>
          <p:cNvSpPr txBox="1"/>
          <p:nvPr/>
        </p:nvSpPr>
        <p:spPr>
          <a:xfrm>
            <a:off x="1516380" y="2533476"/>
            <a:ext cx="8617677" cy="34478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Data Source: Kaggle, updated from SCEDC.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Verification: Supported by USGS.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Challenges: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Presence of unknown fault zones (e.g., Puente Hills fault, discovered in 1999).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Recent Event: 4.4 magnitude earthquake in August 2024.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Additional Point: Outline how the dataset's depth and breadth enhance its suitability for predictive modeling based on elapsed time.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58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C4E3-54CB-7238-262C-A946E687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04DC8-8B0B-27E9-FC58-9E1556F39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380" y="2533476"/>
            <a:ext cx="6705207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Uploaded to SAP Analytics Cloud</a:t>
            </a:r>
          </a:p>
          <a:p>
            <a:r>
              <a:rPr lang="en-US" sz="2400"/>
              <a:t>Aggregation type and measure adjustments for accuracy</a:t>
            </a:r>
          </a:p>
          <a:p>
            <a:r>
              <a:rPr lang="en-US" sz="2400"/>
              <a:t>Verification using SAP data quality tools </a:t>
            </a:r>
          </a:p>
          <a:p>
            <a:r>
              <a:rPr lang="en-US" sz="2400"/>
              <a:t>Insights –Discussion on b-value relevance and microquakes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00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6F61-A654-5AA7-9546-BABED5A3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Analysis and Visualization Overview</a:t>
            </a:r>
          </a:p>
          <a:p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8086-CE0C-BDBD-DB1F-EC9163F1E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380" y="2533476"/>
            <a:ext cx="6705207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Visuals Created:</a:t>
            </a:r>
            <a:endParaRPr lang="en-US" sz="2400"/>
          </a:p>
          <a:p>
            <a:pPr lvl="1"/>
            <a:r>
              <a:rPr lang="en-US">
                <a:ea typeface="+mn-lt"/>
                <a:cs typeface="+mn-lt"/>
              </a:rPr>
              <a:t>Relationship graphs</a:t>
            </a:r>
            <a:endParaRPr lang="en-US"/>
          </a:p>
          <a:p>
            <a:pPr lvl="1"/>
            <a:r>
              <a:rPr lang="en-US" err="1">
                <a:ea typeface="+mn-lt"/>
                <a:cs typeface="+mn-lt"/>
              </a:rPr>
              <a:t>GeoMapping</a:t>
            </a:r>
            <a:r>
              <a:rPr lang="en-US">
                <a:ea typeface="+mn-lt"/>
                <a:cs typeface="+mn-lt"/>
              </a:rPr>
              <a:t> visuals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Statistical evaluations</a:t>
            </a:r>
            <a:endParaRPr lang="en-US"/>
          </a:p>
          <a:p>
            <a:endParaRPr lang="en-US" sz="20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774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1BB1F3-9B78-86A8-91C1-5BF3274BF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24B9-7B5E-57F2-8BF0-2354229A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82" y="1128094"/>
            <a:ext cx="3395598" cy="576106"/>
          </a:xfrm>
        </p:spPr>
        <p:txBody>
          <a:bodyPr anchor="t">
            <a:normAutofit/>
          </a:bodyPr>
          <a:lstStyle/>
          <a:p>
            <a:r>
              <a:rPr lang="en-US" sz="3200"/>
              <a:t>Definitions:</a:t>
            </a:r>
          </a:p>
          <a:p>
            <a:endParaRPr lang="en-US" sz="3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ichter Scale and Earthquake Magnitude">
            <a:extLst>
              <a:ext uri="{FF2B5EF4-FFF2-40B4-BE49-F238E27FC236}">
                <a16:creationId xmlns:a16="http://schemas.microsoft.com/office/drawing/2014/main" id="{9499295F-B8CD-0EA0-7C59-3F3A4C6458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98" t="3797" r="337" b="-506"/>
          <a:stretch/>
        </p:blipFill>
        <p:spPr>
          <a:xfrm>
            <a:off x="669235" y="1363822"/>
            <a:ext cx="6221895" cy="413697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519A-FFE5-BE50-2A21-B21D4864B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1819946"/>
            <a:ext cx="3434180" cy="35990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Magnitude:</a:t>
            </a:r>
            <a:endParaRPr lang="en-US" sz="2400" b="1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A measure of the size or strength of an earthquake (amount of energy released at its source).</a:t>
            </a: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Measured on a logarithmic scale.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Each level is 10X stronger than the previous value.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246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B9D6A-5B4C-8AFC-56B2-311F03F54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9EDD-A9D0-6F84-7E52-937E425E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Definitions:</a:t>
            </a:r>
          </a:p>
          <a:p>
            <a:endParaRPr lang="en-US" sz="3200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162880A0-C2A3-5AF7-F64C-EDD77049F3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3381" y="2533476"/>
          <a:ext cx="6777287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1EBA0631-A33A-7A48-BA8D-A19FC9ACB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19FD4E-CA88-93EA-5C78-3A7B3DC1E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43D14F-E194-693A-6DD2-222E63BA0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Gutenberg–Richter law - Wikipedia">
            <a:extLst>
              <a:ext uri="{FF2B5EF4-FFF2-40B4-BE49-F238E27FC236}">
                <a16:creationId xmlns:a16="http://schemas.microsoft.com/office/drawing/2014/main" id="{A7E063B6-85E3-D514-14B9-4B61E83DE5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021" y="515312"/>
            <a:ext cx="5111578" cy="34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1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698</Words>
  <Application>Microsoft Macintosh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Analyzing Earthquake Trends in Los Angeles (2012-2014)​</vt:lpstr>
      <vt:lpstr>Abstract/Intro</vt:lpstr>
      <vt:lpstr>Related Work</vt:lpstr>
      <vt:lpstr>Implementation Flowchart</vt:lpstr>
      <vt:lpstr>Data Specifications </vt:lpstr>
      <vt:lpstr>Data Cleaning</vt:lpstr>
      <vt:lpstr>Analysis and Visualization Overview </vt:lpstr>
      <vt:lpstr>Definitions: </vt:lpstr>
      <vt:lpstr>Definitions: </vt:lpstr>
      <vt:lpstr>Example: </vt:lpstr>
      <vt:lpstr>GeoMapping of Recent Earthquakes </vt:lpstr>
      <vt:lpstr>Relationship between Earthquake Size and Frequency </vt:lpstr>
      <vt:lpstr>Coefficient of Variation (CV) </vt:lpstr>
      <vt:lpstr>Impact of B-Value on Seismic Hazard </vt:lpstr>
      <vt:lpstr>Regression Analysis Results </vt:lpstr>
      <vt:lpstr>Influencer Contributions </vt:lpstr>
      <vt:lpstr>  Our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chris fierro</cp:lastModifiedBy>
  <cp:revision>39</cp:revision>
  <dcterms:created xsi:type="dcterms:W3CDTF">2025-03-15T04:32:15Z</dcterms:created>
  <dcterms:modified xsi:type="dcterms:W3CDTF">2025-03-24T04:15:54Z</dcterms:modified>
</cp:coreProperties>
</file>