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8" r:id="rId8"/>
    <p:sldId id="271" r:id="rId9"/>
    <p:sldId id="261" r:id="rId10"/>
    <p:sldId id="262" r:id="rId11"/>
    <p:sldId id="263" r:id="rId12"/>
    <p:sldId id="264" r:id="rId13"/>
    <p:sldId id="265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E3377E-30A3-B122-8155-C2824933A6E1}" v="14" dt="2025-03-19T03:51:10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Zigzag indicator line">
            <a:extLst>
              <a:ext uri="{FF2B5EF4-FFF2-40B4-BE49-F238E27FC236}">
                <a16:creationId xmlns:a16="http://schemas.microsoft.com/office/drawing/2014/main" id="{329BD97C-CD02-4DAE-B82E-0CAA5EAB7BF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8350" r="-2" b="737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Analyzing Earthquake Trends in Los Angeles (2012-2014)​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solidFill>
                  <a:srgbClr val="FFFFFF"/>
                </a:solidFill>
              </a:rPr>
              <a:t>Utilizing SCEDC Data for Predictive Analysis and Risk Mitigation </a:t>
            </a:r>
          </a:p>
          <a:p>
            <a:r>
              <a:rPr lang="en-US" b="1">
                <a:solidFill>
                  <a:srgbClr val="FFFFFF"/>
                </a:solidFill>
              </a:rPr>
              <a:t>Team 5</a:t>
            </a:r>
          </a:p>
          <a:p>
            <a:r>
              <a:rPr lang="en-US">
                <a:solidFill>
                  <a:srgbClr val="FFFFFF"/>
                </a:solidFill>
              </a:rPr>
              <a:t>Kim, Jasmine, Sze </a:t>
            </a:r>
            <a:r>
              <a:rPr lang="en-US" err="1">
                <a:solidFill>
                  <a:srgbClr val="FFFFFF"/>
                </a:solidFill>
              </a:rPr>
              <a:t>Wa</a:t>
            </a:r>
            <a:r>
              <a:rPr lang="en-US">
                <a:solidFill>
                  <a:srgbClr val="FFFFFF"/>
                </a:solidFill>
              </a:rPr>
              <a:t>, Chis, and Alex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74D9-602F-C9F7-BAEA-9BDD15BCC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236823"/>
            <a:ext cx="6474314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err="1"/>
              <a:t>GeoMapping</a:t>
            </a:r>
            <a:r>
              <a:rPr lang="en-US"/>
              <a:t> of Recent Earthquakes</a:t>
            </a:r>
          </a:p>
          <a:p>
            <a:endParaRPr lang="en-US" kern="1200">
              <a:latin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1E9CD-BF28-DBE4-3839-AAF248D57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6693" y="2533476"/>
            <a:ext cx="4597746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Observations: Over 15,000 earthquakes in eastern LA, 4,000 near Thousand Oaks from our dataset.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Visual: Map highlighting earthquake hotspots.</a:t>
            </a:r>
            <a:endParaRPr lang="en-US" sz="24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A map of the los angeles area&#10;&#10;AI-generated content may be incorrect.">
            <a:extLst>
              <a:ext uri="{FF2B5EF4-FFF2-40B4-BE49-F238E27FC236}">
                <a16:creationId xmlns:a16="http://schemas.microsoft.com/office/drawing/2014/main" id="{DF77A446-ADF3-8B81-51E1-FF31052DE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940" y="1466518"/>
            <a:ext cx="58007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80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5F07-6F31-817E-399D-1A82818E4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7509269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Coefficient of Variation (CV)</a:t>
            </a:r>
          </a:p>
          <a:p>
            <a:endParaRPr lang="en-US" kern="1200">
              <a:latin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09F01-E6B4-1791-2F7A-E2F53B210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6693" y="2533476"/>
            <a:ext cx="4597746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Definition: Indicator of predictability and regularity.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Findings:</a:t>
            </a:r>
            <a:endParaRPr lang="en-US" sz="240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High CV (&gt;1.0) indicates unpredictability.</a:t>
            </a:r>
            <a:endParaRPr lang="en-US" sz="240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Low CV (&lt;1.0) suggests regular patterns.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Visual: CV comparison chart.</a:t>
            </a:r>
            <a:endParaRPr lang="en-US" sz="24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1BBC383D-2B9F-01FE-20B9-5411C13BF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964" y="2260827"/>
            <a:ext cx="6232072" cy="319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0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BA5C7-397B-26EC-AEED-5B65C53E3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994"/>
            <a:ext cx="3687491" cy="20568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Impact of B-Value on Seismic Hazard</a:t>
            </a:r>
          </a:p>
          <a:p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FF1E7-4FF5-A414-A181-5197D6F53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63429" y="786417"/>
            <a:ext cx="7196117" cy="2071472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/>
              <a:t>Concept: Correlation between B-value and seismic activity.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/>
              <a:t>Findings: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400"/>
              <a:t>High B-value: More frequent smaller earthquakes.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400"/>
              <a:t>Low B-value: Fewer but larger earthquakes.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/>
              <a:t>Visual: Normal distribution graph of B-values.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900"/>
          </a:p>
        </p:txBody>
      </p:sp>
      <p:pic>
        <p:nvPicPr>
          <p:cNvPr id="5" name="Picture Placeholder 4" descr="A graph of value increments&#10;&#10;AI-generated content may be incorrect.">
            <a:extLst>
              <a:ext uri="{FF2B5EF4-FFF2-40B4-BE49-F238E27FC236}">
                <a16:creationId xmlns:a16="http://schemas.microsoft.com/office/drawing/2014/main" id="{5A61D134-DAB2-BD57-BF51-D7C9384DA05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73" r="73" b="-436"/>
          <a:stretch/>
        </p:blipFill>
        <p:spPr>
          <a:xfrm>
            <a:off x="3440201" y="3252762"/>
            <a:ext cx="5311594" cy="326753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E4A41B9E-A0C8-F78B-E5B6-A0D02D881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27C9029-9BF9-D125-90D6-AB03931B0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CF84619-412D-A0C9-3DC9-47C3A42B9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7812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EF14E-6F19-8301-9C41-FD1A074CB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5386947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Regression Analysis Results</a:t>
            </a:r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63C24-684C-9610-2469-6B7440A3F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6692" y="2533476"/>
            <a:ext cx="5386947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b="1"/>
              <a:t>Key Findings</a:t>
            </a:r>
            <a:r>
              <a:rPr lang="en-US" sz="2400"/>
              <a:t>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400"/>
              <a:t>High prediction confidence (98.38%).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400"/>
              <a:t>Identification of seismic activity patterns.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b="1"/>
              <a:t>Visuals</a:t>
            </a:r>
            <a:r>
              <a:rPr lang="en-US" sz="2400"/>
              <a:t>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400"/>
              <a:t>RMSE confidence chart.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400"/>
              <a:t>Predicted vs. Actual graph.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5" name="Picture Placeholder 4" descr="A green box with numbers and a green box with numbers&#10;&#10;AI-generated content may be incorrect.">
            <a:extLst>
              <a:ext uri="{FF2B5EF4-FFF2-40B4-BE49-F238E27FC236}">
                <a16:creationId xmlns:a16="http://schemas.microsoft.com/office/drawing/2014/main" id="{B9E0D5D1-845C-DAD3-08B5-AE53BEE4CD9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77" t="-690" r="3426" b="8621"/>
          <a:stretch/>
        </p:blipFill>
        <p:spPr>
          <a:xfrm>
            <a:off x="6370320" y="1228779"/>
            <a:ext cx="4628531" cy="771459"/>
          </a:xfrm>
          <a:prstGeom prst="rect">
            <a:avLst/>
          </a:prstGeom>
        </p:spPr>
      </p:pic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id="{C4345C33-9233-2AA0-917B-799EC2F60F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85" r="3885"/>
          <a:stretch/>
        </p:blipFill>
        <p:spPr>
          <a:xfrm>
            <a:off x="6370087" y="2368632"/>
            <a:ext cx="4824936" cy="376405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430A7723-91ED-264B-172A-DC8EB7D4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F1C10FB-A508-9184-DF05-6C4BFC650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6E929D-9D28-E44C-7D82-8A13EB5AE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27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8274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38C1-4860-4FE6-D461-E1AA4D14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994"/>
            <a:ext cx="3687491" cy="20568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Influencer Contributions</a:t>
            </a:r>
          </a:p>
          <a:p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66F4F-B3EE-29FF-3005-272EF6DE3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1546" y="771476"/>
            <a:ext cx="6264785" cy="20864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/>
              <a:t>Key Influencers: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400"/>
              <a:t>Earthquake frequency (48.48%).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400"/>
              <a:t>Coefficient of variation (9.81%).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400"/>
              <a:t>Rolling mean depth (8.50%).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/>
              <a:t>Visual: Bar chart of influencer contributions.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5" name="Picture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3DCF911B-ADCB-03C5-A64F-AB6969DD4EE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53" t="-496" r="-151" b="331"/>
          <a:stretch/>
        </p:blipFill>
        <p:spPr>
          <a:xfrm>
            <a:off x="904410" y="3056622"/>
            <a:ext cx="10383176" cy="318169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4A41B9E-A0C8-F78B-E5B6-A0D02D881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27C9029-9BF9-D125-90D6-AB03931B0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F84619-412D-A0C9-3DC9-47C3A42B9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9088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4F97B-7956-5EF5-1BE1-A927D936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80" y="741391"/>
            <a:ext cx="6705206" cy="1616203"/>
          </a:xfrm>
        </p:spPr>
        <p:txBody>
          <a:bodyPr anchor="b">
            <a:normAutofit/>
          </a:bodyPr>
          <a:lstStyle/>
          <a:p>
            <a:endParaRPr lang="en-US" sz="2700"/>
          </a:p>
          <a:p>
            <a:pPr marL="285750" indent="-285750">
              <a:buFont typeface="Arial"/>
              <a:buChar char="•"/>
            </a:pPr>
            <a:endParaRPr lang="en-US" sz="2700"/>
          </a:p>
          <a:p>
            <a:r>
              <a:rPr lang="en-US" sz="2700"/>
              <a:t>Our Conclusion</a:t>
            </a:r>
            <a:br>
              <a:rPr lang="en-US" sz="2700"/>
            </a:br>
            <a:endParaRPr lang="en-US" sz="2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56516-80EC-A21D-4538-773B15397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380" y="2533476"/>
            <a:ext cx="9807991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Summary:</a:t>
            </a:r>
            <a:endParaRPr lang="en-US" sz="2400"/>
          </a:p>
          <a:p>
            <a:pPr lvl="1"/>
            <a:r>
              <a:rPr lang="en-US">
                <a:ea typeface="+mn-lt"/>
                <a:cs typeface="+mn-lt"/>
              </a:rPr>
              <a:t>Accurate predictive modeling with high confidence.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Key drivers of seismic trends identified.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Emphasis on the importance of preparedness and risk mitigation.</a:t>
            </a:r>
            <a:endParaRPr lang="en-US"/>
          </a:p>
          <a:p>
            <a:r>
              <a:rPr lang="en-US" sz="2400">
                <a:ea typeface="+mn-lt"/>
                <a:cs typeface="+mn-lt"/>
              </a:rPr>
              <a:t>Future Work: Continuous monitoring and enhancement of predictive models.</a:t>
            </a:r>
            <a:endParaRPr lang="en-US" sz="2400"/>
          </a:p>
          <a:p>
            <a:endParaRPr lang="en-US" sz="20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6D12BCC-61D9-328E-F085-BB357865E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600A4-5138-6E7C-0A6C-3653FBD81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652843-24E8-329C-92EE-9B5CA2D4D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020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FF484-7513-F554-533C-CDD7CA97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722563" cy="1116520"/>
          </a:xfrm>
        </p:spPr>
        <p:txBody>
          <a:bodyPr anchor="ctr">
            <a:normAutofit/>
          </a:bodyPr>
          <a:lstStyle/>
          <a:p>
            <a:r>
              <a:rPr lang="en-US" sz="4000"/>
              <a:t>Abstract/Intro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46D87-2552-7A33-3CD5-6D37D1CA7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377" y="1962591"/>
            <a:ext cx="5381883" cy="439375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/>
              <a:t>Analyze the frequency and magnitude of earthquakes in Los Angeles (2012-2014)</a:t>
            </a:r>
          </a:p>
          <a:p>
            <a:r>
              <a:rPr lang="en-US" sz="2400"/>
              <a:t>Source : Kaggle</a:t>
            </a:r>
          </a:p>
          <a:p>
            <a:r>
              <a:rPr lang="en-US" sz="2400"/>
              <a:t>Dataset Size: 6.77 MB</a:t>
            </a:r>
          </a:p>
          <a:p>
            <a:r>
              <a:rPr lang="en-US" sz="2400"/>
              <a:t>Methodologies: Predictive modeling (regression, time series), clustering techniques.</a:t>
            </a:r>
          </a:p>
          <a:p>
            <a:r>
              <a:rPr lang="en-US" sz="2400"/>
              <a:t>Magnitude categories converted to ML for Consistency</a:t>
            </a:r>
          </a:p>
          <a:p>
            <a:r>
              <a:rPr lang="en-US" sz="2400"/>
              <a:t>Pattern Analysis, risk assessment, and disaster preparedness </a:t>
            </a:r>
          </a:p>
          <a:p>
            <a:endParaRPr lang="en-US" sz="1900"/>
          </a:p>
        </p:txBody>
      </p:sp>
      <p:pic>
        <p:nvPicPr>
          <p:cNvPr id="5" name="Picture 4" descr="Zigzag indicator line">
            <a:extLst>
              <a:ext uri="{FF2B5EF4-FFF2-40B4-BE49-F238E27FC236}">
                <a16:creationId xmlns:a16="http://schemas.microsoft.com/office/drawing/2014/main" id="{7CAE33B6-FF4E-40C7-1AB7-82222F20DA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754" r="16851" b="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19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73BF7-9160-BB5A-23E8-02685874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80" y="741391"/>
            <a:ext cx="6705206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EDA41-94D6-69C1-2878-D75298459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380" y="2533476"/>
            <a:ext cx="6705207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Predictive Modeling:</a:t>
            </a:r>
          </a:p>
          <a:p>
            <a:pPr lvl="1"/>
            <a:r>
              <a:rPr lang="en-US" sz="2000"/>
              <a:t>Regression analysis for relation identification</a:t>
            </a:r>
          </a:p>
          <a:p>
            <a:pPr lvl="1"/>
            <a:r>
              <a:rPr lang="en-US" sz="2000"/>
              <a:t>Time series for cyclical trends</a:t>
            </a:r>
          </a:p>
          <a:p>
            <a:pPr lvl="1"/>
            <a:endParaRPr lang="en-US" sz="2000"/>
          </a:p>
          <a:p>
            <a:pPr marL="0" lvl="1"/>
            <a:r>
              <a:rPr lang="en-US" sz="2000"/>
              <a:t>Clustering Techniques:</a:t>
            </a:r>
          </a:p>
          <a:p>
            <a:pPr marL="571500" lvl="2" indent="-342900"/>
            <a:r>
              <a:rPr lang="en-US"/>
              <a:t>Grouping regions based on seismic characteristics </a:t>
            </a:r>
          </a:p>
          <a:p>
            <a:pPr marL="571500" lvl="2" indent="-342900"/>
            <a:endParaRPr lang="en-US"/>
          </a:p>
          <a:p>
            <a:pPr marL="457200" lvl="1" indent="0">
              <a:buNone/>
            </a:pPr>
            <a:endParaRPr lang="en-US" sz="2000"/>
          </a:p>
          <a:p>
            <a:pPr marL="457200" lvl="1" indent="0">
              <a:buNone/>
            </a:pPr>
            <a:endParaRPr lang="en-US" sz="20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6D12BCC-61D9-328E-F085-BB357865E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600A4-5138-6E7C-0A6C-3653FBD81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652843-24E8-329C-92EE-9B5CA2D4D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899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EF54F-5FA2-2C75-2240-D9631CA8A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4" y="741391"/>
            <a:ext cx="4234393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Implementation Flowchart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7350D-D388-5E41-BB01-D06A8952B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6693" y="2533476"/>
            <a:ext cx="4234394" cy="344783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/>
              <a:t>Process Overview: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/>
              <a:t>Dataset download from Kaggle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/>
              <a:t>Data cleaning and modeling in SAP Analytics Cloud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/>
              <a:t>Export and presentation creation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/>
              <a:t>Visual: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/>
              <a:t>Include a flowchart illustrating the data process.</a:t>
            </a:r>
          </a:p>
          <a:p>
            <a:endParaRPr lang="en-US" sz="2000"/>
          </a:p>
        </p:txBody>
      </p:sp>
      <p:pic>
        <p:nvPicPr>
          <p:cNvPr id="5" name="Picture Placeholder 4" descr="A diagram of a company&#10;&#10;AI-generated content may be incorrect.">
            <a:extLst>
              <a:ext uri="{FF2B5EF4-FFF2-40B4-BE49-F238E27FC236}">
                <a16:creationId xmlns:a16="http://schemas.microsoft.com/office/drawing/2014/main" id="{82D30FC2-C86E-BB22-E1B5-B7A50044253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988" r="1" b="1"/>
          <a:stretch/>
        </p:blipFill>
        <p:spPr>
          <a:xfrm>
            <a:off x="5854890" y="877414"/>
            <a:ext cx="5453545" cy="498468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34FA563-76F6-CDCF-AEA0-A7B78E446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2E3CAA-F1BA-6695-301D-22564C382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3F0F2C-04A5-144D-BDCF-C38707289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899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C317-A12B-84F1-2CC0-5AC2B1665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80" y="741391"/>
            <a:ext cx="6705206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Specifications</a:t>
            </a:r>
          </a:p>
          <a:p>
            <a:endParaRPr lang="en-US" sz="3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3E718-3548-5D4A-B372-A1605D688CC6}"/>
              </a:ext>
            </a:extLst>
          </p:cNvPr>
          <p:cNvSpPr txBox="1"/>
          <p:nvPr/>
        </p:nvSpPr>
        <p:spPr>
          <a:xfrm>
            <a:off x="1516380" y="2533476"/>
            <a:ext cx="8617677" cy="34478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Data Source: Kaggle, updated from SCEDC.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Verification: Supported by USGS.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Challenges: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Presence of unknown fault zones (e.g., Puente Hills fault, discovered in 1999).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Recent Event: 4.4 magnitude earthquake in August 2024.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Additional Point: Outline how the dataset's depth and breadth enhance its suitability for predictive modeling based on elapsed time.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6D12BCC-61D9-328E-F085-BB357865E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600A4-5138-6E7C-0A6C-3653FBD81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652843-24E8-329C-92EE-9B5CA2D4D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558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AC4E3-54CB-7238-262C-A946E687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80" y="741391"/>
            <a:ext cx="6705206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04DC8-8B0B-27E9-FC58-9E1556F39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380" y="2533476"/>
            <a:ext cx="6705207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Uploaded to SAP Analytics Cloud</a:t>
            </a:r>
          </a:p>
          <a:p>
            <a:r>
              <a:rPr lang="en-US" sz="2400" dirty="0"/>
              <a:t>Aggregation type and measure adjustments for accuracy</a:t>
            </a:r>
          </a:p>
          <a:p>
            <a:r>
              <a:rPr lang="en-US" sz="2400" dirty="0"/>
              <a:t>Verification using SAP data quality tools</a:t>
            </a:r>
          </a:p>
          <a:p>
            <a:r>
              <a:rPr lang="en-US" sz="2400" dirty="0"/>
              <a:t>Insights –Discussion on b-value relevance and microquakes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6D12BCC-61D9-328E-F085-BB357865E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600A4-5138-6E7C-0A6C-3653FBD81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652843-24E8-329C-92EE-9B5CA2D4D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7007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6F61-A654-5AA7-9546-BABED5A3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80" y="741391"/>
            <a:ext cx="6705206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Analysis and Visualization Overview</a:t>
            </a:r>
          </a:p>
          <a:p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58086-CE0C-BDBD-DB1F-EC9163F1E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380" y="2533476"/>
            <a:ext cx="6705207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Tools Used: SAP Analytics Cloud for predictive modeling.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Visuals Created:</a:t>
            </a:r>
            <a:endParaRPr lang="en-US" sz="2400"/>
          </a:p>
          <a:p>
            <a:pPr lvl="1"/>
            <a:r>
              <a:rPr lang="en-US">
                <a:ea typeface="+mn-lt"/>
                <a:cs typeface="+mn-lt"/>
              </a:rPr>
              <a:t>Relationship graphs</a:t>
            </a:r>
            <a:endParaRPr lang="en-US"/>
          </a:p>
          <a:p>
            <a:pPr lvl="1"/>
            <a:r>
              <a:rPr lang="en-US" err="1">
                <a:ea typeface="+mn-lt"/>
                <a:cs typeface="+mn-lt"/>
              </a:rPr>
              <a:t>GeoMapping</a:t>
            </a:r>
            <a:r>
              <a:rPr lang="en-US">
                <a:ea typeface="+mn-lt"/>
                <a:cs typeface="+mn-lt"/>
              </a:rPr>
              <a:t> visuals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Statistical evaluations</a:t>
            </a:r>
            <a:endParaRPr lang="en-US"/>
          </a:p>
          <a:p>
            <a:endParaRPr lang="en-US" sz="20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6D12BCC-61D9-328E-F085-BB357865E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600A4-5138-6E7C-0A6C-3653FBD81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652843-24E8-329C-92EE-9B5CA2D4D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7740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1BB1F3-9B78-86A8-91C1-5BF3274BF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24B9-7B5E-57F2-8BF0-2354229AD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80" y="741391"/>
            <a:ext cx="6705206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Definitions:</a:t>
            </a:r>
          </a:p>
          <a:p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4519A-FFE5-BE50-2A21-B21D4864B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81" y="2533476"/>
            <a:ext cx="4728125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b="1">
                <a:ea typeface="+mn-lt"/>
                <a:cs typeface="+mn-lt"/>
              </a:rPr>
              <a:t>Magnitude:</a:t>
            </a:r>
            <a:endParaRPr lang="en-US" sz="2400" b="1"/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A measure of the size or strength of an earthquake (amount of energy released at its source).</a:t>
            </a:r>
          </a:p>
          <a:p>
            <a:pPr marL="0" indent="0">
              <a:buNone/>
            </a:pP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Measured on a logarithmic scale.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Each level is 10X stronger than the previous value.</a:t>
            </a:r>
          </a:p>
          <a:p>
            <a:endParaRPr lang="en-US"/>
          </a:p>
          <a:p>
            <a:endParaRPr lang="en-US" sz="20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ABA38F-813E-099A-CE01-1EDCB29A7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6B8580-CE9B-661A-69AF-BF186F345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F53979-CAD1-E878-F1F6-DA8F2FDEC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ichter Scale and Earthquake Magnitude">
            <a:extLst>
              <a:ext uri="{FF2B5EF4-FFF2-40B4-BE49-F238E27FC236}">
                <a16:creationId xmlns:a16="http://schemas.microsoft.com/office/drawing/2014/main" id="{9499295F-B8CD-0EA0-7C59-3F3A4C6458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98" t="3797" r="337" b="-506"/>
          <a:stretch/>
        </p:blipFill>
        <p:spPr>
          <a:xfrm>
            <a:off x="5651157" y="1549729"/>
            <a:ext cx="5914987" cy="393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47BC-6DFB-366F-8B79-D11783B2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126"/>
            <a:ext cx="10921546" cy="7281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Relationship between Earthquake Size and </a:t>
            </a:r>
            <a:r>
              <a:rPr lang="en-US" sz="3600"/>
              <a:t>Frequency</a:t>
            </a:r>
            <a:r>
              <a:rPr lang="en-US" sz="3600" kern="1200">
                <a:latin typeface="+mj-lt"/>
                <a:ea typeface="+mj-ea"/>
                <a:cs typeface="+mj-cs"/>
              </a:rPr>
              <a:t>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1E4E172-1EA7-E251-8265-AD4D67315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6EE4C1-7905-4652-A645-D2C3112E2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B2D6870-BDC0-AE8B-A7F5-D570327D1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23066-D162-A952-EA84-6D823DC51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38914"/>
            <a:ext cx="3932237" cy="323558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Key Concept: Gutenberg-Richter Law.</a:t>
            </a: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Implication: Frequent small earthquakes can prevent larger ones.</a:t>
            </a: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Visual: Graph showing the relationship.</a:t>
            </a:r>
            <a:endParaRPr lang="en-US" sz="2400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363C5-F375-6EB5-F5A1-8BE3CC0BE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632" y="1105802"/>
            <a:ext cx="6473653" cy="43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40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534</Words>
  <Application>Microsoft Macintosh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Analyzing Earthquake Trends in Los Angeles (2012-2014)​</vt:lpstr>
      <vt:lpstr>Abstract/Intro</vt:lpstr>
      <vt:lpstr>Related Work</vt:lpstr>
      <vt:lpstr>Implementation Flowchart</vt:lpstr>
      <vt:lpstr>Data Specifications </vt:lpstr>
      <vt:lpstr>Data Cleaning</vt:lpstr>
      <vt:lpstr>Analysis and Visualization Overview </vt:lpstr>
      <vt:lpstr>Definitions: </vt:lpstr>
      <vt:lpstr>Relationship between Earthquake Size and Frequency </vt:lpstr>
      <vt:lpstr>GeoMapping of Recent Earthquakes </vt:lpstr>
      <vt:lpstr>Coefficient of Variation (CV) </vt:lpstr>
      <vt:lpstr>Impact of B-Value on Seismic Hazard </vt:lpstr>
      <vt:lpstr>Regression Analysis Results </vt:lpstr>
      <vt:lpstr>Influencer Contributions </vt:lpstr>
      <vt:lpstr>  Our 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chris fierro</cp:lastModifiedBy>
  <cp:revision>11</cp:revision>
  <dcterms:created xsi:type="dcterms:W3CDTF">2025-03-15T04:32:15Z</dcterms:created>
  <dcterms:modified xsi:type="dcterms:W3CDTF">2025-03-19T15:18:20Z</dcterms:modified>
</cp:coreProperties>
</file>