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o-RO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Substituent dată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o-RO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Substituent subsol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o-RO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stituent număr diapozitiv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B8DF5F-28F5-484A-B3FC-0BA63F6CDFCF}" type="slidenum">
              <a:t>‹#›</a:t>
            </a:fld>
            <a:endParaRPr lang="ro-RO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99460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o-RO"/>
          </a:p>
        </p:txBody>
      </p:sp>
      <p:sp>
        <p:nvSpPr>
          <p:cNvPr id="4" name="Substituent ante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o-RO"/>
          </a:p>
        </p:txBody>
      </p:sp>
      <p:sp>
        <p:nvSpPr>
          <p:cNvPr id="5" name="Substituent dată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o-RO"/>
          </a:p>
        </p:txBody>
      </p:sp>
      <p:sp>
        <p:nvSpPr>
          <p:cNvPr id="6" name="Substituent subsol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o-RO"/>
          </a:p>
        </p:txBody>
      </p:sp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B8D942-A040-48A9-BFE9-596AB3802710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916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o-RO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9CDF0E-1AC1-45F0-9254-732451C17197}" type="slidenum">
              <a:t>1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/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819DC5-6626-47F8-B4C9-864277ECAB73}" type="slidenum">
              <a:t>2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>
            <a:spAutoFit/>
          </a:bodyPr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BC9C76-BE61-4B22-AF25-E72860CE87B1}" type="slidenum">
              <a:t>3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/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44FE01-EC16-43B7-90AF-282A4264C1F0}" type="slidenum">
              <a:t>4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/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92635E-F835-48D1-9931-B1D15939F3EB}" type="slidenum">
              <a:t>5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/>
          <a:lstStyle/>
          <a:p>
            <a:pPr lvl="0"/>
            <a:r>
              <a:rPr lang="en-GB" sz="2400">
                <a:solidFill>
                  <a:srgbClr val="000000"/>
                </a:solidFill>
                <a:latin typeface="Thorndale" pitchFamily="18"/>
                <a:cs typeface="Tahoma" pitchFamily="2"/>
              </a:rPr>
              <a:t>Since dogs cannot dive, I would rather not have to write a method “dive” in the class Dog.</a:t>
            </a:r>
          </a:p>
          <a:p>
            <a:pPr lvl="0"/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  <a:p>
            <a:pPr lvl="0"/>
            <a:r>
              <a:rPr lang="en-GB" sz="2400">
                <a:solidFill>
                  <a:srgbClr val="000000"/>
                </a:solidFill>
                <a:latin typeface="Thorndale" pitchFamily="18"/>
                <a:cs typeface="Tahoma" pitchFamily="2"/>
              </a:rPr>
              <a:t>Default methods in interfaces come in handy.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4100B5-3C11-4AFE-B6A9-66146259C6F8}" type="slidenum">
              <a:t>6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/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705D9B-06C6-4CFE-8335-80BC9A7575E0}" type="slidenum">
              <a:t>7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/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0E268D-BCD7-410D-9F99-E7902DCC0AE9}" type="slidenum">
              <a:t>8</a:t>
            </a:fld>
            <a:endParaRPr lang="ro-RO"/>
          </a:p>
        </p:txBody>
      </p:sp>
      <p:sp>
        <p:nvSpPr>
          <p:cNvPr id="2" name="Substituent imagine diapozitiv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4160" cy="37008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ubstituent note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107600"/>
          </a:xfrm>
        </p:spPr>
        <p:txBody>
          <a:bodyPr>
            <a:spAutoFit/>
          </a:bodyPr>
          <a:lstStyle/>
          <a:p>
            <a:endParaRPr lang="en-GB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Faceți clic pentru a edita stilul de subtitlu coordonator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D3775A-E840-4635-AA31-84E9DB51A271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725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9B147-7F5B-41BE-B053-26A0B30EBD29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736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2C30D3-871C-43C0-91F1-4C822B3706E9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045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Faceți clic pentru a edita stilul de subtitlu coordonator</a:t>
            </a:r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3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1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2500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2500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8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subsol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2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subsol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1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06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D9E3C9-1AA6-4620-B273-389E86AA455E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793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5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7197725" y="555625"/>
            <a:ext cx="2151063" cy="63087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3962" cy="6308725"/>
          </a:xfrm>
        </p:spPr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3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9367C-06CC-43E5-B1B3-BE6065CC1F25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026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7C758A-2BD6-4E51-B10A-D26CE311436E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40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F266F-FF8E-4AA0-A3B3-6ADEE455F706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292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8DBC9A-3ED1-4FFC-AA0D-F62B88E80635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372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1F8C3-D2FD-485A-ACF9-ABC347F31A5E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499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451EF-AEBF-4FCA-9C37-16AD35D73B48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439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2FBDBA-BEB4-497D-8767-9F1C28DA6765}" type="slidenum"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120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o-RO"/>
          </a:p>
        </p:txBody>
      </p:sp>
      <p:sp>
        <p:nvSpPr>
          <p:cNvPr id="3" name="Substituent text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o-RO"/>
          </a:p>
        </p:txBody>
      </p:sp>
      <p:sp>
        <p:nvSpPr>
          <p:cNvPr id="5" name="Substituent subsol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o-RO"/>
          </a:p>
        </p:txBody>
      </p:sp>
      <p:sp>
        <p:nvSpPr>
          <p:cNvPr id="6" name="Substituent număr diapozitiv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o-RO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44FB905-1E4B-428F-B213-4C003E14CE03}" type="slidenum"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o-RO" sz="2400" b="0" i="0" u="none" strike="noStrike" kern="120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o-RO" sz="3200" b="0" i="0" u="none" strike="noStrike" kern="1200">
          <a:ln>
            <a:noFill/>
          </a:ln>
          <a:latin typeface="Arial" pitchFamily="18"/>
          <a:ea typeface="Microsoft YaHei" pitchFamily="2"/>
          <a:cs typeface="Lucida San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404640" y="1893240"/>
            <a:ext cx="9675000" cy="5666399"/>
          </a:xfrm>
          <a:prstGeom prst="rect">
            <a:avLst/>
          </a:prstGeom>
          <a:solidFill>
            <a:srgbClr val="DDDDDD"/>
          </a:solidFill>
          <a:ln w="25400">
            <a:solidFill>
              <a:srgbClr val="C0C0C0"/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en-GB" sz="2400"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ubstituent titlu 2"/>
          <p:cNvSpPr txBox="1">
            <a:spLocks noGrp="1"/>
          </p:cNvSpPr>
          <p:nvPr>
            <p:ph type="title"/>
          </p:nvPr>
        </p:nvSpPr>
        <p:spPr>
          <a:xfrm>
            <a:off x="740879" y="555480"/>
            <a:ext cx="86083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4" name="Substituent text 3"/>
          <p:cNvSpPr txBox="1">
            <a:spLocks noGrp="1"/>
          </p:cNvSpPr>
          <p:nvPr>
            <p:ph type="body" idx="1"/>
          </p:nvPr>
        </p:nvSpPr>
        <p:spPr>
          <a:xfrm>
            <a:off x="740879" y="2101680"/>
            <a:ext cx="8608320" cy="4762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GB"/>
          </a:p>
        </p:txBody>
      </p:sp>
      <p:sp>
        <p:nvSpPr>
          <p:cNvPr id="5" name="Dreptunghi 4"/>
          <p:cNvSpPr/>
          <p:nvPr/>
        </p:nvSpPr>
        <p:spPr>
          <a:xfrm>
            <a:off x="0" y="0"/>
            <a:ext cx="181800" cy="918719"/>
          </a:xfrm>
          <a:prstGeom prst="rect">
            <a:avLst/>
          </a:prstGeom>
          <a:solidFill>
            <a:srgbClr val="125C8D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en-GB" sz="2400"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0" y="2381399"/>
            <a:ext cx="181800" cy="918719"/>
          </a:xfrm>
          <a:prstGeom prst="rect">
            <a:avLst/>
          </a:prstGeom>
          <a:solidFill>
            <a:srgbClr val="125C8D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en-GB" sz="2400"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7" name="Dreptunghi 6"/>
          <p:cNvSpPr/>
          <p:nvPr/>
        </p:nvSpPr>
        <p:spPr>
          <a:xfrm>
            <a:off x="0" y="1168560"/>
            <a:ext cx="181800" cy="918719"/>
          </a:xfrm>
          <a:prstGeom prst="rect">
            <a:avLst/>
          </a:prstGeom>
          <a:solidFill>
            <a:srgbClr val="125C8D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en-GB" sz="2400">
              <a:latin typeface="Thorndale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8" name="Substituent subsol 7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>
                <a:latin typeface="Thorndale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2400" b="1" i="0" u="none" strike="noStrike">
          <a:ln>
            <a:noFill/>
          </a:ln>
          <a:solidFill>
            <a:srgbClr val="333333"/>
          </a:solidFill>
          <a:latin typeface="Albany" pitchFamily="34"/>
          <a:cs typeface="Tahoma" pitchFamily="2"/>
        </a:defRPr>
      </a:lvl1pPr>
    </p:titleStyle>
    <p:bodyStyle>
      <a:lvl1pPr marL="0" marR="0" indent="0" algn="l" rtl="0" hangingPunct="0">
        <a:spcBef>
          <a:spcPts val="0"/>
        </a:spcBef>
        <a:spcAft>
          <a:spcPts val="0"/>
        </a:spcAft>
        <a:tabLst/>
        <a:defRPr lang="en-GB" sz="2400" b="0" i="0" u="none" strike="noStrike">
          <a:ln>
            <a:noFill/>
          </a:ln>
          <a:solidFill>
            <a:srgbClr val="000000"/>
          </a:solidFill>
          <a:latin typeface="Albany" pitchFamily="34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fain.github.io/Java4Ki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u 1"/>
          <p:cNvSpPr txBox="1">
            <a:spLocks noGrp="1"/>
          </p:cNvSpPr>
          <p:nvPr>
            <p:ph type="subTitle" idx="4294967295"/>
          </p:nvPr>
        </p:nvSpPr>
        <p:spPr>
          <a:xfrm>
            <a:off x="740879" y="1005840"/>
            <a:ext cx="8608320" cy="6954840"/>
          </a:xfrm>
          <a:noFill/>
        </p:spPr>
        <p:txBody>
          <a:bodyPr anchor="ctr"/>
          <a:lstStyle/>
          <a:p>
            <a:pPr lvl="0" indent="-216000" algn="ctr"/>
            <a:r>
              <a:rPr lang="en-GB" sz="3600">
                <a:latin typeface="Consolas" pitchFamily="49"/>
              </a:rPr>
              <a:t>Chapter 5: Interfaces, Lambdas, Abstract and</a:t>
            </a:r>
          </a:p>
          <a:p>
            <a:pPr lvl="0" indent="-216000" algn="ctr"/>
            <a:r>
              <a:rPr lang="en-GB" sz="3600">
                <a:latin typeface="Consolas" pitchFamily="49"/>
              </a:rPr>
              <a:t>Anonymous Classes</a:t>
            </a:r>
          </a:p>
          <a:p>
            <a:pPr lvl="0" indent="-216000" algn="ctr"/>
            <a:endParaRPr lang="en-GB" sz="3600">
              <a:latin typeface="Consolas" pitchFamily="49"/>
            </a:endParaRPr>
          </a:p>
          <a:p>
            <a:pPr lvl="0" indent="-216000" algn="ctr"/>
            <a:r>
              <a:rPr lang="en-GB" sz="3600">
                <a:latin typeface="Consolas" pitchFamily="49"/>
                <a:hlinkClick r:id="rId3"/>
              </a:rPr>
              <a:t>Java Programming for Kids</a:t>
            </a:r>
            <a:r>
              <a:rPr lang="en-GB" sz="3600">
                <a:latin typeface="Consolas" pitchFamily="49"/>
              </a:rPr>
              <a:t> http://yfain.github.io/Java4Kids/ by Yakov Fain was used to prepare this course</a:t>
            </a:r>
          </a:p>
          <a:p>
            <a:pPr lvl="0" indent="-216000" algn="ctr"/>
            <a:endParaRPr lang="en-GB" sz="3600">
              <a:latin typeface="Consolas" pitchFamily="49"/>
            </a:endParaRPr>
          </a:p>
          <a:p>
            <a:pPr lvl="0" indent="-216000" algn="ctr"/>
            <a:endParaRPr lang="en-GB" sz="3600">
              <a:latin typeface="Consolas" pitchFamily="49"/>
            </a:endParaRPr>
          </a:p>
          <a:p>
            <a:pPr lvl="0" indent="-216000" algn="ctr"/>
            <a:endParaRPr lang="en-GB" sz="3600">
              <a:latin typeface="Consolas" pitchFamily="49"/>
            </a:endParaRPr>
          </a:p>
          <a:p>
            <a:pPr lvl="0" indent="-216000" algn="ctr"/>
            <a:endParaRPr lang="en-GB" sz="3600">
              <a:latin typeface="Consolas" pitchFamily="49"/>
            </a:endParaRPr>
          </a:p>
          <a:p>
            <a:pPr lvl="0" indent="-216000" algn="ctr"/>
            <a:endParaRPr lang="en-GB" sz="3600">
              <a:latin typeface="Consolas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u 1"/>
          <p:cNvSpPr txBox="1">
            <a:spLocks noGrp="1"/>
          </p:cNvSpPr>
          <p:nvPr>
            <p:ph type="subTitle" idx="4294967295"/>
          </p:nvPr>
        </p:nvSpPr>
        <p:spPr>
          <a:xfrm>
            <a:off x="740879" y="555480"/>
            <a:ext cx="8608320" cy="6308640"/>
          </a:xfrm>
          <a:noFill/>
        </p:spPr>
        <p:txBody>
          <a:bodyPr anchor="ctr"/>
          <a:lstStyle/>
          <a:p>
            <a:pPr lvl="0" indent="-216000" algn="ctr"/>
            <a:r>
              <a:rPr lang="en-GB" sz="3600" b="1">
                <a:solidFill>
                  <a:srgbClr val="333333"/>
                </a:solidFill>
                <a:latin typeface="Consolas" pitchFamily="49"/>
              </a:rPr>
              <a:t>Lesson 1: Java Interfaces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sz="3600">
                <a:latin typeface="Consolas" pitchFamily="49"/>
              </a:rPr>
              <a:t>Abstract Methods</a:t>
            </a:r>
          </a:p>
        </p:txBody>
      </p:sp>
      <p:sp>
        <p:nvSpPr>
          <p:cNvPr id="3" name="Substituent text 2"/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8320" cy="5036040"/>
          </a:xfrm>
        </p:spPr>
        <p:txBody>
          <a:bodyPr/>
          <a:lstStyle/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interface </a:t>
            </a:r>
            <a:r>
              <a:rPr lang="en-GB" sz="2600">
                <a:solidFill>
                  <a:srgbClr val="BC0066"/>
                </a:solidFill>
                <a:latin typeface="Consolas" pitchFamily="49"/>
              </a:rPr>
              <a:t>Talker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{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  public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talk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();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  <a:p>
            <a:pPr lvl="0"/>
            <a:endParaRPr lang="en-GB" sz="2600">
              <a:solidFill>
                <a:srgbClr val="333333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class </a:t>
            </a:r>
            <a:r>
              <a:rPr lang="en-GB" sz="2600">
                <a:solidFill>
                  <a:srgbClr val="BC0066"/>
                </a:solidFill>
                <a:latin typeface="Consolas" pitchFamily="49"/>
              </a:rPr>
              <a:t>Dog </a:t>
            </a:r>
            <a:r>
              <a:rPr lang="en-GB" sz="2600">
                <a:solidFill>
                  <a:srgbClr val="008800"/>
                </a:solidFill>
                <a:latin typeface="Consolas" pitchFamily="49"/>
              </a:rPr>
              <a:t>implements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Talker {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talk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(){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System.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out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println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DE2200"/>
                </a:solidFill>
                <a:latin typeface="Consolas" pitchFamily="49"/>
              </a:rPr>
              <a:t>"Woof! Woof-woof!"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);</a:t>
            </a:r>
            <a:r>
              <a:rPr lang="en-GB" sz="2600">
                <a:latin typeface="Consolas" pitchFamily="49"/>
              </a:rPr>
              <a:t>}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  <a:p>
            <a:pPr lvl="0"/>
            <a:endParaRPr lang="en-GB" sz="2600">
              <a:solidFill>
                <a:srgbClr val="333333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class </a:t>
            </a:r>
            <a:r>
              <a:rPr lang="en-GB" sz="2600">
                <a:solidFill>
                  <a:srgbClr val="BC0066"/>
                </a:solidFill>
                <a:latin typeface="Consolas" pitchFamily="49"/>
              </a:rPr>
              <a:t>Cat </a:t>
            </a:r>
            <a:r>
              <a:rPr lang="en-GB" sz="2600">
                <a:solidFill>
                  <a:srgbClr val="008800"/>
                </a:solidFill>
                <a:latin typeface="Consolas" pitchFamily="49"/>
              </a:rPr>
              <a:t>implements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Talker {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talk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(){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System.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out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println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DE2200"/>
                </a:solidFill>
                <a:latin typeface="Consolas" pitchFamily="49"/>
              </a:rPr>
              <a:t>"Meow! Meow!"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);</a:t>
            </a:r>
            <a:r>
              <a:rPr lang="en-GB" sz="2600">
                <a:latin typeface="Consolas" pitchFamily="49"/>
              </a:rPr>
              <a:t>}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The Interface Swimmer</a:t>
            </a:r>
          </a:p>
        </p:txBody>
      </p:sp>
      <p:sp>
        <p:nvSpPr>
          <p:cNvPr id="3" name="Substituent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interface </a:t>
            </a:r>
            <a:r>
              <a:rPr lang="en-GB" sz="2600">
                <a:solidFill>
                  <a:srgbClr val="BC0066"/>
                </a:solidFill>
                <a:latin typeface="Consolas" pitchFamily="49"/>
              </a:rPr>
              <a:t>Swimmer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{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swim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int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howFar);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dive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int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howDeep);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3640" y="3463559"/>
            <a:ext cx="6986160" cy="3088440"/>
          </a:xfrm>
          <a:prstGeom prst="rect">
            <a:avLst/>
          </a:prstGeom>
          <a:solidFill>
            <a:srgbClr val="CCFF66">
              <a:alpha val="50000"/>
            </a:srgbClr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Dogs Can't Dive</a:t>
            </a:r>
          </a:p>
        </p:txBody>
      </p:sp>
      <p:sp>
        <p:nvSpPr>
          <p:cNvPr id="3" name="Substituent text 2"/>
          <p:cNvSpPr txBox="1">
            <a:spLocks noGrp="1"/>
          </p:cNvSpPr>
          <p:nvPr>
            <p:ph type="body" idx="4294967295"/>
          </p:nvPr>
        </p:nvSpPr>
        <p:spPr>
          <a:xfrm>
            <a:off x="823680" y="2149200"/>
            <a:ext cx="8608320" cy="4762799"/>
          </a:xfrm>
        </p:spPr>
        <p:txBody>
          <a:bodyPr/>
          <a:lstStyle/>
          <a:p>
            <a:pPr lvl="0"/>
            <a:endParaRPr lang="en-GB" sz="2600">
              <a:solidFill>
                <a:srgbClr val="008800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interface </a:t>
            </a:r>
            <a:r>
              <a:rPr lang="en-GB" sz="2600">
                <a:solidFill>
                  <a:srgbClr val="BC0066"/>
                </a:solidFill>
                <a:latin typeface="Consolas" pitchFamily="49"/>
              </a:rPr>
              <a:t>Swimmer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{</a:t>
            </a:r>
          </a:p>
          <a:p>
            <a:pPr lvl="0"/>
            <a:endParaRPr lang="en-GB" sz="2600">
              <a:solidFill>
                <a:srgbClr val="008800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swim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int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howFar);</a:t>
            </a:r>
          </a:p>
          <a:p>
            <a:pPr lvl="0"/>
            <a:endParaRPr lang="en-GB" sz="2600">
              <a:solidFill>
                <a:srgbClr val="333333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public default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void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dive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int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howDeep){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System.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out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println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</a:t>
            </a:r>
            <a:r>
              <a:rPr lang="en-GB" sz="2600">
                <a:solidFill>
                  <a:srgbClr val="DE2200"/>
                </a:solidFill>
                <a:latin typeface="Consolas" pitchFamily="49"/>
              </a:rPr>
              <a:t>"Can't dive, sorry"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);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};</a:t>
            </a:r>
          </a:p>
          <a:p>
            <a:pPr lvl="0"/>
            <a:endParaRPr lang="en-GB" sz="2600">
              <a:solidFill>
                <a:srgbClr val="333333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Static Methods in Interfaces</a:t>
            </a:r>
          </a:p>
        </p:txBody>
      </p:sp>
      <p:sp>
        <p:nvSpPr>
          <p:cNvPr id="3" name="Substituent text 2"/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8320" cy="5036040"/>
          </a:xfrm>
        </p:spPr>
        <p:txBody>
          <a:bodyPr/>
          <a:lstStyle/>
          <a:p>
            <a:pPr lvl="0"/>
            <a:endParaRPr lang="en-GB" sz="2600">
              <a:solidFill>
                <a:srgbClr val="888888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888888"/>
                </a:solidFill>
                <a:latin typeface="Consolas" pitchFamily="49"/>
              </a:rPr>
              <a:t>// Check if it's summer now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static </a:t>
            </a:r>
            <a:r>
              <a:rPr lang="en-GB" sz="2600">
                <a:solidFill>
                  <a:srgbClr val="888888"/>
                </a:solidFill>
                <a:latin typeface="Consolas" pitchFamily="49"/>
              </a:rPr>
              <a:t>boolean </a:t>
            </a:r>
            <a:r>
              <a:rPr lang="en-GB" sz="2600">
                <a:solidFill>
                  <a:srgbClr val="0066BC"/>
                </a:solidFill>
                <a:latin typeface="Consolas" pitchFamily="49"/>
              </a:rPr>
              <a:t>isSummer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()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{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Month month = LocalDate.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now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().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getMonth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();</a:t>
            </a:r>
          </a:p>
          <a:p>
            <a:pPr lvl="0"/>
            <a:endParaRPr lang="en-GB" sz="2600">
              <a:solidFill>
                <a:srgbClr val="008800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if 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(month == Month.</a:t>
            </a:r>
            <a:r>
              <a:rPr lang="en-GB" sz="2600">
                <a:solidFill>
                  <a:srgbClr val="33669A"/>
                </a:solidFill>
                <a:latin typeface="Consolas" pitchFamily="49"/>
              </a:rPr>
              <a:t>JULY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){</a:t>
            </a:r>
          </a:p>
          <a:p>
            <a:pPr lvl="0"/>
            <a:r>
              <a:rPr lang="en-GB" sz="2600">
                <a:solidFill>
                  <a:srgbClr val="008800"/>
                </a:solidFill>
                <a:latin typeface="Consolas" pitchFamily="49"/>
              </a:rPr>
              <a:t>return true</a:t>
            </a:r>
            <a:r>
              <a:rPr lang="en-GB" sz="2600">
                <a:solidFill>
                  <a:srgbClr val="333333"/>
                </a:solidFill>
                <a:latin typeface="Consolas" pitchFamily="49"/>
              </a:rPr>
              <a:t>;</a:t>
            </a: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  <a:p>
            <a:pPr lvl="0"/>
            <a:endParaRPr lang="en-GB" sz="2600">
              <a:solidFill>
                <a:srgbClr val="333333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...</a:t>
            </a:r>
          </a:p>
          <a:p>
            <a:pPr lvl="0"/>
            <a:endParaRPr lang="en-GB" sz="2600">
              <a:solidFill>
                <a:srgbClr val="333333"/>
              </a:solidFill>
              <a:latin typeface="Consolas" pitchFamily="49"/>
            </a:endParaRPr>
          </a:p>
          <a:p>
            <a:pPr lvl="0"/>
            <a:r>
              <a:rPr lang="en-GB" sz="2600">
                <a:solidFill>
                  <a:srgbClr val="333333"/>
                </a:solidFill>
                <a:latin typeface="Consolas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Hands-on Practice</a:t>
            </a:r>
          </a:p>
        </p:txBody>
      </p:sp>
      <p:sp>
        <p:nvSpPr>
          <p:cNvPr id="3" name="Substituent text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u 1"/>
          <p:cNvSpPr txBox="1">
            <a:spLocks noGrp="1"/>
          </p:cNvSpPr>
          <p:nvPr>
            <p:ph type="subTitle" idx="4294967295"/>
          </p:nvPr>
        </p:nvSpPr>
        <p:spPr>
          <a:xfrm>
            <a:off x="740879" y="555480"/>
            <a:ext cx="8608320" cy="6308640"/>
          </a:xfrm>
          <a:noFill/>
        </p:spPr>
        <p:txBody>
          <a:bodyPr anchor="ctr"/>
          <a:lstStyle/>
          <a:p>
            <a:pPr lvl="0" indent="-216000" algn="ctr"/>
            <a:r>
              <a:rPr lang="en-GB" sz="3600" b="1">
                <a:solidFill>
                  <a:srgbClr val="333333"/>
                </a:solidFill>
                <a:latin typeface="Consolas" pitchFamily="49"/>
              </a:rPr>
              <a:t>Lesson 2: Lambda Expressions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co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202</Words>
  <Application>Microsoft Office PowerPoint</Application>
  <PresentationFormat>Ecran lat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10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8</vt:i4>
      </vt:variant>
    </vt:vector>
  </HeadingPairs>
  <TitlesOfParts>
    <vt:vector size="20" baseType="lpstr">
      <vt:lpstr>Albany</vt:lpstr>
      <vt:lpstr>Microsoft YaHei</vt:lpstr>
      <vt:lpstr>Thorndale</vt:lpstr>
      <vt:lpstr>Arial</vt:lpstr>
      <vt:lpstr>Calibri</vt:lpstr>
      <vt:lpstr>Consolas</vt:lpstr>
      <vt:lpstr>Lucida Sans</vt:lpstr>
      <vt:lpstr>Lucida Sans Unicode</vt:lpstr>
      <vt:lpstr>Tahoma</vt:lpstr>
      <vt:lpstr>Times New Roman</vt:lpstr>
      <vt:lpstr>Default</vt:lpstr>
      <vt:lpstr>lyt-cool</vt:lpstr>
      <vt:lpstr>Prezentare PowerPoint</vt:lpstr>
      <vt:lpstr>Prezentare PowerPoint</vt:lpstr>
      <vt:lpstr>Abstract Methods</vt:lpstr>
      <vt:lpstr>The Interface Swimmer</vt:lpstr>
      <vt:lpstr>Dogs Can't Dive</vt:lpstr>
      <vt:lpstr>Static Methods in Interfaces</vt:lpstr>
      <vt:lpstr>Hands-on Practice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Cristina Fierbinteanu</dc:creator>
  <cp:lastModifiedBy>Cristina</cp:lastModifiedBy>
  <cp:revision>72</cp:revision>
  <dcterms:created xsi:type="dcterms:W3CDTF">2016-01-30T09:23:19Z</dcterms:created>
  <dcterms:modified xsi:type="dcterms:W3CDTF">2016-02-08T18:48:30Z</dcterms:modified>
</cp:coreProperties>
</file>