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665" r:id="rId3"/>
    <p:sldId id="666" r:id="rId4"/>
    <p:sldId id="667" r:id="rId5"/>
    <p:sldId id="66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7CDDCF-2AB7-4423-9A79-436992430D48}" type="doc">
      <dgm:prSet loTypeId="urn:microsoft.com/office/officeart/2005/8/layout/hChevron3" loCatId="process" qsTypeId="urn:microsoft.com/office/officeart/2005/8/quickstyle/simple1" qsCatId="simple" csTypeId="urn:microsoft.com/office/officeart/2005/8/colors/accent1_2" csCatId="accent1" phldr="1"/>
      <dgm:spPr/>
    </dgm:pt>
    <dgm:pt modelId="{4B38E815-D2D1-49ED-82E3-A83BEF98CBFD}">
      <dgm:prSet phldrT="[Text]" custT="1"/>
      <dgm:spPr>
        <a:ln w="57150">
          <a:noFill/>
        </a:ln>
      </dgm:spPr>
      <dgm:t>
        <a:bodyPr/>
        <a:lstStyle/>
        <a:p>
          <a:r>
            <a:rPr lang="en-GB" sz="1800" b="1" dirty="0"/>
            <a:t>Introduction</a:t>
          </a:r>
        </a:p>
      </dgm:t>
    </dgm:pt>
    <dgm:pt modelId="{E05B4EAD-0076-4F77-B44C-18923EB37A29}" type="parTrans" cxnId="{CD9D8AA9-AB52-4B22-BF4C-BCAF282CB587}">
      <dgm:prSet/>
      <dgm:spPr/>
      <dgm:t>
        <a:bodyPr/>
        <a:lstStyle/>
        <a:p>
          <a:endParaRPr lang="en-GB"/>
        </a:p>
      </dgm:t>
    </dgm:pt>
    <dgm:pt modelId="{CA7267B4-162D-4F70-B9EA-3715B32D3DA4}" type="sibTrans" cxnId="{CD9D8AA9-AB52-4B22-BF4C-BCAF282CB587}">
      <dgm:prSet/>
      <dgm:spPr/>
      <dgm:t>
        <a:bodyPr/>
        <a:lstStyle/>
        <a:p>
          <a:endParaRPr lang="en-GB"/>
        </a:p>
      </dgm:t>
    </dgm:pt>
    <dgm:pt modelId="{C8D78301-B4BB-4627-931C-CA3D77F641EC}">
      <dgm:prSet phldrT="[Text]" custT="1"/>
      <dgm:spPr/>
      <dgm:t>
        <a:bodyPr/>
        <a:lstStyle/>
        <a:p>
          <a:r>
            <a:rPr lang="en-GB" sz="1800" b="1" dirty="0"/>
            <a:t>Main question set</a:t>
          </a:r>
        </a:p>
      </dgm:t>
    </dgm:pt>
    <dgm:pt modelId="{DDBF32D3-728D-4337-8948-E959F19CA870}" type="parTrans" cxnId="{EF87B72D-FBA2-4375-9E96-1E702420ABB3}">
      <dgm:prSet/>
      <dgm:spPr/>
      <dgm:t>
        <a:bodyPr/>
        <a:lstStyle/>
        <a:p>
          <a:endParaRPr lang="en-GB"/>
        </a:p>
      </dgm:t>
    </dgm:pt>
    <dgm:pt modelId="{625E68F5-7F0C-4586-B364-2C47B1E2102F}" type="sibTrans" cxnId="{EF87B72D-FBA2-4375-9E96-1E702420ABB3}">
      <dgm:prSet/>
      <dgm:spPr/>
      <dgm:t>
        <a:bodyPr/>
        <a:lstStyle/>
        <a:p>
          <a:endParaRPr lang="en-GB"/>
        </a:p>
      </dgm:t>
    </dgm:pt>
    <dgm:pt modelId="{59D7A77F-778D-4222-BB61-E9139AF36BBC}">
      <dgm:prSet custT="1"/>
      <dgm:spPr/>
      <dgm:t>
        <a:bodyPr/>
        <a:lstStyle/>
        <a:p>
          <a:r>
            <a:rPr lang="en-GB" sz="1800" b="1" dirty="0"/>
            <a:t>Demographics</a:t>
          </a:r>
        </a:p>
      </dgm:t>
    </dgm:pt>
    <dgm:pt modelId="{D2FCB9CC-5585-4CC2-9CF0-F3BCF027DA52}" type="parTrans" cxnId="{D098A3A4-AB68-4F02-8BE0-76B2BDFBDA3E}">
      <dgm:prSet/>
      <dgm:spPr/>
      <dgm:t>
        <a:bodyPr/>
        <a:lstStyle/>
        <a:p>
          <a:endParaRPr lang="en-GB"/>
        </a:p>
      </dgm:t>
    </dgm:pt>
    <dgm:pt modelId="{4095D589-3101-4A59-B544-18ADCD4A28D1}" type="sibTrans" cxnId="{D098A3A4-AB68-4F02-8BE0-76B2BDFBDA3E}">
      <dgm:prSet/>
      <dgm:spPr/>
      <dgm:t>
        <a:bodyPr/>
        <a:lstStyle/>
        <a:p>
          <a:endParaRPr lang="en-GB"/>
        </a:p>
      </dgm:t>
    </dgm:pt>
    <dgm:pt modelId="{361D23B8-CC50-495B-B97F-CF2300D7A4E4}">
      <dgm:prSet custT="1"/>
      <dgm:spPr/>
      <dgm:t>
        <a:bodyPr/>
        <a:lstStyle/>
        <a:p>
          <a:r>
            <a:rPr lang="en-GB" sz="1800" b="1" dirty="0"/>
            <a:t>Re-contact permissions</a:t>
          </a:r>
        </a:p>
      </dgm:t>
    </dgm:pt>
    <dgm:pt modelId="{EF28A5C4-FCD3-4E66-B8FF-8DA172950C04}" type="parTrans" cxnId="{D59291F9-5092-46CF-AA16-5098CC375D23}">
      <dgm:prSet/>
      <dgm:spPr/>
      <dgm:t>
        <a:bodyPr/>
        <a:lstStyle/>
        <a:p>
          <a:endParaRPr lang="en-GB"/>
        </a:p>
      </dgm:t>
    </dgm:pt>
    <dgm:pt modelId="{E7700933-EECB-43FE-BB35-BF00853F7567}" type="sibTrans" cxnId="{D59291F9-5092-46CF-AA16-5098CC375D23}">
      <dgm:prSet/>
      <dgm:spPr/>
      <dgm:t>
        <a:bodyPr/>
        <a:lstStyle/>
        <a:p>
          <a:endParaRPr lang="en-GB"/>
        </a:p>
      </dgm:t>
    </dgm:pt>
    <dgm:pt modelId="{11587974-072A-4DF4-992D-C00945FB091B}" type="pres">
      <dgm:prSet presAssocID="{CB7CDDCF-2AB7-4423-9A79-436992430D48}" presName="Name0" presStyleCnt="0">
        <dgm:presLayoutVars>
          <dgm:dir/>
          <dgm:resizeHandles val="exact"/>
        </dgm:presLayoutVars>
      </dgm:prSet>
      <dgm:spPr/>
    </dgm:pt>
    <dgm:pt modelId="{09B3180C-11DE-4E4D-9A2A-A8F960B1F50F}" type="pres">
      <dgm:prSet presAssocID="{4B38E815-D2D1-49ED-82E3-A83BEF98CBFD}" presName="parTxOnly" presStyleLbl="node1" presStyleIdx="0" presStyleCnt="4">
        <dgm:presLayoutVars>
          <dgm:bulletEnabled val="1"/>
        </dgm:presLayoutVars>
      </dgm:prSet>
      <dgm:spPr/>
    </dgm:pt>
    <dgm:pt modelId="{44320A12-08EA-4ED6-B98E-BF3A4EA88E39}" type="pres">
      <dgm:prSet presAssocID="{CA7267B4-162D-4F70-B9EA-3715B32D3DA4}" presName="parSpace" presStyleCnt="0"/>
      <dgm:spPr/>
    </dgm:pt>
    <dgm:pt modelId="{6F84CD2B-D02F-4D03-A50E-283A6C079A2E}" type="pres">
      <dgm:prSet presAssocID="{C8D78301-B4BB-4627-931C-CA3D77F641EC}" presName="parTxOnly" presStyleLbl="node1" presStyleIdx="1" presStyleCnt="4">
        <dgm:presLayoutVars>
          <dgm:bulletEnabled val="1"/>
        </dgm:presLayoutVars>
      </dgm:prSet>
      <dgm:spPr/>
    </dgm:pt>
    <dgm:pt modelId="{391519F8-7A4F-4DA2-B3F2-77ACB4E0924D}" type="pres">
      <dgm:prSet presAssocID="{625E68F5-7F0C-4586-B364-2C47B1E2102F}" presName="parSpace" presStyleCnt="0"/>
      <dgm:spPr/>
    </dgm:pt>
    <dgm:pt modelId="{F59E2409-35E9-4F9C-A2D9-57AEEF252746}" type="pres">
      <dgm:prSet presAssocID="{59D7A77F-778D-4222-BB61-E9139AF36BBC}" presName="parTxOnly" presStyleLbl="node1" presStyleIdx="2" presStyleCnt="4" custLinFactNeighborY="16444">
        <dgm:presLayoutVars>
          <dgm:bulletEnabled val="1"/>
        </dgm:presLayoutVars>
      </dgm:prSet>
      <dgm:spPr/>
    </dgm:pt>
    <dgm:pt modelId="{393BDE7F-0ECD-4385-B72A-12E8E52EE162}" type="pres">
      <dgm:prSet presAssocID="{4095D589-3101-4A59-B544-18ADCD4A28D1}" presName="parSpace" presStyleCnt="0"/>
      <dgm:spPr/>
    </dgm:pt>
    <dgm:pt modelId="{D3E218BD-B11D-4238-930D-61226AA069DE}" type="pres">
      <dgm:prSet presAssocID="{361D23B8-CC50-495B-B97F-CF2300D7A4E4}" presName="parTxOnly" presStyleLbl="node1" presStyleIdx="3" presStyleCnt="4">
        <dgm:presLayoutVars>
          <dgm:bulletEnabled val="1"/>
        </dgm:presLayoutVars>
      </dgm:prSet>
      <dgm:spPr/>
    </dgm:pt>
  </dgm:ptLst>
  <dgm:cxnLst>
    <dgm:cxn modelId="{3579EA0F-EDAA-408F-9F1F-69A8DCBA62E1}" type="presOf" srcId="{361D23B8-CC50-495B-B97F-CF2300D7A4E4}" destId="{D3E218BD-B11D-4238-930D-61226AA069DE}" srcOrd="0" destOrd="0" presId="urn:microsoft.com/office/officeart/2005/8/layout/hChevron3"/>
    <dgm:cxn modelId="{EF87B72D-FBA2-4375-9E96-1E702420ABB3}" srcId="{CB7CDDCF-2AB7-4423-9A79-436992430D48}" destId="{C8D78301-B4BB-4627-931C-CA3D77F641EC}" srcOrd="1" destOrd="0" parTransId="{DDBF32D3-728D-4337-8948-E959F19CA870}" sibTransId="{625E68F5-7F0C-4586-B364-2C47B1E2102F}"/>
    <dgm:cxn modelId="{85AD012F-CE87-4A19-99C4-0412F160AEEC}" type="presOf" srcId="{C8D78301-B4BB-4627-931C-CA3D77F641EC}" destId="{6F84CD2B-D02F-4D03-A50E-283A6C079A2E}" srcOrd="0" destOrd="0" presId="urn:microsoft.com/office/officeart/2005/8/layout/hChevron3"/>
    <dgm:cxn modelId="{C905C762-5B21-43A3-BACD-6D357C6412A2}" type="presOf" srcId="{CB7CDDCF-2AB7-4423-9A79-436992430D48}" destId="{11587974-072A-4DF4-992D-C00945FB091B}" srcOrd="0" destOrd="0" presId="urn:microsoft.com/office/officeart/2005/8/layout/hChevron3"/>
    <dgm:cxn modelId="{D098A3A4-AB68-4F02-8BE0-76B2BDFBDA3E}" srcId="{CB7CDDCF-2AB7-4423-9A79-436992430D48}" destId="{59D7A77F-778D-4222-BB61-E9139AF36BBC}" srcOrd="2" destOrd="0" parTransId="{D2FCB9CC-5585-4CC2-9CF0-F3BCF027DA52}" sibTransId="{4095D589-3101-4A59-B544-18ADCD4A28D1}"/>
    <dgm:cxn modelId="{086F09A9-6709-4210-B5A7-03C41A796790}" type="presOf" srcId="{4B38E815-D2D1-49ED-82E3-A83BEF98CBFD}" destId="{09B3180C-11DE-4E4D-9A2A-A8F960B1F50F}" srcOrd="0" destOrd="0" presId="urn:microsoft.com/office/officeart/2005/8/layout/hChevron3"/>
    <dgm:cxn modelId="{CD9D8AA9-AB52-4B22-BF4C-BCAF282CB587}" srcId="{CB7CDDCF-2AB7-4423-9A79-436992430D48}" destId="{4B38E815-D2D1-49ED-82E3-A83BEF98CBFD}" srcOrd="0" destOrd="0" parTransId="{E05B4EAD-0076-4F77-B44C-18923EB37A29}" sibTransId="{CA7267B4-162D-4F70-B9EA-3715B32D3DA4}"/>
    <dgm:cxn modelId="{D59291F9-5092-46CF-AA16-5098CC375D23}" srcId="{CB7CDDCF-2AB7-4423-9A79-436992430D48}" destId="{361D23B8-CC50-495B-B97F-CF2300D7A4E4}" srcOrd="3" destOrd="0" parTransId="{EF28A5C4-FCD3-4E66-B8FF-8DA172950C04}" sibTransId="{E7700933-EECB-43FE-BB35-BF00853F7567}"/>
    <dgm:cxn modelId="{678BB3FB-BB65-4428-AF38-43FD9CC435E3}" type="presOf" srcId="{59D7A77F-778D-4222-BB61-E9139AF36BBC}" destId="{F59E2409-35E9-4F9C-A2D9-57AEEF252746}" srcOrd="0" destOrd="0" presId="urn:microsoft.com/office/officeart/2005/8/layout/hChevron3"/>
    <dgm:cxn modelId="{EB6415E0-13AB-4B74-9940-ADEE2B4C7C85}" type="presParOf" srcId="{11587974-072A-4DF4-992D-C00945FB091B}" destId="{09B3180C-11DE-4E4D-9A2A-A8F960B1F50F}" srcOrd="0" destOrd="0" presId="urn:microsoft.com/office/officeart/2005/8/layout/hChevron3"/>
    <dgm:cxn modelId="{A1D5A069-18E6-48A4-9B37-09460174389F}" type="presParOf" srcId="{11587974-072A-4DF4-992D-C00945FB091B}" destId="{44320A12-08EA-4ED6-B98E-BF3A4EA88E39}" srcOrd="1" destOrd="0" presId="urn:microsoft.com/office/officeart/2005/8/layout/hChevron3"/>
    <dgm:cxn modelId="{F68129E9-8C48-44FA-9BCE-7F5C06D892E3}" type="presParOf" srcId="{11587974-072A-4DF4-992D-C00945FB091B}" destId="{6F84CD2B-D02F-4D03-A50E-283A6C079A2E}" srcOrd="2" destOrd="0" presId="urn:microsoft.com/office/officeart/2005/8/layout/hChevron3"/>
    <dgm:cxn modelId="{76F9437A-F18C-4174-AB55-8792D1C49E28}" type="presParOf" srcId="{11587974-072A-4DF4-992D-C00945FB091B}" destId="{391519F8-7A4F-4DA2-B3F2-77ACB4E0924D}" srcOrd="3" destOrd="0" presId="urn:microsoft.com/office/officeart/2005/8/layout/hChevron3"/>
    <dgm:cxn modelId="{6C02BFE1-0270-4085-B52E-1AE05286F54D}" type="presParOf" srcId="{11587974-072A-4DF4-992D-C00945FB091B}" destId="{F59E2409-35E9-4F9C-A2D9-57AEEF252746}" srcOrd="4" destOrd="0" presId="urn:microsoft.com/office/officeart/2005/8/layout/hChevron3"/>
    <dgm:cxn modelId="{AA2FB530-05C3-413B-83F7-9897E22F55BF}" type="presParOf" srcId="{11587974-072A-4DF4-992D-C00945FB091B}" destId="{393BDE7F-0ECD-4385-B72A-12E8E52EE162}" srcOrd="5" destOrd="0" presId="urn:microsoft.com/office/officeart/2005/8/layout/hChevron3"/>
    <dgm:cxn modelId="{7DE80466-FD13-409D-87E5-0A677E22B500}" type="presParOf" srcId="{11587974-072A-4DF4-992D-C00945FB091B}" destId="{D3E218BD-B11D-4238-930D-61226AA069DE}"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3180C-11DE-4E4D-9A2A-A8F960B1F50F}">
      <dsp:nvSpPr>
        <dsp:cNvPr id="0" name=""/>
        <dsp:cNvSpPr/>
      </dsp:nvSpPr>
      <dsp:spPr>
        <a:xfrm>
          <a:off x="3431" y="0"/>
          <a:ext cx="3442997" cy="1321347"/>
        </a:xfrm>
        <a:prstGeom prst="homePlate">
          <a:avLst/>
        </a:prstGeom>
        <a:solidFill>
          <a:schemeClr val="accent1">
            <a:hueOff val="0"/>
            <a:satOff val="0"/>
            <a:lumOff val="0"/>
            <a:alphaOff val="0"/>
          </a:schemeClr>
        </a:solidFill>
        <a:ln w="5715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dirty="0"/>
            <a:t>Introduction</a:t>
          </a:r>
        </a:p>
      </dsp:txBody>
      <dsp:txXfrm>
        <a:off x="3431" y="0"/>
        <a:ext cx="3112660" cy="1321347"/>
      </dsp:txXfrm>
    </dsp:sp>
    <dsp:sp modelId="{6F84CD2B-D02F-4D03-A50E-283A6C079A2E}">
      <dsp:nvSpPr>
        <dsp:cNvPr id="0" name=""/>
        <dsp:cNvSpPr/>
      </dsp:nvSpPr>
      <dsp:spPr>
        <a:xfrm>
          <a:off x="2757829" y="0"/>
          <a:ext cx="3442997" cy="13213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dirty="0"/>
            <a:t>Main question set</a:t>
          </a:r>
        </a:p>
      </dsp:txBody>
      <dsp:txXfrm>
        <a:off x="3418503" y="0"/>
        <a:ext cx="2121650" cy="1321347"/>
      </dsp:txXfrm>
    </dsp:sp>
    <dsp:sp modelId="{F59E2409-35E9-4F9C-A2D9-57AEEF252746}">
      <dsp:nvSpPr>
        <dsp:cNvPr id="0" name=""/>
        <dsp:cNvSpPr/>
      </dsp:nvSpPr>
      <dsp:spPr>
        <a:xfrm>
          <a:off x="5512228" y="0"/>
          <a:ext cx="3442997" cy="13213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dirty="0"/>
            <a:t>Demographics</a:t>
          </a:r>
        </a:p>
      </dsp:txBody>
      <dsp:txXfrm>
        <a:off x="6172902" y="0"/>
        <a:ext cx="2121650" cy="1321347"/>
      </dsp:txXfrm>
    </dsp:sp>
    <dsp:sp modelId="{D3E218BD-B11D-4238-930D-61226AA069DE}">
      <dsp:nvSpPr>
        <dsp:cNvPr id="0" name=""/>
        <dsp:cNvSpPr/>
      </dsp:nvSpPr>
      <dsp:spPr>
        <a:xfrm>
          <a:off x="8266626" y="0"/>
          <a:ext cx="3442997" cy="132134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GB" sz="1800" b="1" kern="1200" dirty="0"/>
            <a:t>Re-contact permissions</a:t>
          </a:r>
        </a:p>
      </dsp:txBody>
      <dsp:txXfrm>
        <a:off x="8927300" y="0"/>
        <a:ext cx="2121650" cy="1321347"/>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270BCA-4DF3-4BF1-A383-F08D3F1D5FCB}"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3616022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70BCA-4DF3-4BF1-A383-F08D3F1D5FCB}"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401249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0270BCA-4DF3-4BF1-A383-F08D3F1D5FCB}" type="datetimeFigureOut">
              <a:rPr lang="en-GB" smtClean="0"/>
              <a:t>21/10/2024</a:t>
            </a:fld>
            <a:endParaRPr lang="en-GB"/>
          </a:p>
        </p:txBody>
      </p:sp>
      <p:sp>
        <p:nvSpPr>
          <p:cNvPr id="5" name="Footer Placeholder 4"/>
          <p:cNvSpPr>
            <a:spLocks noGrp="1"/>
          </p:cNvSpPr>
          <p:nvPr>
            <p:ph type="ftr" sz="quarter" idx="11"/>
          </p:nvPr>
        </p:nvSpPr>
        <p:spPr>
          <a:xfrm>
            <a:off x="3776135" y="6422854"/>
            <a:ext cx="4279669" cy="365125"/>
          </a:xfrm>
        </p:spPr>
        <p:txBody>
          <a:bodyPr/>
          <a:lstStyle/>
          <a:p>
            <a:endParaRPr lang="en-GB"/>
          </a:p>
        </p:txBody>
      </p:sp>
      <p:sp>
        <p:nvSpPr>
          <p:cNvPr id="6" name="Slide Number Placeholder 5"/>
          <p:cNvSpPr>
            <a:spLocks noGrp="1"/>
          </p:cNvSpPr>
          <p:nvPr>
            <p:ph type="sldNum" sz="quarter" idx="12"/>
          </p:nvPr>
        </p:nvSpPr>
        <p:spPr>
          <a:xfrm>
            <a:off x="8073048" y="6422854"/>
            <a:ext cx="879759" cy="365125"/>
          </a:xfrm>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745132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270BCA-4DF3-4BF1-A383-F08D3F1D5FCB}"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2389071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0270BCA-4DF3-4BF1-A383-F08D3F1D5FCB}" type="datetimeFigureOut">
              <a:rPr lang="en-GB" smtClean="0"/>
              <a:t>21/10/2024</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0A15613-E3EB-4493-85F0-CAE12EB2B4BD}" type="slidenum">
              <a:rPr lang="en-GB" smtClean="0"/>
              <a:t>‹#›</a:t>
            </a:fld>
            <a:endParaRPr lang="en-GB"/>
          </a:p>
        </p:txBody>
      </p:sp>
    </p:spTree>
    <p:extLst>
      <p:ext uri="{BB962C8B-B14F-4D97-AF65-F5344CB8AC3E}">
        <p14:creationId xmlns:p14="http://schemas.microsoft.com/office/powerpoint/2010/main" val="91949602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70BCA-4DF3-4BF1-A383-F08D3F1D5FCB}"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203808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270BCA-4DF3-4BF1-A383-F08D3F1D5FCB}"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77267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270BCA-4DF3-4BF1-A383-F08D3F1D5FCB}"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3523209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70BCA-4DF3-4BF1-A383-F08D3F1D5FCB}"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3313800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70BCA-4DF3-4BF1-A383-F08D3F1D5FCB}"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256625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70BCA-4DF3-4BF1-A383-F08D3F1D5FCB}"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0A15613-E3EB-4493-85F0-CAE12EB2B4BD}" type="slidenum">
              <a:rPr lang="en-GB" smtClean="0"/>
              <a:t>‹#›</a:t>
            </a:fld>
            <a:endParaRPr lang="en-GB"/>
          </a:p>
        </p:txBody>
      </p:sp>
    </p:spTree>
    <p:extLst>
      <p:ext uri="{BB962C8B-B14F-4D97-AF65-F5344CB8AC3E}">
        <p14:creationId xmlns:p14="http://schemas.microsoft.com/office/powerpoint/2010/main" val="2221249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0270BCA-4DF3-4BF1-A383-F08D3F1D5FCB}" type="datetimeFigureOut">
              <a:rPr lang="en-GB" smtClean="0"/>
              <a:t>21/10/2024</a:t>
            </a:fld>
            <a:endParaRPr lang="en-GB"/>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GB"/>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0A15613-E3EB-4493-85F0-CAE12EB2B4BD}" type="slidenum">
              <a:rPr lang="en-GB" smtClean="0"/>
              <a:t>‹#›</a:t>
            </a:fld>
            <a:endParaRPr lang="en-GB"/>
          </a:p>
        </p:txBody>
      </p:sp>
    </p:spTree>
    <p:extLst>
      <p:ext uri="{BB962C8B-B14F-4D97-AF65-F5344CB8AC3E}">
        <p14:creationId xmlns:p14="http://schemas.microsoft.com/office/powerpoint/2010/main" val="35388515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n34OnLnKzIg" TargetMode="External"/><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79FD-2B80-E1E6-DF73-B785561CE930}"/>
              </a:ext>
            </a:extLst>
          </p:cNvPr>
          <p:cNvSpPr>
            <a:spLocks noGrp="1"/>
          </p:cNvSpPr>
          <p:nvPr>
            <p:ph type="ctrTitle"/>
          </p:nvPr>
        </p:nvSpPr>
        <p:spPr/>
        <p:txBody>
          <a:bodyPr/>
          <a:lstStyle/>
          <a:p>
            <a:r>
              <a:rPr lang="en-GB" dirty="0"/>
              <a:t>Survey and questionnaire design</a:t>
            </a:r>
          </a:p>
        </p:txBody>
      </p:sp>
      <p:sp>
        <p:nvSpPr>
          <p:cNvPr id="3" name="Subtitle 2">
            <a:extLst>
              <a:ext uri="{FF2B5EF4-FFF2-40B4-BE49-F238E27FC236}">
                <a16:creationId xmlns:a16="http://schemas.microsoft.com/office/drawing/2014/main" id="{B9E42FA9-323F-1318-D093-0CF0B07B3FAE}"/>
              </a:ext>
            </a:extLst>
          </p:cNvPr>
          <p:cNvSpPr>
            <a:spLocks noGrp="1"/>
          </p:cNvSpPr>
          <p:nvPr>
            <p:ph type="subTitle" idx="1"/>
          </p:nvPr>
        </p:nvSpPr>
        <p:spPr/>
        <p:txBody>
          <a:bodyPr/>
          <a:lstStyle/>
          <a:p>
            <a:r>
              <a:rPr lang="en-GB" dirty="0"/>
              <a:t>Christopher Final, MSc Data Science – Research Methods and Professional Practice</a:t>
            </a:r>
          </a:p>
        </p:txBody>
      </p:sp>
    </p:spTree>
    <p:extLst>
      <p:ext uri="{BB962C8B-B14F-4D97-AF65-F5344CB8AC3E}">
        <p14:creationId xmlns:p14="http://schemas.microsoft.com/office/powerpoint/2010/main" val="372617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4C1A13-95A5-41E6-AE6B-C32C305AAFF3}"/>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5623" y="1998294"/>
            <a:ext cx="6652332" cy="4435205"/>
          </a:xfrm>
          <a:prstGeom prst="rect">
            <a:avLst/>
          </a:prstGeom>
        </p:spPr>
      </p:pic>
      <p:sp>
        <p:nvSpPr>
          <p:cNvPr id="6" name="Slide Number Placeholder 5">
            <a:extLst>
              <a:ext uri="{FF2B5EF4-FFF2-40B4-BE49-F238E27FC236}">
                <a16:creationId xmlns:a16="http://schemas.microsoft.com/office/drawing/2014/main" id="{A60E3EC8-1B0B-42A3-AADA-0BED4574BC13}"/>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lumMod val="50000"/>
                    <a:lumOff val="50000"/>
                  </a:prstClr>
                </a:solidFill>
                <a:effectLst/>
                <a:uLnTx/>
                <a:uFillTx/>
                <a:latin typeface="Arial" panose="020B0604020202020204"/>
                <a:ea typeface="+mn-ea"/>
                <a:cs typeface="+mn-cs"/>
              </a:rPr>
              <a:t>|   </a:t>
            </a:r>
            <a:fld id="{5898CC38-F149-5B45-A1B4-290B41364A0C}" type="slidenum">
              <a:rPr kumimoji="0" lang="en-GB" sz="1200" b="0" i="0" u="none" strike="noStrike" kern="1200" cap="none" spc="0" normalizeH="0" baseline="0" noProof="0" smtClean="0">
                <a:ln>
                  <a:noFill/>
                </a:ln>
                <a:solidFill>
                  <a:prstClr val="black">
                    <a:lumMod val="50000"/>
                    <a:lumOff val="50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mn-cs"/>
            </a:endParaRPr>
          </a:p>
        </p:txBody>
      </p:sp>
      <p:sp>
        <p:nvSpPr>
          <p:cNvPr id="22" name="Title 21">
            <a:extLst>
              <a:ext uri="{FF2B5EF4-FFF2-40B4-BE49-F238E27FC236}">
                <a16:creationId xmlns:a16="http://schemas.microsoft.com/office/drawing/2014/main" id="{E9088825-9B64-4683-B35A-4EC858D2D7B0}"/>
              </a:ext>
            </a:extLst>
          </p:cNvPr>
          <p:cNvSpPr>
            <a:spLocks noGrp="1"/>
          </p:cNvSpPr>
          <p:nvPr>
            <p:ph type="title" idx="4294967295"/>
          </p:nvPr>
        </p:nvSpPr>
        <p:spPr>
          <a:xfrm>
            <a:off x="0" y="252413"/>
            <a:ext cx="11245850" cy="820737"/>
          </a:xfrm>
        </p:spPr>
        <p:txBody>
          <a:bodyPr>
            <a:normAutofit/>
          </a:bodyPr>
          <a:lstStyle/>
          <a:p>
            <a:r>
              <a:rPr lang="en-GB" sz="2800" b="1" dirty="0">
                <a:solidFill>
                  <a:schemeClr val="tx1"/>
                </a:solidFill>
              </a:rPr>
              <a:t>WHY IS SURVEY DESIGN SO IMPORTANT?</a:t>
            </a:r>
          </a:p>
        </p:txBody>
      </p:sp>
      <p:sp>
        <p:nvSpPr>
          <p:cNvPr id="24" name="TextBox 23">
            <a:extLst>
              <a:ext uri="{FF2B5EF4-FFF2-40B4-BE49-F238E27FC236}">
                <a16:creationId xmlns:a16="http://schemas.microsoft.com/office/drawing/2014/main" id="{750491D1-3639-4E6C-BBB9-35618E0C3140}"/>
              </a:ext>
            </a:extLst>
          </p:cNvPr>
          <p:cNvSpPr txBox="1"/>
          <p:nvPr/>
        </p:nvSpPr>
        <p:spPr>
          <a:xfrm>
            <a:off x="306000" y="1254583"/>
            <a:ext cx="11427291" cy="658642"/>
          </a:xfrm>
          <a:prstGeom prst="rect">
            <a:avLst/>
          </a:prstGeom>
          <a:noFill/>
        </p:spPr>
        <p:txBody>
          <a:bodyPr wrap="square">
            <a:spAutoFit/>
          </a:bodyPr>
          <a:lstStyle/>
          <a:p>
            <a:pPr>
              <a:lnSpc>
                <a:spcPct val="120000"/>
              </a:lnSpc>
              <a:spcBef>
                <a:spcPts val="100"/>
              </a:spcBef>
            </a:pPr>
            <a:r>
              <a:rPr lang="en-GB" sz="1600" dirty="0"/>
              <a:t>The data you get from a survey will only be as good as the questions in the survey. This quick video and guide will give you an overview of how to get the most of your surveys. Get started by watching this short video…</a:t>
            </a:r>
          </a:p>
        </p:txBody>
      </p:sp>
      <p:sp>
        <p:nvSpPr>
          <p:cNvPr id="10" name="Oval 9">
            <a:hlinkClick r:id="rId3"/>
            <a:extLst>
              <a:ext uri="{FF2B5EF4-FFF2-40B4-BE49-F238E27FC236}">
                <a16:creationId xmlns:a16="http://schemas.microsoft.com/office/drawing/2014/main" id="{E4014519-DAAE-455B-8E86-9DB3AE35204A}"/>
              </a:ext>
            </a:extLst>
          </p:cNvPr>
          <p:cNvSpPr/>
          <p:nvPr/>
        </p:nvSpPr>
        <p:spPr>
          <a:xfrm>
            <a:off x="1678160" y="1981889"/>
            <a:ext cx="1530037" cy="1430448"/>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GB" sz="1400" b="1" dirty="0">
                <a:solidFill>
                  <a:schemeClr val="tx1"/>
                </a:solidFill>
              </a:rPr>
              <a:t>Press here to </a:t>
            </a:r>
          </a:p>
          <a:p>
            <a:pPr algn="ctr"/>
            <a:r>
              <a:rPr lang="en-GB" sz="1400" b="1" dirty="0">
                <a:solidFill>
                  <a:schemeClr val="tx1"/>
                </a:solidFill>
              </a:rPr>
              <a:t>play</a:t>
            </a:r>
          </a:p>
        </p:txBody>
      </p:sp>
    </p:spTree>
    <p:extLst>
      <p:ext uri="{BB962C8B-B14F-4D97-AF65-F5344CB8AC3E}">
        <p14:creationId xmlns:p14="http://schemas.microsoft.com/office/powerpoint/2010/main" val="1893761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0E3EC8-1B0B-42A3-AADA-0BED4574BC13}"/>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lumMod val="50000"/>
                    <a:lumOff val="50000"/>
                  </a:prstClr>
                </a:solidFill>
                <a:effectLst/>
                <a:uLnTx/>
                <a:uFillTx/>
                <a:latin typeface="Arial" panose="020B0604020202020204"/>
                <a:ea typeface="+mn-ea"/>
                <a:cs typeface="+mn-cs"/>
              </a:rPr>
              <a:t>|   </a:t>
            </a:r>
            <a:fld id="{5898CC38-F149-5B45-A1B4-290B41364A0C}" type="slidenum">
              <a:rPr kumimoji="0" lang="en-GB" sz="1200" b="0" i="0" u="none" strike="noStrike" kern="1200" cap="none" spc="0" normalizeH="0" baseline="0" noProof="0" smtClean="0">
                <a:ln>
                  <a:noFill/>
                </a:ln>
                <a:solidFill>
                  <a:prstClr val="black">
                    <a:lumMod val="50000"/>
                    <a:lumOff val="50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mn-cs"/>
            </a:endParaRPr>
          </a:p>
        </p:txBody>
      </p:sp>
      <p:sp>
        <p:nvSpPr>
          <p:cNvPr id="22" name="Title 21">
            <a:extLst>
              <a:ext uri="{FF2B5EF4-FFF2-40B4-BE49-F238E27FC236}">
                <a16:creationId xmlns:a16="http://schemas.microsoft.com/office/drawing/2014/main" id="{E9088825-9B64-4683-B35A-4EC858D2D7B0}"/>
              </a:ext>
            </a:extLst>
          </p:cNvPr>
          <p:cNvSpPr>
            <a:spLocks noGrp="1"/>
          </p:cNvSpPr>
          <p:nvPr>
            <p:ph type="title" idx="4294967295"/>
          </p:nvPr>
        </p:nvSpPr>
        <p:spPr>
          <a:xfrm>
            <a:off x="0" y="252413"/>
            <a:ext cx="11245850" cy="820737"/>
          </a:xfrm>
        </p:spPr>
        <p:txBody>
          <a:bodyPr>
            <a:normAutofit/>
          </a:bodyPr>
          <a:lstStyle/>
          <a:p>
            <a:r>
              <a:rPr lang="en-GB" sz="2800" b="1" dirty="0">
                <a:solidFill>
                  <a:schemeClr val="tx1"/>
                </a:solidFill>
              </a:rPr>
              <a:t>SURVEY STRUCTURE</a:t>
            </a:r>
          </a:p>
        </p:txBody>
      </p:sp>
      <p:graphicFrame>
        <p:nvGraphicFramePr>
          <p:cNvPr id="14" name="Diagram 13" descr="Diagram to show survey structure&#10;Introduction&#10;Main question set&#10;Demographics&#10;Re-contact permissions">
            <a:extLst>
              <a:ext uri="{FF2B5EF4-FFF2-40B4-BE49-F238E27FC236}">
                <a16:creationId xmlns:a16="http://schemas.microsoft.com/office/drawing/2014/main" id="{9A660500-A626-4F27-BBCD-4AD26F49E7BC}"/>
              </a:ext>
            </a:extLst>
          </p:cNvPr>
          <p:cNvGraphicFramePr/>
          <p:nvPr/>
        </p:nvGraphicFramePr>
        <p:xfrm>
          <a:off x="239472" y="1365132"/>
          <a:ext cx="11713056" cy="1321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87081E41-279A-460D-966C-D34B9FDAC49C}"/>
              </a:ext>
            </a:extLst>
          </p:cNvPr>
          <p:cNvSpPr txBox="1"/>
          <p:nvPr/>
        </p:nvSpPr>
        <p:spPr>
          <a:xfrm>
            <a:off x="306000" y="2761307"/>
            <a:ext cx="2763125" cy="2677656"/>
          </a:xfrm>
          <a:prstGeom prst="rect">
            <a:avLst/>
          </a:prstGeom>
          <a:noFill/>
        </p:spPr>
        <p:txBody>
          <a:bodyPr wrap="square" rtlCol="0">
            <a:spAutoFit/>
          </a:bodyPr>
          <a:lstStyle/>
          <a:p>
            <a:r>
              <a:rPr lang="en-GB" sz="1400" dirty="0"/>
              <a:t>Introductions need to cover:</a:t>
            </a:r>
          </a:p>
          <a:p>
            <a:pPr marL="285750" indent="-285750">
              <a:buFont typeface="Arial" panose="020B0604020202020204" pitchFamily="34" charset="0"/>
              <a:buChar char="•"/>
            </a:pPr>
            <a:r>
              <a:rPr lang="en-GB" sz="1400" b="1" dirty="0">
                <a:cs typeface="Arial" panose="020B0604020202020204" pitchFamily="34" charset="0"/>
              </a:rPr>
              <a:t>What </a:t>
            </a:r>
            <a:r>
              <a:rPr lang="en-GB" sz="1400" dirty="0">
                <a:cs typeface="Arial" panose="020B0604020202020204" pitchFamily="34" charset="0"/>
              </a:rPr>
              <a:t>are you asking? </a:t>
            </a:r>
          </a:p>
          <a:p>
            <a:pPr marL="285750" indent="-285750">
              <a:buFont typeface="Arial" panose="020B0604020202020204" pitchFamily="34" charset="0"/>
              <a:buChar char="•"/>
            </a:pPr>
            <a:r>
              <a:rPr lang="en-GB" sz="1400" b="1" dirty="0">
                <a:cs typeface="Arial" panose="020B0604020202020204" pitchFamily="34" charset="0"/>
              </a:rPr>
              <a:t>Why</a:t>
            </a:r>
            <a:r>
              <a:rPr lang="en-GB" sz="1400" dirty="0">
                <a:cs typeface="Arial" panose="020B0604020202020204" pitchFamily="34" charset="0"/>
              </a:rPr>
              <a:t> you are you asking? </a:t>
            </a:r>
          </a:p>
          <a:p>
            <a:pPr marL="285750" indent="-285750">
              <a:buFont typeface="Arial" panose="020B0604020202020204" pitchFamily="34" charset="0"/>
              <a:buChar char="•"/>
            </a:pPr>
            <a:r>
              <a:rPr lang="en-GB" sz="1400" b="1" dirty="0">
                <a:cs typeface="Arial" panose="020B0604020202020204" pitchFamily="34" charset="0"/>
              </a:rPr>
              <a:t>Who</a:t>
            </a:r>
            <a:r>
              <a:rPr lang="en-GB" sz="1400" dirty="0">
                <a:cs typeface="Arial" panose="020B0604020202020204" pitchFamily="34" charset="0"/>
              </a:rPr>
              <a:t> is asking? </a:t>
            </a:r>
          </a:p>
          <a:p>
            <a:pPr marL="285750" indent="-285750">
              <a:buFont typeface="Arial" panose="020B0604020202020204" pitchFamily="34" charset="0"/>
              <a:buChar char="•"/>
            </a:pPr>
            <a:r>
              <a:rPr lang="en-GB" sz="1400" b="1" dirty="0">
                <a:cs typeface="Arial" panose="020B0604020202020204" pitchFamily="34" charset="0"/>
              </a:rPr>
              <a:t>Who</a:t>
            </a:r>
            <a:r>
              <a:rPr lang="en-GB" sz="1400" dirty="0">
                <a:cs typeface="Arial" panose="020B0604020202020204" pitchFamily="34" charset="0"/>
              </a:rPr>
              <a:t> is the target audience? </a:t>
            </a:r>
          </a:p>
          <a:p>
            <a:pPr marL="285750" indent="-285750">
              <a:buFont typeface="Arial" panose="020B0604020202020204" pitchFamily="34" charset="0"/>
              <a:buChar char="•"/>
            </a:pPr>
            <a:r>
              <a:rPr lang="en-GB" sz="1400" b="1" dirty="0">
                <a:cs typeface="Arial" panose="020B0604020202020204" pitchFamily="34" charset="0"/>
              </a:rPr>
              <a:t>How</a:t>
            </a:r>
            <a:r>
              <a:rPr lang="en-GB" sz="1400" dirty="0">
                <a:cs typeface="Arial" panose="020B0604020202020204" pitchFamily="34" charset="0"/>
              </a:rPr>
              <a:t> will answers be used?</a:t>
            </a:r>
          </a:p>
          <a:p>
            <a:pPr marL="285750" indent="-285750">
              <a:buFont typeface="Arial" panose="020B0604020202020204" pitchFamily="34" charset="0"/>
              <a:buChar char="•"/>
            </a:pPr>
            <a:r>
              <a:rPr lang="en-GB" sz="1400" b="1" dirty="0">
                <a:cs typeface="Arial" panose="020B0604020202020204" pitchFamily="34" charset="0"/>
              </a:rPr>
              <a:t>When</a:t>
            </a:r>
            <a:r>
              <a:rPr lang="en-GB" sz="1400" dirty="0">
                <a:cs typeface="Arial" panose="020B0604020202020204" pitchFamily="34" charset="0"/>
              </a:rPr>
              <a:t> should people respond by?</a:t>
            </a:r>
          </a:p>
          <a:p>
            <a:pPr marL="285750" indent="-285750">
              <a:buFont typeface="Arial" panose="020B0604020202020204" pitchFamily="34" charset="0"/>
              <a:buChar char="•"/>
            </a:pPr>
            <a:r>
              <a:rPr lang="en-GB" sz="1400" dirty="0">
                <a:cs typeface="Arial" panose="020B0604020202020204" pitchFamily="34" charset="0"/>
              </a:rPr>
              <a:t>Details of confidentiality, anonymity and privacy notices</a:t>
            </a:r>
          </a:p>
          <a:p>
            <a:pPr marL="285750" indent="-285750">
              <a:buFont typeface="Arial" panose="020B0604020202020204" pitchFamily="34" charset="0"/>
              <a:buChar char="•"/>
            </a:pPr>
            <a:endParaRPr lang="en-GB" sz="1400" dirty="0">
              <a:cs typeface="Arial" panose="020B0604020202020204" pitchFamily="34" charset="0"/>
            </a:endParaRPr>
          </a:p>
          <a:p>
            <a:endParaRPr lang="en-GB" sz="1400" dirty="0"/>
          </a:p>
        </p:txBody>
      </p:sp>
      <p:sp>
        <p:nvSpPr>
          <p:cNvPr id="15" name="TextBox 14">
            <a:extLst>
              <a:ext uri="{FF2B5EF4-FFF2-40B4-BE49-F238E27FC236}">
                <a16:creationId xmlns:a16="http://schemas.microsoft.com/office/drawing/2014/main" id="{6220B85E-E177-4B86-8878-8DFF2AD0F7C2}"/>
              </a:ext>
            </a:extLst>
          </p:cNvPr>
          <p:cNvSpPr txBox="1"/>
          <p:nvPr/>
        </p:nvSpPr>
        <p:spPr>
          <a:xfrm>
            <a:off x="3032911" y="2775244"/>
            <a:ext cx="2799339" cy="3108543"/>
          </a:xfrm>
          <a:prstGeom prst="rect">
            <a:avLst/>
          </a:prstGeom>
          <a:noFill/>
        </p:spPr>
        <p:txBody>
          <a:bodyPr wrap="square" rtlCol="0">
            <a:spAutoFit/>
          </a:bodyPr>
          <a:lstStyle/>
          <a:p>
            <a:pPr marL="285750" indent="-285750">
              <a:buFont typeface="Arial" panose="020B0604020202020204" pitchFamily="34" charset="0"/>
              <a:buChar char="•"/>
            </a:pPr>
            <a:r>
              <a:rPr lang="en-GB" sz="1400" dirty="0"/>
              <a:t>Questions should be designed to address the overarching research questions.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This could include a combination of </a:t>
            </a:r>
            <a:r>
              <a:rPr lang="en-GB" sz="1400" b="1" dirty="0"/>
              <a:t>open</a:t>
            </a:r>
            <a:r>
              <a:rPr lang="en-GB" sz="1400" dirty="0"/>
              <a:t> and </a:t>
            </a:r>
            <a:r>
              <a:rPr lang="en-GB" sz="1400" b="1" dirty="0"/>
              <a:t>closed</a:t>
            </a:r>
            <a:r>
              <a:rPr lang="en-GB" sz="1400" dirty="0"/>
              <a:t> questions</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It is important to only ask questions that are needed, to keep survey length manageable for the respondent.</a:t>
            </a:r>
          </a:p>
        </p:txBody>
      </p:sp>
      <p:sp>
        <p:nvSpPr>
          <p:cNvPr id="16" name="TextBox 15">
            <a:extLst>
              <a:ext uri="{FF2B5EF4-FFF2-40B4-BE49-F238E27FC236}">
                <a16:creationId xmlns:a16="http://schemas.microsoft.com/office/drawing/2014/main" id="{C9539D9E-EDDB-40FF-AE95-8CBF55007351}"/>
              </a:ext>
            </a:extLst>
          </p:cNvPr>
          <p:cNvSpPr txBox="1"/>
          <p:nvPr/>
        </p:nvSpPr>
        <p:spPr>
          <a:xfrm>
            <a:off x="5824231" y="2761307"/>
            <a:ext cx="2799339" cy="2893100"/>
          </a:xfrm>
          <a:prstGeom prst="rect">
            <a:avLst/>
          </a:prstGeom>
          <a:noFill/>
        </p:spPr>
        <p:txBody>
          <a:bodyPr wrap="square" rtlCol="0">
            <a:spAutoFit/>
          </a:bodyPr>
          <a:lstStyle/>
          <a:p>
            <a:pPr marL="285750" indent="-285750">
              <a:buFont typeface="Arial" panose="020B0604020202020204" pitchFamily="34" charset="0"/>
              <a:buChar char="•"/>
            </a:pPr>
            <a:r>
              <a:rPr lang="en-GB" sz="1400" dirty="0"/>
              <a:t>Also known as ‘classification’ questions – these include characteristics that you may want to explore in analysis. E.g. gender, income, age, location.</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These questions are personal and can be seen as sensitive so only ask what you really need and always include a ‘prefer not to say’ option.</a:t>
            </a:r>
          </a:p>
        </p:txBody>
      </p:sp>
      <p:sp>
        <p:nvSpPr>
          <p:cNvPr id="17" name="TextBox 16">
            <a:extLst>
              <a:ext uri="{FF2B5EF4-FFF2-40B4-BE49-F238E27FC236}">
                <a16:creationId xmlns:a16="http://schemas.microsoft.com/office/drawing/2014/main" id="{08589E96-1B77-416B-B1CC-0B05BFE5B38D}"/>
              </a:ext>
            </a:extLst>
          </p:cNvPr>
          <p:cNvSpPr txBox="1"/>
          <p:nvPr/>
        </p:nvSpPr>
        <p:spPr>
          <a:xfrm>
            <a:off x="8601371" y="2761307"/>
            <a:ext cx="2936342" cy="3754874"/>
          </a:xfrm>
          <a:prstGeom prst="rect">
            <a:avLst/>
          </a:prstGeom>
          <a:noFill/>
        </p:spPr>
        <p:txBody>
          <a:bodyPr wrap="square" rtlCol="0">
            <a:spAutoFit/>
          </a:bodyPr>
          <a:lstStyle/>
          <a:p>
            <a:pPr marL="285750" indent="-285750">
              <a:buFont typeface="Arial" panose="020B0604020202020204" pitchFamily="34" charset="0"/>
              <a:buChar char="•"/>
            </a:pPr>
            <a:r>
              <a:rPr lang="en-GB" sz="1400" dirty="0"/>
              <a:t>If you wish to recontact respondents after a survey for an follow up research, you must ask </a:t>
            </a:r>
            <a:r>
              <a:rPr lang="en-GB" sz="1400" b="1" dirty="0"/>
              <a:t>permission to recontact</a:t>
            </a:r>
            <a:r>
              <a:rPr lang="en-GB" sz="1400" dirty="0"/>
              <a:t>.</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Be specific about who will be contacting participants, for what purpose and when.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If collecting personal data, always adhere to the GDPR and privacy guidelines. See module ‘</a:t>
            </a:r>
            <a:r>
              <a:rPr lang="en-GB" sz="1400" b="1" dirty="0"/>
              <a:t>A guide to ethical research, data protection and safeguarding’ </a:t>
            </a:r>
            <a:r>
              <a:rPr lang="en-GB" sz="1400" dirty="0"/>
              <a:t>for information</a:t>
            </a:r>
          </a:p>
        </p:txBody>
      </p:sp>
      <p:cxnSp>
        <p:nvCxnSpPr>
          <p:cNvPr id="9" name="Straight Connector 8">
            <a:extLst>
              <a:ext uri="{FF2B5EF4-FFF2-40B4-BE49-F238E27FC236}">
                <a16:creationId xmlns:a16="http://schemas.microsoft.com/office/drawing/2014/main" id="{1D05EA26-1ADA-47D4-AB36-356D93D1A728}"/>
              </a:ext>
              <a:ext uri="{C183D7F6-B498-43B3-948B-1728B52AA6E4}">
                <adec:decorative xmlns:adec="http://schemas.microsoft.com/office/drawing/2017/decorative" val="1"/>
              </a:ext>
            </a:extLst>
          </p:cNvPr>
          <p:cNvCxnSpPr/>
          <p:nvPr/>
        </p:nvCxnSpPr>
        <p:spPr>
          <a:xfrm>
            <a:off x="2999860" y="2664445"/>
            <a:ext cx="0" cy="331783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71B8AB-1BCB-451C-8039-BE103FB30C50}"/>
              </a:ext>
              <a:ext uri="{C183D7F6-B498-43B3-948B-1728B52AA6E4}">
                <adec:decorative xmlns:adec="http://schemas.microsoft.com/office/drawing/2017/decorative" val="1"/>
              </a:ext>
            </a:extLst>
          </p:cNvPr>
          <p:cNvCxnSpPr/>
          <p:nvPr/>
        </p:nvCxnSpPr>
        <p:spPr>
          <a:xfrm>
            <a:off x="5770161" y="2632055"/>
            <a:ext cx="0" cy="331783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96AB1A-5C44-4151-8A34-048E7E784BC9}"/>
              </a:ext>
              <a:ext uri="{C183D7F6-B498-43B3-948B-1728B52AA6E4}">
                <adec:decorative xmlns:adec="http://schemas.microsoft.com/office/drawing/2017/decorative" val="1"/>
              </a:ext>
            </a:extLst>
          </p:cNvPr>
          <p:cNvCxnSpPr/>
          <p:nvPr/>
        </p:nvCxnSpPr>
        <p:spPr>
          <a:xfrm>
            <a:off x="8542086" y="2686479"/>
            <a:ext cx="0" cy="331783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589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0E3EC8-1B0B-42A3-AADA-0BED4574BC13}"/>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lumMod val="50000"/>
                    <a:lumOff val="50000"/>
                  </a:prstClr>
                </a:solidFill>
                <a:effectLst/>
                <a:uLnTx/>
                <a:uFillTx/>
                <a:latin typeface="Arial" panose="020B0604020202020204"/>
                <a:ea typeface="+mn-ea"/>
                <a:cs typeface="+mn-cs"/>
              </a:rPr>
              <a:t>|   </a:t>
            </a:r>
            <a:fld id="{5898CC38-F149-5B45-A1B4-290B41364A0C}" type="slidenum">
              <a:rPr kumimoji="0" lang="en-GB" sz="1200" b="0" i="0" u="none" strike="noStrike" kern="1200" cap="none" spc="0" normalizeH="0" baseline="0" noProof="0" smtClean="0">
                <a:ln>
                  <a:noFill/>
                </a:ln>
                <a:solidFill>
                  <a:prstClr val="black">
                    <a:lumMod val="50000"/>
                    <a:lumOff val="50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mn-cs"/>
            </a:endParaRPr>
          </a:p>
        </p:txBody>
      </p:sp>
      <p:sp>
        <p:nvSpPr>
          <p:cNvPr id="22" name="Title 21">
            <a:extLst>
              <a:ext uri="{FF2B5EF4-FFF2-40B4-BE49-F238E27FC236}">
                <a16:creationId xmlns:a16="http://schemas.microsoft.com/office/drawing/2014/main" id="{E9088825-9B64-4683-B35A-4EC858D2D7B0}"/>
              </a:ext>
            </a:extLst>
          </p:cNvPr>
          <p:cNvSpPr>
            <a:spLocks noGrp="1"/>
          </p:cNvSpPr>
          <p:nvPr>
            <p:ph type="title" idx="4294967295"/>
          </p:nvPr>
        </p:nvSpPr>
        <p:spPr>
          <a:xfrm>
            <a:off x="0" y="252413"/>
            <a:ext cx="11244263" cy="820737"/>
          </a:xfrm>
        </p:spPr>
        <p:txBody>
          <a:bodyPr>
            <a:normAutofit/>
          </a:bodyPr>
          <a:lstStyle/>
          <a:p>
            <a:r>
              <a:rPr lang="en-GB" sz="2800" b="1" dirty="0">
                <a:solidFill>
                  <a:schemeClr val="tx1"/>
                </a:solidFill>
              </a:rPr>
              <a:t>TYPES OF QUESTIONS</a:t>
            </a:r>
          </a:p>
        </p:txBody>
      </p:sp>
      <p:sp>
        <p:nvSpPr>
          <p:cNvPr id="2" name="Rectangle 1">
            <a:extLst>
              <a:ext uri="{FF2B5EF4-FFF2-40B4-BE49-F238E27FC236}">
                <a16:creationId xmlns:a16="http://schemas.microsoft.com/office/drawing/2014/main" id="{74A283AA-D684-436F-875C-F821D69ADEDB}"/>
              </a:ext>
            </a:extLst>
          </p:cNvPr>
          <p:cNvSpPr/>
          <p:nvPr/>
        </p:nvSpPr>
        <p:spPr>
          <a:xfrm>
            <a:off x="959667" y="1593410"/>
            <a:ext cx="4264183" cy="81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Open</a:t>
            </a:r>
          </a:p>
        </p:txBody>
      </p:sp>
      <p:sp>
        <p:nvSpPr>
          <p:cNvPr id="7" name="TextBox 6">
            <a:extLst>
              <a:ext uri="{FF2B5EF4-FFF2-40B4-BE49-F238E27FC236}">
                <a16:creationId xmlns:a16="http://schemas.microsoft.com/office/drawing/2014/main" id="{88CC7722-3DFA-436A-88E0-A537DC461E1E}"/>
              </a:ext>
            </a:extLst>
          </p:cNvPr>
          <p:cNvSpPr txBox="1"/>
          <p:nvPr/>
        </p:nvSpPr>
        <p:spPr>
          <a:xfrm>
            <a:off x="959667" y="2469713"/>
            <a:ext cx="4264183"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a:t>Open questions allow the respondent to answer a question however they like.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They are useful if you are unsure of what a standard set of answers may be, or if you want to probe further into a certain issue.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However, be mindful not to include too may open ends as:</a:t>
            </a:r>
          </a:p>
          <a:p>
            <a:pPr marL="285750" indent="-285750">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They are time consuming to answer from a respondents perspective</a:t>
            </a:r>
          </a:p>
          <a:p>
            <a:pPr marL="742950" lvl="1" indent="-285750">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It is time consuming to code and analyse verbatim responses</a:t>
            </a:r>
          </a:p>
          <a:p>
            <a:pPr marL="285750" indent="-285750">
              <a:buFont typeface="Arial" panose="020B0604020202020204" pitchFamily="34" charset="0"/>
              <a:buChar char="•"/>
            </a:pPr>
            <a:endParaRPr lang="en-GB" sz="1400" dirty="0"/>
          </a:p>
        </p:txBody>
      </p:sp>
      <p:sp>
        <p:nvSpPr>
          <p:cNvPr id="12" name="Rectangle 11">
            <a:extLst>
              <a:ext uri="{FF2B5EF4-FFF2-40B4-BE49-F238E27FC236}">
                <a16:creationId xmlns:a16="http://schemas.microsoft.com/office/drawing/2014/main" id="{6113B48D-580E-4080-BD7F-C06FA6A09FBD}"/>
              </a:ext>
            </a:extLst>
          </p:cNvPr>
          <p:cNvSpPr/>
          <p:nvPr/>
        </p:nvSpPr>
        <p:spPr>
          <a:xfrm>
            <a:off x="6200114" y="1593409"/>
            <a:ext cx="4264183" cy="81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Closed</a:t>
            </a:r>
          </a:p>
        </p:txBody>
      </p:sp>
      <p:sp>
        <p:nvSpPr>
          <p:cNvPr id="18" name="TextBox 17">
            <a:extLst>
              <a:ext uri="{FF2B5EF4-FFF2-40B4-BE49-F238E27FC236}">
                <a16:creationId xmlns:a16="http://schemas.microsoft.com/office/drawing/2014/main" id="{548A3AC2-E703-476C-9A4B-F3A781A6DC47}"/>
              </a:ext>
            </a:extLst>
          </p:cNvPr>
          <p:cNvSpPr txBox="1"/>
          <p:nvPr/>
        </p:nvSpPr>
        <p:spPr>
          <a:xfrm>
            <a:off x="6200113" y="2460279"/>
            <a:ext cx="4264183"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t>Closed questions refer to a pre-defined list of answers.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There are a few different types of closed questions that can be used:</a:t>
            </a:r>
          </a:p>
          <a:p>
            <a:pPr marL="742950" lvl="1" indent="-285750">
              <a:buFont typeface="Arial" panose="020B0604020202020204" pitchFamily="34" charset="0"/>
              <a:buChar char="•"/>
            </a:pPr>
            <a:r>
              <a:rPr lang="en-GB" sz="1400" dirty="0"/>
              <a:t>Multiple response</a:t>
            </a:r>
          </a:p>
          <a:p>
            <a:pPr marL="742950" lvl="1" indent="-285750">
              <a:buFont typeface="Arial" panose="020B0604020202020204" pitchFamily="34" charset="0"/>
              <a:buChar char="•"/>
            </a:pPr>
            <a:r>
              <a:rPr lang="en-GB" sz="1400" dirty="0"/>
              <a:t>Ranking</a:t>
            </a:r>
          </a:p>
          <a:p>
            <a:pPr marL="742950" lvl="1" indent="-285750">
              <a:buFont typeface="Arial" panose="020B0604020202020204" pitchFamily="34" charset="0"/>
              <a:buChar char="•"/>
            </a:pPr>
            <a:r>
              <a:rPr lang="en-GB" sz="1400" dirty="0"/>
              <a:t>Rating scales</a:t>
            </a:r>
          </a:p>
          <a:p>
            <a:pPr marL="742950" lvl="1" indent="-285750">
              <a:buFont typeface="Arial" panose="020B0604020202020204" pitchFamily="34" charset="0"/>
              <a:buChar char="•"/>
            </a:pPr>
            <a:r>
              <a:rPr lang="en-GB" sz="1400" dirty="0"/>
              <a:t>Satisfaction scales</a:t>
            </a:r>
          </a:p>
          <a:p>
            <a:pPr lvl="1"/>
            <a:endParaRPr lang="en-GB" sz="1400" dirty="0"/>
          </a:p>
          <a:p>
            <a:pPr marL="285750" indent="-285750">
              <a:buFont typeface="Arial" panose="020B0604020202020204" pitchFamily="34" charset="0"/>
              <a:buChar char="•"/>
            </a:pPr>
            <a:r>
              <a:rPr lang="en-GB" sz="1400" dirty="0"/>
              <a:t>For any closed question it is good practice to include an ‘other please specify’, ‘I don’t know’ or ‘none or NA’ option where needed to allow participants greater freedom in response. </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endParaRPr lang="en-GB" sz="1400" dirty="0"/>
          </a:p>
          <a:p>
            <a:pPr marL="285750" indent="-285750">
              <a:buFont typeface="Arial" panose="020B0604020202020204" pitchFamily="34" charset="0"/>
              <a:buChar char="•"/>
            </a:pPr>
            <a:endParaRPr lang="en-GB" sz="1400" dirty="0"/>
          </a:p>
        </p:txBody>
      </p:sp>
    </p:spTree>
    <p:extLst>
      <p:ext uri="{BB962C8B-B14F-4D97-AF65-F5344CB8AC3E}">
        <p14:creationId xmlns:p14="http://schemas.microsoft.com/office/powerpoint/2010/main" val="383385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0E3EC8-1B0B-42A3-AADA-0BED4574BC13}"/>
              </a:ext>
              <a:ext uri="{C183D7F6-B498-43B3-948B-1728B52AA6E4}">
                <adec:decorative xmlns:adec="http://schemas.microsoft.com/office/drawing/2017/decorative" val="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lumMod val="50000"/>
                    <a:lumOff val="50000"/>
                  </a:prstClr>
                </a:solidFill>
                <a:effectLst/>
                <a:uLnTx/>
                <a:uFillTx/>
                <a:latin typeface="Arial" panose="020B0604020202020204"/>
                <a:ea typeface="+mn-ea"/>
                <a:cs typeface="+mn-cs"/>
              </a:rPr>
              <a:t>|   </a:t>
            </a:r>
            <a:fld id="{5898CC38-F149-5B45-A1B4-290B41364A0C}" type="slidenum">
              <a:rPr kumimoji="0" lang="en-GB" sz="1200" b="0" i="0" u="none" strike="noStrike" kern="1200" cap="none" spc="0" normalizeH="0" baseline="0" noProof="0" smtClean="0">
                <a:ln>
                  <a:noFill/>
                </a:ln>
                <a:solidFill>
                  <a:prstClr val="black">
                    <a:lumMod val="50000"/>
                    <a:lumOff val="50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dirty="0">
              <a:ln>
                <a:noFill/>
              </a:ln>
              <a:solidFill>
                <a:prstClr val="black">
                  <a:lumMod val="50000"/>
                  <a:lumOff val="50000"/>
                </a:prstClr>
              </a:solidFill>
              <a:effectLst/>
              <a:uLnTx/>
              <a:uFillTx/>
              <a:latin typeface="Arial" panose="020B0604020202020204"/>
              <a:ea typeface="+mn-ea"/>
              <a:cs typeface="+mn-cs"/>
            </a:endParaRPr>
          </a:p>
        </p:txBody>
      </p:sp>
      <p:sp>
        <p:nvSpPr>
          <p:cNvPr id="22" name="Title 21">
            <a:extLst>
              <a:ext uri="{FF2B5EF4-FFF2-40B4-BE49-F238E27FC236}">
                <a16:creationId xmlns:a16="http://schemas.microsoft.com/office/drawing/2014/main" id="{E9088825-9B64-4683-B35A-4EC858D2D7B0}"/>
              </a:ext>
            </a:extLst>
          </p:cNvPr>
          <p:cNvSpPr>
            <a:spLocks noGrp="1"/>
          </p:cNvSpPr>
          <p:nvPr>
            <p:ph type="title" idx="4294967295"/>
          </p:nvPr>
        </p:nvSpPr>
        <p:spPr>
          <a:xfrm>
            <a:off x="0" y="252413"/>
            <a:ext cx="11263313" cy="820737"/>
          </a:xfrm>
        </p:spPr>
        <p:txBody>
          <a:bodyPr>
            <a:normAutofit/>
          </a:bodyPr>
          <a:lstStyle/>
          <a:p>
            <a:r>
              <a:rPr lang="en-GB" sz="2800" b="1" dirty="0">
                <a:solidFill>
                  <a:schemeClr val="tx1"/>
                </a:solidFill>
              </a:rPr>
              <a:t>TOP TIPS</a:t>
            </a:r>
          </a:p>
        </p:txBody>
      </p:sp>
      <p:sp>
        <p:nvSpPr>
          <p:cNvPr id="8" name="Content Placeholder 2">
            <a:extLst>
              <a:ext uri="{FF2B5EF4-FFF2-40B4-BE49-F238E27FC236}">
                <a16:creationId xmlns:a16="http://schemas.microsoft.com/office/drawing/2014/main" id="{AB71A775-1C7C-45C4-81B1-37C8F3DB365F}"/>
              </a:ext>
            </a:extLst>
          </p:cNvPr>
          <p:cNvSpPr txBox="1">
            <a:spLocks/>
          </p:cNvSpPr>
          <p:nvPr/>
        </p:nvSpPr>
        <p:spPr>
          <a:xfrm>
            <a:off x="289545" y="1156981"/>
            <a:ext cx="11220881" cy="4869350"/>
          </a:xfrm>
          <a:prstGeom prst="rect">
            <a:avLst/>
          </a:prstGeom>
        </p:spPr>
        <p:txBody>
          <a:bodyPr>
            <a:noAutofit/>
          </a:bodyPr>
          <a:lstStyle>
            <a:lvl1pPr marL="234000" indent="-2340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468000" indent="-2340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702000" indent="-2340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936000" indent="-2340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170000" indent="-2340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en-GB" sz="1600" dirty="0"/>
              <a:t>Keep it short - only ask the questions you need</a:t>
            </a:r>
          </a:p>
          <a:p>
            <a:pPr>
              <a:lnSpc>
                <a:spcPct val="150000"/>
              </a:lnSpc>
              <a:spcBef>
                <a:spcPts val="0"/>
              </a:spcBef>
            </a:pPr>
            <a:r>
              <a:rPr lang="en-GB" sz="1600" dirty="0"/>
              <a:t>Avoid jargon - use language your respondents use and understand</a:t>
            </a:r>
          </a:p>
          <a:p>
            <a:pPr>
              <a:lnSpc>
                <a:spcPct val="150000"/>
              </a:lnSpc>
              <a:spcBef>
                <a:spcPts val="0"/>
              </a:spcBef>
            </a:pPr>
            <a:r>
              <a:rPr lang="en-GB" sz="1600" dirty="0"/>
              <a:t> Think about the order of your questions - group similarly themed questions together, ask ‘personal’ classification questions at the end of the survey and always make these optional. </a:t>
            </a:r>
          </a:p>
          <a:p>
            <a:pPr>
              <a:lnSpc>
                <a:spcPct val="150000"/>
              </a:lnSpc>
              <a:spcBef>
                <a:spcPts val="0"/>
              </a:spcBef>
            </a:pPr>
            <a:r>
              <a:rPr lang="en-GB" sz="1600" dirty="0"/>
              <a:t>Avoid asking about multiple concepts in a single question (e.g. “How satisfied or dissatisfied were you with the catering and accommodation”)</a:t>
            </a:r>
          </a:p>
          <a:p>
            <a:pPr>
              <a:lnSpc>
                <a:spcPct val="150000"/>
              </a:lnSpc>
              <a:spcBef>
                <a:spcPts val="0"/>
              </a:spcBef>
            </a:pPr>
            <a:r>
              <a:rPr lang="en-GB" sz="1600" dirty="0"/>
              <a:t>Avoid negative phrasing, particularly where you are asking how much someone agrees/disagrees with a statement (e.g. asking “To what extent do you agree that people should not have to pay for prescriptions?” may be confusing)</a:t>
            </a:r>
          </a:p>
          <a:p>
            <a:pPr>
              <a:lnSpc>
                <a:spcPct val="150000"/>
              </a:lnSpc>
              <a:spcBef>
                <a:spcPts val="0"/>
              </a:spcBef>
            </a:pPr>
            <a:r>
              <a:rPr lang="en-GB" sz="1600" dirty="0"/>
              <a:t>Avoid leading or bias questions (e.g. How much do you agree that Essex is the best County Council in England?’)</a:t>
            </a:r>
          </a:p>
          <a:p>
            <a:pPr>
              <a:lnSpc>
                <a:spcPct val="150000"/>
              </a:lnSpc>
              <a:spcBef>
                <a:spcPts val="0"/>
              </a:spcBef>
            </a:pPr>
            <a:r>
              <a:rPr lang="en-GB" sz="1600" dirty="0"/>
              <a:t>Avoid overlapping response options (e.g. 1-2, 2-5, 5-10)</a:t>
            </a:r>
          </a:p>
          <a:p>
            <a:pPr>
              <a:lnSpc>
                <a:spcPct val="150000"/>
              </a:lnSpc>
              <a:spcBef>
                <a:spcPts val="0"/>
              </a:spcBef>
            </a:pPr>
            <a:r>
              <a:rPr lang="en-GB" sz="1600" dirty="0"/>
              <a:t>Make sure to test your survey (e.g. with colleagues) and obtain final ‘sign off’ before it goes live</a:t>
            </a:r>
          </a:p>
          <a:p>
            <a:pPr>
              <a:lnSpc>
                <a:spcPct val="150000"/>
              </a:lnSpc>
              <a:spcBef>
                <a:spcPts val="0"/>
              </a:spcBef>
            </a:pPr>
            <a:r>
              <a:rPr lang="en-GB" sz="1600" dirty="0"/>
              <a:t>Don’t reinvent the wheel – make use of tried and tested questions and ‘validated’ scales</a:t>
            </a:r>
          </a:p>
        </p:txBody>
      </p:sp>
    </p:spTree>
    <p:extLst>
      <p:ext uri="{BB962C8B-B14F-4D97-AF65-F5344CB8AC3E}">
        <p14:creationId xmlns:p14="http://schemas.microsoft.com/office/powerpoint/2010/main" val="3825954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TotalTime>
  <Words>664</Words>
  <Application>Microsoft Office PowerPoint</Application>
  <PresentationFormat>Widescreen</PresentationFormat>
  <Paragraphs>69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Wingdings</vt:lpstr>
      <vt:lpstr>Banded</vt:lpstr>
      <vt:lpstr>Survey and questionnaire design</vt:lpstr>
      <vt:lpstr>WHY IS SURVEY DESIGN SO IMPORTANT?</vt:lpstr>
      <vt:lpstr>SURVEY STRUCTURE</vt:lpstr>
      <vt:lpstr>TYPES OF QUESTIONS</vt:lpstr>
      <vt:lpstr>TOP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Final</dc:creator>
  <cp:lastModifiedBy>Chris Final</cp:lastModifiedBy>
  <cp:revision>1</cp:revision>
  <dcterms:created xsi:type="dcterms:W3CDTF">2024-10-21T21:20:51Z</dcterms:created>
  <dcterms:modified xsi:type="dcterms:W3CDTF">2024-10-21T21:28:16Z</dcterms:modified>
</cp:coreProperties>
</file>