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271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393" r:id="rId13"/>
    <p:sldId id="391" r:id="rId14"/>
    <p:sldId id="392" r:id="rId15"/>
    <p:sldId id="394" r:id="rId16"/>
    <p:sldId id="301" r:id="rId17"/>
    <p:sldId id="302" r:id="rId18"/>
    <p:sldId id="343" r:id="rId19"/>
    <p:sldId id="344" r:id="rId20"/>
    <p:sldId id="345" r:id="rId21"/>
    <p:sldId id="346" r:id="rId22"/>
    <p:sldId id="347" r:id="rId23"/>
    <p:sldId id="266" r:id="rId24"/>
    <p:sldId id="349" r:id="rId25"/>
    <p:sldId id="348" r:id="rId26"/>
    <p:sldId id="353" r:id="rId27"/>
    <p:sldId id="350" r:id="rId28"/>
    <p:sldId id="351" r:id="rId29"/>
    <p:sldId id="355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291" autoAdjust="0"/>
  </p:normalViewPr>
  <p:slideViewPr>
    <p:cSldViewPr snapToGrid="0">
      <p:cViewPr varScale="1">
        <p:scale>
          <a:sx n="84" d="100"/>
          <a:sy n="84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3B19FE-D6FA-40A2-9AF6-91EB4A7DB394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12A9E7-4277-4DCE-A915-E045D16DD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7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4405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16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574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17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83276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18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6220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19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846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20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74793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21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31843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22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45639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23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7222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D27AA-DD0B-4501-B790-04E5086607A2}" type="slidenum">
              <a:rPr lang="he-IL" altLang="he-IL"/>
              <a:pPr/>
              <a:t>24</a:t>
            </a:fld>
            <a:endParaRPr lang="es-UY" altLang="he-IL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00991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E5171-8FC2-4A4D-99DE-AE60A0C5C0FA}" type="slidenum">
              <a:rPr lang="he-IL" altLang="he-IL"/>
              <a:pPr/>
              <a:t>25</a:t>
            </a:fld>
            <a:endParaRPr lang="es-UY" altLang="he-IL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4653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8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47933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1030-AA78-4339-BA16-27B6B6799A78}" type="slidenum">
              <a:rPr lang="he-IL" altLang="he-IL"/>
              <a:pPr/>
              <a:t>26</a:t>
            </a:fld>
            <a:endParaRPr lang="es-UY" altLang="he-IL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886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1DD8A-4737-42DC-AD0E-EEE48FD86D97}" type="slidenum">
              <a:rPr lang="he-IL" altLang="he-IL"/>
              <a:pPr/>
              <a:t>27</a:t>
            </a:fld>
            <a:endParaRPr lang="es-UY" altLang="he-IL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588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AA2CE-311C-46B3-81CA-0162F0684186}" type="slidenum">
              <a:rPr lang="he-IL" altLang="he-IL"/>
              <a:pPr/>
              <a:t>28</a:t>
            </a:fld>
            <a:endParaRPr lang="es-UY" altLang="he-IL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47477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0A69E-63BA-4FAD-A98C-1764B88DF107}" type="slidenum">
              <a:rPr lang="he-IL" altLang="he-IL"/>
              <a:pPr/>
              <a:t>29</a:t>
            </a:fld>
            <a:endParaRPr lang="es-UY" altLang="he-IL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522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9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329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10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9484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11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14715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12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0183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13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745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14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25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15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722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6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9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17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7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432-500C-458D-97A9-B09BD3295A89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7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.org.i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תכנות פונקציונלי בשפת </a:t>
            </a:r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הקדמה לשימוש בשפה וב-</a:t>
            </a:r>
            <a:r>
              <a:rPr lang="en-US" dirty="0"/>
              <a:t>IDLE</a:t>
            </a:r>
            <a:r>
              <a:rPr lang="he-IL" dirty="0"/>
              <a:t> (סביבת הפיתוח הבסיסית של </a:t>
            </a:r>
            <a:r>
              <a:rPr lang="en-US" dirty="0"/>
              <a:t>Python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10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5D7A7-7742-4A71-BA55-1EC13313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15" y="1700806"/>
            <a:ext cx="9347123" cy="45978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00AF08D-6054-47D8-8554-B7ED3F155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140" y="609600"/>
            <a:ext cx="9196998" cy="7311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Python Shell</a:t>
            </a:r>
          </a:p>
        </p:txBody>
      </p:sp>
    </p:spTree>
    <p:extLst>
      <p:ext uri="{BB962C8B-B14F-4D97-AF65-F5344CB8AC3E}">
        <p14:creationId xmlns:p14="http://schemas.microsoft.com/office/powerpoint/2010/main" val="3324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00AF08D-6054-47D8-8554-B7ED3F155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839" y="244015"/>
            <a:ext cx="11281537" cy="7311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Python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0D49F-24C9-447E-960E-719DC37641C1}"/>
              </a:ext>
            </a:extLst>
          </p:cNvPr>
          <p:cNvSpPr/>
          <p:nvPr/>
        </p:nvSpPr>
        <p:spPr>
          <a:xfrm>
            <a:off x="103239" y="2151726"/>
            <a:ext cx="2722890" cy="2554545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>
              <a:spcBef>
                <a:spcPts val="1200"/>
              </a:spcBef>
            </a:pPr>
            <a:r>
              <a:rPr lang="en-US" altLang="he-IL" sz="3200" dirty="0"/>
              <a:t>Results of the computation of expressions are printed on the screen.</a:t>
            </a:r>
            <a:endParaRPr lang="en-US" altLang="he-IL" sz="320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2D176-CC73-4FC0-8730-F9FAD1D5DD30}"/>
              </a:ext>
            </a:extLst>
          </p:cNvPr>
          <p:cNvCxnSpPr>
            <a:cxnSpLocks/>
          </p:cNvCxnSpPr>
          <p:nvPr/>
        </p:nvCxnSpPr>
        <p:spPr>
          <a:xfrm flipH="1">
            <a:off x="2852383" y="2650984"/>
            <a:ext cx="1037229" cy="77801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36AAAE-4607-4BB3-A9DB-749E434EFCC4}"/>
              </a:ext>
            </a:extLst>
          </p:cNvPr>
          <p:cNvCxnSpPr>
            <a:cxnSpLocks/>
          </p:cNvCxnSpPr>
          <p:nvPr/>
        </p:nvCxnSpPr>
        <p:spPr>
          <a:xfrm flipH="1">
            <a:off x="2852382" y="3039992"/>
            <a:ext cx="984725" cy="38900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DCD458-0F92-48F0-8CF4-3D42873F6547}"/>
              </a:ext>
            </a:extLst>
          </p:cNvPr>
          <p:cNvCxnSpPr>
            <a:cxnSpLocks/>
          </p:cNvCxnSpPr>
          <p:nvPr/>
        </p:nvCxnSpPr>
        <p:spPr>
          <a:xfrm flipH="1">
            <a:off x="2852382" y="3429000"/>
            <a:ext cx="1010977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93A89B-4413-47EE-B6AD-3B9CE75CEAC1}"/>
              </a:ext>
            </a:extLst>
          </p:cNvPr>
          <p:cNvCxnSpPr>
            <a:cxnSpLocks/>
          </p:cNvCxnSpPr>
          <p:nvPr/>
        </p:nvCxnSpPr>
        <p:spPr>
          <a:xfrm flipH="1" flipV="1">
            <a:off x="2852383" y="3429000"/>
            <a:ext cx="1011694" cy="3760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51EBA-1A97-4048-A64F-F1107188A42B}"/>
              </a:ext>
            </a:extLst>
          </p:cNvPr>
          <p:cNvCxnSpPr>
            <a:cxnSpLocks/>
          </p:cNvCxnSpPr>
          <p:nvPr/>
        </p:nvCxnSpPr>
        <p:spPr>
          <a:xfrm flipH="1" flipV="1">
            <a:off x="2852382" y="3428999"/>
            <a:ext cx="1011695" cy="74479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7F12991-F6E7-46FB-B909-7DA1E7FF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92" y="1228861"/>
            <a:ext cx="8089508" cy="403931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B9B20C-575E-4C85-BED5-9230A7E3A0E0}"/>
              </a:ext>
            </a:extLst>
          </p:cNvPr>
          <p:cNvCxnSpPr>
            <a:cxnSpLocks/>
          </p:cNvCxnSpPr>
          <p:nvPr/>
        </p:nvCxnSpPr>
        <p:spPr>
          <a:xfrm flipH="1" flipV="1">
            <a:off x="2816942" y="3421626"/>
            <a:ext cx="1052052" cy="118478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FE84F390-FECB-4FFB-8EF5-F098F31753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482184"/>
            <a:ext cx="11505400" cy="1000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he-IL" b="1" dirty="0">
                <a:solidFill>
                  <a:schemeClr val="accent2"/>
                </a:solidFill>
              </a:rPr>
              <a:t>The Python Shell </a:t>
            </a:r>
            <a:r>
              <a:rPr lang="en-US" altLang="he-IL" dirty="0"/>
              <a:t>is a good place to try out some code, but what we type is not reusable.</a:t>
            </a:r>
          </a:p>
        </p:txBody>
      </p:sp>
    </p:spTree>
    <p:extLst>
      <p:ext uri="{BB962C8B-B14F-4D97-AF65-F5344CB8AC3E}">
        <p14:creationId xmlns:p14="http://schemas.microsoft.com/office/powerpoint/2010/main" val="14628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FD60539-6766-4690-904E-702E2413C452}"/>
              </a:ext>
            </a:extLst>
          </p:cNvPr>
          <p:cNvGrpSpPr/>
          <p:nvPr/>
        </p:nvGrpSpPr>
        <p:grpSpPr>
          <a:xfrm>
            <a:off x="1950720" y="2978099"/>
            <a:ext cx="3544146" cy="461665"/>
            <a:chOff x="1950720" y="2978099"/>
            <a:chExt cx="3544146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EBD345-44B1-4771-A5F8-A05B9DDBF903}"/>
                </a:ext>
              </a:extLst>
            </p:cNvPr>
            <p:cNvSpPr txBox="1"/>
            <p:nvPr/>
          </p:nvSpPr>
          <p:spPr>
            <a:xfrm>
              <a:off x="4182486" y="2978099"/>
              <a:ext cx="1312380" cy="461665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>
                  <a:cs typeface="+mj-cs"/>
                </a:rPr>
                <a:t>READ</a:t>
              </a:r>
              <a:endParaRPr lang="he-IL" sz="2400" b="1" dirty="0">
                <a:cs typeface="+mj-cs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8C45F8-F575-48A6-9A2A-09F8D4D7A29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950720" y="3200400"/>
              <a:ext cx="2231766" cy="8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81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5117F9-0C17-4F25-A5A7-A0A0DA21F5A2}"/>
              </a:ext>
            </a:extLst>
          </p:cNvPr>
          <p:cNvSpPr txBox="1"/>
          <p:nvPr/>
        </p:nvSpPr>
        <p:spPr>
          <a:xfrm>
            <a:off x="4108020" y="3186544"/>
            <a:ext cx="1312380" cy="461665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cs typeface="+mj-cs"/>
              </a:rPr>
              <a:t>EVAL</a:t>
            </a:r>
            <a:endParaRPr lang="he-IL" sz="2400" b="1" dirty="0">
              <a:cs typeface="+mj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B37843-552C-4474-B2EB-4C9883E9E64D}"/>
              </a:ext>
            </a:extLst>
          </p:cNvPr>
          <p:cNvCxnSpPr>
            <a:cxnSpLocks/>
          </p:cNvCxnSpPr>
          <p:nvPr/>
        </p:nvCxnSpPr>
        <p:spPr>
          <a:xfrm flipH="1" flipV="1">
            <a:off x="548640" y="3337560"/>
            <a:ext cx="3550921" cy="3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1D54D5-BC6F-4EF2-B58B-439B055DD92B}"/>
              </a:ext>
            </a:extLst>
          </p:cNvPr>
          <p:cNvSpPr txBox="1"/>
          <p:nvPr/>
        </p:nvSpPr>
        <p:spPr>
          <a:xfrm>
            <a:off x="4108020" y="3332634"/>
            <a:ext cx="1312380" cy="461665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PRINT</a:t>
            </a:r>
            <a:endParaRPr lang="he-IL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3F6A37-48F9-48EF-816F-33087FCF523D}"/>
              </a:ext>
            </a:extLst>
          </p:cNvPr>
          <p:cNvCxnSpPr>
            <a:cxnSpLocks/>
          </p:cNvCxnSpPr>
          <p:nvPr/>
        </p:nvCxnSpPr>
        <p:spPr>
          <a:xfrm flipH="1" flipV="1">
            <a:off x="853440" y="3489960"/>
            <a:ext cx="3261360" cy="15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Read-Eval-Print Loop (REPL): how does the Python Shell work?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1F22B0-43CD-4189-84D4-8692F42CE800}"/>
              </a:ext>
            </a:extLst>
          </p:cNvPr>
          <p:cNvGrpSpPr/>
          <p:nvPr/>
        </p:nvGrpSpPr>
        <p:grpSpPr>
          <a:xfrm>
            <a:off x="6096000" y="1205864"/>
            <a:ext cx="5717456" cy="4067885"/>
            <a:chOff x="1907770" y="1560644"/>
            <a:chExt cx="6585067" cy="44462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CC4FB8-A1B9-430B-BA81-7B1ACCFDAF46}"/>
                </a:ext>
              </a:extLst>
            </p:cNvPr>
            <p:cNvSpPr txBox="1"/>
            <p:nvPr/>
          </p:nvSpPr>
          <p:spPr>
            <a:xfrm>
              <a:off x="4595552" y="1560644"/>
              <a:ext cx="1995055" cy="523220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READ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177763-F19A-479C-AB20-A55C5521E3F3}"/>
                </a:ext>
              </a:extLst>
            </p:cNvPr>
            <p:cNvSpPr txBox="1"/>
            <p:nvPr/>
          </p:nvSpPr>
          <p:spPr>
            <a:xfrm>
              <a:off x="6497782" y="3740727"/>
              <a:ext cx="1995055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EVAL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8DE6A9-0FC6-4696-A4AA-C6A851AE4623}"/>
                </a:ext>
              </a:extLst>
            </p:cNvPr>
            <p:cNvSpPr txBox="1"/>
            <p:nvPr/>
          </p:nvSpPr>
          <p:spPr>
            <a:xfrm>
              <a:off x="1907770" y="4002337"/>
              <a:ext cx="2687782" cy="5232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b="1" dirty="0">
                  <a:cs typeface="+mj-cs"/>
                </a:rPr>
                <a:t>PRINT</a:t>
              </a:r>
              <a:endParaRPr lang="he-IL" sz="2800" b="1" dirty="0">
                <a:cs typeface="+mj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971926A-4FA0-4321-BF43-E63017E76C43}"/>
                </a:ext>
              </a:extLst>
            </p:cNvPr>
            <p:cNvSpPr/>
            <p:nvPr/>
          </p:nvSpPr>
          <p:spPr>
            <a:xfrm rot="5400000">
              <a:off x="4273216" y="2404267"/>
              <a:ext cx="2851703" cy="3717175"/>
            </a:xfrm>
            <a:prstGeom prst="arc">
              <a:avLst>
                <a:gd name="adj1" fmla="val 16200000"/>
                <a:gd name="adj2" fmla="val 490286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3893FF6-F1BD-41E6-B4DD-4BB7B594BC00}"/>
                </a:ext>
              </a:extLst>
            </p:cNvPr>
            <p:cNvSpPr/>
            <p:nvPr/>
          </p:nvSpPr>
          <p:spPr>
            <a:xfrm>
              <a:off x="5562600" y="1835486"/>
              <a:ext cx="1995055" cy="3853190"/>
            </a:xfrm>
            <a:prstGeom prst="arc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39AF204F-1373-4887-B2AC-C571BEBCF240}"/>
                </a:ext>
              </a:extLst>
            </p:cNvPr>
            <p:cNvSpPr/>
            <p:nvPr/>
          </p:nvSpPr>
          <p:spPr>
            <a:xfrm rot="15041561">
              <a:off x="3185214" y="963913"/>
              <a:ext cx="4219988" cy="5866015"/>
            </a:xfrm>
            <a:prstGeom prst="arc">
              <a:avLst>
                <a:gd name="adj1" fmla="val 17196454"/>
                <a:gd name="adj2" fmla="val 0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3B58D9-F165-4FC6-BB95-6CD55FDF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2746593"/>
            <a:ext cx="3067906" cy="12842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FD60539-6766-4690-904E-702E2413C452}"/>
              </a:ext>
            </a:extLst>
          </p:cNvPr>
          <p:cNvGrpSpPr/>
          <p:nvPr/>
        </p:nvGrpSpPr>
        <p:grpSpPr>
          <a:xfrm>
            <a:off x="1190511" y="3569167"/>
            <a:ext cx="3544146" cy="461665"/>
            <a:chOff x="1950720" y="2978099"/>
            <a:chExt cx="3544146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EBD345-44B1-4771-A5F8-A05B9DDBF903}"/>
                </a:ext>
              </a:extLst>
            </p:cNvPr>
            <p:cNvSpPr txBox="1"/>
            <p:nvPr/>
          </p:nvSpPr>
          <p:spPr>
            <a:xfrm>
              <a:off x="4182486" y="2978099"/>
              <a:ext cx="1312380" cy="461665"/>
            </a:xfrm>
            <a:prstGeom prst="rect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b="1" dirty="0">
                  <a:cs typeface="+mj-cs"/>
                </a:rPr>
                <a:t>READ</a:t>
              </a:r>
              <a:endParaRPr lang="he-IL" sz="2400" b="1" dirty="0">
                <a:cs typeface="+mj-cs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8C45F8-F575-48A6-9A2A-09F8D4D7A29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950720" y="3200400"/>
              <a:ext cx="2231766" cy="8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0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0CD84-4FC1-481F-802C-C018E4FE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5" y="1388566"/>
            <a:ext cx="7772400" cy="491812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0CFE8D-AFCA-4F76-A1A8-0E77CA054F0B}"/>
              </a:ext>
            </a:extLst>
          </p:cNvPr>
          <p:cNvSpPr txBox="1">
            <a:spLocks noChangeArrowheads="1"/>
          </p:cNvSpPr>
          <p:nvPr/>
        </p:nvSpPr>
        <p:spPr>
          <a:xfrm>
            <a:off x="160895" y="36684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Editor Window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02AF27-A9F3-4FB3-9707-B2409359BF3B}"/>
              </a:ext>
            </a:extLst>
          </p:cNvPr>
          <p:cNvSpPr txBox="1">
            <a:spLocks noChangeArrowheads="1"/>
          </p:cNvSpPr>
          <p:nvPr/>
        </p:nvSpPr>
        <p:spPr>
          <a:xfrm>
            <a:off x="7964905" y="3449761"/>
            <a:ext cx="3537285" cy="1459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he-IL" dirty="0"/>
              <a:t>The IDLE IDE provides a second window: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he-IL" dirty="0"/>
              <a:t>the</a:t>
            </a:r>
            <a:r>
              <a:rPr lang="en-US" altLang="he-IL" b="1" dirty="0">
                <a:solidFill>
                  <a:schemeClr val="accent2"/>
                </a:solidFill>
              </a:rPr>
              <a:t> Editor window. </a:t>
            </a:r>
            <a:r>
              <a:rPr lang="en-US" altLang="he-IL" dirty="0"/>
              <a:t> </a:t>
            </a:r>
            <a:endParaRPr lang="en-US" altLang="he-I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5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4372DC-B93B-4F59-ABD8-EB54449B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5" y="1234580"/>
            <a:ext cx="7817622" cy="43888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E3F72C-AB53-4764-B62A-56A962F16EEB}"/>
              </a:ext>
            </a:extLst>
          </p:cNvPr>
          <p:cNvSpPr/>
          <p:nvPr/>
        </p:nvSpPr>
        <p:spPr>
          <a:xfrm>
            <a:off x="7978517" y="2482587"/>
            <a:ext cx="405258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138">
              <a:spcBef>
                <a:spcPts val="1200"/>
              </a:spcBef>
            </a:pPr>
            <a:r>
              <a:rPr lang="en-US" altLang="he-IL" sz="2800" dirty="0"/>
              <a:t>In the </a:t>
            </a:r>
            <a:r>
              <a:rPr lang="en-US" altLang="he-IL" sz="2800" b="1" dirty="0">
                <a:solidFill>
                  <a:srgbClr val="C00000"/>
                </a:solidFill>
              </a:rPr>
              <a:t>Editor Window </a:t>
            </a:r>
            <a:r>
              <a:rPr lang="en-US" altLang="he-IL" sz="2800" dirty="0"/>
              <a:t>we </a:t>
            </a:r>
            <a:r>
              <a:rPr lang="en-US" altLang="he-IL" sz="2800" b="1" dirty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altLang="he-IL" sz="2800" dirty="0"/>
              <a:t> (and/or </a:t>
            </a:r>
            <a:r>
              <a:rPr lang="en-US" altLang="he-IL" sz="2800" b="1" dirty="0">
                <a:solidFill>
                  <a:schemeClr val="accent6">
                    <a:lumMod val="75000"/>
                  </a:schemeClr>
                </a:solidFill>
              </a:rPr>
              <a:t>modify</a:t>
            </a:r>
            <a:r>
              <a:rPr lang="en-US" altLang="he-IL" sz="2800" dirty="0"/>
              <a:t>)  the </a:t>
            </a:r>
            <a:r>
              <a:rPr lang="en-US" altLang="he-IL" sz="2800" b="1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  <a:r>
              <a:rPr lang="en-US" altLang="he-IL" sz="2800" dirty="0"/>
              <a:t> that compose our program.</a:t>
            </a:r>
          </a:p>
          <a:p>
            <a:pPr marL="84138">
              <a:spcBef>
                <a:spcPts val="600"/>
              </a:spcBef>
            </a:pPr>
            <a:r>
              <a:rPr lang="en-US" altLang="he-IL" sz="2800" dirty="0"/>
              <a:t>(more on modules, later)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3486A9-B95C-4541-B78C-991669BCDB2B}"/>
              </a:ext>
            </a:extLst>
          </p:cNvPr>
          <p:cNvSpPr txBox="1">
            <a:spLocks noChangeArrowheads="1"/>
          </p:cNvSpPr>
          <p:nvPr/>
        </p:nvSpPr>
        <p:spPr>
          <a:xfrm>
            <a:off x="160895" y="36684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Editor Window</a:t>
            </a:r>
          </a:p>
        </p:txBody>
      </p:sp>
    </p:spTree>
    <p:extLst>
      <p:ext uri="{BB962C8B-B14F-4D97-AF65-F5344CB8AC3E}">
        <p14:creationId xmlns:p14="http://schemas.microsoft.com/office/powerpoint/2010/main" val="389644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761766" y="5011396"/>
            <a:ext cx="842493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he-IL" sz="2600" dirty="0"/>
              <a:t>Elements separated by commas will print in the same line, with a space between them, and a newline character will be printed at the end of the line.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21500-16B5-414F-B035-F734EE0C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2" y="1556792"/>
            <a:ext cx="8296275" cy="32194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0696215-6157-4855-920C-5A71A722C83D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  <a:cs typeface="+mn-cs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76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84747" y="4549676"/>
            <a:ext cx="116225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400" dirty="0"/>
              <a:t>Before it can be used</a:t>
            </a:r>
            <a:r>
              <a:rPr lang="en-US" altLang="he-I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he-IL" sz="2400" dirty="0"/>
              <a:t>, a program </a:t>
            </a:r>
            <a:r>
              <a:rPr lang="en-US" altLang="he-IL" sz="2400" b="1" i="1" dirty="0"/>
              <a:t>needs to be saved </a:t>
            </a:r>
            <a:r>
              <a:rPr lang="en-US" altLang="he-IL" sz="2400" dirty="0"/>
              <a:t>as a </a:t>
            </a:r>
            <a:r>
              <a:rPr lang="en-US" altLang="he-IL" sz="2400" b="1" dirty="0" err="1">
                <a:solidFill>
                  <a:srgbClr val="C00000"/>
                </a:solidFill>
              </a:rPr>
              <a:t>py</a:t>
            </a:r>
            <a:r>
              <a:rPr lang="en-US" altLang="he-IL" sz="2400" dirty="0"/>
              <a:t> file (actually a </a:t>
            </a:r>
            <a:r>
              <a:rPr lang="en-US" altLang="he-IL" sz="2400" b="1" dirty="0">
                <a:solidFill>
                  <a:schemeClr val="accent6">
                    <a:lumMod val="75000"/>
                  </a:schemeClr>
                </a:solidFill>
              </a:rPr>
              <a:t>module).</a:t>
            </a:r>
          </a:p>
          <a:p>
            <a:r>
              <a:rPr lang="en-US" altLang="he-IL" sz="2400" dirty="0"/>
              <a:t>Only after it is saved, </a:t>
            </a:r>
          </a:p>
          <a:p>
            <a:pPr marL="457200" indent="-457200">
              <a:buFontTx/>
              <a:buChar char="-"/>
            </a:pPr>
            <a:r>
              <a:rPr lang="en-US" altLang="he-IL" sz="2400" dirty="0"/>
              <a:t>it may be </a:t>
            </a:r>
            <a:r>
              <a:rPr lang="en-US" altLang="he-IL" sz="2400" b="1" dirty="0"/>
              <a:t>run</a:t>
            </a:r>
            <a:r>
              <a:rPr lang="en-US" altLang="he-IL" sz="2400" dirty="0"/>
              <a:t>, or </a:t>
            </a:r>
            <a:r>
              <a:rPr lang="en-US" altLang="he-IL" sz="2400" b="1" dirty="0"/>
              <a:t>imported</a:t>
            </a:r>
            <a:r>
              <a:rPr lang="en-US" altLang="he-IL" sz="2400" dirty="0"/>
              <a:t>, by the </a:t>
            </a:r>
            <a:r>
              <a:rPr lang="en-US" altLang="he-IL" sz="2400" b="1" dirty="0"/>
              <a:t>Python Shell</a:t>
            </a:r>
            <a:r>
              <a:rPr lang="en-US" altLang="he-IL" sz="24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he-IL" sz="2400" dirty="0"/>
              <a:t>It may be </a:t>
            </a:r>
            <a:r>
              <a:rPr lang="en-US" altLang="he-IL" sz="2400" b="1" dirty="0"/>
              <a:t>imported</a:t>
            </a:r>
            <a:r>
              <a:rPr lang="en-US" altLang="he-IL" sz="2400" dirty="0"/>
              <a:t> by </a:t>
            </a:r>
            <a:r>
              <a:rPr lang="en-US" altLang="he-IL" sz="2400" b="1" dirty="0"/>
              <a:t>another module</a:t>
            </a:r>
            <a:r>
              <a:rPr lang="en-US" altLang="he-IL" sz="2400" dirty="0"/>
              <a:t>. </a:t>
            </a:r>
          </a:p>
          <a:p>
            <a:endParaRPr lang="en-US" altLang="he-IL" sz="2400" dirty="0"/>
          </a:p>
          <a:p>
            <a:r>
              <a:rPr lang="en-US" altLang="he-IL" sz="2400" dirty="0"/>
              <a:t>A module is imported using the </a:t>
            </a:r>
            <a:r>
              <a:rPr lang="en-US" altLang="he-IL" sz="2400" b="1" dirty="0">
                <a:solidFill>
                  <a:srgbClr val="C00000"/>
                </a:solidFill>
              </a:rPr>
              <a:t>import</a:t>
            </a:r>
            <a:r>
              <a:rPr lang="en-US" altLang="he-IL" sz="2400" dirty="0"/>
              <a:t> statement.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1FBD4-589C-4679-911E-C16CC779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48" y="1403066"/>
            <a:ext cx="8223441" cy="31801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EE6A937-6FDF-4CCD-A6CB-50CE887536C9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כמה מלים על </a:t>
            </a:r>
            <a:r>
              <a:rPr lang="en-US" dirty="0"/>
              <a:t>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9030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שפת </a:t>
            </a:r>
            <a:r>
              <a:rPr lang="en-US" dirty="0"/>
              <a:t>Scripting </a:t>
            </a:r>
            <a:r>
              <a:rPr lang="he-IL" dirty="0"/>
              <a:t> נוחה לשימוש</a:t>
            </a:r>
          </a:p>
          <a:p>
            <a:r>
              <a:rPr lang="he-IL" dirty="0"/>
              <a:t>נוצרה בשנות ה-90 ע"י </a:t>
            </a:r>
            <a:r>
              <a:rPr lang="en-US" dirty="0"/>
              <a:t>Guido Van Rossum</a:t>
            </a:r>
            <a:r>
              <a:rPr lang="he-IL" dirty="0"/>
              <a:t> כפיתוח של שפת </a:t>
            </a:r>
            <a:r>
              <a:rPr lang="en-US" dirty="0"/>
              <a:t>ABC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מאז השתנתה השפה בצורה משמעותית, וגם כיום נמשך הפיתוח ומוכנסים שינויים רבים. </a:t>
            </a:r>
          </a:p>
          <a:p>
            <a:r>
              <a:rPr lang="he-IL" dirty="0"/>
              <a:t>גרסה 3 של </a:t>
            </a:r>
            <a:r>
              <a:rPr lang="he-IL" dirty="0" err="1"/>
              <a:t>פייתון</a:t>
            </a:r>
            <a:r>
              <a:rPr lang="he-IL" dirty="0"/>
              <a:t> (אותה אנו לומדים בקורס) איננה תואמת באופן מלא לגרסאות קודמות.</a:t>
            </a:r>
          </a:p>
          <a:p>
            <a:r>
              <a:rPr lang="he-IL" dirty="0" err="1"/>
              <a:t>פייתון</a:t>
            </a:r>
            <a:r>
              <a:rPr lang="he-IL" dirty="0"/>
              <a:t> פותחה מתוך רצון להגיע לשפה פשוטה ומובנת, נוחה לקריאה וקלה לתחזוקה. לנגד עיניהם של מפתחי השפה, עמדה המטרה לאפשר קוד "יפה", "מפורש" ו"פשוט". </a:t>
            </a:r>
          </a:p>
          <a:p>
            <a:r>
              <a:rPr lang="he-IL" dirty="0"/>
              <a:t>השפה היא </a:t>
            </a:r>
            <a:r>
              <a:rPr lang="en-US" dirty="0"/>
              <a:t>Open Source</a:t>
            </a:r>
            <a:r>
              <a:rPr lang="he-IL" dirty="0"/>
              <a:t>: הקוד פתוח ונגיש לכולם, ולכל אחד מותר לבצע בו שינויים </a:t>
            </a:r>
            <a:r>
              <a:rPr lang="he-IL" dirty="0" err="1"/>
              <a:t>ולהפיצו</a:t>
            </a:r>
            <a:r>
              <a:rPr lang="he-IL" dirty="0"/>
              <a:t> מחדש.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667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68B29-3E4F-4F50-AB4C-B60F56B74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50" y="1882108"/>
            <a:ext cx="8577245" cy="3317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E8648E-9E23-412D-BC11-B7646D3BE5DA}"/>
              </a:ext>
            </a:extLst>
          </p:cNvPr>
          <p:cNvSpPr/>
          <p:nvPr/>
        </p:nvSpPr>
        <p:spPr>
          <a:xfrm>
            <a:off x="4393595" y="3424335"/>
            <a:ext cx="5607569" cy="1107996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הבחירה ב-"</a:t>
            </a:r>
            <a:r>
              <a:rPr lang="en-US" altLang="he-IL" sz="2200" dirty="0"/>
              <a:t>Run Module</a:t>
            </a:r>
            <a:r>
              <a:rPr lang="he-IL" altLang="he-IL" sz="2200" dirty="0"/>
              <a:t>" מעבירה את השליטה ל-</a:t>
            </a:r>
            <a:r>
              <a:rPr lang="en-US" altLang="he-IL" sz="2200" dirty="0"/>
              <a:t>Python Shell</a:t>
            </a:r>
            <a:r>
              <a:rPr lang="he-IL" altLang="he-IL" sz="2200" dirty="0"/>
              <a:t>, שטוען ומריץ את המודול שכתבנו ב-</a:t>
            </a:r>
            <a:r>
              <a:rPr lang="en-US" altLang="he-IL" sz="2200" dirty="0"/>
              <a:t>Editor</a:t>
            </a:r>
            <a:r>
              <a:rPr lang="he-IL" altLang="he-IL" sz="2200" dirty="0"/>
              <a:t> (במקרה הזה, התכנית שכתבנו).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E53E9-4650-457E-8AF2-F40672E8B054}"/>
              </a:ext>
            </a:extLst>
          </p:cNvPr>
          <p:cNvCxnSpPr/>
          <p:nvPr/>
        </p:nvCxnSpPr>
        <p:spPr>
          <a:xfrm>
            <a:off x="4393595" y="2867049"/>
            <a:ext cx="3510116" cy="56195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32F52BBA-2D2F-42CC-AE48-2085F2ACAD71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4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AA8621-3A3D-4ABA-9E1E-722ED36B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8" y="1850986"/>
            <a:ext cx="8582250" cy="39604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30F98A9-02DF-4B88-A935-DDB83F520ECF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program is run inside the Python Shell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C0FDD-4E6C-4A25-A50A-422BB63468E8}"/>
              </a:ext>
            </a:extLst>
          </p:cNvPr>
          <p:cNvSpPr/>
          <p:nvPr/>
        </p:nvSpPr>
        <p:spPr>
          <a:xfrm>
            <a:off x="455231" y="4325349"/>
            <a:ext cx="6868227" cy="659567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C3ED-903C-4F2B-AE6A-22C36768ECD3}"/>
              </a:ext>
            </a:extLst>
          </p:cNvPr>
          <p:cNvSpPr/>
          <p:nvPr/>
        </p:nvSpPr>
        <p:spPr>
          <a:xfrm>
            <a:off x="9629192" y="4430812"/>
            <a:ext cx="2497321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התכנית רצה תחת ה-</a:t>
            </a:r>
            <a:r>
              <a:rPr lang="en-US" altLang="he-IL" sz="2200" dirty="0"/>
              <a:t>Python Shell</a:t>
            </a:r>
            <a:endParaRPr lang="he-IL" altLang="he-IL" sz="2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0A834-7371-41D6-9D2D-0F39E42766CB}"/>
              </a:ext>
            </a:extLst>
          </p:cNvPr>
          <p:cNvCxnSpPr>
            <a:cxnSpLocks/>
          </p:cNvCxnSpPr>
          <p:nvPr/>
        </p:nvCxnSpPr>
        <p:spPr>
          <a:xfrm>
            <a:off x="7323458" y="4815532"/>
            <a:ext cx="230573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4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883532" y="5721870"/>
            <a:ext cx="8424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/>
              <a:t>Printing in the same line</a:t>
            </a:r>
            <a:r>
              <a:rPr lang="en-US" altLang="he-IL" sz="28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30F76C-088A-492B-8324-3E40478D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22" y="1844824"/>
            <a:ext cx="8732898" cy="338437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5078C57-B606-42DE-B677-F7498F5EEC1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8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883532" y="6023655"/>
            <a:ext cx="84249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/>
              <a:t>Printing in the same line.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46AEC-7B7A-490F-9751-D9C342E7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91" y="1628800"/>
            <a:ext cx="8806647" cy="410445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FE5CA12-D049-4B14-9111-0D1FC350A3CE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program is run inside the Python Shell</a:t>
            </a:r>
          </a:p>
        </p:txBody>
      </p:sp>
    </p:spTree>
    <p:extLst>
      <p:ext uri="{BB962C8B-B14F-4D97-AF65-F5344CB8AC3E}">
        <p14:creationId xmlns:p14="http://schemas.microsoft.com/office/powerpoint/2010/main" val="120919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99561" y="1208100"/>
            <a:ext cx="6210931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 dirty="0"/>
          </a:p>
          <a:p>
            <a:r>
              <a:rPr lang="en-US" altLang="he-IL" dirty="0"/>
              <a:t>name = input("What's your name? ")</a:t>
            </a:r>
          </a:p>
          <a:p>
            <a:endParaRPr lang="en-US" altLang="he-IL" dirty="0"/>
          </a:p>
          <a:p>
            <a:r>
              <a:rPr lang="en-US" altLang="he-IL" dirty="0"/>
              <a:t>birthyear = </a:t>
            </a:r>
            <a:r>
              <a:rPr lang="en-US" altLang="he-IL" dirty="0" err="1"/>
              <a:t>int</a:t>
            </a:r>
            <a:r>
              <a:rPr lang="en-US" altLang="he-IL" dirty="0"/>
              <a:t>(input("What year were you born? "))</a:t>
            </a:r>
          </a:p>
          <a:p>
            <a:endParaRPr lang="en-US" altLang="he-IL" dirty="0"/>
          </a:p>
          <a:p>
            <a:r>
              <a:rPr lang="en-US" altLang="he-IL" dirty="0"/>
              <a:t>print ("Hi %s! You are %d years old!" % (name, 2018 - birthyear))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7317602" y="1184403"/>
            <a:ext cx="4102213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200" dirty="0"/>
              <a:t>~: python input.py</a:t>
            </a:r>
          </a:p>
          <a:p>
            <a:r>
              <a:rPr lang="en-US" altLang="he-IL" sz="2200" dirty="0"/>
              <a:t>What's your name? Michael</a:t>
            </a:r>
          </a:p>
          <a:p>
            <a:r>
              <a:rPr lang="en-US" altLang="he-IL" sz="2200" dirty="0"/>
              <a:t>What year were you born? 1980</a:t>
            </a:r>
          </a:p>
          <a:p>
            <a:r>
              <a:rPr lang="en-US" altLang="he-IL" sz="2200" dirty="0"/>
              <a:t>Hi Michael! You are  37 years old!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93360-F111-4D64-BD87-F1E872852319}"/>
              </a:ext>
            </a:extLst>
          </p:cNvPr>
          <p:cNvSpPr txBox="1"/>
          <p:nvPr/>
        </p:nvSpPr>
        <p:spPr>
          <a:xfrm>
            <a:off x="7317601" y="2719272"/>
            <a:ext cx="41022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Running this program at the command prompt of a Linux system.</a:t>
            </a:r>
            <a:endParaRPr lang="he-IL" b="1" dirty="0">
              <a:solidFill>
                <a:srgbClr val="8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95A745-E75E-42E7-8630-B2DBEF754167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input()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C2EB62-41CA-4F90-94E4-E607C4C3F94F}"/>
              </a:ext>
            </a:extLst>
          </p:cNvPr>
          <p:cNvSpPr txBox="1">
            <a:spLocks noChangeArrowheads="1"/>
          </p:cNvSpPr>
          <p:nvPr/>
        </p:nvSpPr>
        <p:spPr>
          <a:xfrm>
            <a:off x="710673" y="4196308"/>
            <a:ext cx="10709141" cy="225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b="1" dirty="0">
                <a:solidFill>
                  <a:schemeClr val="accent2"/>
                </a:solidFill>
              </a:rPr>
              <a:t>input</a:t>
            </a:r>
            <a:r>
              <a:rPr lang="en-US" altLang="he-IL" dirty="0"/>
              <a:t>(</a:t>
            </a:r>
            <a:r>
              <a:rPr lang="en-US" altLang="he-IL" i="1" dirty="0"/>
              <a:t>prompt</a:t>
            </a:r>
            <a:r>
              <a:rPr lang="en-US" altLang="he-IL" dirty="0"/>
              <a:t>) returns a line of </a:t>
            </a:r>
            <a:r>
              <a:rPr lang="en-US" altLang="he-IL" i="1" u="sng" dirty="0"/>
              <a:t>user input </a:t>
            </a:r>
            <a:r>
              <a:rPr lang="en-US" altLang="he-IL" dirty="0"/>
              <a:t>as a string.</a:t>
            </a:r>
          </a:p>
          <a:p>
            <a:pPr algn="l" rtl="0"/>
            <a:r>
              <a:rPr lang="en-US" altLang="he-IL" dirty="0"/>
              <a:t>The parameter is used as a prompt to the user.</a:t>
            </a:r>
          </a:p>
          <a:p>
            <a:pPr algn="l" rtl="0"/>
            <a:r>
              <a:rPr lang="en-US" altLang="he-IL" dirty="0"/>
              <a:t>The returned string can be converted by using the conversion methods </a:t>
            </a:r>
            <a:r>
              <a:rPr lang="en-US" altLang="he-IL" b="1" dirty="0">
                <a:solidFill>
                  <a:schemeClr val="accent2"/>
                </a:solidFill>
              </a:rPr>
              <a:t>int</a:t>
            </a:r>
            <a:r>
              <a:rPr lang="en-US" altLang="he-IL" dirty="0"/>
              <a:t>(string), </a:t>
            </a:r>
            <a:r>
              <a:rPr lang="en-US" altLang="he-IL" b="1" dirty="0">
                <a:solidFill>
                  <a:schemeClr val="accent2"/>
                </a:solidFill>
              </a:rPr>
              <a:t>float</a:t>
            </a:r>
            <a:r>
              <a:rPr lang="en-US" altLang="he-IL" dirty="0"/>
              <a:t>(string), etc., and also the more general </a:t>
            </a:r>
            <a:r>
              <a:rPr lang="en-US" altLang="he-IL" b="1" dirty="0">
                <a:solidFill>
                  <a:schemeClr val="accent2"/>
                </a:solidFill>
              </a:rPr>
              <a:t>eval </a:t>
            </a:r>
            <a:r>
              <a:rPr lang="en-US" altLang="he-IL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16213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124200" y="2911202"/>
            <a:ext cx="5564088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CA" altLang="he-IL" dirty="0"/>
              <a:t># this will be printed</a:t>
            </a:r>
          </a:p>
          <a:p>
            <a:r>
              <a:rPr lang="en-CA" altLang="he-IL" dirty="0"/>
              <a:t>print(‘hello’)</a:t>
            </a:r>
          </a:p>
          <a:p>
            <a:r>
              <a:rPr lang="en-CA" altLang="he-IL" dirty="0"/>
              <a:t>#</a:t>
            </a:r>
          </a:p>
          <a:p>
            <a:r>
              <a:rPr lang="en-CA" altLang="he-IL" dirty="0"/>
              <a:t>print(‘hello’)  # this will be printed</a:t>
            </a:r>
          </a:p>
          <a:p>
            <a:r>
              <a:rPr lang="en-CA" altLang="he-IL" dirty="0"/>
              <a:t>#</a:t>
            </a:r>
          </a:p>
          <a:p>
            <a:r>
              <a:rPr lang="en-CA" altLang="he-IL" dirty="0"/>
              <a:t># this will not be printed</a:t>
            </a:r>
          </a:p>
          <a:p>
            <a:r>
              <a:rPr lang="en-CA" altLang="he-IL" dirty="0"/>
              <a:t># print(‘hello’)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124200" y="2057400"/>
            <a:ext cx="52760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3000" dirty="0"/>
              <a:t>The ‘#’ starts a line comment</a:t>
            </a:r>
            <a:endParaRPr lang="en-CA" altLang="he-IL" sz="3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9CA947-9CB7-4C70-BC50-5B469F151216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Documenting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401825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1480" y="1423195"/>
            <a:ext cx="7696200" cy="1371600"/>
          </a:xfrm>
        </p:spPr>
        <p:txBody>
          <a:bodyPr/>
          <a:lstStyle/>
          <a:p>
            <a:pPr algn="l" rtl="0"/>
            <a:r>
              <a:rPr lang="en-US" altLang="he-IL" dirty="0"/>
              <a:t>“triple-quote” strings at the beginning of an object</a:t>
            </a:r>
          </a:p>
          <a:p>
            <a:pPr algn="l" rtl="0"/>
            <a:r>
              <a:rPr lang="en-US" altLang="he-IL" dirty="0"/>
              <a:t>Creates the __doc__ variable of the object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380164" y="3760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75561" y="2849482"/>
            <a:ext cx="76962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dirty="0"/>
              <a:t>"""docstring of module"""</a:t>
            </a:r>
          </a:p>
          <a:p>
            <a:endParaRPr lang="en-US" altLang="he-IL" dirty="0"/>
          </a:p>
          <a:p>
            <a:r>
              <a:rPr lang="en-US" altLang="he-IL" dirty="0"/>
              <a:t>class </a:t>
            </a:r>
            <a:r>
              <a:rPr lang="en-US" altLang="he-IL" dirty="0" err="1"/>
              <a:t>myclass</a:t>
            </a:r>
            <a:r>
              <a:rPr lang="en-US" altLang="he-IL" dirty="0"/>
              <a:t> :</a:t>
            </a:r>
          </a:p>
          <a:p>
            <a:r>
              <a:rPr lang="en-US" altLang="he-IL" dirty="0"/>
              <a:t>    """A class that really does nothing but demonstrate docstrings"""</a:t>
            </a:r>
          </a:p>
          <a:p>
            <a:endParaRPr lang="en-US" altLang="he-IL" dirty="0"/>
          </a:p>
          <a:p>
            <a:r>
              <a:rPr lang="en-US" altLang="he-IL" dirty="0"/>
              <a:t>def foo () :</a:t>
            </a:r>
          </a:p>
          <a:p>
            <a:r>
              <a:rPr lang="en-US" altLang="he-IL" dirty="0"/>
              <a:t>        """and a useless method for the same purpose"""</a:t>
            </a:r>
          </a:p>
          <a:p>
            <a:r>
              <a:rPr lang="en-US" altLang="he-IL" dirty="0"/>
              <a:t>        print 'hi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011F5-7C86-42B3-86D8-6246A2B32B4D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Doc</a:t>
            </a:r>
            <a:r>
              <a:rPr lang="en-US" altLang="he-IL" sz="3600" dirty="0">
                <a:latin typeface="Comic Sans MS" panose="030F0702030302020204" pitchFamily="66" charset="0"/>
              </a:rPr>
              <a:t>strings</a:t>
            </a:r>
            <a:endParaRPr lang="en-CA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2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0200" y="2421572"/>
            <a:ext cx="7330440" cy="2014855"/>
          </a:xfrm>
        </p:spPr>
        <p:txBody>
          <a:bodyPr/>
          <a:lstStyle/>
          <a:p>
            <a:pPr algn="l" rtl="0"/>
            <a:r>
              <a:rPr lang="en-US" altLang="he-IL" dirty="0"/>
              <a:t>The highest level structure of Python programs</a:t>
            </a:r>
          </a:p>
          <a:p>
            <a:pPr algn="l" rtl="0"/>
            <a:r>
              <a:rPr lang="en-US" altLang="he-IL" dirty="0"/>
              <a:t>Each </a:t>
            </a:r>
            <a:r>
              <a:rPr lang="en-US" altLang="he-IL" b="1" dirty="0" err="1"/>
              <a:t>py</a:t>
            </a:r>
            <a:r>
              <a:rPr lang="en-US" altLang="he-IL" dirty="0"/>
              <a:t> file is a module</a:t>
            </a:r>
          </a:p>
          <a:p>
            <a:pPr algn="l" rtl="0"/>
            <a:r>
              <a:rPr lang="en-US" altLang="he-IL" dirty="0"/>
              <a:t>Each module defines its own namespace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DEC7F1-B3F1-4B2F-A1BC-B67479227034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26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4507"/>
              </p:ext>
            </p:extLst>
          </p:nvPr>
        </p:nvGraphicFramePr>
        <p:xfrm>
          <a:off x="465003" y="1559560"/>
          <a:ext cx="11281536" cy="4097338"/>
        </p:xfrm>
        <a:graphic>
          <a:graphicData uri="http://schemas.openxmlformats.org/drawingml/2006/table">
            <a:tbl>
              <a:tblPr/>
              <a:tblGrid>
                <a:gridCol w="4940117">
                  <a:extLst>
                    <a:ext uri="{9D8B030D-6E8A-4147-A177-3AD203B41FA5}">
                      <a16:colId xmlns:a16="http://schemas.microsoft.com/office/drawing/2014/main" val="2734266818"/>
                    </a:ext>
                  </a:extLst>
                </a:gridCol>
                <a:gridCol w="6341419">
                  <a:extLst>
                    <a:ext uri="{9D8B030D-6E8A-4147-A177-3AD203B41FA5}">
                      <a16:colId xmlns:a16="http://schemas.microsoft.com/office/drawing/2014/main" val="3409088433"/>
                    </a:ext>
                  </a:extLst>
                </a:gridCol>
              </a:tblGrid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import </a:t>
                      </a:r>
                      <a:r>
                        <a:rPr kumimoji="0" lang="en-US" altLang="he-I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endParaRPr kumimoji="0" lang="en-US" alt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Brings all elements of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in, but each element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elem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defined in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must be referred to as 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mymodule.elem</a:t>
                      </a:r>
                      <a:endParaRPr kumimoji="0" lang="en-US" altLang="he-IL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097365"/>
                  </a:ext>
                </a:extLst>
              </a:tr>
              <a:tr h="135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from mymodule import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Imports </a:t>
                      </a:r>
                      <a:r>
                        <a:rPr kumimoji="0" lang="en-US" alt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from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right into the current  namespace, and must be referred </a:t>
                      </a:r>
                      <a:r>
                        <a:rPr kumimoji="0" lang="en-US" altLang="he-IL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without 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 module name prefix.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232574"/>
                  </a:ext>
                </a:extLst>
              </a:tr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from mymodule import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Imports all elements of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into the current namespace.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5731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2E1E9A5-7A96-4568-B606-AF9F0A26E801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Modules: the import statement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22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56" y="980727"/>
            <a:ext cx="11776405" cy="1012965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he-IL" sz="2000" b="1" dirty="0"/>
              <a:t>import </a:t>
            </a:r>
            <a:r>
              <a:rPr lang="en-US" altLang="he-IL" sz="2000" b="1" dirty="0" err="1"/>
              <a:t>myscripts</a:t>
            </a:r>
            <a:r>
              <a:rPr lang="en-US" altLang="he-IL" sz="2000" b="1" dirty="0"/>
              <a:t>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he-IL" sz="2000" dirty="0"/>
              <a:t>will find the module file </a:t>
            </a:r>
            <a:r>
              <a:rPr lang="en-US" altLang="he-IL" sz="2000" b="1" dirty="0"/>
              <a:t>myscripts.py </a:t>
            </a:r>
            <a:r>
              <a:rPr lang="en-US" altLang="he-IL" sz="2000" dirty="0"/>
              <a:t>if it is in one of the directories whose names are in the global list  </a:t>
            </a:r>
            <a:r>
              <a:rPr lang="en-US" altLang="he-IL" sz="2000" b="1" dirty="0" err="1">
                <a:solidFill>
                  <a:schemeClr val="accent2"/>
                </a:solidFill>
              </a:rPr>
              <a:t>sys.path</a:t>
            </a:r>
            <a:r>
              <a:rPr lang="en-US" altLang="he-IL" sz="2000" dirty="0"/>
              <a:t>.</a:t>
            </a:r>
          </a:p>
          <a:p>
            <a:pPr marL="0" indent="0" algn="l" rtl="0">
              <a:buNone/>
            </a:pPr>
            <a:endParaRPr lang="en-US" altLang="he-IL" sz="2000" dirty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824459" y="3014951"/>
            <a:ext cx="10627833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import sys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sys.path</a:t>
            </a:r>
            <a:endParaRPr lang="en-US" altLang="he-IL" sz="2000" dirty="0"/>
          </a:p>
          <a:p>
            <a:r>
              <a:rPr lang="en-US" altLang="he-IL" sz="2000" dirty="0"/>
              <a:t>['C:\\Python36\\Lib\\</a:t>
            </a:r>
            <a:r>
              <a:rPr lang="en-US" altLang="he-IL" sz="2000" dirty="0" err="1"/>
              <a:t>idlelib</a:t>
            </a:r>
            <a:r>
              <a:rPr lang="en-US" altLang="he-IL" sz="2000" dirty="0"/>
              <a:t>', 'C:\\WINDOWS\\system32\\python36.zip', 'C:\\Python36\\DLLs', 'C:\\Python36\\lib', 'C:\\Python36\\lib\\plat-win', 'C:\\Python36\\lib\\lib-</a:t>
            </a:r>
            <a:r>
              <a:rPr lang="en-US" altLang="he-IL" sz="2000" dirty="0" err="1"/>
              <a:t>tk</a:t>
            </a:r>
            <a:r>
              <a:rPr lang="en-US" altLang="he-IL" sz="2000" dirty="0"/>
              <a:t>', 'C:\\Python36', 'C:\\Python36\\lib\\site-packages']</a:t>
            </a:r>
          </a:p>
          <a:p>
            <a:r>
              <a:rPr lang="en-US" altLang="he-IL" sz="2000" dirty="0"/>
              <a:t>&gt;&gt;&gt; import </a:t>
            </a:r>
            <a:r>
              <a:rPr lang="en-US" altLang="he-IL" sz="2000" dirty="0" err="1"/>
              <a:t>myscripts</a:t>
            </a:r>
            <a:endParaRPr lang="en-US" altLang="he-IL" sz="2000" dirty="0"/>
          </a:p>
          <a:p>
            <a:r>
              <a:rPr lang="en-US" altLang="he-IL" sz="20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  File "&lt;pyshell#2&gt;", line 1, in &lt;module&gt;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    import myscripts.py</a:t>
            </a:r>
          </a:p>
          <a:p>
            <a:r>
              <a:rPr lang="en-US" altLang="he-IL" sz="2000" dirty="0" err="1">
                <a:solidFill>
                  <a:srgbClr val="FF0000"/>
                </a:solidFill>
              </a:rPr>
              <a:t>ModuleNotFoundError</a:t>
            </a:r>
            <a:r>
              <a:rPr lang="en-US" altLang="he-IL" sz="2000" dirty="0">
                <a:solidFill>
                  <a:srgbClr val="FF0000"/>
                </a:solidFill>
              </a:rPr>
              <a:t>: No module named ‘myscripts.py’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315F0-45AC-472D-A3D4-A404DFCC303E}"/>
              </a:ext>
            </a:extLst>
          </p:cNvPr>
          <p:cNvSpPr/>
          <p:nvPr/>
        </p:nvSpPr>
        <p:spPr>
          <a:xfrm>
            <a:off x="164892" y="2008683"/>
            <a:ext cx="11782269" cy="75405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altLang="he-IL" b="1" dirty="0"/>
              <a:t>PYTHONPATH</a:t>
            </a:r>
            <a:r>
              <a:rPr lang="en-US" altLang="he-IL" dirty="0"/>
              <a:t> </a:t>
            </a:r>
          </a:p>
          <a:p>
            <a:r>
              <a:rPr lang="en-US" altLang="he-IL" dirty="0"/>
              <a:t>If this </a:t>
            </a:r>
            <a:r>
              <a:rPr lang="en-US" altLang="he-IL" b="1" dirty="0">
                <a:solidFill>
                  <a:schemeClr val="accent2">
                    <a:lumMod val="75000"/>
                  </a:schemeClr>
                </a:solidFill>
              </a:rPr>
              <a:t>OS environment variable </a:t>
            </a:r>
            <a:r>
              <a:rPr lang="en-US" altLang="he-IL" dirty="0"/>
              <a:t>exists, all its contents are automatically appended to </a:t>
            </a:r>
            <a:r>
              <a:rPr lang="en-US" altLang="he-IL" sz="2000" b="1" dirty="0" err="1">
                <a:solidFill>
                  <a:schemeClr val="accent2"/>
                </a:solidFill>
              </a:rPr>
              <a:t>sys.path</a:t>
            </a:r>
            <a:r>
              <a:rPr lang="en-US" altLang="he-IL" dirty="0"/>
              <a:t>, when Python is started.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C2EA50-DB25-4D2F-9189-43B1034A7F5A}"/>
              </a:ext>
            </a:extLst>
          </p:cNvPr>
          <p:cNvSpPr txBox="1">
            <a:spLocks noChangeArrowheads="1"/>
          </p:cNvSpPr>
          <p:nvPr/>
        </p:nvSpPr>
        <p:spPr>
          <a:xfrm>
            <a:off x="170756" y="137963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Modules: the import statement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1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שפת </a:t>
            </a:r>
            <a:r>
              <a:rPr lang="en-US" dirty="0"/>
              <a:t>Python</a:t>
            </a:r>
            <a:r>
              <a:rPr lang="he-IL" dirty="0"/>
              <a:t> היא שפת </a:t>
            </a:r>
            <a:r>
              <a:rPr lang="en-US" dirty="0"/>
              <a:t>Scripting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אין בה צורך בהידור  </a:t>
            </a:r>
            <a:r>
              <a:rPr lang="en-US" dirty="0"/>
              <a:t>Compilation </a:t>
            </a:r>
            <a:r>
              <a:rPr lang="he-IL" dirty="0"/>
              <a:t> וקישור </a:t>
            </a:r>
            <a:r>
              <a:rPr lang="en-US" dirty="0"/>
              <a:t>Linkage </a:t>
            </a:r>
            <a:r>
              <a:rPr lang="he-IL" dirty="0"/>
              <a:t> של תכניות. </a:t>
            </a:r>
          </a:p>
          <a:p>
            <a:r>
              <a:rPr lang="he-IL" dirty="0"/>
              <a:t>ב- </a:t>
            </a:r>
            <a:r>
              <a:rPr lang="en-US" dirty="0"/>
              <a:t>Python </a:t>
            </a:r>
            <a:r>
              <a:rPr lang="he-IL" dirty="0"/>
              <a:t> פשוט כותבים ומריצים. </a:t>
            </a:r>
          </a:p>
          <a:p>
            <a:r>
              <a:rPr lang="he-IL" dirty="0"/>
              <a:t>כל סביבת עבודה של </a:t>
            </a:r>
            <a:r>
              <a:rPr lang="en-US" dirty="0"/>
              <a:t>Python </a:t>
            </a:r>
            <a:r>
              <a:rPr lang="he-IL" dirty="0"/>
              <a:t> מגיעה עם </a:t>
            </a:r>
            <a:r>
              <a:rPr lang="en-US" dirty="0"/>
              <a:t>Interpreter </a:t>
            </a:r>
            <a:r>
              <a:rPr lang="he-IL" dirty="0"/>
              <a:t> שמאפשר כתיבה ישירה של פקודות אליו, אפילו בלי צורך לכתוב תכנית. </a:t>
            </a:r>
          </a:p>
          <a:p>
            <a:r>
              <a:rPr lang="he-IL" dirty="0"/>
              <a:t>בצורה כזו מאוד נוח להתנסות בשפה, לבצע במהירות חישובים (עוד תכונה חזקה של </a:t>
            </a:r>
            <a:r>
              <a:rPr lang="en-US" dirty="0"/>
              <a:t>Python </a:t>
            </a:r>
            <a:r>
              <a:rPr lang="he-IL" dirty="0"/>
              <a:t>) ולבדוק דברים קטנים במהירות, בלי הצורך לכתוב תכנית שלמה.</a:t>
            </a:r>
          </a:p>
        </p:txBody>
      </p:sp>
    </p:spTree>
    <p:extLst>
      <p:ext uri="{BB962C8B-B14F-4D97-AF65-F5344CB8AC3E}">
        <p14:creationId xmlns:p14="http://schemas.microsoft.com/office/powerpoint/2010/main" val="374855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השוואה בין תהליך התרגום של תכנית ב-</a:t>
            </a:r>
            <a:r>
              <a:rPr lang="en-US" dirty="0"/>
              <a:t>python </a:t>
            </a:r>
            <a:r>
              <a:rPr lang="he-IL" dirty="0"/>
              <a:t> ותכנית ב-</a:t>
            </a:r>
            <a:r>
              <a:rPr lang="en-US" dirty="0"/>
              <a:t>C</a:t>
            </a:r>
            <a:r>
              <a:rPr lang="he-IL" dirty="0"/>
              <a:t> (</a:t>
            </a:r>
            <a:r>
              <a:rPr lang="en-US" dirty="0"/>
              <a:t>©</a:t>
            </a:r>
            <a:r>
              <a:rPr lang="he-IL" dirty="0"/>
              <a:t>גבהים)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98" y="1690688"/>
            <a:ext cx="8262200" cy="54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יתרונות וחסרונות של השפה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58013"/>
              </p:ext>
            </p:extLst>
          </p:nvPr>
        </p:nvGraphicFramePr>
        <p:xfrm>
          <a:off x="838200" y="1825625"/>
          <a:ext cx="10515600" cy="3703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251759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919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יתרונות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חסרונות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1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פשוטה ללימוד, לקריאה ולכתיבה.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he-IL" dirty="0"/>
                        <a:t>מכילה בתוכה אוסף מכובד מאד של ספריות סטנדרטיות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תומכת בתכנות מכוון עצמים,</a:t>
                      </a:r>
                      <a:r>
                        <a:rPr lang="he-IL" baseline="0" dirty="0"/>
                        <a:t> תכונות מסוימות של </a:t>
                      </a:r>
                      <a:r>
                        <a:rPr lang="he-IL" dirty="0"/>
                        <a:t>תכנות פונקציונלי, ועוד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יש תאימות לאחור בגרסאות.</a:t>
                      </a:r>
                      <a:r>
                        <a:rPr lang="he-IL" baseline="0" dirty="0"/>
                        <a:t> אבל אין תאימות בין גרסאות </a:t>
                      </a:r>
                      <a:r>
                        <a:rPr lang="en-US" baseline="0" dirty="0"/>
                        <a:t>2.*</a:t>
                      </a:r>
                      <a:r>
                        <a:rPr lang="he-IL" baseline="0" dirty="0"/>
                        <a:t> לגרסאות </a:t>
                      </a:r>
                      <a:r>
                        <a:rPr lang="en-US" baseline="0" dirty="0"/>
                        <a:t>3.*</a:t>
                      </a:r>
                      <a:r>
                        <a:rPr lang="he-IL" baseline="0" dirty="0"/>
                        <a:t>.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baseline="0" dirty="0"/>
                        <a:t>אחת השפות הפופולאריות היום.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השימוש</a:t>
                      </a:r>
                      <a:r>
                        <a:rPr lang="he-IL" baseline="0" dirty="0"/>
                        <a:t> באינטרפרטר גורם לאיטיות בחישוב.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baseline="0" dirty="0"/>
                        <a:t>הטיפוסים של השפה דינמיים, דבר שגורם לסיכון של שגיאות בזמן ריצה, שבשפה סטטית היו מתגלים בזמן </a:t>
                      </a:r>
                      <a:r>
                        <a:rPr lang="he-IL" baseline="0" dirty="0" err="1"/>
                        <a:t>קימפול</a:t>
                      </a:r>
                      <a:r>
                        <a:rPr lang="he-IL" baseline="0" dirty="0"/>
                        <a:t>.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1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מקורות ללימוד השפה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python</a:t>
            </a:r>
            <a:r>
              <a:rPr lang="he-IL" dirty="0"/>
              <a:t> (ספר לימוד חינמי שניתן להורדה; יש גם מספר עותקים בספריית המכון)</a:t>
            </a:r>
          </a:p>
          <a:p>
            <a:r>
              <a:rPr lang="en-US" altLang="he-IL" dirty="0"/>
              <a:t>Learning Python</a:t>
            </a:r>
          </a:p>
          <a:p>
            <a:r>
              <a:rPr lang="en-US" altLang="he-IL" dirty="0"/>
              <a:t>Python in a Nutshell</a:t>
            </a:r>
          </a:p>
          <a:p>
            <a:r>
              <a:rPr lang="en-US" altLang="he-IL" dirty="0"/>
              <a:t>Fluent Python</a:t>
            </a:r>
            <a:r>
              <a:rPr lang="he-IL" altLang="he-IL" dirty="0"/>
              <a:t> (יש מספר עותקים בספריית המכון)</a:t>
            </a:r>
            <a:endParaRPr lang="en-US" altLang="he-IL" dirty="0"/>
          </a:p>
          <a:p>
            <a:r>
              <a:rPr lang="he-IL" dirty="0"/>
              <a:t>ספר בעברית – גבהים </a:t>
            </a:r>
            <a:r>
              <a:rPr lang="en-US" dirty="0">
                <a:hlinkClick r:id="rId2"/>
              </a:rPr>
              <a:t>http://www.cyber.org.il</a:t>
            </a:r>
            <a:r>
              <a:rPr lang="he-IL" dirty="0"/>
              <a:t> – עבור </a:t>
            </a:r>
            <a:r>
              <a:rPr lang="en-US" dirty="0"/>
              <a:t>Python 2.7</a:t>
            </a:r>
            <a:r>
              <a:rPr lang="he-IL" dirty="0"/>
              <a:t> !!!!</a:t>
            </a:r>
          </a:p>
          <a:p>
            <a:r>
              <a:rPr lang="en-US" altLang="he-IL" dirty="0"/>
              <a:t>www.python.org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2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091" y="26518"/>
            <a:ext cx="10515600" cy="1325563"/>
          </a:xfrm>
        </p:spPr>
        <p:txBody>
          <a:bodyPr/>
          <a:lstStyle/>
          <a:p>
            <a:pPr algn="ctr"/>
            <a:r>
              <a:rPr lang="he-IL" altLang="he-IL" sz="3600" dirty="0">
                <a:latin typeface="Comic Sans MS" panose="030F0702030302020204" pitchFamily="66" charset="0"/>
              </a:rPr>
              <a:t>אנו נשתמש בסביבת פיתוח בשם </a:t>
            </a:r>
            <a:r>
              <a:rPr lang="en-US" altLang="he-IL" sz="3600" dirty="0">
                <a:latin typeface="Comic Sans MS" panose="030F0702030302020204" pitchFamily="66" charset="0"/>
              </a:rPr>
              <a:t>IDLE</a:t>
            </a:r>
            <a:endParaRPr lang="en-CA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82230" y="1352081"/>
            <a:ext cx="81346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3000" dirty="0"/>
              <a:t>Open the standard Python Windows installation, from the Start Menu: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88BFA-A864-4B9C-8C45-68ED4B5B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564904"/>
            <a:ext cx="3816424" cy="27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3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2181"/>
            <a:ext cx="10515600" cy="951056"/>
          </a:xfrm>
        </p:spPr>
        <p:txBody>
          <a:bodyPr>
            <a:normAutofit fontScale="90000"/>
          </a:bodyPr>
          <a:lstStyle/>
          <a:p>
            <a:pPr algn="ctr" rtl="0"/>
            <a:r>
              <a:rPr lang="en-CA" altLang="he-IL" sz="3600" dirty="0">
                <a:latin typeface="Comic Sans MS" panose="030F0702030302020204" pitchFamily="66" charset="0"/>
              </a:rPr>
              <a:t>IDLE </a:t>
            </a:r>
            <a:r>
              <a:rPr lang="en-US" altLang="he-IL" sz="2700" dirty="0">
                <a:latin typeface="Comic Sans MS" panose="030F0702030302020204" pitchFamily="66" charset="0"/>
              </a:rPr>
              <a:t>(</a:t>
            </a:r>
            <a:r>
              <a:rPr lang="en-US" sz="3600" b="1" i="1" dirty="0"/>
              <a:t>I</a:t>
            </a:r>
            <a:r>
              <a:rPr lang="en-US" sz="3600" dirty="0"/>
              <a:t>ntegrated </a:t>
            </a:r>
            <a:r>
              <a:rPr lang="en-US" sz="3600" b="1" i="1" dirty="0"/>
              <a:t>D</a:t>
            </a:r>
            <a:r>
              <a:rPr lang="en-US" sz="3600" dirty="0"/>
              <a:t>eve</a:t>
            </a:r>
            <a:r>
              <a:rPr lang="en-US" sz="3600" b="1" i="1" dirty="0"/>
              <a:t>l</a:t>
            </a:r>
            <a:r>
              <a:rPr lang="en-US" sz="3600" dirty="0"/>
              <a:t>opment </a:t>
            </a:r>
            <a:r>
              <a:rPr lang="en-US" sz="3600" b="1" i="1" dirty="0"/>
              <a:t>E</a:t>
            </a:r>
            <a:r>
              <a:rPr lang="en-US" sz="3600" dirty="0"/>
              <a:t>nvironment) </a:t>
            </a:r>
            <a:r>
              <a:rPr lang="en-CA" altLang="he-IL" sz="3600" dirty="0">
                <a:latin typeface="Comic Sans MS" panose="030F0702030302020204" pitchFamily="66" charset="0"/>
              </a:rPr>
              <a:t> </a:t>
            </a:r>
            <a:br>
              <a:rPr lang="en-CA" altLang="he-IL" sz="3600" dirty="0">
                <a:latin typeface="Comic Sans MS" panose="030F0702030302020204" pitchFamily="66" charset="0"/>
              </a:rPr>
            </a:br>
            <a:r>
              <a:rPr lang="en-CA" altLang="he-IL" sz="3600" dirty="0">
                <a:latin typeface="Comic Sans MS" panose="030F0702030302020204" pitchFamily="66" charset="0"/>
              </a:rPr>
              <a:t>The most basic Python IDE</a:t>
            </a:r>
            <a:endParaRPr lang="en-CA" altLang="he-IL" sz="36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32513" y="1275238"/>
            <a:ext cx="1052128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he-IL" sz="3200" dirty="0"/>
              <a:t>Open the IDLE IDE: the </a:t>
            </a:r>
            <a:r>
              <a:rPr lang="en-US" altLang="he-IL" sz="3200" b="1" dirty="0">
                <a:solidFill>
                  <a:schemeClr val="accent2"/>
                </a:solidFill>
              </a:rPr>
              <a:t>Python Shell window</a:t>
            </a:r>
          </a:p>
          <a:p>
            <a:pPr marL="269875" indent="-269875" algn="just">
              <a:spcBef>
                <a:spcPct val="50000"/>
              </a:spcBef>
              <a:buFontTx/>
              <a:buChar char="•"/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ctr">
              <a:spcBef>
                <a:spcPts val="1200"/>
              </a:spcBef>
            </a:pPr>
            <a:r>
              <a:rPr lang="en-US" altLang="he-IL" sz="3200" dirty="0"/>
              <a:t>The Python Shell is </a:t>
            </a:r>
            <a:r>
              <a:rPr lang="en-US" altLang="he-IL" sz="3200" b="1" dirty="0">
                <a:solidFill>
                  <a:schemeClr val="accent2"/>
                </a:solidFill>
              </a:rPr>
              <a:t>Python’s Interpreter</a:t>
            </a:r>
          </a:p>
          <a:p>
            <a:pPr marL="541338" indent="-457200">
              <a:spcBef>
                <a:spcPts val="1200"/>
              </a:spcBef>
              <a:buFontTx/>
              <a:buChar char="•"/>
            </a:pPr>
            <a:r>
              <a:rPr lang="en-US" altLang="he-IL" sz="2800" dirty="0"/>
              <a:t>The interpreter provides an interactive environment to play with the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03CFD-345D-4A23-9FF8-9D949AEC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63" y="1756634"/>
            <a:ext cx="6335874" cy="3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141" y="332428"/>
            <a:ext cx="8134671" cy="7311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Python Shell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52142" y="1340768"/>
            <a:ext cx="81346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ctr">
              <a:spcBef>
                <a:spcPct val="50000"/>
              </a:spcBef>
            </a:pPr>
            <a:endParaRPr lang="en-US" altLang="he-IL" sz="3200" dirty="0"/>
          </a:p>
          <a:p>
            <a:pPr algn="ctr">
              <a:spcBef>
                <a:spcPct val="50000"/>
              </a:spcBef>
            </a:pPr>
            <a:r>
              <a:rPr lang="en-US" altLang="he-IL" sz="3200" dirty="0"/>
              <a:t>At the prompt, type ‘hello world!’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03CFD-345D-4A23-9FF8-9D949AEC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62" y="1340767"/>
            <a:ext cx="8770174" cy="425599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BE25B0-05DA-4D5D-A33C-2D5A3435B1D7}"/>
              </a:ext>
            </a:extLst>
          </p:cNvPr>
          <p:cNvCxnSpPr>
            <a:cxnSpLocks/>
          </p:cNvCxnSpPr>
          <p:nvPr/>
        </p:nvCxnSpPr>
        <p:spPr>
          <a:xfrm flipH="1" flipV="1">
            <a:off x="2079523" y="2271252"/>
            <a:ext cx="2551471" cy="36026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1260</Words>
  <Application>Microsoft Office PowerPoint</Application>
  <PresentationFormat>Widescreen</PresentationFormat>
  <Paragraphs>179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Times New Roman</vt:lpstr>
      <vt:lpstr>Office Theme</vt:lpstr>
      <vt:lpstr>תכנות פונקציונלי בשפת Python</vt:lpstr>
      <vt:lpstr>כמה מלים על  Python</vt:lpstr>
      <vt:lpstr>שפת Python היא שפת Scripting</vt:lpstr>
      <vt:lpstr>השוואה בין תהליך התרגום של תכנית ב-python  ותכנית ב-C (©גבהים)</vt:lpstr>
      <vt:lpstr>יתרונות וחסרונות של השפה</vt:lpstr>
      <vt:lpstr>מקורות ללימוד השפה</vt:lpstr>
      <vt:lpstr>אנו נשתמש בסביבת פיתוח בשם IDLE</vt:lpstr>
      <vt:lpstr>IDLE (Integrated Development Environment)   The most basic Python IDE</vt:lpstr>
      <vt:lpstr>IDLE: the Python Shell</vt:lpstr>
      <vt:lpstr>IDLE: the Python Shell</vt:lpstr>
      <vt:lpstr>IDLE: the Python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פונקציוני בשפת Python</dc:title>
  <dc:creator>rina azulay</dc:creator>
  <cp:lastModifiedBy>Moshe Goldstein</cp:lastModifiedBy>
  <cp:revision>391</cp:revision>
  <dcterms:created xsi:type="dcterms:W3CDTF">2018-04-10T06:28:30Z</dcterms:created>
  <dcterms:modified xsi:type="dcterms:W3CDTF">2019-03-01T00:10:28Z</dcterms:modified>
</cp:coreProperties>
</file>