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Boldoa" charset="1" panose="00000000000000000000"/>
      <p:regular r:id="rId20"/>
    </p:embeddedFont>
    <p:embeddedFont>
      <p:font typeface="Mali" charset="1" panose="00000500000000000000"/>
      <p:regular r:id="rId21"/>
    </p:embeddedFont>
    <p:embeddedFont>
      <p:font typeface="Marykate" charset="1" panose="00000000000000000000"/>
      <p:regular r:id="rId22"/>
    </p:embeddedFont>
    <p:embeddedFont>
      <p:font typeface="Mali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7.png" Type="http://schemas.openxmlformats.org/officeDocument/2006/relationships/image"/><Relationship Id="rId2" Target="../media/image10.png" Type="http://schemas.openxmlformats.org/officeDocument/2006/relationships/image"/><Relationship Id="rId3" Target="../media/image4.png" Type="http://schemas.openxmlformats.org/officeDocument/2006/relationships/image"/><Relationship Id="rId4" Target="../media/image12.pn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52.png" Type="http://schemas.openxmlformats.org/officeDocument/2006/relationships/image"/><Relationship Id="rId8" Target="../media/image53.svg" Type="http://schemas.openxmlformats.org/officeDocument/2006/relationships/image"/><Relationship Id="rId9" Target="../media/image5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1.png" Type="http://schemas.openxmlformats.org/officeDocument/2006/relationships/image"/><Relationship Id="rId11" Target="../media/image62.svg" Type="http://schemas.openxmlformats.org/officeDocument/2006/relationships/image"/><Relationship Id="rId2" Target="../media/image10.png" Type="http://schemas.openxmlformats.org/officeDocument/2006/relationships/image"/><Relationship Id="rId3" Target="../media/image4.png" Type="http://schemas.openxmlformats.org/officeDocument/2006/relationships/image"/><Relationship Id="rId4" Target="../media/image12.pn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58.png" Type="http://schemas.openxmlformats.org/officeDocument/2006/relationships/image"/><Relationship Id="rId8" Target="../media/image59.png" Type="http://schemas.openxmlformats.org/officeDocument/2006/relationships/image"/><Relationship Id="rId9" Target="../media/image6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7.png" Type="http://schemas.openxmlformats.org/officeDocument/2006/relationships/image"/><Relationship Id="rId4" Target="../media/image63.png" Type="http://schemas.openxmlformats.org/officeDocument/2006/relationships/image"/><Relationship Id="rId5" Target="../media/image59.png" Type="http://schemas.openxmlformats.org/officeDocument/2006/relationships/image"/><Relationship Id="rId6" Target="../media/image60.svg" Type="http://schemas.openxmlformats.org/officeDocument/2006/relationships/image"/><Relationship Id="rId7" Target="../media/image61.png" Type="http://schemas.openxmlformats.org/officeDocument/2006/relationships/image"/><Relationship Id="rId8" Target="../media/image62.svg" Type="http://schemas.openxmlformats.org/officeDocument/2006/relationships/image"/><Relationship Id="rId9"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64.png" Type="http://schemas.openxmlformats.org/officeDocument/2006/relationships/image"/><Relationship Id="rId3" Target="../media/image65.svg" Type="http://schemas.openxmlformats.org/officeDocument/2006/relationships/image"/><Relationship Id="rId4" Target="../media/image10.png" Type="http://schemas.openxmlformats.org/officeDocument/2006/relationships/image"/><Relationship Id="rId5" Target="../media/image3.png" Type="http://schemas.openxmlformats.org/officeDocument/2006/relationships/image"/><Relationship Id="rId6" Target="../media/image66.pn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linkedin.com/in/camelia-fitrianty-12b340210/" TargetMode="External" Type="http://schemas.openxmlformats.org/officeDocument/2006/relationships/hyperlink"/><Relationship Id="rId11" Target="../media/image67.png" Type="http://schemas.openxmlformats.org/officeDocument/2006/relationships/image"/><Relationship Id="rId12" Target="../media/image68.svg" Type="http://schemas.openxmlformats.org/officeDocument/2006/relationships/image"/><Relationship Id="rId13" Target="../media/image69.png" Type="http://schemas.openxmlformats.org/officeDocument/2006/relationships/image"/><Relationship Id="rId14" Target="../media/image70.png" Type="http://schemas.openxmlformats.org/officeDocument/2006/relationships/image"/><Relationship Id="rId15" Target="../media/image71.svg" Type="http://schemas.openxmlformats.org/officeDocument/2006/relationships/image"/><Relationship Id="rId16" Target="../media/image12.png" Type="http://schemas.openxmlformats.org/officeDocument/2006/relationships/image"/><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3.png" Type="http://schemas.openxmlformats.org/officeDocument/2006/relationships/image"/><Relationship Id="rId7" Target="../media/image4.png" Type="http://schemas.openxmlformats.org/officeDocument/2006/relationships/image"/><Relationship Id="rId8" Target="https://github.com/cfitrianty" TargetMode="External" Type="http://schemas.openxmlformats.org/officeDocument/2006/relationships/hyperlink"/><Relationship Id="rId9" Target="https://instagram.com/cfitriantyy"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png" Type="http://schemas.openxmlformats.org/officeDocument/2006/relationships/image"/><Relationship Id="rId12" Target="../media/image20.png" Type="http://schemas.openxmlformats.org/officeDocument/2006/relationships/image"/><Relationship Id="rId13" Target="../media/image21.png" Type="http://schemas.openxmlformats.org/officeDocument/2006/relationships/image"/><Relationship Id="rId14" Target="../media/image22.png" Type="http://schemas.openxmlformats.org/officeDocument/2006/relationships/image"/><Relationship Id="rId15" Target="../media/image12.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4.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jpe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png" Type="http://schemas.openxmlformats.org/officeDocument/2006/relationships/image"/><Relationship Id="rId12" Target="../media/image31.png" Type="http://schemas.openxmlformats.org/officeDocument/2006/relationships/image"/><Relationship Id="rId13" Target="../media/image7.png" Type="http://schemas.openxmlformats.org/officeDocument/2006/relationships/image"/><Relationship Id="rId14" Target="../media/image12.png" Type="http://schemas.openxmlformats.org/officeDocument/2006/relationships/image"/><Relationship Id="rId2" Target="../media/image3.png" Type="http://schemas.openxmlformats.org/officeDocument/2006/relationships/image"/><Relationship Id="rId3" Target="../media/image10.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 Id="rId9" Target="../media/image3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0.png" Type="http://schemas.openxmlformats.org/officeDocument/2006/relationships/image"/><Relationship Id="rId4" Target="../media/image7.png" Type="http://schemas.openxmlformats.org/officeDocument/2006/relationships/image"/><Relationship Id="rId5"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 Id="rId7" Target="../media/image3.png" Type="http://schemas.openxmlformats.org/officeDocument/2006/relationships/image"/><Relationship Id="rId8" Target="https://github.com/cfitrianty/ETL_with_airflow"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svg" Type="http://schemas.openxmlformats.org/officeDocument/2006/relationships/image"/><Relationship Id="rId12" Target="../media/image46.png" Type="http://schemas.openxmlformats.org/officeDocument/2006/relationships/image"/><Relationship Id="rId13" Target="../media/image47.svg" Type="http://schemas.openxmlformats.org/officeDocument/2006/relationships/image"/><Relationship Id="rId2" Target="../media/image3.png" Type="http://schemas.openxmlformats.org/officeDocument/2006/relationships/image"/><Relationship Id="rId3" Target="../media/image10.png" Type="http://schemas.openxmlformats.org/officeDocument/2006/relationships/image"/><Relationship Id="rId4" Target="../media/image7.png" Type="http://schemas.openxmlformats.org/officeDocument/2006/relationships/image"/><Relationship Id="rId5" Target="../media/image12.pn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svg" Type="http://schemas.openxmlformats.org/officeDocument/2006/relationships/image"/><Relationship Id="rId2" Target="../media/image10.png" Type="http://schemas.openxmlformats.org/officeDocument/2006/relationships/image"/><Relationship Id="rId3" Target="../media/image4.png" Type="http://schemas.openxmlformats.org/officeDocument/2006/relationships/image"/><Relationship Id="rId4" Target="../media/image12.png" Type="http://schemas.openxmlformats.org/officeDocument/2006/relationships/image"/><Relationship Id="rId5" Target="../media/image48.pn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png" Type="http://schemas.openxmlformats.org/officeDocument/2006/relationships/image"/><Relationship Id="rId2" Target="../media/image10.png" Type="http://schemas.openxmlformats.org/officeDocument/2006/relationships/image"/><Relationship Id="rId3" Target="../media/image4.png" Type="http://schemas.openxmlformats.org/officeDocument/2006/relationships/image"/><Relationship Id="rId4" Target="../media/image12.pn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52.png" Type="http://schemas.openxmlformats.org/officeDocument/2006/relationships/image"/><Relationship Id="rId8" Target="../media/image53.svg" Type="http://schemas.openxmlformats.org/officeDocument/2006/relationships/image"/><Relationship Id="rId9" Target="../media/image5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13956" y="3835138"/>
            <a:ext cx="10860089" cy="3396246"/>
          </a:xfrm>
          <a:custGeom>
            <a:avLst/>
            <a:gdLst/>
            <a:ahLst/>
            <a:cxnLst/>
            <a:rect r="r" b="b" t="t" l="l"/>
            <a:pathLst>
              <a:path h="3396246" w="10860089">
                <a:moveTo>
                  <a:pt x="0" y="0"/>
                </a:moveTo>
                <a:lnTo>
                  <a:pt x="10860088" y="0"/>
                </a:lnTo>
                <a:lnTo>
                  <a:pt x="10860088" y="3396246"/>
                </a:lnTo>
                <a:lnTo>
                  <a:pt x="0" y="33962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05790" y="-1586910"/>
            <a:ext cx="5160910" cy="5485467"/>
          </a:xfrm>
          <a:custGeom>
            <a:avLst/>
            <a:gdLst/>
            <a:ahLst/>
            <a:cxnLst/>
            <a:rect r="r" b="b" t="t" l="l"/>
            <a:pathLst>
              <a:path h="5485467" w="5160910">
                <a:moveTo>
                  <a:pt x="0" y="0"/>
                </a:moveTo>
                <a:lnTo>
                  <a:pt x="5160910" y="0"/>
                </a:lnTo>
                <a:lnTo>
                  <a:pt x="5160910" y="5485467"/>
                </a:lnTo>
                <a:lnTo>
                  <a:pt x="0" y="5485467"/>
                </a:lnTo>
                <a:lnTo>
                  <a:pt x="0" y="0"/>
                </a:lnTo>
                <a:close/>
              </a:path>
            </a:pathLst>
          </a:custGeom>
          <a:blipFill>
            <a:blip r:embed="rId4"/>
            <a:stretch>
              <a:fillRect l="0" t="0" r="0" b="0"/>
            </a:stretch>
          </a:blipFill>
        </p:spPr>
      </p:sp>
      <p:sp>
        <p:nvSpPr>
          <p:cNvPr name="Freeform 4" id="4"/>
          <p:cNvSpPr/>
          <p:nvPr/>
        </p:nvSpPr>
        <p:spPr>
          <a:xfrm flipH="false" flipV="false" rot="0">
            <a:off x="-971190" y="2527890"/>
            <a:ext cx="2291710" cy="2426159"/>
          </a:xfrm>
          <a:custGeom>
            <a:avLst/>
            <a:gdLst/>
            <a:ahLst/>
            <a:cxnLst/>
            <a:rect r="r" b="b" t="t" l="l"/>
            <a:pathLst>
              <a:path h="2426159" w="2291710">
                <a:moveTo>
                  <a:pt x="0" y="0"/>
                </a:moveTo>
                <a:lnTo>
                  <a:pt x="2291710" y="0"/>
                </a:lnTo>
                <a:lnTo>
                  <a:pt x="2291710" y="2426159"/>
                </a:lnTo>
                <a:lnTo>
                  <a:pt x="0" y="2426159"/>
                </a:lnTo>
                <a:lnTo>
                  <a:pt x="0" y="0"/>
                </a:lnTo>
                <a:close/>
              </a:path>
            </a:pathLst>
          </a:custGeom>
          <a:blipFill>
            <a:blip r:embed="rId5"/>
            <a:stretch>
              <a:fillRect l="0" t="0" r="0" b="0"/>
            </a:stretch>
          </a:blipFill>
        </p:spPr>
      </p:sp>
      <p:sp>
        <p:nvSpPr>
          <p:cNvPr name="Freeform 5" id="5"/>
          <p:cNvSpPr/>
          <p:nvPr/>
        </p:nvSpPr>
        <p:spPr>
          <a:xfrm flipH="true" flipV="false" rot="0">
            <a:off x="-366704" y="4954049"/>
            <a:ext cx="3121823" cy="6166565"/>
          </a:xfrm>
          <a:custGeom>
            <a:avLst/>
            <a:gdLst/>
            <a:ahLst/>
            <a:cxnLst/>
            <a:rect r="r" b="b" t="t" l="l"/>
            <a:pathLst>
              <a:path h="6166565" w="3121823">
                <a:moveTo>
                  <a:pt x="3121824" y="0"/>
                </a:moveTo>
                <a:lnTo>
                  <a:pt x="0" y="0"/>
                </a:lnTo>
                <a:lnTo>
                  <a:pt x="0" y="6166565"/>
                </a:lnTo>
                <a:lnTo>
                  <a:pt x="3121824" y="6166565"/>
                </a:lnTo>
                <a:lnTo>
                  <a:pt x="312182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184765" y="1098673"/>
            <a:ext cx="4038803" cy="4215320"/>
          </a:xfrm>
          <a:custGeom>
            <a:avLst/>
            <a:gdLst/>
            <a:ahLst/>
            <a:cxnLst/>
            <a:rect r="r" b="b" t="t" l="l"/>
            <a:pathLst>
              <a:path h="4215320" w="4038803">
                <a:moveTo>
                  <a:pt x="0" y="0"/>
                </a:moveTo>
                <a:lnTo>
                  <a:pt x="4038804" y="0"/>
                </a:lnTo>
                <a:lnTo>
                  <a:pt x="4038804" y="4215320"/>
                </a:lnTo>
                <a:lnTo>
                  <a:pt x="0" y="4215320"/>
                </a:lnTo>
                <a:lnTo>
                  <a:pt x="0" y="0"/>
                </a:lnTo>
                <a:close/>
              </a:path>
            </a:pathLst>
          </a:custGeom>
          <a:blipFill>
            <a:blip r:embed="rId8"/>
            <a:stretch>
              <a:fillRect l="0" t="0" r="0" b="0"/>
            </a:stretch>
          </a:blipFill>
        </p:spPr>
      </p:sp>
      <p:sp>
        <p:nvSpPr>
          <p:cNvPr name="Freeform 7" id="7"/>
          <p:cNvSpPr/>
          <p:nvPr/>
        </p:nvSpPr>
        <p:spPr>
          <a:xfrm flipH="false" flipV="false" rot="10150674">
            <a:off x="15181183" y="7104939"/>
            <a:ext cx="3777902" cy="4062260"/>
          </a:xfrm>
          <a:custGeom>
            <a:avLst/>
            <a:gdLst/>
            <a:ahLst/>
            <a:cxnLst/>
            <a:rect r="r" b="b" t="t" l="l"/>
            <a:pathLst>
              <a:path h="4062260" w="3777902">
                <a:moveTo>
                  <a:pt x="0" y="0"/>
                </a:moveTo>
                <a:lnTo>
                  <a:pt x="3777903" y="0"/>
                </a:lnTo>
                <a:lnTo>
                  <a:pt x="3777903" y="4062261"/>
                </a:lnTo>
                <a:lnTo>
                  <a:pt x="0" y="4062261"/>
                </a:lnTo>
                <a:lnTo>
                  <a:pt x="0" y="0"/>
                </a:lnTo>
                <a:close/>
              </a:path>
            </a:pathLst>
          </a:custGeom>
          <a:blipFill>
            <a:blip r:embed="rId9"/>
            <a:stretch>
              <a:fillRect l="0" t="0" r="0" b="0"/>
            </a:stretch>
          </a:blipFill>
        </p:spPr>
      </p:sp>
      <p:sp>
        <p:nvSpPr>
          <p:cNvPr name="Freeform 8" id="8"/>
          <p:cNvSpPr/>
          <p:nvPr/>
        </p:nvSpPr>
        <p:spPr>
          <a:xfrm flipH="false" flipV="false" rot="0">
            <a:off x="13893737" y="8523006"/>
            <a:ext cx="1879353" cy="1905554"/>
          </a:xfrm>
          <a:custGeom>
            <a:avLst/>
            <a:gdLst/>
            <a:ahLst/>
            <a:cxnLst/>
            <a:rect r="r" b="b" t="t" l="l"/>
            <a:pathLst>
              <a:path h="1905554" w="1879353">
                <a:moveTo>
                  <a:pt x="0" y="0"/>
                </a:moveTo>
                <a:lnTo>
                  <a:pt x="1879353" y="0"/>
                </a:lnTo>
                <a:lnTo>
                  <a:pt x="1879353" y="1905554"/>
                </a:lnTo>
                <a:lnTo>
                  <a:pt x="0" y="1905554"/>
                </a:lnTo>
                <a:lnTo>
                  <a:pt x="0" y="0"/>
                </a:lnTo>
                <a:close/>
              </a:path>
            </a:pathLst>
          </a:custGeom>
          <a:blipFill>
            <a:blip r:embed="rId10"/>
            <a:stretch>
              <a:fillRect l="0" t="0" r="0" b="0"/>
            </a:stretch>
          </a:blipFill>
        </p:spPr>
      </p:sp>
      <p:sp>
        <p:nvSpPr>
          <p:cNvPr name="Freeform 9" id="9"/>
          <p:cNvSpPr/>
          <p:nvPr/>
        </p:nvSpPr>
        <p:spPr>
          <a:xfrm flipH="false" flipV="false" rot="-1843803">
            <a:off x="16508650" y="5126151"/>
            <a:ext cx="2815958" cy="3904274"/>
          </a:xfrm>
          <a:custGeom>
            <a:avLst/>
            <a:gdLst/>
            <a:ahLst/>
            <a:cxnLst/>
            <a:rect r="r" b="b" t="t" l="l"/>
            <a:pathLst>
              <a:path h="3904274" w="2815958">
                <a:moveTo>
                  <a:pt x="0" y="0"/>
                </a:moveTo>
                <a:lnTo>
                  <a:pt x="2815958" y="0"/>
                </a:lnTo>
                <a:lnTo>
                  <a:pt x="2815958" y="3904274"/>
                </a:lnTo>
                <a:lnTo>
                  <a:pt x="0" y="3904274"/>
                </a:lnTo>
                <a:lnTo>
                  <a:pt x="0" y="0"/>
                </a:lnTo>
                <a:close/>
              </a:path>
            </a:pathLst>
          </a:custGeom>
          <a:blipFill>
            <a:blip r:embed="rId11"/>
            <a:stretch>
              <a:fillRect l="0" t="0" r="0" b="0"/>
            </a:stretch>
          </a:blipFill>
        </p:spPr>
      </p:sp>
      <p:sp>
        <p:nvSpPr>
          <p:cNvPr name="Freeform 10" id="10"/>
          <p:cNvSpPr/>
          <p:nvPr/>
        </p:nvSpPr>
        <p:spPr>
          <a:xfrm flipH="false" flipV="false" rot="-2978425">
            <a:off x="2161630" y="-1112530"/>
            <a:ext cx="2446334" cy="2597302"/>
          </a:xfrm>
          <a:custGeom>
            <a:avLst/>
            <a:gdLst/>
            <a:ahLst/>
            <a:cxnLst/>
            <a:rect r="r" b="b" t="t" l="l"/>
            <a:pathLst>
              <a:path h="2597302" w="2446334">
                <a:moveTo>
                  <a:pt x="0" y="0"/>
                </a:moveTo>
                <a:lnTo>
                  <a:pt x="2446334" y="0"/>
                </a:lnTo>
                <a:lnTo>
                  <a:pt x="2446334" y="2597302"/>
                </a:lnTo>
                <a:lnTo>
                  <a:pt x="0" y="2597302"/>
                </a:lnTo>
                <a:lnTo>
                  <a:pt x="0" y="0"/>
                </a:lnTo>
                <a:close/>
              </a:path>
            </a:pathLst>
          </a:custGeom>
          <a:blipFill>
            <a:blip r:embed="rId12"/>
            <a:stretch>
              <a:fillRect l="0" t="0" r="0" b="0"/>
            </a:stretch>
          </a:blipFill>
        </p:spPr>
      </p:sp>
      <p:sp>
        <p:nvSpPr>
          <p:cNvPr name="Freeform 11" id="11"/>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13"/>
            <a:stretch>
              <a:fillRect l="0" t="0" r="0" b="0"/>
            </a:stretch>
          </a:blipFill>
        </p:spPr>
      </p:sp>
      <p:sp>
        <p:nvSpPr>
          <p:cNvPr name="TextBox 12" id="12"/>
          <p:cNvSpPr txBox="true"/>
          <p:nvPr/>
        </p:nvSpPr>
        <p:spPr>
          <a:xfrm rot="0">
            <a:off x="4634277" y="4413079"/>
            <a:ext cx="9019446" cy="2219324"/>
          </a:xfrm>
          <a:prstGeom prst="rect">
            <a:avLst/>
          </a:prstGeom>
        </p:spPr>
        <p:txBody>
          <a:bodyPr anchor="t" rtlCol="false" tIns="0" lIns="0" bIns="0" rIns="0">
            <a:spAutoFit/>
          </a:bodyPr>
          <a:lstStyle/>
          <a:p>
            <a:pPr algn="ctr">
              <a:lnSpc>
                <a:spcPts val="8399"/>
              </a:lnSpc>
            </a:pPr>
            <a:r>
              <a:rPr lang="en-US" sz="9999">
                <a:solidFill>
                  <a:srgbClr val="000000"/>
                </a:solidFill>
                <a:latin typeface="Boldoa"/>
                <a:ea typeface="Boldoa"/>
                <a:cs typeface="Boldoa"/>
                <a:sym typeface="Boldoa"/>
              </a:rPr>
              <a:t>Building and Scaling ETL with Airflow</a:t>
            </a:r>
          </a:p>
        </p:txBody>
      </p:sp>
      <p:sp>
        <p:nvSpPr>
          <p:cNvPr name="TextBox 13" id="13"/>
          <p:cNvSpPr txBox="true"/>
          <p:nvPr/>
        </p:nvSpPr>
        <p:spPr>
          <a:xfrm rot="0">
            <a:off x="5943746" y="2472199"/>
            <a:ext cx="6400508" cy="1229590"/>
          </a:xfrm>
          <a:prstGeom prst="rect">
            <a:avLst/>
          </a:prstGeom>
        </p:spPr>
        <p:txBody>
          <a:bodyPr anchor="t" rtlCol="false" tIns="0" lIns="0" bIns="0" rIns="0">
            <a:spAutoFit/>
          </a:bodyPr>
          <a:lstStyle/>
          <a:p>
            <a:pPr algn="ctr">
              <a:lnSpc>
                <a:spcPts val="10096"/>
              </a:lnSpc>
              <a:spcBef>
                <a:spcPct val="0"/>
              </a:spcBef>
            </a:pPr>
            <a:r>
              <a:rPr lang="en-US" sz="7212">
                <a:solidFill>
                  <a:srgbClr val="000000"/>
                </a:solidFill>
                <a:latin typeface="Boldoa"/>
                <a:ea typeface="Boldoa"/>
                <a:cs typeface="Boldoa"/>
                <a:sym typeface="Boldoa"/>
              </a:rPr>
              <a:t>Final Project</a:t>
            </a:r>
          </a:p>
        </p:txBody>
      </p:sp>
      <p:sp>
        <p:nvSpPr>
          <p:cNvPr name="TextBox 14" id="14"/>
          <p:cNvSpPr txBox="true"/>
          <p:nvPr/>
        </p:nvSpPr>
        <p:spPr>
          <a:xfrm rot="0">
            <a:off x="5519196" y="7264456"/>
            <a:ext cx="7249608"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Boldoa"/>
                <a:ea typeface="Boldoa"/>
                <a:cs typeface="Boldoa"/>
                <a:sym typeface="Boldoa"/>
              </a:rPr>
              <a:t>by: Camelia Fitrianty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6378" y="8399590"/>
            <a:ext cx="19962870" cy="2460802"/>
            <a:chOff x="0" y="0"/>
            <a:chExt cx="5260278" cy="648429"/>
          </a:xfrm>
        </p:grpSpPr>
        <p:sp>
          <p:nvSpPr>
            <p:cNvPr name="Freeform 3" id="3"/>
            <p:cNvSpPr/>
            <p:nvPr/>
          </p:nvSpPr>
          <p:spPr>
            <a:xfrm flipH="false" flipV="false" rot="0">
              <a:off x="0" y="0"/>
              <a:ext cx="5260278" cy="648429"/>
            </a:xfrm>
            <a:custGeom>
              <a:avLst/>
              <a:gdLst/>
              <a:ahLst/>
              <a:cxnLst/>
              <a:rect r="r" b="b" t="t" l="l"/>
              <a:pathLst>
                <a:path h="648429" w="5260278">
                  <a:moveTo>
                    <a:pt x="19624" y="0"/>
                  </a:moveTo>
                  <a:lnTo>
                    <a:pt x="5240654" y="0"/>
                  </a:lnTo>
                  <a:cubicBezTo>
                    <a:pt x="5245858" y="0"/>
                    <a:pt x="5250850" y="2067"/>
                    <a:pt x="5254530" y="5748"/>
                  </a:cubicBezTo>
                  <a:cubicBezTo>
                    <a:pt x="5258210" y="9428"/>
                    <a:pt x="5260278" y="14419"/>
                    <a:pt x="5260278" y="19624"/>
                  </a:cubicBezTo>
                  <a:lnTo>
                    <a:pt x="5260278" y="628805"/>
                  </a:lnTo>
                  <a:cubicBezTo>
                    <a:pt x="5260278" y="634010"/>
                    <a:pt x="5258210" y="639001"/>
                    <a:pt x="5254530" y="642681"/>
                  </a:cubicBezTo>
                  <a:cubicBezTo>
                    <a:pt x="5250850" y="646361"/>
                    <a:pt x="5245858" y="648429"/>
                    <a:pt x="5240654" y="648429"/>
                  </a:cubicBezTo>
                  <a:lnTo>
                    <a:pt x="19624" y="648429"/>
                  </a:lnTo>
                  <a:cubicBezTo>
                    <a:pt x="8786" y="648429"/>
                    <a:pt x="0" y="639643"/>
                    <a:pt x="0" y="628805"/>
                  </a:cubicBezTo>
                  <a:lnTo>
                    <a:pt x="0" y="19624"/>
                  </a:lnTo>
                  <a:cubicBezTo>
                    <a:pt x="0" y="8786"/>
                    <a:pt x="8786" y="0"/>
                    <a:pt x="19624" y="0"/>
                  </a:cubicBezTo>
                  <a:close/>
                </a:path>
              </a:pathLst>
            </a:custGeom>
            <a:solidFill>
              <a:srgbClr val="C7B9D1"/>
            </a:solidFill>
          </p:spPr>
        </p:sp>
        <p:sp>
          <p:nvSpPr>
            <p:cNvPr name="TextBox 4" id="4"/>
            <p:cNvSpPr txBox="true"/>
            <p:nvPr/>
          </p:nvSpPr>
          <p:spPr>
            <a:xfrm>
              <a:off x="0" y="-38100"/>
              <a:ext cx="5260278" cy="686529"/>
            </a:xfrm>
            <a:prstGeom prst="rect">
              <a:avLst/>
            </a:prstGeom>
          </p:spPr>
          <p:txBody>
            <a:bodyPr anchor="ctr" rtlCol="false" tIns="50775" lIns="50775" bIns="50775" rIns="50775"/>
            <a:lstStyle/>
            <a:p>
              <a:pPr algn="ctr">
                <a:lnSpc>
                  <a:spcPts val="2658"/>
                </a:lnSpc>
              </a:pPr>
            </a:p>
          </p:txBody>
        </p:sp>
      </p:grpSp>
      <p:sp>
        <p:nvSpPr>
          <p:cNvPr name="Freeform 5" id="5"/>
          <p:cNvSpPr/>
          <p:nvPr/>
        </p:nvSpPr>
        <p:spPr>
          <a:xfrm flipH="false" flipV="false" rot="-1933835">
            <a:off x="16034872" y="6041994"/>
            <a:ext cx="3297884" cy="4572457"/>
          </a:xfrm>
          <a:custGeom>
            <a:avLst/>
            <a:gdLst/>
            <a:ahLst/>
            <a:cxnLst/>
            <a:rect r="r" b="b" t="t" l="l"/>
            <a:pathLst>
              <a:path h="4572457" w="3297884">
                <a:moveTo>
                  <a:pt x="0" y="0"/>
                </a:moveTo>
                <a:lnTo>
                  <a:pt x="3297884" y="0"/>
                </a:lnTo>
                <a:lnTo>
                  <a:pt x="3297884" y="4572456"/>
                </a:lnTo>
                <a:lnTo>
                  <a:pt x="0" y="4572456"/>
                </a:lnTo>
                <a:lnTo>
                  <a:pt x="0" y="0"/>
                </a:lnTo>
                <a:close/>
              </a:path>
            </a:pathLst>
          </a:custGeom>
          <a:blipFill>
            <a:blip r:embed="rId2"/>
            <a:stretch>
              <a:fillRect l="0" t="0" r="0" b="0"/>
            </a:stretch>
          </a:blipFill>
        </p:spPr>
      </p:sp>
      <p:sp>
        <p:nvSpPr>
          <p:cNvPr name="Freeform 6" id="6"/>
          <p:cNvSpPr/>
          <p:nvPr/>
        </p:nvSpPr>
        <p:spPr>
          <a:xfrm flipH="false" flipV="false" rot="0">
            <a:off x="16218818" y="1958458"/>
            <a:ext cx="3520641" cy="3727190"/>
          </a:xfrm>
          <a:custGeom>
            <a:avLst/>
            <a:gdLst/>
            <a:ahLst/>
            <a:cxnLst/>
            <a:rect r="r" b="b" t="t" l="l"/>
            <a:pathLst>
              <a:path h="3727190" w="3520641">
                <a:moveTo>
                  <a:pt x="0" y="0"/>
                </a:moveTo>
                <a:lnTo>
                  <a:pt x="3520641" y="0"/>
                </a:lnTo>
                <a:lnTo>
                  <a:pt x="3520641" y="3727189"/>
                </a:lnTo>
                <a:lnTo>
                  <a:pt x="0" y="3727189"/>
                </a:lnTo>
                <a:lnTo>
                  <a:pt x="0" y="0"/>
                </a:lnTo>
                <a:close/>
              </a:path>
            </a:pathLst>
          </a:custGeom>
          <a:blipFill>
            <a:blip r:embed="rId3"/>
            <a:stretch>
              <a:fillRect l="0" t="0" r="0" b="0"/>
            </a:stretch>
          </a:blipFill>
        </p:spPr>
      </p:sp>
      <p:sp>
        <p:nvSpPr>
          <p:cNvPr name="Freeform 7" id="7"/>
          <p:cNvSpPr/>
          <p:nvPr/>
        </p:nvSpPr>
        <p:spPr>
          <a:xfrm flipH="true" flipV="false" rot="1983634">
            <a:off x="-1648942" y="6039746"/>
            <a:ext cx="3297884" cy="4572457"/>
          </a:xfrm>
          <a:custGeom>
            <a:avLst/>
            <a:gdLst/>
            <a:ahLst/>
            <a:cxnLst/>
            <a:rect r="r" b="b" t="t" l="l"/>
            <a:pathLst>
              <a:path h="4572457" w="3297884">
                <a:moveTo>
                  <a:pt x="3297884" y="0"/>
                </a:moveTo>
                <a:lnTo>
                  <a:pt x="0" y="0"/>
                </a:lnTo>
                <a:lnTo>
                  <a:pt x="0" y="4572457"/>
                </a:lnTo>
                <a:lnTo>
                  <a:pt x="3297884" y="4572457"/>
                </a:lnTo>
                <a:lnTo>
                  <a:pt x="3297884" y="0"/>
                </a:lnTo>
                <a:close/>
              </a:path>
            </a:pathLst>
          </a:custGeom>
          <a:blipFill>
            <a:blip r:embed="rId2"/>
            <a:stretch>
              <a:fillRect l="0" t="0" r="0" b="0"/>
            </a:stretch>
          </a:blipFill>
        </p:spPr>
      </p:sp>
      <p:sp>
        <p:nvSpPr>
          <p:cNvPr name="Freeform 8" id="8"/>
          <p:cNvSpPr/>
          <p:nvPr/>
        </p:nvSpPr>
        <p:spPr>
          <a:xfrm flipH="false" flipV="false" rot="0">
            <a:off x="-2044002" y="1997063"/>
            <a:ext cx="3520641" cy="3727190"/>
          </a:xfrm>
          <a:custGeom>
            <a:avLst/>
            <a:gdLst/>
            <a:ahLst/>
            <a:cxnLst/>
            <a:rect r="r" b="b" t="t" l="l"/>
            <a:pathLst>
              <a:path h="3727190" w="3520641">
                <a:moveTo>
                  <a:pt x="0" y="0"/>
                </a:moveTo>
                <a:lnTo>
                  <a:pt x="3520642" y="0"/>
                </a:lnTo>
                <a:lnTo>
                  <a:pt x="3520642" y="3727189"/>
                </a:lnTo>
                <a:lnTo>
                  <a:pt x="0" y="3727189"/>
                </a:lnTo>
                <a:lnTo>
                  <a:pt x="0" y="0"/>
                </a:lnTo>
                <a:close/>
              </a:path>
            </a:pathLst>
          </a:custGeom>
          <a:blipFill>
            <a:blip r:embed="rId3"/>
            <a:stretch>
              <a:fillRect l="0" t="0" r="0" b="0"/>
            </a:stretch>
          </a:blipFill>
        </p:spPr>
      </p:sp>
      <p:sp>
        <p:nvSpPr>
          <p:cNvPr name="Freeform 9" id="9"/>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4"/>
            <a:stretch>
              <a:fillRect l="0" t="0" r="0" b="0"/>
            </a:stretch>
          </a:blipFill>
        </p:spPr>
      </p:sp>
      <p:sp>
        <p:nvSpPr>
          <p:cNvPr name="Freeform 10" id="10"/>
          <p:cNvSpPr/>
          <p:nvPr/>
        </p:nvSpPr>
        <p:spPr>
          <a:xfrm flipH="false" flipV="false" rot="0">
            <a:off x="1694532" y="2604976"/>
            <a:ext cx="1011593" cy="615074"/>
          </a:xfrm>
          <a:custGeom>
            <a:avLst/>
            <a:gdLst/>
            <a:ahLst/>
            <a:cxnLst/>
            <a:rect r="r" b="b" t="t" l="l"/>
            <a:pathLst>
              <a:path h="615074" w="1011593">
                <a:moveTo>
                  <a:pt x="0" y="0"/>
                </a:moveTo>
                <a:lnTo>
                  <a:pt x="1011593" y="0"/>
                </a:lnTo>
                <a:lnTo>
                  <a:pt x="1011593" y="615074"/>
                </a:lnTo>
                <a:lnTo>
                  <a:pt x="0" y="6150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9065057" y="2589002"/>
            <a:ext cx="1011593" cy="615074"/>
          </a:xfrm>
          <a:custGeom>
            <a:avLst/>
            <a:gdLst/>
            <a:ahLst/>
            <a:cxnLst/>
            <a:rect r="r" b="b" t="t" l="l"/>
            <a:pathLst>
              <a:path h="615074" w="1011593">
                <a:moveTo>
                  <a:pt x="0" y="0"/>
                </a:moveTo>
                <a:lnTo>
                  <a:pt x="1011594" y="0"/>
                </a:lnTo>
                <a:lnTo>
                  <a:pt x="1011594" y="615073"/>
                </a:lnTo>
                <a:lnTo>
                  <a:pt x="0" y="6150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901487" y="3552050"/>
            <a:ext cx="5626356" cy="5573599"/>
          </a:xfrm>
          <a:custGeom>
            <a:avLst/>
            <a:gdLst/>
            <a:ahLst/>
            <a:cxnLst/>
            <a:rect r="r" b="b" t="t" l="l"/>
            <a:pathLst>
              <a:path h="5573599" w="5626356">
                <a:moveTo>
                  <a:pt x="0" y="0"/>
                </a:moveTo>
                <a:lnTo>
                  <a:pt x="5626356" y="0"/>
                </a:lnTo>
                <a:lnTo>
                  <a:pt x="5626356" y="5573599"/>
                </a:lnTo>
                <a:lnTo>
                  <a:pt x="0" y="5573599"/>
                </a:lnTo>
                <a:lnTo>
                  <a:pt x="0" y="0"/>
                </a:lnTo>
                <a:close/>
              </a:path>
            </a:pathLst>
          </a:custGeom>
          <a:blipFill>
            <a:blip r:embed="rId9"/>
            <a:stretch>
              <a:fillRect l="0" t="0" r="-17039" b="0"/>
            </a:stretch>
          </a:blipFill>
        </p:spPr>
      </p:sp>
      <p:sp>
        <p:nvSpPr>
          <p:cNvPr name="Freeform 13" id="13"/>
          <p:cNvSpPr/>
          <p:nvPr/>
        </p:nvSpPr>
        <p:spPr>
          <a:xfrm flipH="false" flipV="false" rot="0">
            <a:off x="7830173" y="3315300"/>
            <a:ext cx="8166768" cy="6594285"/>
          </a:xfrm>
          <a:custGeom>
            <a:avLst/>
            <a:gdLst/>
            <a:ahLst/>
            <a:cxnLst/>
            <a:rect r="r" b="b" t="t" l="l"/>
            <a:pathLst>
              <a:path h="6594285" w="8166768">
                <a:moveTo>
                  <a:pt x="0" y="0"/>
                </a:moveTo>
                <a:lnTo>
                  <a:pt x="8166769" y="0"/>
                </a:lnTo>
                <a:lnTo>
                  <a:pt x="8166769" y="6594285"/>
                </a:lnTo>
                <a:lnTo>
                  <a:pt x="0" y="6594285"/>
                </a:lnTo>
                <a:lnTo>
                  <a:pt x="0" y="0"/>
                </a:lnTo>
                <a:close/>
              </a:path>
            </a:pathLst>
          </a:custGeom>
          <a:blipFill>
            <a:blip r:embed="rId10"/>
            <a:stretch>
              <a:fillRect l="0" t="0" r="0" b="0"/>
            </a:stretch>
          </a:blipFill>
        </p:spPr>
      </p:sp>
      <p:sp>
        <p:nvSpPr>
          <p:cNvPr name="TextBox 14" id="14"/>
          <p:cNvSpPr txBox="true"/>
          <p:nvPr/>
        </p:nvSpPr>
        <p:spPr>
          <a:xfrm rot="0">
            <a:off x="1383143" y="735330"/>
            <a:ext cx="9467508" cy="824865"/>
          </a:xfrm>
          <a:prstGeom prst="rect">
            <a:avLst/>
          </a:prstGeom>
        </p:spPr>
        <p:txBody>
          <a:bodyPr anchor="t" rtlCol="false" tIns="0" lIns="0" bIns="0" rIns="0">
            <a:spAutoFit/>
          </a:bodyPr>
          <a:lstStyle/>
          <a:p>
            <a:pPr algn="l">
              <a:lnSpc>
                <a:spcPts val="5879"/>
              </a:lnSpc>
            </a:pPr>
            <a:r>
              <a:rPr lang="en-US" sz="6999">
                <a:solidFill>
                  <a:srgbClr val="000000"/>
                </a:solidFill>
                <a:latin typeface="Boldoa"/>
                <a:ea typeface="Boldoa"/>
                <a:cs typeface="Boldoa"/>
                <a:sym typeface="Boldoa"/>
              </a:rPr>
              <a:t>Assignment_email_report.py</a:t>
            </a:r>
          </a:p>
        </p:txBody>
      </p:sp>
      <p:sp>
        <p:nvSpPr>
          <p:cNvPr name="TextBox 15" id="15"/>
          <p:cNvSpPr txBox="true"/>
          <p:nvPr/>
        </p:nvSpPr>
        <p:spPr>
          <a:xfrm rot="0">
            <a:off x="1383143" y="1688453"/>
            <a:ext cx="14835950" cy="645795"/>
          </a:xfrm>
          <a:prstGeom prst="rect">
            <a:avLst/>
          </a:prstGeom>
        </p:spPr>
        <p:txBody>
          <a:bodyPr anchor="t" rtlCol="false" tIns="0" lIns="0" bIns="0" rIns="0">
            <a:spAutoFit/>
          </a:bodyPr>
          <a:lstStyle/>
          <a:p>
            <a:pPr algn="l">
              <a:lnSpc>
                <a:spcPts val="2520"/>
              </a:lnSpc>
            </a:pPr>
            <a:r>
              <a:rPr lang="en-US" sz="2400">
                <a:solidFill>
                  <a:srgbClr val="000000"/>
                </a:solidFill>
                <a:latin typeface="Mali"/>
                <a:ea typeface="Mali"/>
                <a:cs typeface="Mali"/>
                <a:sym typeface="Mali"/>
              </a:rPr>
              <a:t>File ini meng-agregasi dari db target menggunakan data load terbaru, dan mengirimkan report (hasil perhitungan BMI) melalui email </a:t>
            </a:r>
            <a:r>
              <a:rPr lang="en-US" sz="2400" b="true">
                <a:solidFill>
                  <a:srgbClr val="000000"/>
                </a:solidFill>
                <a:latin typeface="Mali Bold"/>
                <a:ea typeface="Mali Bold"/>
                <a:cs typeface="Mali Bold"/>
                <a:sym typeface="Mali Bold"/>
              </a:rPr>
              <a:t>setiap jam 9 pagi</a:t>
            </a:r>
          </a:p>
        </p:txBody>
      </p:sp>
      <p:sp>
        <p:nvSpPr>
          <p:cNvPr name="TextBox 16" id="16"/>
          <p:cNvSpPr txBox="true"/>
          <p:nvPr/>
        </p:nvSpPr>
        <p:spPr>
          <a:xfrm rot="0">
            <a:off x="1890730" y="2667600"/>
            <a:ext cx="2626882" cy="552450"/>
          </a:xfrm>
          <a:prstGeom prst="rect">
            <a:avLst/>
          </a:prstGeom>
        </p:spPr>
        <p:txBody>
          <a:bodyPr anchor="t" rtlCol="false" tIns="0" lIns="0" bIns="0" rIns="0">
            <a:spAutoFit/>
          </a:bodyPr>
          <a:lstStyle/>
          <a:p>
            <a:pPr algn="ctr">
              <a:lnSpc>
                <a:spcPts val="4199"/>
              </a:lnSpc>
            </a:pPr>
            <a:r>
              <a:rPr lang="en-US" sz="3999">
                <a:solidFill>
                  <a:srgbClr val="000000"/>
                </a:solidFill>
                <a:latin typeface="Marykate"/>
                <a:ea typeface="Marykate"/>
                <a:cs typeface="Marykate"/>
                <a:sym typeface="Marykate"/>
              </a:rPr>
              <a:t>Process dag</a:t>
            </a:r>
          </a:p>
        </p:txBody>
      </p:sp>
      <p:sp>
        <p:nvSpPr>
          <p:cNvPr name="TextBox 17" id="17"/>
          <p:cNvSpPr txBox="true"/>
          <p:nvPr/>
        </p:nvSpPr>
        <p:spPr>
          <a:xfrm rot="0">
            <a:off x="9365627" y="2667600"/>
            <a:ext cx="4123385" cy="552450"/>
          </a:xfrm>
          <a:prstGeom prst="rect">
            <a:avLst/>
          </a:prstGeom>
        </p:spPr>
        <p:txBody>
          <a:bodyPr anchor="t" rtlCol="false" tIns="0" lIns="0" bIns="0" rIns="0">
            <a:spAutoFit/>
          </a:bodyPr>
          <a:lstStyle/>
          <a:p>
            <a:pPr algn="ctr">
              <a:lnSpc>
                <a:spcPts val="4199"/>
              </a:lnSpc>
            </a:pPr>
            <a:r>
              <a:rPr lang="en-US" sz="3999">
                <a:solidFill>
                  <a:srgbClr val="000000"/>
                </a:solidFill>
                <a:latin typeface="Marykate"/>
                <a:ea typeface="Marykate"/>
                <a:cs typeface="Marykate"/>
                <a:sym typeface="Marykate"/>
              </a:rPr>
              <a:t>Report &amp; send to email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6378" y="8922270"/>
            <a:ext cx="19962870" cy="1938121"/>
            <a:chOff x="0" y="0"/>
            <a:chExt cx="5260278" cy="510701"/>
          </a:xfrm>
        </p:grpSpPr>
        <p:sp>
          <p:nvSpPr>
            <p:cNvPr name="Freeform 3" id="3"/>
            <p:cNvSpPr/>
            <p:nvPr/>
          </p:nvSpPr>
          <p:spPr>
            <a:xfrm flipH="false" flipV="false" rot="0">
              <a:off x="0" y="0"/>
              <a:ext cx="5260278" cy="510701"/>
            </a:xfrm>
            <a:custGeom>
              <a:avLst/>
              <a:gdLst/>
              <a:ahLst/>
              <a:cxnLst/>
              <a:rect r="r" b="b" t="t" l="l"/>
              <a:pathLst>
                <a:path h="510701" w="5260278">
                  <a:moveTo>
                    <a:pt x="19624" y="0"/>
                  </a:moveTo>
                  <a:lnTo>
                    <a:pt x="5240654" y="0"/>
                  </a:lnTo>
                  <a:cubicBezTo>
                    <a:pt x="5245858" y="0"/>
                    <a:pt x="5250850" y="2067"/>
                    <a:pt x="5254530" y="5748"/>
                  </a:cubicBezTo>
                  <a:cubicBezTo>
                    <a:pt x="5258210" y="9428"/>
                    <a:pt x="5260278" y="14419"/>
                    <a:pt x="5260278" y="19624"/>
                  </a:cubicBezTo>
                  <a:lnTo>
                    <a:pt x="5260278" y="491077"/>
                  </a:lnTo>
                  <a:cubicBezTo>
                    <a:pt x="5260278" y="501915"/>
                    <a:pt x="5251492" y="510701"/>
                    <a:pt x="5240654" y="510701"/>
                  </a:cubicBezTo>
                  <a:lnTo>
                    <a:pt x="19624" y="510701"/>
                  </a:lnTo>
                  <a:cubicBezTo>
                    <a:pt x="8786" y="510701"/>
                    <a:pt x="0" y="501915"/>
                    <a:pt x="0" y="491077"/>
                  </a:cubicBezTo>
                  <a:lnTo>
                    <a:pt x="0" y="19624"/>
                  </a:lnTo>
                  <a:cubicBezTo>
                    <a:pt x="0" y="8786"/>
                    <a:pt x="8786" y="0"/>
                    <a:pt x="19624" y="0"/>
                  </a:cubicBezTo>
                  <a:close/>
                </a:path>
              </a:pathLst>
            </a:custGeom>
            <a:solidFill>
              <a:srgbClr val="E8BD78"/>
            </a:solidFill>
          </p:spPr>
        </p:sp>
        <p:sp>
          <p:nvSpPr>
            <p:cNvPr name="TextBox 4" id="4"/>
            <p:cNvSpPr txBox="true"/>
            <p:nvPr/>
          </p:nvSpPr>
          <p:spPr>
            <a:xfrm>
              <a:off x="0" y="-38100"/>
              <a:ext cx="5260278" cy="548801"/>
            </a:xfrm>
            <a:prstGeom prst="rect">
              <a:avLst/>
            </a:prstGeom>
          </p:spPr>
          <p:txBody>
            <a:bodyPr anchor="ctr" rtlCol="false" tIns="50775" lIns="50775" bIns="50775" rIns="50775"/>
            <a:lstStyle/>
            <a:p>
              <a:pPr algn="ctr">
                <a:lnSpc>
                  <a:spcPts val="2658"/>
                </a:lnSpc>
              </a:pPr>
            </a:p>
          </p:txBody>
        </p:sp>
      </p:grpSp>
      <p:sp>
        <p:nvSpPr>
          <p:cNvPr name="Freeform 5" id="5"/>
          <p:cNvSpPr/>
          <p:nvPr/>
        </p:nvSpPr>
        <p:spPr>
          <a:xfrm flipH="false" flipV="false" rot="-1933835">
            <a:off x="16034872" y="6041994"/>
            <a:ext cx="3297884" cy="4572457"/>
          </a:xfrm>
          <a:custGeom>
            <a:avLst/>
            <a:gdLst/>
            <a:ahLst/>
            <a:cxnLst/>
            <a:rect r="r" b="b" t="t" l="l"/>
            <a:pathLst>
              <a:path h="4572457" w="3297884">
                <a:moveTo>
                  <a:pt x="0" y="0"/>
                </a:moveTo>
                <a:lnTo>
                  <a:pt x="3297884" y="0"/>
                </a:lnTo>
                <a:lnTo>
                  <a:pt x="3297884" y="4572456"/>
                </a:lnTo>
                <a:lnTo>
                  <a:pt x="0" y="4572456"/>
                </a:lnTo>
                <a:lnTo>
                  <a:pt x="0" y="0"/>
                </a:lnTo>
                <a:close/>
              </a:path>
            </a:pathLst>
          </a:custGeom>
          <a:blipFill>
            <a:blip r:embed="rId2"/>
            <a:stretch>
              <a:fillRect l="0" t="0" r="0" b="0"/>
            </a:stretch>
          </a:blipFill>
        </p:spPr>
      </p:sp>
      <p:sp>
        <p:nvSpPr>
          <p:cNvPr name="Freeform 6" id="6"/>
          <p:cNvSpPr/>
          <p:nvPr/>
        </p:nvSpPr>
        <p:spPr>
          <a:xfrm flipH="false" flipV="false" rot="0">
            <a:off x="16218818" y="1958458"/>
            <a:ext cx="3520641" cy="3727190"/>
          </a:xfrm>
          <a:custGeom>
            <a:avLst/>
            <a:gdLst/>
            <a:ahLst/>
            <a:cxnLst/>
            <a:rect r="r" b="b" t="t" l="l"/>
            <a:pathLst>
              <a:path h="3727190" w="3520641">
                <a:moveTo>
                  <a:pt x="0" y="0"/>
                </a:moveTo>
                <a:lnTo>
                  <a:pt x="3520641" y="0"/>
                </a:lnTo>
                <a:lnTo>
                  <a:pt x="3520641" y="3727189"/>
                </a:lnTo>
                <a:lnTo>
                  <a:pt x="0" y="3727189"/>
                </a:lnTo>
                <a:lnTo>
                  <a:pt x="0" y="0"/>
                </a:lnTo>
                <a:close/>
              </a:path>
            </a:pathLst>
          </a:custGeom>
          <a:blipFill>
            <a:blip r:embed="rId3"/>
            <a:stretch>
              <a:fillRect l="0" t="0" r="0" b="0"/>
            </a:stretch>
          </a:blipFill>
        </p:spPr>
      </p:sp>
      <p:sp>
        <p:nvSpPr>
          <p:cNvPr name="Freeform 7" id="7"/>
          <p:cNvSpPr/>
          <p:nvPr/>
        </p:nvSpPr>
        <p:spPr>
          <a:xfrm flipH="true" flipV="false" rot="1983634">
            <a:off x="-1375089" y="5758548"/>
            <a:ext cx="3297884" cy="4572457"/>
          </a:xfrm>
          <a:custGeom>
            <a:avLst/>
            <a:gdLst/>
            <a:ahLst/>
            <a:cxnLst/>
            <a:rect r="r" b="b" t="t" l="l"/>
            <a:pathLst>
              <a:path h="4572457" w="3297884">
                <a:moveTo>
                  <a:pt x="3297884" y="0"/>
                </a:moveTo>
                <a:lnTo>
                  <a:pt x="0" y="0"/>
                </a:lnTo>
                <a:lnTo>
                  <a:pt x="0" y="4572457"/>
                </a:lnTo>
                <a:lnTo>
                  <a:pt x="3297884" y="4572457"/>
                </a:lnTo>
                <a:lnTo>
                  <a:pt x="3297884" y="0"/>
                </a:lnTo>
                <a:close/>
              </a:path>
            </a:pathLst>
          </a:custGeom>
          <a:blipFill>
            <a:blip r:embed="rId2"/>
            <a:stretch>
              <a:fillRect l="0" t="0" r="0" b="0"/>
            </a:stretch>
          </a:blipFill>
        </p:spPr>
      </p:sp>
      <p:sp>
        <p:nvSpPr>
          <p:cNvPr name="Freeform 8" id="8"/>
          <p:cNvSpPr/>
          <p:nvPr/>
        </p:nvSpPr>
        <p:spPr>
          <a:xfrm flipH="false" flipV="false" rot="0">
            <a:off x="-2044002" y="1997063"/>
            <a:ext cx="3520641" cy="3727190"/>
          </a:xfrm>
          <a:custGeom>
            <a:avLst/>
            <a:gdLst/>
            <a:ahLst/>
            <a:cxnLst/>
            <a:rect r="r" b="b" t="t" l="l"/>
            <a:pathLst>
              <a:path h="3727190" w="3520641">
                <a:moveTo>
                  <a:pt x="0" y="0"/>
                </a:moveTo>
                <a:lnTo>
                  <a:pt x="3520642" y="0"/>
                </a:lnTo>
                <a:lnTo>
                  <a:pt x="3520642" y="3727189"/>
                </a:lnTo>
                <a:lnTo>
                  <a:pt x="0" y="3727189"/>
                </a:lnTo>
                <a:lnTo>
                  <a:pt x="0" y="0"/>
                </a:lnTo>
                <a:close/>
              </a:path>
            </a:pathLst>
          </a:custGeom>
          <a:blipFill>
            <a:blip r:embed="rId3"/>
            <a:stretch>
              <a:fillRect l="0" t="0" r="0" b="0"/>
            </a:stretch>
          </a:blipFill>
        </p:spPr>
      </p:sp>
      <p:sp>
        <p:nvSpPr>
          <p:cNvPr name="Freeform 9" id="9"/>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4"/>
            <a:stretch>
              <a:fillRect l="0" t="0" r="0" b="0"/>
            </a:stretch>
          </a:blipFill>
        </p:spPr>
      </p:sp>
      <p:sp>
        <p:nvSpPr>
          <p:cNvPr name="Freeform 10" id="10"/>
          <p:cNvSpPr/>
          <p:nvPr/>
        </p:nvSpPr>
        <p:spPr>
          <a:xfrm flipH="false" flipV="false" rot="0">
            <a:off x="1649913" y="2555683"/>
            <a:ext cx="1011593" cy="615074"/>
          </a:xfrm>
          <a:custGeom>
            <a:avLst/>
            <a:gdLst/>
            <a:ahLst/>
            <a:cxnLst/>
            <a:rect r="r" b="b" t="t" l="l"/>
            <a:pathLst>
              <a:path h="615074" w="1011593">
                <a:moveTo>
                  <a:pt x="0" y="0"/>
                </a:moveTo>
                <a:lnTo>
                  <a:pt x="1011593" y="0"/>
                </a:lnTo>
                <a:lnTo>
                  <a:pt x="1011593" y="615073"/>
                </a:lnTo>
                <a:lnTo>
                  <a:pt x="0" y="6150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383143" y="3383557"/>
            <a:ext cx="15337516" cy="2530690"/>
          </a:xfrm>
          <a:custGeom>
            <a:avLst/>
            <a:gdLst/>
            <a:ahLst/>
            <a:cxnLst/>
            <a:rect r="r" b="b" t="t" l="l"/>
            <a:pathLst>
              <a:path h="2530690" w="15337516">
                <a:moveTo>
                  <a:pt x="0" y="0"/>
                </a:moveTo>
                <a:lnTo>
                  <a:pt x="15337516" y="0"/>
                </a:lnTo>
                <a:lnTo>
                  <a:pt x="15337516" y="2530690"/>
                </a:lnTo>
                <a:lnTo>
                  <a:pt x="0" y="2530690"/>
                </a:lnTo>
                <a:lnTo>
                  <a:pt x="0" y="0"/>
                </a:lnTo>
                <a:close/>
              </a:path>
            </a:pathLst>
          </a:custGeom>
          <a:blipFill>
            <a:blip r:embed="rId7"/>
            <a:stretch>
              <a:fillRect l="0" t="0" r="0" b="0"/>
            </a:stretch>
          </a:blipFill>
        </p:spPr>
      </p:sp>
      <p:sp>
        <p:nvSpPr>
          <p:cNvPr name="Freeform 12" id="12"/>
          <p:cNvSpPr/>
          <p:nvPr/>
        </p:nvSpPr>
        <p:spPr>
          <a:xfrm flipH="false" flipV="false" rot="0">
            <a:off x="3526312" y="5356234"/>
            <a:ext cx="1512518" cy="1677188"/>
          </a:xfrm>
          <a:custGeom>
            <a:avLst/>
            <a:gdLst/>
            <a:ahLst/>
            <a:cxnLst/>
            <a:rect r="r" b="b" t="t" l="l"/>
            <a:pathLst>
              <a:path h="1677188" w="1512518">
                <a:moveTo>
                  <a:pt x="0" y="0"/>
                </a:moveTo>
                <a:lnTo>
                  <a:pt x="1512519" y="0"/>
                </a:lnTo>
                <a:lnTo>
                  <a:pt x="1512519" y="1677188"/>
                </a:lnTo>
                <a:lnTo>
                  <a:pt x="0" y="16771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691232">
            <a:off x="7451474" y="6299668"/>
            <a:ext cx="2195938" cy="359705"/>
          </a:xfrm>
          <a:custGeom>
            <a:avLst/>
            <a:gdLst/>
            <a:ahLst/>
            <a:cxnLst/>
            <a:rect r="r" b="b" t="t" l="l"/>
            <a:pathLst>
              <a:path h="359705" w="2195938">
                <a:moveTo>
                  <a:pt x="0" y="0"/>
                </a:moveTo>
                <a:lnTo>
                  <a:pt x="2195938" y="0"/>
                </a:lnTo>
                <a:lnTo>
                  <a:pt x="2195938" y="359705"/>
                </a:lnTo>
                <a:lnTo>
                  <a:pt x="0" y="359705"/>
                </a:lnTo>
                <a:lnTo>
                  <a:pt x="0" y="0"/>
                </a:lnTo>
                <a:close/>
              </a:path>
            </a:pathLst>
          </a:custGeom>
          <a:blipFill>
            <a:blip r:embed="rId10">
              <a:extLst>
                <a:ext uri="{96DAC541-7B7A-43D3-8B79-37D633B846F1}">
                  <asvg:svgBlip xmlns:asvg="http://schemas.microsoft.com/office/drawing/2016/SVG/main" r:embed="rId11"/>
                </a:ext>
              </a:extLst>
            </a:blip>
            <a:stretch>
              <a:fillRect l="-32003" t="-1253" r="0" b="-8636"/>
            </a:stretch>
          </a:blipFill>
        </p:spPr>
      </p:sp>
      <p:sp>
        <p:nvSpPr>
          <p:cNvPr name="TextBox 14" id="14"/>
          <p:cNvSpPr txBox="true"/>
          <p:nvPr/>
        </p:nvSpPr>
        <p:spPr>
          <a:xfrm rot="0">
            <a:off x="1383143" y="735330"/>
            <a:ext cx="9467508" cy="824865"/>
          </a:xfrm>
          <a:prstGeom prst="rect">
            <a:avLst/>
          </a:prstGeom>
        </p:spPr>
        <p:txBody>
          <a:bodyPr anchor="t" rtlCol="false" tIns="0" lIns="0" bIns="0" rIns="0">
            <a:spAutoFit/>
          </a:bodyPr>
          <a:lstStyle/>
          <a:p>
            <a:pPr algn="l">
              <a:lnSpc>
                <a:spcPts val="5879"/>
              </a:lnSpc>
            </a:pPr>
            <a:r>
              <a:rPr lang="en-US" sz="6999">
                <a:solidFill>
                  <a:srgbClr val="000000"/>
                </a:solidFill>
                <a:latin typeface="Boldoa"/>
                <a:ea typeface="Boldoa"/>
                <a:cs typeface="Boldoa"/>
                <a:sym typeface="Boldoa"/>
              </a:rPr>
              <a:t>Assignment_trigger_dag.py</a:t>
            </a:r>
          </a:p>
        </p:txBody>
      </p:sp>
      <p:sp>
        <p:nvSpPr>
          <p:cNvPr name="TextBox 15" id="15"/>
          <p:cNvSpPr txBox="true"/>
          <p:nvPr/>
        </p:nvSpPr>
        <p:spPr>
          <a:xfrm rot="0">
            <a:off x="1383143" y="1688453"/>
            <a:ext cx="14835950" cy="331470"/>
          </a:xfrm>
          <a:prstGeom prst="rect">
            <a:avLst/>
          </a:prstGeom>
        </p:spPr>
        <p:txBody>
          <a:bodyPr anchor="t" rtlCol="false" tIns="0" lIns="0" bIns="0" rIns="0">
            <a:spAutoFit/>
          </a:bodyPr>
          <a:lstStyle/>
          <a:p>
            <a:pPr algn="l">
              <a:lnSpc>
                <a:spcPts val="2520"/>
              </a:lnSpc>
            </a:pPr>
            <a:r>
              <a:rPr lang="en-US" sz="2400">
                <a:solidFill>
                  <a:srgbClr val="000000"/>
                </a:solidFill>
                <a:latin typeface="Mali"/>
                <a:ea typeface="Mali"/>
                <a:cs typeface="Mali"/>
                <a:sym typeface="Mali"/>
              </a:rPr>
              <a:t>File dag ini untuk mentrigger secara otomatis 2 file sebelum nya.</a:t>
            </a:r>
          </a:p>
        </p:txBody>
      </p:sp>
      <p:sp>
        <p:nvSpPr>
          <p:cNvPr name="TextBox 16" id="16"/>
          <p:cNvSpPr txBox="true"/>
          <p:nvPr/>
        </p:nvSpPr>
        <p:spPr>
          <a:xfrm rot="0">
            <a:off x="1846111" y="2618307"/>
            <a:ext cx="2626882" cy="552450"/>
          </a:xfrm>
          <a:prstGeom prst="rect">
            <a:avLst/>
          </a:prstGeom>
        </p:spPr>
        <p:txBody>
          <a:bodyPr anchor="t" rtlCol="false" tIns="0" lIns="0" bIns="0" rIns="0">
            <a:spAutoFit/>
          </a:bodyPr>
          <a:lstStyle/>
          <a:p>
            <a:pPr algn="ctr">
              <a:lnSpc>
                <a:spcPts val="4199"/>
              </a:lnSpc>
            </a:pPr>
            <a:r>
              <a:rPr lang="en-US" sz="3999">
                <a:solidFill>
                  <a:srgbClr val="000000"/>
                </a:solidFill>
                <a:latin typeface="Marykate"/>
                <a:ea typeface="Marykate"/>
                <a:cs typeface="Marykate"/>
                <a:sym typeface="Marykate"/>
              </a:rPr>
              <a:t>Process dag</a:t>
            </a:r>
          </a:p>
        </p:txBody>
      </p:sp>
      <p:sp>
        <p:nvSpPr>
          <p:cNvPr name="TextBox 17" id="17"/>
          <p:cNvSpPr txBox="true"/>
          <p:nvPr/>
        </p:nvSpPr>
        <p:spPr>
          <a:xfrm rot="0">
            <a:off x="1601923" y="6905746"/>
            <a:ext cx="3848780" cy="819150"/>
          </a:xfrm>
          <a:prstGeom prst="rect">
            <a:avLst/>
          </a:prstGeom>
        </p:spPr>
        <p:txBody>
          <a:bodyPr anchor="t" rtlCol="false" tIns="0" lIns="0" bIns="0" rIns="0">
            <a:spAutoFit/>
          </a:bodyPr>
          <a:lstStyle/>
          <a:p>
            <a:pPr algn="ctr">
              <a:lnSpc>
                <a:spcPts val="2100"/>
              </a:lnSpc>
              <a:spcBef>
                <a:spcPct val="0"/>
              </a:spcBef>
            </a:pPr>
            <a:r>
              <a:rPr lang="en-US" b="true" sz="2000">
                <a:solidFill>
                  <a:srgbClr val="000000"/>
                </a:solidFill>
                <a:latin typeface="Mali Bold"/>
                <a:ea typeface="Mali Bold"/>
                <a:cs typeface="Mali Bold"/>
                <a:sym typeface="Mali Bold"/>
              </a:rPr>
              <a:t> trigger ini akan men-running file assignmemnt_db_etl setiap jam 7 pagi </a:t>
            </a:r>
          </a:p>
        </p:txBody>
      </p:sp>
      <p:sp>
        <p:nvSpPr>
          <p:cNvPr name="TextBox 18" id="18"/>
          <p:cNvSpPr txBox="true"/>
          <p:nvPr/>
        </p:nvSpPr>
        <p:spPr>
          <a:xfrm rot="0">
            <a:off x="6731555" y="7703070"/>
            <a:ext cx="3091551" cy="1352550"/>
          </a:xfrm>
          <a:prstGeom prst="rect">
            <a:avLst/>
          </a:prstGeom>
        </p:spPr>
        <p:txBody>
          <a:bodyPr anchor="t" rtlCol="false" tIns="0" lIns="0" bIns="0" rIns="0">
            <a:spAutoFit/>
          </a:bodyPr>
          <a:lstStyle/>
          <a:p>
            <a:pPr algn="ctr">
              <a:lnSpc>
                <a:spcPts val="2100"/>
              </a:lnSpc>
            </a:pPr>
            <a:r>
              <a:rPr lang="en-US" sz="2000" b="true">
                <a:solidFill>
                  <a:srgbClr val="000000"/>
                </a:solidFill>
                <a:latin typeface="Mali Bold"/>
                <a:ea typeface="Mali Bold"/>
                <a:cs typeface="Mali Bold"/>
                <a:sym typeface="Mali Bold"/>
              </a:rPr>
              <a:t>task ini merupakan sensor untuk menunggu assignment_db_etl selesai</a:t>
            </a:r>
          </a:p>
          <a:p>
            <a:pPr algn="ctr">
              <a:lnSpc>
                <a:spcPts val="2100"/>
              </a:lnSpc>
              <a:spcBef>
                <a:spcPct val="0"/>
              </a:spcBef>
            </a:pPr>
          </a:p>
        </p:txBody>
      </p:sp>
      <p:sp>
        <p:nvSpPr>
          <p:cNvPr name="Freeform 19" id="19"/>
          <p:cNvSpPr/>
          <p:nvPr/>
        </p:nvSpPr>
        <p:spPr>
          <a:xfrm flipH="true" flipV="false" rot="0">
            <a:off x="11650480" y="5356234"/>
            <a:ext cx="1512518" cy="1677188"/>
          </a:xfrm>
          <a:custGeom>
            <a:avLst/>
            <a:gdLst/>
            <a:ahLst/>
            <a:cxnLst/>
            <a:rect r="r" b="b" t="t" l="l"/>
            <a:pathLst>
              <a:path h="1677188" w="1512518">
                <a:moveTo>
                  <a:pt x="1512518" y="0"/>
                </a:moveTo>
                <a:lnTo>
                  <a:pt x="0" y="0"/>
                </a:lnTo>
                <a:lnTo>
                  <a:pt x="0" y="1677188"/>
                </a:lnTo>
                <a:lnTo>
                  <a:pt x="1512518" y="1677188"/>
                </a:lnTo>
                <a:lnTo>
                  <a:pt x="151251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11099457" y="6905746"/>
            <a:ext cx="4269901" cy="819150"/>
          </a:xfrm>
          <a:prstGeom prst="rect">
            <a:avLst/>
          </a:prstGeom>
        </p:spPr>
        <p:txBody>
          <a:bodyPr anchor="t" rtlCol="false" tIns="0" lIns="0" bIns="0" rIns="0">
            <a:spAutoFit/>
          </a:bodyPr>
          <a:lstStyle/>
          <a:p>
            <a:pPr algn="ctr">
              <a:lnSpc>
                <a:spcPts val="2100"/>
              </a:lnSpc>
              <a:spcBef>
                <a:spcPct val="0"/>
              </a:spcBef>
            </a:pPr>
            <a:r>
              <a:rPr lang="en-US" b="true" sz="2000">
                <a:solidFill>
                  <a:srgbClr val="000000"/>
                </a:solidFill>
                <a:latin typeface="Mali Bold"/>
                <a:ea typeface="Mali Bold"/>
                <a:cs typeface="Mali Bold"/>
                <a:sym typeface="Mali Bold"/>
              </a:rPr>
              <a:t> trigger ini akan men-running file assignmemnt_email_report setiap jam 9 pagi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2142168">
            <a:off x="-1247366" y="823719"/>
            <a:ext cx="3297884" cy="4572457"/>
          </a:xfrm>
          <a:custGeom>
            <a:avLst/>
            <a:gdLst/>
            <a:ahLst/>
            <a:cxnLst/>
            <a:rect r="r" b="b" t="t" l="l"/>
            <a:pathLst>
              <a:path h="4572457" w="3297884">
                <a:moveTo>
                  <a:pt x="3297884" y="0"/>
                </a:moveTo>
                <a:lnTo>
                  <a:pt x="0" y="0"/>
                </a:lnTo>
                <a:lnTo>
                  <a:pt x="0" y="4572457"/>
                </a:lnTo>
                <a:lnTo>
                  <a:pt x="3297884" y="4572457"/>
                </a:lnTo>
                <a:lnTo>
                  <a:pt x="3297884" y="0"/>
                </a:lnTo>
                <a:close/>
              </a:path>
            </a:pathLst>
          </a:custGeom>
          <a:blipFill>
            <a:blip r:embed="rId2"/>
            <a:stretch>
              <a:fillRect l="0" t="0" r="0" b="0"/>
            </a:stretch>
          </a:blipFill>
        </p:spPr>
      </p:sp>
      <p:grpSp>
        <p:nvGrpSpPr>
          <p:cNvPr name="Group 3" id="3"/>
          <p:cNvGrpSpPr/>
          <p:nvPr/>
        </p:nvGrpSpPr>
        <p:grpSpPr>
          <a:xfrm rot="0">
            <a:off x="-916378" y="8922270"/>
            <a:ext cx="19962870" cy="1938121"/>
            <a:chOff x="0" y="0"/>
            <a:chExt cx="5260278" cy="510701"/>
          </a:xfrm>
        </p:grpSpPr>
        <p:sp>
          <p:nvSpPr>
            <p:cNvPr name="Freeform 4" id="4"/>
            <p:cNvSpPr/>
            <p:nvPr/>
          </p:nvSpPr>
          <p:spPr>
            <a:xfrm flipH="false" flipV="false" rot="0">
              <a:off x="0" y="0"/>
              <a:ext cx="5260278" cy="510701"/>
            </a:xfrm>
            <a:custGeom>
              <a:avLst/>
              <a:gdLst/>
              <a:ahLst/>
              <a:cxnLst/>
              <a:rect r="r" b="b" t="t" l="l"/>
              <a:pathLst>
                <a:path h="510701" w="5260278">
                  <a:moveTo>
                    <a:pt x="19624" y="0"/>
                  </a:moveTo>
                  <a:lnTo>
                    <a:pt x="5240654" y="0"/>
                  </a:lnTo>
                  <a:cubicBezTo>
                    <a:pt x="5245858" y="0"/>
                    <a:pt x="5250850" y="2067"/>
                    <a:pt x="5254530" y="5748"/>
                  </a:cubicBezTo>
                  <a:cubicBezTo>
                    <a:pt x="5258210" y="9428"/>
                    <a:pt x="5260278" y="14419"/>
                    <a:pt x="5260278" y="19624"/>
                  </a:cubicBezTo>
                  <a:lnTo>
                    <a:pt x="5260278" y="491077"/>
                  </a:lnTo>
                  <a:cubicBezTo>
                    <a:pt x="5260278" y="501915"/>
                    <a:pt x="5251492" y="510701"/>
                    <a:pt x="5240654" y="510701"/>
                  </a:cubicBezTo>
                  <a:lnTo>
                    <a:pt x="19624" y="510701"/>
                  </a:lnTo>
                  <a:cubicBezTo>
                    <a:pt x="8786" y="510701"/>
                    <a:pt x="0" y="501915"/>
                    <a:pt x="0" y="491077"/>
                  </a:cubicBezTo>
                  <a:lnTo>
                    <a:pt x="0" y="19624"/>
                  </a:lnTo>
                  <a:cubicBezTo>
                    <a:pt x="0" y="8786"/>
                    <a:pt x="8786" y="0"/>
                    <a:pt x="19624" y="0"/>
                  </a:cubicBezTo>
                  <a:close/>
                </a:path>
              </a:pathLst>
            </a:custGeom>
            <a:solidFill>
              <a:srgbClr val="DFB0B0"/>
            </a:solidFill>
          </p:spPr>
        </p:sp>
        <p:sp>
          <p:nvSpPr>
            <p:cNvPr name="TextBox 5" id="5"/>
            <p:cNvSpPr txBox="true"/>
            <p:nvPr/>
          </p:nvSpPr>
          <p:spPr>
            <a:xfrm>
              <a:off x="0" y="-38100"/>
              <a:ext cx="5260278" cy="548801"/>
            </a:xfrm>
            <a:prstGeom prst="rect">
              <a:avLst/>
            </a:prstGeom>
          </p:spPr>
          <p:txBody>
            <a:bodyPr anchor="ctr" rtlCol="false" tIns="50775" lIns="50775" bIns="50775" rIns="50775"/>
            <a:lstStyle/>
            <a:p>
              <a:pPr algn="ctr">
                <a:lnSpc>
                  <a:spcPts val="2658"/>
                </a:lnSpc>
              </a:pPr>
            </a:p>
          </p:txBody>
        </p:sp>
      </p:grpSp>
      <p:sp>
        <p:nvSpPr>
          <p:cNvPr name="Freeform 6" id="6"/>
          <p:cNvSpPr/>
          <p:nvPr/>
        </p:nvSpPr>
        <p:spPr>
          <a:xfrm flipH="false" flipV="false" rot="0">
            <a:off x="14699101" y="6434853"/>
            <a:ext cx="4730009" cy="4936735"/>
          </a:xfrm>
          <a:custGeom>
            <a:avLst/>
            <a:gdLst/>
            <a:ahLst/>
            <a:cxnLst/>
            <a:rect r="r" b="b" t="t" l="l"/>
            <a:pathLst>
              <a:path h="4936735" w="4730009">
                <a:moveTo>
                  <a:pt x="0" y="0"/>
                </a:moveTo>
                <a:lnTo>
                  <a:pt x="4730009" y="0"/>
                </a:lnTo>
                <a:lnTo>
                  <a:pt x="4730009" y="4936735"/>
                </a:lnTo>
                <a:lnTo>
                  <a:pt x="0" y="4936735"/>
                </a:lnTo>
                <a:lnTo>
                  <a:pt x="0" y="0"/>
                </a:lnTo>
                <a:close/>
              </a:path>
            </a:pathLst>
          </a:custGeom>
          <a:blipFill>
            <a:blip r:embed="rId3"/>
            <a:stretch>
              <a:fillRect l="0" t="0" r="0" b="0"/>
            </a:stretch>
          </a:blipFill>
        </p:spPr>
      </p:sp>
      <p:sp>
        <p:nvSpPr>
          <p:cNvPr name="Freeform 7" id="7"/>
          <p:cNvSpPr/>
          <p:nvPr/>
        </p:nvSpPr>
        <p:spPr>
          <a:xfrm flipH="false" flipV="false" rot="-1843803">
            <a:off x="16639058" y="2081772"/>
            <a:ext cx="3297884" cy="4572457"/>
          </a:xfrm>
          <a:custGeom>
            <a:avLst/>
            <a:gdLst/>
            <a:ahLst/>
            <a:cxnLst/>
            <a:rect r="r" b="b" t="t" l="l"/>
            <a:pathLst>
              <a:path h="4572457" w="3297884">
                <a:moveTo>
                  <a:pt x="0" y="0"/>
                </a:moveTo>
                <a:lnTo>
                  <a:pt x="3297884" y="0"/>
                </a:lnTo>
                <a:lnTo>
                  <a:pt x="3297884" y="4572457"/>
                </a:lnTo>
                <a:lnTo>
                  <a:pt x="0" y="4572457"/>
                </a:lnTo>
                <a:lnTo>
                  <a:pt x="0" y="0"/>
                </a:lnTo>
                <a:close/>
              </a:path>
            </a:pathLst>
          </a:custGeom>
          <a:blipFill>
            <a:blip r:embed="rId2"/>
            <a:stretch>
              <a:fillRect l="0" t="0" r="0" b="0"/>
            </a:stretch>
          </a:blipFill>
        </p:spPr>
      </p:sp>
      <p:sp>
        <p:nvSpPr>
          <p:cNvPr name="Freeform 8" id="8"/>
          <p:cNvSpPr/>
          <p:nvPr/>
        </p:nvSpPr>
        <p:spPr>
          <a:xfrm flipH="false" flipV="false" rot="0">
            <a:off x="900167" y="2809604"/>
            <a:ext cx="16487665" cy="4286793"/>
          </a:xfrm>
          <a:custGeom>
            <a:avLst/>
            <a:gdLst/>
            <a:ahLst/>
            <a:cxnLst/>
            <a:rect r="r" b="b" t="t" l="l"/>
            <a:pathLst>
              <a:path h="4286793" w="16487665">
                <a:moveTo>
                  <a:pt x="0" y="0"/>
                </a:moveTo>
                <a:lnTo>
                  <a:pt x="16487666" y="0"/>
                </a:lnTo>
                <a:lnTo>
                  <a:pt x="16487666" y="4286792"/>
                </a:lnTo>
                <a:lnTo>
                  <a:pt x="0" y="4286792"/>
                </a:lnTo>
                <a:lnTo>
                  <a:pt x="0" y="0"/>
                </a:lnTo>
                <a:close/>
              </a:path>
            </a:pathLst>
          </a:custGeom>
          <a:blipFill>
            <a:blip r:embed="rId4"/>
            <a:stretch>
              <a:fillRect l="0" t="0" r="0" b="0"/>
            </a:stretch>
          </a:blipFill>
        </p:spPr>
      </p:sp>
      <p:sp>
        <p:nvSpPr>
          <p:cNvPr name="Freeform 9" id="9"/>
          <p:cNvSpPr/>
          <p:nvPr/>
        </p:nvSpPr>
        <p:spPr>
          <a:xfrm flipH="false" flipV="false" rot="-2869623">
            <a:off x="525341" y="6949453"/>
            <a:ext cx="926166" cy="1026998"/>
          </a:xfrm>
          <a:custGeom>
            <a:avLst/>
            <a:gdLst/>
            <a:ahLst/>
            <a:cxnLst/>
            <a:rect r="r" b="b" t="t" l="l"/>
            <a:pathLst>
              <a:path h="1026998" w="926166">
                <a:moveTo>
                  <a:pt x="0" y="0"/>
                </a:moveTo>
                <a:lnTo>
                  <a:pt x="926165" y="0"/>
                </a:lnTo>
                <a:lnTo>
                  <a:pt x="926165" y="1026998"/>
                </a:lnTo>
                <a:lnTo>
                  <a:pt x="0" y="10269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true" rot="-7778004">
            <a:off x="7816013" y="6986744"/>
            <a:ext cx="900238" cy="998248"/>
          </a:xfrm>
          <a:custGeom>
            <a:avLst/>
            <a:gdLst/>
            <a:ahLst/>
            <a:cxnLst/>
            <a:rect r="r" b="b" t="t" l="l"/>
            <a:pathLst>
              <a:path h="998248" w="900238">
                <a:moveTo>
                  <a:pt x="0" y="998248"/>
                </a:moveTo>
                <a:lnTo>
                  <a:pt x="900238" y="998248"/>
                </a:lnTo>
                <a:lnTo>
                  <a:pt x="900238" y="0"/>
                </a:lnTo>
                <a:lnTo>
                  <a:pt x="0" y="0"/>
                </a:lnTo>
                <a:lnTo>
                  <a:pt x="0" y="9982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5691232">
            <a:off x="11148641" y="7158695"/>
            <a:ext cx="1543893" cy="252897"/>
          </a:xfrm>
          <a:custGeom>
            <a:avLst/>
            <a:gdLst/>
            <a:ahLst/>
            <a:cxnLst/>
            <a:rect r="r" b="b" t="t" l="l"/>
            <a:pathLst>
              <a:path h="252897" w="1543893">
                <a:moveTo>
                  <a:pt x="0" y="0"/>
                </a:moveTo>
                <a:lnTo>
                  <a:pt x="1543892" y="0"/>
                </a:lnTo>
                <a:lnTo>
                  <a:pt x="1543892" y="252896"/>
                </a:lnTo>
                <a:lnTo>
                  <a:pt x="0" y="252896"/>
                </a:lnTo>
                <a:lnTo>
                  <a:pt x="0" y="0"/>
                </a:lnTo>
                <a:close/>
              </a:path>
            </a:pathLst>
          </a:custGeom>
          <a:blipFill>
            <a:blip r:embed="rId7">
              <a:extLst>
                <a:ext uri="{96DAC541-7B7A-43D3-8B79-37D633B846F1}">
                  <asvg:svgBlip xmlns:asvg="http://schemas.microsoft.com/office/drawing/2016/SVG/main" r:embed="rId8"/>
                </a:ext>
              </a:extLst>
            </a:blip>
            <a:stretch>
              <a:fillRect l="-32003" t="-1253" r="0" b="-8636"/>
            </a:stretch>
          </a:blipFill>
        </p:spPr>
      </p:sp>
      <p:sp>
        <p:nvSpPr>
          <p:cNvPr name="TextBox 12" id="12"/>
          <p:cNvSpPr txBox="true"/>
          <p:nvPr/>
        </p:nvSpPr>
        <p:spPr>
          <a:xfrm rot="0">
            <a:off x="4640762" y="1266825"/>
            <a:ext cx="9006476" cy="824865"/>
          </a:xfrm>
          <a:prstGeom prst="rect">
            <a:avLst/>
          </a:prstGeom>
        </p:spPr>
        <p:txBody>
          <a:bodyPr anchor="t" rtlCol="false" tIns="0" lIns="0" bIns="0" rIns="0">
            <a:spAutoFit/>
          </a:bodyPr>
          <a:lstStyle/>
          <a:p>
            <a:pPr algn="ctr">
              <a:lnSpc>
                <a:spcPts val="5879"/>
              </a:lnSpc>
            </a:pPr>
            <a:r>
              <a:rPr lang="en-US" sz="6999">
                <a:solidFill>
                  <a:srgbClr val="000000"/>
                </a:solidFill>
                <a:latin typeface="Boldoa"/>
                <a:ea typeface="Boldoa"/>
                <a:cs typeface="Boldoa"/>
                <a:sym typeface="Boldoa"/>
              </a:rPr>
              <a:t>View dag airflow</a:t>
            </a:r>
          </a:p>
        </p:txBody>
      </p:sp>
      <p:sp>
        <p:nvSpPr>
          <p:cNvPr name="TextBox 13" id="13"/>
          <p:cNvSpPr txBox="true"/>
          <p:nvPr/>
        </p:nvSpPr>
        <p:spPr>
          <a:xfrm rot="0">
            <a:off x="258858" y="8084070"/>
            <a:ext cx="3848780" cy="819150"/>
          </a:xfrm>
          <a:prstGeom prst="rect">
            <a:avLst/>
          </a:prstGeom>
        </p:spPr>
        <p:txBody>
          <a:bodyPr anchor="t" rtlCol="false" tIns="0" lIns="0" bIns="0" rIns="0">
            <a:spAutoFit/>
          </a:bodyPr>
          <a:lstStyle/>
          <a:p>
            <a:pPr algn="ctr">
              <a:lnSpc>
                <a:spcPts val="2100"/>
              </a:lnSpc>
              <a:spcBef>
                <a:spcPct val="0"/>
              </a:spcBef>
            </a:pPr>
            <a:r>
              <a:rPr lang="en-US" b="true" sz="2000">
                <a:solidFill>
                  <a:srgbClr val="000000"/>
                </a:solidFill>
                <a:latin typeface="Mali Bold"/>
                <a:ea typeface="Mali Bold"/>
                <a:cs typeface="Mali Bold"/>
                <a:sym typeface="Mali Bold"/>
              </a:rPr>
              <a:t>harus on, agar dag bisa running otomatiss sesuai Schedule nya </a:t>
            </a:r>
          </a:p>
        </p:txBody>
      </p:sp>
      <p:sp>
        <p:nvSpPr>
          <p:cNvPr name="TextBox 14" id="14"/>
          <p:cNvSpPr txBox="true"/>
          <p:nvPr/>
        </p:nvSpPr>
        <p:spPr>
          <a:xfrm rot="0">
            <a:off x="6128161" y="8217420"/>
            <a:ext cx="2925257" cy="552450"/>
          </a:xfrm>
          <a:prstGeom prst="rect">
            <a:avLst/>
          </a:prstGeom>
        </p:spPr>
        <p:txBody>
          <a:bodyPr anchor="t" rtlCol="false" tIns="0" lIns="0" bIns="0" rIns="0">
            <a:spAutoFit/>
          </a:bodyPr>
          <a:lstStyle/>
          <a:p>
            <a:pPr algn="ctr">
              <a:lnSpc>
                <a:spcPts val="2100"/>
              </a:lnSpc>
              <a:spcBef>
                <a:spcPct val="0"/>
              </a:spcBef>
            </a:pPr>
            <a:r>
              <a:rPr lang="en-US" b="true" sz="2000">
                <a:solidFill>
                  <a:srgbClr val="000000"/>
                </a:solidFill>
                <a:latin typeface="Mali Bold"/>
                <a:ea typeface="Mali Bold"/>
                <a:cs typeface="Mali Bold"/>
                <a:sym typeface="Mali Bold"/>
              </a:rPr>
              <a:t>dag trigger dijalankan daily/ tiap hari</a:t>
            </a:r>
          </a:p>
        </p:txBody>
      </p:sp>
      <p:sp>
        <p:nvSpPr>
          <p:cNvPr name="TextBox 15" id="15"/>
          <p:cNvSpPr txBox="true"/>
          <p:nvPr/>
        </p:nvSpPr>
        <p:spPr>
          <a:xfrm rot="0">
            <a:off x="10177947" y="8226945"/>
            <a:ext cx="4028354" cy="552450"/>
          </a:xfrm>
          <a:prstGeom prst="rect">
            <a:avLst/>
          </a:prstGeom>
        </p:spPr>
        <p:txBody>
          <a:bodyPr anchor="t" rtlCol="false" tIns="0" lIns="0" bIns="0" rIns="0">
            <a:spAutoFit/>
          </a:bodyPr>
          <a:lstStyle/>
          <a:p>
            <a:pPr algn="ctr">
              <a:lnSpc>
                <a:spcPts val="2100"/>
              </a:lnSpc>
              <a:spcBef>
                <a:spcPct val="0"/>
              </a:spcBef>
            </a:pPr>
            <a:r>
              <a:rPr lang="en-US" b="true" sz="2000">
                <a:solidFill>
                  <a:srgbClr val="000000"/>
                </a:solidFill>
                <a:latin typeface="Mali Bold"/>
                <a:ea typeface="Mali Bold"/>
                <a:cs typeface="Mali Bold"/>
                <a:sym typeface="Mali Bold"/>
              </a:rPr>
              <a:t>Akan menjalankan dag sesuai schedule yang di atur</a:t>
            </a:r>
          </a:p>
        </p:txBody>
      </p:sp>
      <p:sp>
        <p:nvSpPr>
          <p:cNvPr name="Freeform 16" id="16"/>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9"/>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395980" y="4843899"/>
            <a:ext cx="4807592" cy="5628087"/>
          </a:xfrm>
          <a:custGeom>
            <a:avLst/>
            <a:gdLst/>
            <a:ahLst/>
            <a:cxnLst/>
            <a:rect r="r" b="b" t="t" l="l"/>
            <a:pathLst>
              <a:path h="5628087" w="4807592">
                <a:moveTo>
                  <a:pt x="0" y="5628087"/>
                </a:moveTo>
                <a:lnTo>
                  <a:pt x="4807592" y="5628087"/>
                </a:lnTo>
                <a:lnTo>
                  <a:pt x="4807592" y="0"/>
                </a:lnTo>
                <a:lnTo>
                  <a:pt x="0" y="0"/>
                </a:lnTo>
                <a:lnTo>
                  <a:pt x="0" y="562808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97619">
            <a:off x="-568663" y="6002722"/>
            <a:ext cx="3297884" cy="4572457"/>
          </a:xfrm>
          <a:custGeom>
            <a:avLst/>
            <a:gdLst/>
            <a:ahLst/>
            <a:cxnLst/>
            <a:rect r="r" b="b" t="t" l="l"/>
            <a:pathLst>
              <a:path h="4572457" w="3297884">
                <a:moveTo>
                  <a:pt x="0" y="0"/>
                </a:moveTo>
                <a:lnTo>
                  <a:pt x="3297884" y="0"/>
                </a:lnTo>
                <a:lnTo>
                  <a:pt x="3297884" y="4572457"/>
                </a:lnTo>
                <a:lnTo>
                  <a:pt x="0" y="4572457"/>
                </a:lnTo>
                <a:lnTo>
                  <a:pt x="0" y="0"/>
                </a:lnTo>
                <a:close/>
              </a:path>
            </a:pathLst>
          </a:custGeom>
          <a:blipFill>
            <a:blip r:embed="rId4"/>
            <a:stretch>
              <a:fillRect l="0" t="0" r="0" b="0"/>
            </a:stretch>
          </a:blipFill>
        </p:spPr>
      </p:sp>
      <p:sp>
        <p:nvSpPr>
          <p:cNvPr name="Freeform 4" id="4"/>
          <p:cNvSpPr/>
          <p:nvPr/>
        </p:nvSpPr>
        <p:spPr>
          <a:xfrm flipH="false" flipV="false" rot="0">
            <a:off x="-2354212" y="-1974770"/>
            <a:ext cx="5160910" cy="5485467"/>
          </a:xfrm>
          <a:custGeom>
            <a:avLst/>
            <a:gdLst/>
            <a:ahLst/>
            <a:cxnLst/>
            <a:rect r="r" b="b" t="t" l="l"/>
            <a:pathLst>
              <a:path h="5485467" w="5160910">
                <a:moveTo>
                  <a:pt x="0" y="0"/>
                </a:moveTo>
                <a:lnTo>
                  <a:pt x="5160911" y="0"/>
                </a:lnTo>
                <a:lnTo>
                  <a:pt x="5160911" y="5485467"/>
                </a:lnTo>
                <a:lnTo>
                  <a:pt x="0" y="5485467"/>
                </a:lnTo>
                <a:lnTo>
                  <a:pt x="0" y="0"/>
                </a:lnTo>
                <a:close/>
              </a:path>
            </a:pathLst>
          </a:custGeom>
          <a:blipFill>
            <a:blip r:embed="rId5"/>
            <a:stretch>
              <a:fillRect l="0" t="0" r="0" b="0"/>
            </a:stretch>
          </a:blipFill>
        </p:spPr>
      </p:sp>
      <p:sp>
        <p:nvSpPr>
          <p:cNvPr name="Freeform 5" id="5"/>
          <p:cNvSpPr/>
          <p:nvPr/>
        </p:nvSpPr>
        <p:spPr>
          <a:xfrm flipH="false" flipV="false" rot="0">
            <a:off x="-795908" y="3020413"/>
            <a:ext cx="2359154" cy="2292311"/>
          </a:xfrm>
          <a:custGeom>
            <a:avLst/>
            <a:gdLst/>
            <a:ahLst/>
            <a:cxnLst/>
            <a:rect r="r" b="b" t="t" l="l"/>
            <a:pathLst>
              <a:path h="2292311" w="2359154">
                <a:moveTo>
                  <a:pt x="0" y="0"/>
                </a:moveTo>
                <a:lnTo>
                  <a:pt x="2359154" y="0"/>
                </a:lnTo>
                <a:lnTo>
                  <a:pt x="2359154" y="2292311"/>
                </a:lnTo>
                <a:lnTo>
                  <a:pt x="0" y="2292311"/>
                </a:lnTo>
                <a:lnTo>
                  <a:pt x="0" y="0"/>
                </a:lnTo>
                <a:close/>
              </a:path>
            </a:pathLst>
          </a:custGeom>
          <a:blipFill>
            <a:blip r:embed="rId6"/>
            <a:stretch>
              <a:fillRect l="0" t="0" r="0" b="0"/>
            </a:stretch>
          </a:blipFill>
        </p:spPr>
      </p:sp>
      <p:sp>
        <p:nvSpPr>
          <p:cNvPr name="TextBox 6" id="6"/>
          <p:cNvSpPr txBox="true"/>
          <p:nvPr/>
        </p:nvSpPr>
        <p:spPr>
          <a:xfrm rot="0">
            <a:off x="2977905" y="4010321"/>
            <a:ext cx="13152422" cy="2615565"/>
          </a:xfrm>
          <a:prstGeom prst="rect">
            <a:avLst/>
          </a:prstGeom>
        </p:spPr>
        <p:txBody>
          <a:bodyPr anchor="t" rtlCol="false" tIns="0" lIns="0" bIns="0" rIns="0">
            <a:spAutoFit/>
          </a:bodyPr>
          <a:lstStyle/>
          <a:p>
            <a:pPr algn="l">
              <a:lnSpc>
                <a:spcPts val="2939"/>
              </a:lnSpc>
            </a:pPr>
            <a:r>
              <a:rPr lang="en-US" sz="2799">
                <a:solidFill>
                  <a:srgbClr val="0D5B70"/>
                </a:solidFill>
                <a:latin typeface="Mali"/>
                <a:ea typeface="Mali"/>
                <a:cs typeface="Mali"/>
                <a:sym typeface="Mali"/>
              </a:rPr>
              <a:t>ETL dengan airflow ini dapat memudahkan pekerjaan tanpa perlu melakukan proses yang sama berulang setiap ingin data terbaru karna hanya dengan membuat script dag, semua akan terotomasi.</a:t>
            </a:r>
          </a:p>
          <a:p>
            <a:pPr algn="l">
              <a:lnSpc>
                <a:spcPts val="2939"/>
              </a:lnSpc>
            </a:pPr>
          </a:p>
          <a:p>
            <a:pPr algn="l">
              <a:lnSpc>
                <a:spcPts val="2939"/>
              </a:lnSpc>
            </a:pPr>
            <a:r>
              <a:rPr lang="en-US" sz="2799">
                <a:solidFill>
                  <a:srgbClr val="0D5B70"/>
                </a:solidFill>
                <a:latin typeface="Mali"/>
                <a:ea typeface="Mali"/>
                <a:cs typeface="Mali"/>
                <a:sym typeface="Mali"/>
              </a:rPr>
              <a:t>Adapun tantangan yang dihadapi yaitu, saat pembuatan Schedule di script dag. karna ada nya perbedaan zone time location dengan waktu pada airflow nya.</a:t>
            </a:r>
          </a:p>
        </p:txBody>
      </p:sp>
      <p:sp>
        <p:nvSpPr>
          <p:cNvPr name="Freeform 7" id="7"/>
          <p:cNvSpPr/>
          <p:nvPr/>
        </p:nvSpPr>
        <p:spPr>
          <a:xfrm flipH="true" flipV="false" rot="-446546">
            <a:off x="16426397" y="3445171"/>
            <a:ext cx="3121823" cy="6166565"/>
          </a:xfrm>
          <a:custGeom>
            <a:avLst/>
            <a:gdLst/>
            <a:ahLst/>
            <a:cxnLst/>
            <a:rect r="r" b="b" t="t" l="l"/>
            <a:pathLst>
              <a:path h="6166565" w="3121823">
                <a:moveTo>
                  <a:pt x="3121823" y="0"/>
                </a:moveTo>
                <a:lnTo>
                  <a:pt x="0" y="0"/>
                </a:lnTo>
                <a:lnTo>
                  <a:pt x="0" y="6166565"/>
                </a:lnTo>
                <a:lnTo>
                  <a:pt x="3121823" y="6166565"/>
                </a:lnTo>
                <a:lnTo>
                  <a:pt x="312182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413807" y="6528453"/>
            <a:ext cx="3520641" cy="3727190"/>
          </a:xfrm>
          <a:custGeom>
            <a:avLst/>
            <a:gdLst/>
            <a:ahLst/>
            <a:cxnLst/>
            <a:rect r="r" b="b" t="t" l="l"/>
            <a:pathLst>
              <a:path h="3727190" w="3520641">
                <a:moveTo>
                  <a:pt x="0" y="0"/>
                </a:moveTo>
                <a:lnTo>
                  <a:pt x="3520641" y="0"/>
                </a:lnTo>
                <a:lnTo>
                  <a:pt x="3520641" y="3727190"/>
                </a:lnTo>
                <a:lnTo>
                  <a:pt x="0" y="3727190"/>
                </a:lnTo>
                <a:lnTo>
                  <a:pt x="0" y="0"/>
                </a:lnTo>
                <a:close/>
              </a:path>
            </a:pathLst>
          </a:custGeom>
          <a:blipFill>
            <a:blip r:embed="rId9"/>
            <a:stretch>
              <a:fillRect l="0" t="0" r="0" b="0"/>
            </a:stretch>
          </a:blipFill>
        </p:spPr>
      </p:sp>
      <p:sp>
        <p:nvSpPr>
          <p:cNvPr name="Freeform 9" id="9"/>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10"/>
            <a:stretch>
              <a:fillRect l="0" t="0" r="0" b="0"/>
            </a:stretch>
          </a:blipFill>
        </p:spPr>
      </p:sp>
      <p:sp>
        <p:nvSpPr>
          <p:cNvPr name="TextBox 10" id="10"/>
          <p:cNvSpPr txBox="true"/>
          <p:nvPr/>
        </p:nvSpPr>
        <p:spPr>
          <a:xfrm rot="0">
            <a:off x="2970153" y="1541172"/>
            <a:ext cx="12347695" cy="946779"/>
          </a:xfrm>
          <a:prstGeom prst="rect">
            <a:avLst/>
          </a:prstGeom>
        </p:spPr>
        <p:txBody>
          <a:bodyPr anchor="t" rtlCol="false" tIns="0" lIns="0" bIns="0" rIns="0">
            <a:spAutoFit/>
          </a:bodyPr>
          <a:lstStyle/>
          <a:p>
            <a:pPr algn="ctr">
              <a:lnSpc>
                <a:spcPts val="6719"/>
              </a:lnSpc>
            </a:pPr>
            <a:r>
              <a:rPr lang="en-US" sz="7999">
                <a:solidFill>
                  <a:srgbClr val="FF66C4"/>
                </a:solidFill>
                <a:latin typeface="Boldoa"/>
                <a:ea typeface="Boldoa"/>
                <a:cs typeface="Boldoa"/>
                <a:sym typeface="Boldoa"/>
              </a:rPr>
              <a:t>Conclusion and</a:t>
            </a:r>
            <a:r>
              <a:rPr lang="en-US" sz="7999">
                <a:solidFill>
                  <a:srgbClr val="ECC7A7"/>
                </a:solidFill>
                <a:latin typeface="Boldoa"/>
                <a:ea typeface="Boldoa"/>
                <a:cs typeface="Boldoa"/>
                <a:sym typeface="Boldoa"/>
              </a:rPr>
              <a:t> </a:t>
            </a:r>
            <a:r>
              <a:rPr lang="en-US" sz="7999">
                <a:solidFill>
                  <a:srgbClr val="5CE1E6"/>
                </a:solidFill>
                <a:latin typeface="Boldoa"/>
                <a:ea typeface="Boldoa"/>
                <a:cs typeface="Boldoa"/>
                <a:sym typeface="Boldoa"/>
              </a:rPr>
              <a:t>Recommendation</a:t>
            </a:r>
          </a:p>
        </p:txBody>
      </p:sp>
      <p:sp>
        <p:nvSpPr>
          <p:cNvPr name="TextBox 11" id="11"/>
          <p:cNvSpPr txBox="true"/>
          <p:nvPr/>
        </p:nvSpPr>
        <p:spPr>
          <a:xfrm rot="0">
            <a:off x="2139195" y="3362621"/>
            <a:ext cx="5346144" cy="552450"/>
          </a:xfrm>
          <a:prstGeom prst="rect">
            <a:avLst/>
          </a:prstGeom>
        </p:spPr>
        <p:txBody>
          <a:bodyPr anchor="t" rtlCol="false" tIns="0" lIns="0" bIns="0" rIns="0">
            <a:spAutoFit/>
          </a:bodyPr>
          <a:lstStyle/>
          <a:p>
            <a:pPr algn="l" marL="863599" indent="-431800" lvl="1">
              <a:lnSpc>
                <a:spcPts val="4199"/>
              </a:lnSpc>
              <a:buFont typeface="Arial"/>
              <a:buChar char="•"/>
            </a:pPr>
            <a:r>
              <a:rPr lang="en-US" sz="3999">
                <a:solidFill>
                  <a:srgbClr val="183E59"/>
                </a:solidFill>
                <a:latin typeface="Marykate"/>
                <a:ea typeface="Marykate"/>
                <a:cs typeface="Marykate"/>
                <a:sym typeface="Marykate"/>
              </a:rPr>
              <a:t>Conclusion</a:t>
            </a:r>
          </a:p>
        </p:txBody>
      </p:sp>
      <p:sp>
        <p:nvSpPr>
          <p:cNvPr name="TextBox 12" id="12"/>
          <p:cNvSpPr txBox="true"/>
          <p:nvPr/>
        </p:nvSpPr>
        <p:spPr>
          <a:xfrm rot="0">
            <a:off x="2148435" y="6935888"/>
            <a:ext cx="5346144" cy="552450"/>
          </a:xfrm>
          <a:prstGeom prst="rect">
            <a:avLst/>
          </a:prstGeom>
        </p:spPr>
        <p:txBody>
          <a:bodyPr anchor="t" rtlCol="false" tIns="0" lIns="0" bIns="0" rIns="0">
            <a:spAutoFit/>
          </a:bodyPr>
          <a:lstStyle/>
          <a:p>
            <a:pPr algn="l" marL="863599" indent="-431800" lvl="1">
              <a:lnSpc>
                <a:spcPts val="4199"/>
              </a:lnSpc>
              <a:buFont typeface="Arial"/>
              <a:buChar char="•"/>
            </a:pPr>
            <a:r>
              <a:rPr lang="en-US" sz="3999">
                <a:solidFill>
                  <a:srgbClr val="183E59"/>
                </a:solidFill>
                <a:latin typeface="Marykate"/>
                <a:ea typeface="Marykate"/>
                <a:cs typeface="Marykate"/>
                <a:sym typeface="Marykate"/>
              </a:rPr>
              <a:t>Recommendation</a:t>
            </a:r>
          </a:p>
        </p:txBody>
      </p:sp>
      <p:sp>
        <p:nvSpPr>
          <p:cNvPr name="TextBox 13" id="13"/>
          <p:cNvSpPr txBox="true"/>
          <p:nvPr/>
        </p:nvSpPr>
        <p:spPr>
          <a:xfrm rot="0">
            <a:off x="2987144" y="7583588"/>
            <a:ext cx="13152422" cy="1501140"/>
          </a:xfrm>
          <a:prstGeom prst="rect">
            <a:avLst/>
          </a:prstGeom>
        </p:spPr>
        <p:txBody>
          <a:bodyPr anchor="t" rtlCol="false" tIns="0" lIns="0" bIns="0" rIns="0">
            <a:spAutoFit/>
          </a:bodyPr>
          <a:lstStyle/>
          <a:p>
            <a:pPr algn="l">
              <a:lnSpc>
                <a:spcPts val="2939"/>
              </a:lnSpc>
            </a:pPr>
            <a:r>
              <a:rPr lang="en-US" sz="2799">
                <a:solidFill>
                  <a:srgbClr val="0D5B70"/>
                </a:solidFill>
                <a:latin typeface="Mali"/>
                <a:ea typeface="Mali"/>
                <a:cs typeface="Mali"/>
                <a:sym typeface="Mali"/>
              </a:rPr>
              <a:t>Untuk kedepannya proses ETL ini dapat lebih ditingkatkan lagi, seperti adanya fitur monitoring yang dapat melihat total cpu yang digunakan saat dag/ job running</a:t>
            </a:r>
          </a:p>
          <a:p>
            <a:pPr algn="l">
              <a:lnSpc>
                <a:spcPts val="293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94295" y="871234"/>
            <a:ext cx="4730009" cy="4936735"/>
          </a:xfrm>
          <a:custGeom>
            <a:avLst/>
            <a:gdLst/>
            <a:ahLst/>
            <a:cxnLst/>
            <a:rect r="r" b="b" t="t" l="l"/>
            <a:pathLst>
              <a:path h="4936735" w="4730009">
                <a:moveTo>
                  <a:pt x="0" y="0"/>
                </a:moveTo>
                <a:lnTo>
                  <a:pt x="4730010" y="0"/>
                </a:lnTo>
                <a:lnTo>
                  <a:pt x="4730010" y="4936735"/>
                </a:lnTo>
                <a:lnTo>
                  <a:pt x="0" y="4936735"/>
                </a:lnTo>
                <a:lnTo>
                  <a:pt x="0" y="0"/>
                </a:lnTo>
                <a:close/>
              </a:path>
            </a:pathLst>
          </a:custGeom>
          <a:blipFill>
            <a:blip r:embed="rId2"/>
            <a:stretch>
              <a:fillRect l="0" t="0" r="0" b="0"/>
            </a:stretch>
          </a:blipFill>
        </p:spPr>
      </p:sp>
      <p:sp>
        <p:nvSpPr>
          <p:cNvPr name="Freeform 3" id="3"/>
          <p:cNvSpPr/>
          <p:nvPr/>
        </p:nvSpPr>
        <p:spPr>
          <a:xfrm flipH="false" flipV="false" rot="10150674">
            <a:off x="14712890" y="6852047"/>
            <a:ext cx="4424458" cy="4757481"/>
          </a:xfrm>
          <a:custGeom>
            <a:avLst/>
            <a:gdLst/>
            <a:ahLst/>
            <a:cxnLst/>
            <a:rect r="r" b="b" t="t" l="l"/>
            <a:pathLst>
              <a:path h="4757481" w="4424458">
                <a:moveTo>
                  <a:pt x="0" y="0"/>
                </a:moveTo>
                <a:lnTo>
                  <a:pt x="4424457" y="0"/>
                </a:lnTo>
                <a:lnTo>
                  <a:pt x="4424457" y="4757482"/>
                </a:lnTo>
                <a:lnTo>
                  <a:pt x="0" y="4757482"/>
                </a:lnTo>
                <a:lnTo>
                  <a:pt x="0" y="0"/>
                </a:lnTo>
                <a:close/>
              </a:path>
            </a:pathLst>
          </a:custGeom>
          <a:blipFill>
            <a:blip r:embed="rId3"/>
            <a:stretch>
              <a:fillRect l="0" t="0" r="0" b="0"/>
            </a:stretch>
          </a:blipFill>
        </p:spPr>
      </p:sp>
      <p:sp>
        <p:nvSpPr>
          <p:cNvPr name="Freeform 4" id="4"/>
          <p:cNvSpPr/>
          <p:nvPr/>
        </p:nvSpPr>
        <p:spPr>
          <a:xfrm flipH="false" flipV="false" rot="0">
            <a:off x="13205108" y="8512804"/>
            <a:ext cx="2200988" cy="2231674"/>
          </a:xfrm>
          <a:custGeom>
            <a:avLst/>
            <a:gdLst/>
            <a:ahLst/>
            <a:cxnLst/>
            <a:rect r="r" b="b" t="t" l="l"/>
            <a:pathLst>
              <a:path h="2231674" w="2200988">
                <a:moveTo>
                  <a:pt x="0" y="0"/>
                </a:moveTo>
                <a:lnTo>
                  <a:pt x="2200988" y="0"/>
                </a:lnTo>
                <a:lnTo>
                  <a:pt x="2200988" y="2231673"/>
                </a:lnTo>
                <a:lnTo>
                  <a:pt x="0" y="2231673"/>
                </a:lnTo>
                <a:lnTo>
                  <a:pt x="0" y="0"/>
                </a:lnTo>
                <a:close/>
              </a:path>
            </a:pathLst>
          </a:custGeom>
          <a:blipFill>
            <a:blip r:embed="rId4"/>
            <a:stretch>
              <a:fillRect l="0" t="0" r="0" b="0"/>
            </a:stretch>
          </a:blipFill>
        </p:spPr>
      </p:sp>
      <p:sp>
        <p:nvSpPr>
          <p:cNvPr name="Freeform 5" id="5"/>
          <p:cNvSpPr/>
          <p:nvPr/>
        </p:nvSpPr>
        <p:spPr>
          <a:xfrm flipH="false" flipV="false" rot="-1843803">
            <a:off x="16342808" y="5426811"/>
            <a:ext cx="3297884" cy="4572457"/>
          </a:xfrm>
          <a:custGeom>
            <a:avLst/>
            <a:gdLst/>
            <a:ahLst/>
            <a:cxnLst/>
            <a:rect r="r" b="b" t="t" l="l"/>
            <a:pathLst>
              <a:path h="4572457" w="3297884">
                <a:moveTo>
                  <a:pt x="0" y="0"/>
                </a:moveTo>
                <a:lnTo>
                  <a:pt x="3297884" y="0"/>
                </a:lnTo>
                <a:lnTo>
                  <a:pt x="3297884" y="4572457"/>
                </a:lnTo>
                <a:lnTo>
                  <a:pt x="0" y="4572457"/>
                </a:lnTo>
                <a:lnTo>
                  <a:pt x="0" y="0"/>
                </a:lnTo>
                <a:close/>
              </a:path>
            </a:pathLst>
          </a:custGeom>
          <a:blipFill>
            <a:blip r:embed="rId5"/>
            <a:stretch>
              <a:fillRect l="0" t="0" r="0" b="0"/>
            </a:stretch>
          </a:blipFill>
        </p:spPr>
      </p:sp>
      <p:sp>
        <p:nvSpPr>
          <p:cNvPr name="Freeform 6" id="6"/>
          <p:cNvSpPr/>
          <p:nvPr/>
        </p:nvSpPr>
        <p:spPr>
          <a:xfrm flipH="false" flipV="false" rot="0">
            <a:off x="-1382005" y="6725734"/>
            <a:ext cx="4703165" cy="4998935"/>
          </a:xfrm>
          <a:custGeom>
            <a:avLst/>
            <a:gdLst/>
            <a:ahLst/>
            <a:cxnLst/>
            <a:rect r="r" b="b" t="t" l="l"/>
            <a:pathLst>
              <a:path h="4998935" w="4703165">
                <a:moveTo>
                  <a:pt x="0" y="0"/>
                </a:moveTo>
                <a:lnTo>
                  <a:pt x="4703164" y="0"/>
                </a:lnTo>
                <a:lnTo>
                  <a:pt x="4703164" y="4998935"/>
                </a:lnTo>
                <a:lnTo>
                  <a:pt x="0" y="4998935"/>
                </a:lnTo>
                <a:lnTo>
                  <a:pt x="0" y="0"/>
                </a:lnTo>
                <a:close/>
              </a:path>
            </a:pathLst>
          </a:custGeom>
          <a:blipFill>
            <a:blip r:embed="rId6"/>
            <a:stretch>
              <a:fillRect l="0" t="0" r="0" b="0"/>
            </a:stretch>
          </a:blipFill>
        </p:spPr>
      </p:sp>
      <p:sp>
        <p:nvSpPr>
          <p:cNvPr name="Freeform 7" id="7"/>
          <p:cNvSpPr/>
          <p:nvPr/>
        </p:nvSpPr>
        <p:spPr>
          <a:xfrm flipH="true" flipV="false" rot="1955668">
            <a:off x="-1049484" y="4249210"/>
            <a:ext cx="3297884" cy="4572457"/>
          </a:xfrm>
          <a:custGeom>
            <a:avLst/>
            <a:gdLst/>
            <a:ahLst/>
            <a:cxnLst/>
            <a:rect r="r" b="b" t="t" l="l"/>
            <a:pathLst>
              <a:path h="4572457" w="3297884">
                <a:moveTo>
                  <a:pt x="3297884" y="0"/>
                </a:moveTo>
                <a:lnTo>
                  <a:pt x="0" y="0"/>
                </a:lnTo>
                <a:lnTo>
                  <a:pt x="0" y="4572457"/>
                </a:lnTo>
                <a:lnTo>
                  <a:pt x="3297884" y="4572457"/>
                </a:lnTo>
                <a:lnTo>
                  <a:pt x="3297884" y="0"/>
                </a:lnTo>
                <a:close/>
              </a:path>
            </a:pathLst>
          </a:custGeom>
          <a:blipFill>
            <a:blip r:embed="rId5"/>
            <a:stretch>
              <a:fillRect l="0" t="0" r="0" b="0"/>
            </a:stretch>
          </a:blipFill>
        </p:spPr>
      </p:sp>
      <p:sp>
        <p:nvSpPr>
          <p:cNvPr name="Freeform 8" id="8"/>
          <p:cNvSpPr/>
          <p:nvPr/>
        </p:nvSpPr>
        <p:spPr>
          <a:xfrm flipH="false" flipV="false" rot="0">
            <a:off x="-1545678" y="-1216001"/>
            <a:ext cx="5030510" cy="5325639"/>
          </a:xfrm>
          <a:custGeom>
            <a:avLst/>
            <a:gdLst/>
            <a:ahLst/>
            <a:cxnLst/>
            <a:rect r="r" b="b" t="t" l="l"/>
            <a:pathLst>
              <a:path h="5325639" w="5030510">
                <a:moveTo>
                  <a:pt x="0" y="0"/>
                </a:moveTo>
                <a:lnTo>
                  <a:pt x="5030510" y="0"/>
                </a:lnTo>
                <a:lnTo>
                  <a:pt x="5030510" y="5325639"/>
                </a:lnTo>
                <a:lnTo>
                  <a:pt x="0" y="5325639"/>
                </a:lnTo>
                <a:lnTo>
                  <a:pt x="0" y="0"/>
                </a:lnTo>
                <a:close/>
              </a:path>
            </a:pathLst>
          </a:custGeom>
          <a:blipFill>
            <a:blip r:embed="rId7"/>
            <a:stretch>
              <a:fillRect l="0" t="0" r="0" b="0"/>
            </a:stretch>
          </a:blipFill>
        </p:spPr>
      </p:sp>
      <p:sp>
        <p:nvSpPr>
          <p:cNvPr name="TextBox 9" id="9"/>
          <p:cNvSpPr txBox="true"/>
          <p:nvPr/>
        </p:nvSpPr>
        <p:spPr>
          <a:xfrm rot="0">
            <a:off x="3166015" y="1152525"/>
            <a:ext cx="11955971" cy="2611755"/>
          </a:xfrm>
          <a:prstGeom prst="rect">
            <a:avLst/>
          </a:prstGeom>
        </p:spPr>
        <p:txBody>
          <a:bodyPr anchor="t" rtlCol="false" tIns="0" lIns="0" bIns="0" rIns="0">
            <a:spAutoFit/>
          </a:bodyPr>
          <a:lstStyle/>
          <a:p>
            <a:pPr algn="l">
              <a:lnSpc>
                <a:spcPts val="10799"/>
              </a:lnSpc>
            </a:pPr>
            <a:r>
              <a:rPr lang="en-US" sz="9999">
                <a:solidFill>
                  <a:srgbClr val="0F008B"/>
                </a:solidFill>
                <a:latin typeface="Boldoa"/>
                <a:ea typeface="Boldoa"/>
                <a:cs typeface="Boldoa"/>
                <a:sym typeface="Boldoa"/>
              </a:rPr>
              <a:t>Thank youuuu!</a:t>
            </a:r>
          </a:p>
          <a:p>
            <a:pPr algn="l" marL="0" indent="0" lvl="0">
              <a:lnSpc>
                <a:spcPts val="9720"/>
              </a:lnSpc>
            </a:pPr>
            <a:r>
              <a:rPr lang="en-US" sz="9000">
                <a:solidFill>
                  <a:srgbClr val="0F008B"/>
                </a:solidFill>
                <a:latin typeface="Boldoa"/>
                <a:ea typeface="Boldoa"/>
                <a:cs typeface="Boldoa"/>
                <a:sym typeface="Boldoa"/>
              </a:rPr>
              <a:t>Any Question? </a:t>
            </a:r>
            <a:r>
              <a:rPr lang="en-US" sz="9000">
                <a:solidFill>
                  <a:srgbClr val="0F008B"/>
                </a:solidFill>
                <a:latin typeface="Boldoa"/>
                <a:ea typeface="Boldoa"/>
                <a:cs typeface="Boldoa"/>
                <a:sym typeface="Boldoa"/>
              </a:rPr>
              <a:t>Contacts me</a:t>
            </a:r>
          </a:p>
        </p:txBody>
      </p:sp>
      <p:sp>
        <p:nvSpPr>
          <p:cNvPr name="TextBox 10" id="10"/>
          <p:cNvSpPr txBox="true"/>
          <p:nvPr/>
        </p:nvSpPr>
        <p:spPr>
          <a:xfrm rot="0">
            <a:off x="6171396" y="7429142"/>
            <a:ext cx="8631445" cy="440285"/>
          </a:xfrm>
          <a:prstGeom prst="rect">
            <a:avLst/>
          </a:prstGeom>
        </p:spPr>
        <p:txBody>
          <a:bodyPr anchor="t" rtlCol="false" tIns="0" lIns="0" bIns="0" rIns="0">
            <a:spAutoFit/>
          </a:bodyPr>
          <a:lstStyle/>
          <a:p>
            <a:pPr algn="l">
              <a:lnSpc>
                <a:spcPts val="3672"/>
              </a:lnSpc>
            </a:pPr>
            <a:r>
              <a:rPr lang="en-US" sz="2623" u="sng">
                <a:solidFill>
                  <a:srgbClr val="000000"/>
                </a:solidFill>
                <a:latin typeface="Mali"/>
                <a:ea typeface="Mali"/>
                <a:cs typeface="Mali"/>
                <a:sym typeface="Mali"/>
                <a:hlinkClick r:id="rId8" tooltip="https://github.com/cfitrianty"/>
              </a:rPr>
              <a:t>cfitrianty | Github</a:t>
            </a:r>
          </a:p>
        </p:txBody>
      </p:sp>
      <p:sp>
        <p:nvSpPr>
          <p:cNvPr name="TextBox 11" id="11"/>
          <p:cNvSpPr txBox="true"/>
          <p:nvPr/>
        </p:nvSpPr>
        <p:spPr>
          <a:xfrm rot="0">
            <a:off x="6167913" y="6068855"/>
            <a:ext cx="10757205" cy="440285"/>
          </a:xfrm>
          <a:prstGeom prst="rect">
            <a:avLst/>
          </a:prstGeom>
        </p:spPr>
        <p:txBody>
          <a:bodyPr anchor="t" rtlCol="false" tIns="0" lIns="0" bIns="0" rIns="0">
            <a:spAutoFit/>
          </a:bodyPr>
          <a:lstStyle/>
          <a:p>
            <a:pPr algn="l">
              <a:lnSpc>
                <a:spcPts val="3672"/>
              </a:lnSpc>
            </a:pPr>
            <a:r>
              <a:rPr lang="en-US" sz="2623" u="sng">
                <a:solidFill>
                  <a:srgbClr val="000000"/>
                </a:solidFill>
                <a:latin typeface="Mali"/>
                <a:ea typeface="Mali"/>
                <a:cs typeface="Mali"/>
                <a:sym typeface="Mali"/>
                <a:hlinkClick r:id="rId9" tooltip="https://instagram.com/cfitriantyy"/>
              </a:rPr>
              <a:t>cfitriantyy | Instagram</a:t>
            </a:r>
          </a:p>
        </p:txBody>
      </p:sp>
      <p:sp>
        <p:nvSpPr>
          <p:cNvPr name="TextBox 12" id="12"/>
          <p:cNvSpPr txBox="true"/>
          <p:nvPr/>
        </p:nvSpPr>
        <p:spPr>
          <a:xfrm rot="0">
            <a:off x="6167913" y="4711978"/>
            <a:ext cx="8002224" cy="440285"/>
          </a:xfrm>
          <a:prstGeom prst="rect">
            <a:avLst/>
          </a:prstGeom>
        </p:spPr>
        <p:txBody>
          <a:bodyPr anchor="t" rtlCol="false" tIns="0" lIns="0" bIns="0" rIns="0">
            <a:spAutoFit/>
          </a:bodyPr>
          <a:lstStyle/>
          <a:p>
            <a:pPr algn="l">
              <a:lnSpc>
                <a:spcPts val="3672"/>
              </a:lnSpc>
            </a:pPr>
            <a:r>
              <a:rPr lang="en-US" sz="2623" u="sng">
                <a:solidFill>
                  <a:srgbClr val="000000"/>
                </a:solidFill>
                <a:latin typeface="Mali"/>
                <a:ea typeface="Mali"/>
                <a:cs typeface="Mali"/>
                <a:sym typeface="Mali"/>
                <a:hlinkClick r:id="rId10" tooltip="https://www.linkedin.com/in/camelia-fitrianty-12b340210/"/>
              </a:rPr>
              <a:t>Camelia Fitrianty | LinkedIn</a:t>
            </a:r>
          </a:p>
        </p:txBody>
      </p:sp>
      <p:sp>
        <p:nvSpPr>
          <p:cNvPr name="Freeform 13" id="13"/>
          <p:cNvSpPr/>
          <p:nvPr/>
        </p:nvSpPr>
        <p:spPr>
          <a:xfrm flipH="false" flipV="false" rot="-263283">
            <a:off x="4852834" y="4548444"/>
            <a:ext cx="831056" cy="831056"/>
          </a:xfrm>
          <a:custGeom>
            <a:avLst/>
            <a:gdLst/>
            <a:ahLst/>
            <a:cxnLst/>
            <a:rect r="r" b="b" t="t" l="l"/>
            <a:pathLst>
              <a:path h="831056" w="831056">
                <a:moveTo>
                  <a:pt x="0" y="0"/>
                </a:moveTo>
                <a:lnTo>
                  <a:pt x="831055" y="0"/>
                </a:lnTo>
                <a:lnTo>
                  <a:pt x="831055" y="831056"/>
                </a:lnTo>
                <a:lnTo>
                  <a:pt x="0" y="83105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835177">
            <a:off x="4913314" y="5885268"/>
            <a:ext cx="862279" cy="862279"/>
          </a:xfrm>
          <a:custGeom>
            <a:avLst/>
            <a:gdLst/>
            <a:ahLst/>
            <a:cxnLst/>
            <a:rect r="r" b="b" t="t" l="l"/>
            <a:pathLst>
              <a:path h="862279" w="862279">
                <a:moveTo>
                  <a:pt x="0" y="0"/>
                </a:moveTo>
                <a:lnTo>
                  <a:pt x="862278" y="0"/>
                </a:lnTo>
                <a:lnTo>
                  <a:pt x="862278" y="862279"/>
                </a:lnTo>
                <a:lnTo>
                  <a:pt x="0" y="862279"/>
                </a:lnTo>
                <a:lnTo>
                  <a:pt x="0" y="0"/>
                </a:lnTo>
                <a:close/>
              </a:path>
            </a:pathLst>
          </a:custGeom>
          <a:blipFill>
            <a:blip r:embed="rId13"/>
            <a:stretch>
              <a:fillRect l="0" t="0" r="0" b="0"/>
            </a:stretch>
          </a:blipFill>
        </p:spPr>
      </p:sp>
      <p:sp>
        <p:nvSpPr>
          <p:cNvPr name="Freeform 15" id="15"/>
          <p:cNvSpPr/>
          <p:nvPr/>
        </p:nvSpPr>
        <p:spPr>
          <a:xfrm flipH="false" flipV="false" rot="0">
            <a:off x="4944652" y="7273296"/>
            <a:ext cx="799603" cy="799603"/>
          </a:xfrm>
          <a:custGeom>
            <a:avLst/>
            <a:gdLst/>
            <a:ahLst/>
            <a:cxnLst/>
            <a:rect r="r" b="b" t="t" l="l"/>
            <a:pathLst>
              <a:path h="799603" w="799603">
                <a:moveTo>
                  <a:pt x="0" y="0"/>
                </a:moveTo>
                <a:lnTo>
                  <a:pt x="799602" y="0"/>
                </a:lnTo>
                <a:lnTo>
                  <a:pt x="799602" y="799602"/>
                </a:lnTo>
                <a:lnTo>
                  <a:pt x="0" y="79960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1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5292" y="-308299"/>
            <a:ext cx="5812888" cy="10903597"/>
            <a:chOff x="0" y="0"/>
            <a:chExt cx="1531714" cy="2873132"/>
          </a:xfrm>
        </p:grpSpPr>
        <p:sp>
          <p:nvSpPr>
            <p:cNvPr name="Freeform 3" id="3"/>
            <p:cNvSpPr/>
            <p:nvPr/>
          </p:nvSpPr>
          <p:spPr>
            <a:xfrm flipH="false" flipV="false" rot="0">
              <a:off x="0" y="0"/>
              <a:ext cx="1531714" cy="2873132"/>
            </a:xfrm>
            <a:custGeom>
              <a:avLst/>
              <a:gdLst/>
              <a:ahLst/>
              <a:cxnLst/>
              <a:rect r="r" b="b" t="t" l="l"/>
              <a:pathLst>
                <a:path h="2873132" w="1531714">
                  <a:moveTo>
                    <a:pt x="67392" y="0"/>
                  </a:moveTo>
                  <a:lnTo>
                    <a:pt x="1464322" y="0"/>
                  </a:lnTo>
                  <a:cubicBezTo>
                    <a:pt x="1482195" y="0"/>
                    <a:pt x="1499337" y="7100"/>
                    <a:pt x="1511975" y="19739"/>
                  </a:cubicBezTo>
                  <a:cubicBezTo>
                    <a:pt x="1524614" y="32377"/>
                    <a:pt x="1531714" y="49519"/>
                    <a:pt x="1531714" y="67392"/>
                  </a:cubicBezTo>
                  <a:lnTo>
                    <a:pt x="1531714" y="2805739"/>
                  </a:lnTo>
                  <a:cubicBezTo>
                    <a:pt x="1531714" y="2842959"/>
                    <a:pt x="1501541" y="2873132"/>
                    <a:pt x="1464322" y="2873132"/>
                  </a:cubicBezTo>
                  <a:lnTo>
                    <a:pt x="67392" y="2873132"/>
                  </a:lnTo>
                  <a:cubicBezTo>
                    <a:pt x="49519" y="2873132"/>
                    <a:pt x="32377" y="2866031"/>
                    <a:pt x="19739" y="2853393"/>
                  </a:cubicBezTo>
                  <a:cubicBezTo>
                    <a:pt x="7100" y="2840754"/>
                    <a:pt x="0" y="2823613"/>
                    <a:pt x="0" y="2805739"/>
                  </a:cubicBezTo>
                  <a:lnTo>
                    <a:pt x="0" y="67392"/>
                  </a:lnTo>
                  <a:cubicBezTo>
                    <a:pt x="0" y="30173"/>
                    <a:pt x="30173" y="0"/>
                    <a:pt x="67392" y="0"/>
                  </a:cubicBezTo>
                  <a:close/>
                </a:path>
              </a:pathLst>
            </a:custGeom>
            <a:solidFill>
              <a:srgbClr val="F4AC95"/>
            </a:solidFill>
          </p:spPr>
        </p:sp>
        <p:sp>
          <p:nvSpPr>
            <p:cNvPr name="TextBox 4" id="4"/>
            <p:cNvSpPr txBox="true"/>
            <p:nvPr/>
          </p:nvSpPr>
          <p:spPr>
            <a:xfrm>
              <a:off x="0" y="-38100"/>
              <a:ext cx="1531714" cy="2911232"/>
            </a:xfrm>
            <a:prstGeom prst="rect">
              <a:avLst/>
            </a:prstGeom>
          </p:spPr>
          <p:txBody>
            <a:bodyPr anchor="ctr" rtlCol="false" tIns="50775" lIns="50775" bIns="50775" rIns="50775"/>
            <a:lstStyle/>
            <a:p>
              <a:pPr algn="ctr">
                <a:lnSpc>
                  <a:spcPts val="2658"/>
                </a:lnSpc>
              </a:pPr>
            </a:p>
          </p:txBody>
        </p:sp>
      </p:grpSp>
      <p:sp>
        <p:nvSpPr>
          <p:cNvPr name="Freeform 5" id="5"/>
          <p:cNvSpPr/>
          <p:nvPr/>
        </p:nvSpPr>
        <p:spPr>
          <a:xfrm flipH="false" flipV="false" rot="0">
            <a:off x="16549553" y="2922186"/>
            <a:ext cx="2816520" cy="5563496"/>
          </a:xfrm>
          <a:custGeom>
            <a:avLst/>
            <a:gdLst/>
            <a:ahLst/>
            <a:cxnLst/>
            <a:rect r="r" b="b" t="t" l="l"/>
            <a:pathLst>
              <a:path h="5563496" w="2816520">
                <a:moveTo>
                  <a:pt x="0" y="0"/>
                </a:moveTo>
                <a:lnTo>
                  <a:pt x="2816520" y="0"/>
                </a:lnTo>
                <a:lnTo>
                  <a:pt x="2816520" y="5563496"/>
                </a:lnTo>
                <a:lnTo>
                  <a:pt x="0" y="5563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845432" y="7801501"/>
            <a:ext cx="3520641" cy="3727190"/>
          </a:xfrm>
          <a:custGeom>
            <a:avLst/>
            <a:gdLst/>
            <a:ahLst/>
            <a:cxnLst/>
            <a:rect r="r" b="b" t="t" l="l"/>
            <a:pathLst>
              <a:path h="3727190" w="3520641">
                <a:moveTo>
                  <a:pt x="0" y="0"/>
                </a:moveTo>
                <a:lnTo>
                  <a:pt x="3520641" y="0"/>
                </a:lnTo>
                <a:lnTo>
                  <a:pt x="3520641" y="3727190"/>
                </a:lnTo>
                <a:lnTo>
                  <a:pt x="0" y="3727190"/>
                </a:lnTo>
                <a:lnTo>
                  <a:pt x="0" y="0"/>
                </a:lnTo>
                <a:close/>
              </a:path>
            </a:pathLst>
          </a:custGeom>
          <a:blipFill>
            <a:blip r:embed="rId4"/>
            <a:stretch>
              <a:fillRect l="0" t="0" r="0" b="0"/>
            </a:stretch>
          </a:blipFill>
        </p:spPr>
      </p:sp>
      <p:sp>
        <p:nvSpPr>
          <p:cNvPr name="Freeform 7" id="7"/>
          <p:cNvSpPr/>
          <p:nvPr/>
        </p:nvSpPr>
        <p:spPr>
          <a:xfrm flipH="false" flipV="false" rot="-10800000">
            <a:off x="1297122" y="-308299"/>
            <a:ext cx="1920948" cy="4973329"/>
          </a:xfrm>
          <a:custGeom>
            <a:avLst/>
            <a:gdLst/>
            <a:ahLst/>
            <a:cxnLst/>
            <a:rect r="r" b="b" t="t" l="l"/>
            <a:pathLst>
              <a:path h="4973329" w="1920948">
                <a:moveTo>
                  <a:pt x="0" y="0"/>
                </a:moveTo>
                <a:lnTo>
                  <a:pt x="1920948" y="0"/>
                </a:lnTo>
                <a:lnTo>
                  <a:pt x="1920948" y="4973329"/>
                </a:lnTo>
                <a:lnTo>
                  <a:pt x="0" y="49733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a:grpSpLocks noChangeAspect="true"/>
          </p:cNvGrpSpPr>
          <p:nvPr/>
        </p:nvGrpSpPr>
        <p:grpSpPr>
          <a:xfrm rot="0">
            <a:off x="789433" y="5023639"/>
            <a:ext cx="3336221" cy="4342198"/>
            <a:chOff x="0" y="0"/>
            <a:chExt cx="4725670" cy="6150610"/>
          </a:xfrm>
        </p:grpSpPr>
        <p:sp>
          <p:nvSpPr>
            <p:cNvPr name="Freeform 9" id="9"/>
            <p:cNvSpPr/>
            <p:nvPr/>
          </p:nvSpPr>
          <p:spPr>
            <a:xfrm flipH="false" flipV="false" rot="0">
              <a:off x="6350" y="6350"/>
              <a:ext cx="4711700" cy="6137910"/>
            </a:xfrm>
            <a:custGeom>
              <a:avLst/>
              <a:gdLst/>
              <a:ahLst/>
              <a:cxnLst/>
              <a:rect r="r" b="b" t="t" l="l"/>
              <a:pathLst>
                <a:path h="6137910" w="4711700">
                  <a:moveTo>
                    <a:pt x="0" y="373380"/>
                  </a:moveTo>
                  <a:lnTo>
                    <a:pt x="4199890" y="0"/>
                  </a:lnTo>
                  <a:lnTo>
                    <a:pt x="4711700" y="5764530"/>
                  </a:lnTo>
                  <a:lnTo>
                    <a:pt x="513080" y="6137910"/>
                  </a:lnTo>
                  <a:lnTo>
                    <a:pt x="0" y="373380"/>
                  </a:lnTo>
                  <a:close/>
                </a:path>
              </a:pathLst>
            </a:custGeom>
            <a:blipFill>
              <a:blip r:embed="rId7"/>
              <a:stretch>
                <a:fillRect l="-2604" t="-15759" r="-24168" b="-13994"/>
              </a:stretch>
            </a:blipFill>
          </p:spPr>
        </p:sp>
        <p:sp>
          <p:nvSpPr>
            <p:cNvPr name="Freeform 10" id="10"/>
            <p:cNvSpPr/>
            <p:nvPr/>
          </p:nvSpPr>
          <p:spPr>
            <a:xfrm flipH="false" flipV="false" rot="0">
              <a:off x="0" y="0"/>
              <a:ext cx="4725670" cy="6150610"/>
            </a:xfrm>
            <a:custGeom>
              <a:avLst/>
              <a:gdLst/>
              <a:ahLst/>
              <a:cxnLst/>
              <a:rect r="r" b="b" t="t" l="l"/>
              <a:pathLst>
                <a:path h="6150610" w="4725670">
                  <a:moveTo>
                    <a:pt x="513080" y="6150610"/>
                  </a:moveTo>
                  <a:lnTo>
                    <a:pt x="513080" y="6144260"/>
                  </a:lnTo>
                  <a:lnTo>
                    <a:pt x="0" y="374650"/>
                  </a:lnTo>
                  <a:lnTo>
                    <a:pt x="6350" y="374650"/>
                  </a:lnTo>
                  <a:lnTo>
                    <a:pt x="4212590" y="0"/>
                  </a:lnTo>
                  <a:lnTo>
                    <a:pt x="4212590" y="6350"/>
                  </a:lnTo>
                  <a:lnTo>
                    <a:pt x="4725670" y="5775960"/>
                  </a:lnTo>
                  <a:lnTo>
                    <a:pt x="4719320" y="5775960"/>
                  </a:lnTo>
                  <a:lnTo>
                    <a:pt x="513080" y="6150610"/>
                  </a:lnTo>
                  <a:close/>
                  <a:moveTo>
                    <a:pt x="13970" y="386080"/>
                  </a:moveTo>
                  <a:lnTo>
                    <a:pt x="524510" y="6137910"/>
                  </a:lnTo>
                  <a:lnTo>
                    <a:pt x="4711700" y="5765800"/>
                  </a:lnTo>
                  <a:lnTo>
                    <a:pt x="4201160" y="13970"/>
                  </a:lnTo>
                  <a:lnTo>
                    <a:pt x="13970" y="386080"/>
                  </a:lnTo>
                  <a:close/>
                </a:path>
              </a:pathLst>
            </a:custGeom>
            <a:solidFill>
              <a:srgbClr val="E8BE99"/>
            </a:solidFill>
          </p:spPr>
        </p:sp>
      </p:grpSp>
      <p:sp>
        <p:nvSpPr>
          <p:cNvPr name="Freeform 11" id="11"/>
          <p:cNvSpPr/>
          <p:nvPr/>
        </p:nvSpPr>
        <p:spPr>
          <a:xfrm flipH="false" flipV="false" rot="0">
            <a:off x="5226608" y="4323653"/>
            <a:ext cx="1261589" cy="1261589"/>
          </a:xfrm>
          <a:custGeom>
            <a:avLst/>
            <a:gdLst/>
            <a:ahLst/>
            <a:cxnLst/>
            <a:rect r="r" b="b" t="t" l="l"/>
            <a:pathLst>
              <a:path h="1261589" w="1261589">
                <a:moveTo>
                  <a:pt x="0" y="0"/>
                </a:moveTo>
                <a:lnTo>
                  <a:pt x="1261589" y="0"/>
                </a:lnTo>
                <a:lnTo>
                  <a:pt x="1261589" y="1261589"/>
                </a:lnTo>
                <a:lnTo>
                  <a:pt x="0" y="1261589"/>
                </a:lnTo>
                <a:lnTo>
                  <a:pt x="0" y="0"/>
                </a:lnTo>
                <a:close/>
              </a:path>
            </a:pathLst>
          </a:custGeom>
          <a:blipFill>
            <a:blip r:embed="rId8"/>
            <a:stretch>
              <a:fillRect l="0" t="0" r="0" b="0"/>
            </a:stretch>
          </a:blipFill>
        </p:spPr>
      </p:sp>
      <p:sp>
        <p:nvSpPr>
          <p:cNvPr name="Freeform 12" id="12"/>
          <p:cNvSpPr/>
          <p:nvPr/>
        </p:nvSpPr>
        <p:spPr>
          <a:xfrm flipH="false" flipV="false" rot="0">
            <a:off x="5305363" y="5703934"/>
            <a:ext cx="1104078" cy="1118053"/>
          </a:xfrm>
          <a:custGeom>
            <a:avLst/>
            <a:gdLst/>
            <a:ahLst/>
            <a:cxnLst/>
            <a:rect r="r" b="b" t="t" l="l"/>
            <a:pathLst>
              <a:path h="1118053" w="1104078">
                <a:moveTo>
                  <a:pt x="0" y="0"/>
                </a:moveTo>
                <a:lnTo>
                  <a:pt x="1104078" y="0"/>
                </a:lnTo>
                <a:lnTo>
                  <a:pt x="1104078" y="1118053"/>
                </a:lnTo>
                <a:lnTo>
                  <a:pt x="0" y="1118053"/>
                </a:lnTo>
                <a:lnTo>
                  <a:pt x="0" y="0"/>
                </a:lnTo>
                <a:close/>
              </a:path>
            </a:pathLst>
          </a:custGeom>
          <a:blipFill>
            <a:blip r:embed="rId9"/>
            <a:stretch>
              <a:fillRect l="0" t="0" r="0" b="0"/>
            </a:stretch>
          </a:blipFill>
        </p:spPr>
      </p:sp>
      <p:grpSp>
        <p:nvGrpSpPr>
          <p:cNvPr name="Group 13" id="13"/>
          <p:cNvGrpSpPr>
            <a:grpSpLocks noChangeAspect="true"/>
          </p:cNvGrpSpPr>
          <p:nvPr/>
        </p:nvGrpSpPr>
        <p:grpSpPr>
          <a:xfrm rot="0">
            <a:off x="5305363" y="7751130"/>
            <a:ext cx="1123488" cy="1123488"/>
            <a:chOff x="0" y="0"/>
            <a:chExt cx="13884457" cy="13884457"/>
          </a:xfrm>
        </p:grpSpPr>
        <p:sp>
          <p:nvSpPr>
            <p:cNvPr name="Freeform 14" id="14"/>
            <p:cNvSpPr/>
            <p:nvPr/>
          </p:nvSpPr>
          <p:spPr>
            <a:xfrm flipH="false" flipV="false" rot="0">
              <a:off x="-342874" y="-11125"/>
              <a:ext cx="14570202" cy="13906705"/>
            </a:xfrm>
            <a:custGeom>
              <a:avLst/>
              <a:gdLst/>
              <a:ahLst/>
              <a:cxnLst/>
              <a:rect r="r" b="b" t="t" l="l"/>
              <a:pathLst>
                <a:path h="13906705" w="14570202">
                  <a:moveTo>
                    <a:pt x="7285101" y="11125"/>
                  </a:moveTo>
                  <a:cubicBezTo>
                    <a:pt x="4797487" y="0"/>
                    <a:pt x="2494061" y="1320743"/>
                    <a:pt x="1247030" y="3473245"/>
                  </a:cubicBezTo>
                  <a:cubicBezTo>
                    <a:pt x="0" y="5625748"/>
                    <a:pt x="0" y="8280957"/>
                    <a:pt x="1247030" y="10433459"/>
                  </a:cubicBezTo>
                  <a:cubicBezTo>
                    <a:pt x="2494061" y="12585962"/>
                    <a:pt x="4797487" y="13906705"/>
                    <a:pt x="7285101" y="13895580"/>
                  </a:cubicBezTo>
                  <a:cubicBezTo>
                    <a:pt x="9772716" y="13906705"/>
                    <a:pt x="12076142" y="12585962"/>
                    <a:pt x="13323172" y="10433459"/>
                  </a:cubicBezTo>
                  <a:cubicBezTo>
                    <a:pt x="14570202" y="8280957"/>
                    <a:pt x="14570202" y="5625748"/>
                    <a:pt x="13323172" y="3473245"/>
                  </a:cubicBezTo>
                  <a:cubicBezTo>
                    <a:pt x="12076142" y="1320743"/>
                    <a:pt x="9772716" y="0"/>
                    <a:pt x="7285101" y="11125"/>
                  </a:cubicBezTo>
                  <a:close/>
                </a:path>
              </a:pathLst>
            </a:custGeom>
            <a:solidFill>
              <a:srgbClr val="FFFFFF"/>
            </a:solidFill>
          </p:spPr>
        </p:sp>
        <p:sp>
          <p:nvSpPr>
            <p:cNvPr name="Freeform 15" id="15"/>
            <p:cNvSpPr/>
            <p:nvPr/>
          </p:nvSpPr>
          <p:spPr>
            <a:xfrm flipH="false" flipV="false" rot="0">
              <a:off x="-254486" y="73238"/>
              <a:ext cx="14393428" cy="13737980"/>
            </a:xfrm>
            <a:custGeom>
              <a:avLst/>
              <a:gdLst/>
              <a:ahLst/>
              <a:cxnLst/>
              <a:rect r="r" b="b" t="t" l="l"/>
              <a:pathLst>
                <a:path h="13737980" w="14393428">
                  <a:moveTo>
                    <a:pt x="7196713" y="10990"/>
                  </a:moveTo>
                  <a:cubicBezTo>
                    <a:pt x="4739280" y="0"/>
                    <a:pt x="2463801" y="1304718"/>
                    <a:pt x="1231900" y="3431105"/>
                  </a:cubicBezTo>
                  <a:cubicBezTo>
                    <a:pt x="0" y="5557493"/>
                    <a:pt x="0" y="8180486"/>
                    <a:pt x="1231900" y="10306873"/>
                  </a:cubicBezTo>
                  <a:cubicBezTo>
                    <a:pt x="2463801" y="12433261"/>
                    <a:pt x="4739280" y="13737979"/>
                    <a:pt x="7196713" y="13726989"/>
                  </a:cubicBezTo>
                  <a:cubicBezTo>
                    <a:pt x="9654147" y="13737979"/>
                    <a:pt x="11929626" y="12433261"/>
                    <a:pt x="13161527" y="10306873"/>
                  </a:cubicBezTo>
                  <a:cubicBezTo>
                    <a:pt x="14393428" y="8180486"/>
                    <a:pt x="14393428" y="5557493"/>
                    <a:pt x="13161527" y="3431105"/>
                  </a:cubicBezTo>
                  <a:cubicBezTo>
                    <a:pt x="11929626" y="1304718"/>
                    <a:pt x="9654147" y="0"/>
                    <a:pt x="7196713" y="10990"/>
                  </a:cubicBezTo>
                  <a:close/>
                </a:path>
              </a:pathLst>
            </a:custGeom>
            <a:blipFill>
              <a:blip r:embed="rId10"/>
              <a:stretch>
                <a:fillRect l="223" t="0" r="223" b="0"/>
              </a:stretch>
            </a:blipFill>
          </p:spPr>
        </p:sp>
      </p:grpSp>
      <p:sp>
        <p:nvSpPr>
          <p:cNvPr name="Freeform 16" id="16"/>
          <p:cNvSpPr/>
          <p:nvPr/>
        </p:nvSpPr>
        <p:spPr>
          <a:xfrm flipH="false" flipV="false" rot="0">
            <a:off x="5256281" y="8951178"/>
            <a:ext cx="1202243" cy="1202243"/>
          </a:xfrm>
          <a:custGeom>
            <a:avLst/>
            <a:gdLst/>
            <a:ahLst/>
            <a:cxnLst/>
            <a:rect r="r" b="b" t="t" l="l"/>
            <a:pathLst>
              <a:path h="1202243" w="1202243">
                <a:moveTo>
                  <a:pt x="0" y="0"/>
                </a:moveTo>
                <a:lnTo>
                  <a:pt x="1202243" y="0"/>
                </a:lnTo>
                <a:lnTo>
                  <a:pt x="1202243" y="1202243"/>
                </a:lnTo>
                <a:lnTo>
                  <a:pt x="0" y="1202243"/>
                </a:lnTo>
                <a:lnTo>
                  <a:pt x="0" y="0"/>
                </a:lnTo>
                <a:close/>
              </a:path>
            </a:pathLst>
          </a:custGeom>
          <a:blipFill>
            <a:blip r:embed="rId11"/>
            <a:stretch>
              <a:fillRect l="0" t="0" r="0" b="0"/>
            </a:stretch>
          </a:blipFill>
        </p:spPr>
      </p:sp>
      <p:sp>
        <p:nvSpPr>
          <p:cNvPr name="Freeform 17" id="17"/>
          <p:cNvSpPr/>
          <p:nvPr/>
        </p:nvSpPr>
        <p:spPr>
          <a:xfrm flipH="false" flipV="false" rot="0">
            <a:off x="10460004" y="4462036"/>
            <a:ext cx="1123206" cy="1123206"/>
          </a:xfrm>
          <a:custGeom>
            <a:avLst/>
            <a:gdLst/>
            <a:ahLst/>
            <a:cxnLst/>
            <a:rect r="r" b="b" t="t" l="l"/>
            <a:pathLst>
              <a:path h="1123206" w="1123206">
                <a:moveTo>
                  <a:pt x="0" y="0"/>
                </a:moveTo>
                <a:lnTo>
                  <a:pt x="1123206" y="0"/>
                </a:lnTo>
                <a:lnTo>
                  <a:pt x="1123206" y="1123206"/>
                </a:lnTo>
                <a:lnTo>
                  <a:pt x="0" y="1123206"/>
                </a:lnTo>
                <a:lnTo>
                  <a:pt x="0" y="0"/>
                </a:lnTo>
                <a:close/>
              </a:path>
            </a:pathLst>
          </a:custGeom>
          <a:blipFill>
            <a:blip r:embed="rId12"/>
            <a:stretch>
              <a:fillRect l="0" t="0" r="0" b="0"/>
            </a:stretch>
          </a:blipFill>
        </p:spPr>
      </p:sp>
      <p:sp>
        <p:nvSpPr>
          <p:cNvPr name="Freeform 18" id="18"/>
          <p:cNvSpPr/>
          <p:nvPr/>
        </p:nvSpPr>
        <p:spPr>
          <a:xfrm flipH="false" flipV="false" rot="0">
            <a:off x="10465157" y="5761084"/>
            <a:ext cx="1118053" cy="1118053"/>
          </a:xfrm>
          <a:custGeom>
            <a:avLst/>
            <a:gdLst/>
            <a:ahLst/>
            <a:cxnLst/>
            <a:rect r="r" b="b" t="t" l="l"/>
            <a:pathLst>
              <a:path h="1118053" w="1118053">
                <a:moveTo>
                  <a:pt x="0" y="0"/>
                </a:moveTo>
                <a:lnTo>
                  <a:pt x="1118053" y="0"/>
                </a:lnTo>
                <a:lnTo>
                  <a:pt x="1118053" y="1118053"/>
                </a:lnTo>
                <a:lnTo>
                  <a:pt x="0" y="1118053"/>
                </a:lnTo>
                <a:lnTo>
                  <a:pt x="0" y="0"/>
                </a:lnTo>
                <a:close/>
              </a:path>
            </a:pathLst>
          </a:custGeom>
          <a:blipFill>
            <a:blip r:embed="rId13"/>
            <a:stretch>
              <a:fillRect l="0" t="0" r="0" b="0"/>
            </a:stretch>
          </a:blipFill>
        </p:spPr>
      </p:sp>
      <p:sp>
        <p:nvSpPr>
          <p:cNvPr name="Freeform 19" id="19"/>
          <p:cNvSpPr/>
          <p:nvPr/>
        </p:nvSpPr>
        <p:spPr>
          <a:xfrm flipH="false" flipV="false" rot="0">
            <a:off x="10405767" y="7418287"/>
            <a:ext cx="1236834" cy="513286"/>
          </a:xfrm>
          <a:custGeom>
            <a:avLst/>
            <a:gdLst/>
            <a:ahLst/>
            <a:cxnLst/>
            <a:rect r="r" b="b" t="t" l="l"/>
            <a:pathLst>
              <a:path h="513286" w="1236834">
                <a:moveTo>
                  <a:pt x="0" y="0"/>
                </a:moveTo>
                <a:lnTo>
                  <a:pt x="1236834" y="0"/>
                </a:lnTo>
                <a:lnTo>
                  <a:pt x="1236834" y="513286"/>
                </a:lnTo>
                <a:lnTo>
                  <a:pt x="0" y="513286"/>
                </a:lnTo>
                <a:lnTo>
                  <a:pt x="0" y="0"/>
                </a:lnTo>
                <a:close/>
              </a:path>
            </a:pathLst>
          </a:custGeom>
          <a:blipFill>
            <a:blip r:embed="rId14"/>
            <a:stretch>
              <a:fillRect l="0" t="0" r="0" b="0"/>
            </a:stretch>
          </a:blipFill>
        </p:spPr>
      </p:sp>
      <p:sp>
        <p:nvSpPr>
          <p:cNvPr name="TextBox 20" id="20"/>
          <p:cNvSpPr txBox="true"/>
          <p:nvPr/>
        </p:nvSpPr>
        <p:spPr>
          <a:xfrm rot="0">
            <a:off x="2457544" y="535305"/>
            <a:ext cx="6307545" cy="1405890"/>
          </a:xfrm>
          <a:prstGeom prst="rect">
            <a:avLst/>
          </a:prstGeom>
        </p:spPr>
        <p:txBody>
          <a:bodyPr anchor="t" rtlCol="false" tIns="0" lIns="0" bIns="0" rIns="0">
            <a:spAutoFit/>
          </a:bodyPr>
          <a:lstStyle/>
          <a:p>
            <a:pPr algn="ctr">
              <a:lnSpc>
                <a:spcPts val="10080"/>
              </a:lnSpc>
            </a:pPr>
            <a:r>
              <a:rPr lang="en-US" sz="12000" spc="2556">
                <a:solidFill>
                  <a:srgbClr val="000000"/>
                </a:solidFill>
                <a:latin typeface="Boldoa"/>
                <a:ea typeface="Boldoa"/>
                <a:cs typeface="Boldoa"/>
                <a:sym typeface="Boldoa"/>
              </a:rPr>
              <a:t>Intro</a:t>
            </a:r>
          </a:p>
        </p:txBody>
      </p:sp>
      <p:sp>
        <p:nvSpPr>
          <p:cNvPr name="TextBox 21" id="21"/>
          <p:cNvSpPr txBox="true"/>
          <p:nvPr/>
        </p:nvSpPr>
        <p:spPr>
          <a:xfrm rot="0">
            <a:off x="4045529" y="1839755"/>
            <a:ext cx="13213771" cy="1584325"/>
          </a:xfrm>
          <a:prstGeom prst="rect">
            <a:avLst/>
          </a:prstGeom>
        </p:spPr>
        <p:txBody>
          <a:bodyPr anchor="t" rtlCol="false" tIns="0" lIns="0" bIns="0" rIns="0">
            <a:spAutoFit/>
          </a:bodyPr>
          <a:lstStyle/>
          <a:p>
            <a:pPr algn="ctr">
              <a:lnSpc>
                <a:spcPts val="3199"/>
              </a:lnSpc>
            </a:pPr>
            <a:r>
              <a:rPr lang="en-US" sz="2499">
                <a:solidFill>
                  <a:srgbClr val="000000"/>
                </a:solidFill>
                <a:latin typeface="Mali"/>
                <a:ea typeface="Mali"/>
                <a:cs typeface="Mali"/>
                <a:sym typeface="Mali"/>
              </a:rPr>
              <a:t>Hiiii, aku Camelia </a:t>
            </a:r>
          </a:p>
          <a:p>
            <a:pPr algn="ctr">
              <a:lnSpc>
                <a:spcPts val="3199"/>
              </a:lnSpc>
            </a:pPr>
            <a:r>
              <a:rPr lang="en-US" sz="2499">
                <a:solidFill>
                  <a:srgbClr val="000000"/>
                </a:solidFill>
                <a:latin typeface="Mali"/>
                <a:ea typeface="Mali"/>
                <a:cs typeface="Mali"/>
                <a:sym typeface="Mali"/>
              </a:rPr>
              <a:t>aku mulai tertarik di bidang IT saat SMK. Tetapi kuliahku di accounting. Setelah lulus, aku tertarik untuk switch karir kembali ke bidang IT Data. Karna kondisi saat ini berbanding terbalik antara kebutuhan di perusahaan dan ketersediaan SDM nya.</a:t>
            </a:r>
          </a:p>
        </p:txBody>
      </p:sp>
      <p:sp>
        <p:nvSpPr>
          <p:cNvPr name="TextBox 22" id="22"/>
          <p:cNvSpPr txBox="true"/>
          <p:nvPr/>
        </p:nvSpPr>
        <p:spPr>
          <a:xfrm rot="0">
            <a:off x="4397749" y="3757455"/>
            <a:ext cx="5346144" cy="506730"/>
          </a:xfrm>
          <a:prstGeom prst="rect">
            <a:avLst/>
          </a:prstGeom>
        </p:spPr>
        <p:txBody>
          <a:bodyPr anchor="t" rtlCol="false" tIns="0" lIns="0" bIns="0" rIns="0">
            <a:spAutoFit/>
          </a:bodyPr>
          <a:lstStyle/>
          <a:p>
            <a:pPr algn="l" marL="777237" indent="-388618" lvl="1">
              <a:lnSpc>
                <a:spcPts val="3779"/>
              </a:lnSpc>
              <a:buFont typeface="Arial"/>
              <a:buChar char="•"/>
            </a:pPr>
            <a:r>
              <a:rPr lang="en-US" sz="3599">
                <a:solidFill>
                  <a:srgbClr val="000000"/>
                </a:solidFill>
                <a:latin typeface="Marykate"/>
                <a:ea typeface="Marykate"/>
                <a:cs typeface="Marykate"/>
                <a:sym typeface="Marykate"/>
              </a:rPr>
              <a:t>Education</a:t>
            </a:r>
          </a:p>
        </p:txBody>
      </p:sp>
      <p:sp>
        <p:nvSpPr>
          <p:cNvPr name="TextBox 23" id="23"/>
          <p:cNvSpPr txBox="true"/>
          <p:nvPr/>
        </p:nvSpPr>
        <p:spPr>
          <a:xfrm rot="0">
            <a:off x="4397749" y="7053901"/>
            <a:ext cx="5346144" cy="506730"/>
          </a:xfrm>
          <a:prstGeom prst="rect">
            <a:avLst/>
          </a:prstGeom>
        </p:spPr>
        <p:txBody>
          <a:bodyPr anchor="t" rtlCol="false" tIns="0" lIns="0" bIns="0" rIns="0">
            <a:spAutoFit/>
          </a:bodyPr>
          <a:lstStyle/>
          <a:p>
            <a:pPr algn="l" marL="777237" indent="-388618" lvl="1">
              <a:lnSpc>
                <a:spcPts val="3779"/>
              </a:lnSpc>
              <a:buFont typeface="Arial"/>
              <a:buChar char="•"/>
            </a:pPr>
            <a:r>
              <a:rPr lang="en-US" sz="3599">
                <a:solidFill>
                  <a:srgbClr val="000000"/>
                </a:solidFill>
                <a:latin typeface="Marykate"/>
                <a:ea typeface="Marykate"/>
                <a:cs typeface="Marykate"/>
                <a:sym typeface="Marykate"/>
              </a:rPr>
              <a:t>Course</a:t>
            </a:r>
          </a:p>
        </p:txBody>
      </p:sp>
      <p:sp>
        <p:nvSpPr>
          <p:cNvPr name="TextBox 24" id="24"/>
          <p:cNvSpPr txBox="true"/>
          <p:nvPr/>
        </p:nvSpPr>
        <p:spPr>
          <a:xfrm rot="0">
            <a:off x="6638159" y="4608690"/>
            <a:ext cx="2916970" cy="720090"/>
          </a:xfrm>
          <a:prstGeom prst="rect">
            <a:avLst/>
          </a:prstGeom>
        </p:spPr>
        <p:txBody>
          <a:bodyPr anchor="t" rtlCol="false" tIns="0" lIns="0" bIns="0" rIns="0">
            <a:spAutoFit/>
          </a:bodyPr>
          <a:lstStyle/>
          <a:p>
            <a:pPr algn="just">
              <a:lnSpc>
                <a:spcPts val="1890"/>
              </a:lnSpc>
            </a:pPr>
            <a:r>
              <a:rPr lang="en-US" sz="1800" b="true">
                <a:solidFill>
                  <a:srgbClr val="000000"/>
                </a:solidFill>
                <a:latin typeface="Mali Bold"/>
                <a:ea typeface="Mali Bold"/>
                <a:cs typeface="Mali Bold"/>
                <a:sym typeface="Mali Bold"/>
              </a:rPr>
              <a:t>SMKN 3 Balikpapan</a:t>
            </a:r>
          </a:p>
          <a:p>
            <a:pPr algn="just">
              <a:lnSpc>
                <a:spcPts val="1890"/>
              </a:lnSpc>
            </a:pPr>
            <a:r>
              <a:rPr lang="en-US" sz="1800" b="true">
                <a:solidFill>
                  <a:srgbClr val="000000"/>
                </a:solidFill>
                <a:latin typeface="Mali Bold"/>
                <a:ea typeface="Mali Bold"/>
                <a:cs typeface="Mali Bold"/>
                <a:sym typeface="Mali Bold"/>
              </a:rPr>
              <a:t>TKJ </a:t>
            </a:r>
          </a:p>
          <a:p>
            <a:pPr algn="just">
              <a:lnSpc>
                <a:spcPts val="1890"/>
              </a:lnSpc>
            </a:pPr>
            <a:r>
              <a:rPr lang="en-US" b="true" sz="1800">
                <a:solidFill>
                  <a:srgbClr val="000000"/>
                </a:solidFill>
                <a:latin typeface="Mali Bold"/>
                <a:ea typeface="Mali Bold"/>
                <a:cs typeface="Mali Bold"/>
                <a:sym typeface="Mali Bold"/>
              </a:rPr>
              <a:t>(2014 - 2017)</a:t>
            </a:r>
          </a:p>
        </p:txBody>
      </p:sp>
      <p:sp>
        <p:nvSpPr>
          <p:cNvPr name="TextBox 25" id="25"/>
          <p:cNvSpPr txBox="true"/>
          <p:nvPr/>
        </p:nvSpPr>
        <p:spPr>
          <a:xfrm rot="0">
            <a:off x="6638159" y="5917203"/>
            <a:ext cx="2916970" cy="720090"/>
          </a:xfrm>
          <a:prstGeom prst="rect">
            <a:avLst/>
          </a:prstGeom>
        </p:spPr>
        <p:txBody>
          <a:bodyPr anchor="t" rtlCol="false" tIns="0" lIns="0" bIns="0" rIns="0">
            <a:spAutoFit/>
          </a:bodyPr>
          <a:lstStyle/>
          <a:p>
            <a:pPr algn="just">
              <a:lnSpc>
                <a:spcPts val="1890"/>
              </a:lnSpc>
            </a:pPr>
            <a:r>
              <a:rPr lang="en-US" sz="1800" b="true">
                <a:solidFill>
                  <a:srgbClr val="000000"/>
                </a:solidFill>
                <a:latin typeface="Mali Bold"/>
                <a:ea typeface="Mali Bold"/>
                <a:cs typeface="Mali Bold"/>
                <a:sym typeface="Mali Bold"/>
              </a:rPr>
              <a:t>STIE Balikpapan</a:t>
            </a:r>
          </a:p>
          <a:p>
            <a:pPr algn="just">
              <a:lnSpc>
                <a:spcPts val="1890"/>
              </a:lnSpc>
            </a:pPr>
            <a:r>
              <a:rPr lang="en-US" sz="1800" b="true">
                <a:solidFill>
                  <a:srgbClr val="000000"/>
                </a:solidFill>
                <a:latin typeface="Mali Bold"/>
                <a:ea typeface="Mali Bold"/>
                <a:cs typeface="Mali Bold"/>
                <a:sym typeface="Mali Bold"/>
              </a:rPr>
              <a:t>Accounting</a:t>
            </a:r>
          </a:p>
          <a:p>
            <a:pPr algn="just">
              <a:lnSpc>
                <a:spcPts val="1890"/>
              </a:lnSpc>
            </a:pPr>
            <a:r>
              <a:rPr lang="en-US" b="true" sz="1800">
                <a:solidFill>
                  <a:srgbClr val="000000"/>
                </a:solidFill>
                <a:latin typeface="Mali Bold"/>
                <a:ea typeface="Mali Bold"/>
                <a:cs typeface="Mali Bold"/>
                <a:sym typeface="Mali Bold"/>
              </a:rPr>
              <a:t>(2018 - 2022)</a:t>
            </a:r>
          </a:p>
        </p:txBody>
      </p:sp>
      <p:sp>
        <p:nvSpPr>
          <p:cNvPr name="TextBox 26" id="26"/>
          <p:cNvSpPr txBox="true"/>
          <p:nvPr/>
        </p:nvSpPr>
        <p:spPr>
          <a:xfrm rot="0">
            <a:off x="6638159" y="7881571"/>
            <a:ext cx="2916970" cy="720090"/>
          </a:xfrm>
          <a:prstGeom prst="rect">
            <a:avLst/>
          </a:prstGeom>
        </p:spPr>
        <p:txBody>
          <a:bodyPr anchor="t" rtlCol="false" tIns="0" lIns="0" bIns="0" rIns="0">
            <a:spAutoFit/>
          </a:bodyPr>
          <a:lstStyle/>
          <a:p>
            <a:pPr algn="just">
              <a:lnSpc>
                <a:spcPts val="1890"/>
              </a:lnSpc>
            </a:pPr>
            <a:r>
              <a:rPr lang="en-US" sz="1800" b="true">
                <a:solidFill>
                  <a:srgbClr val="000000"/>
                </a:solidFill>
                <a:latin typeface="Mali Bold"/>
                <a:ea typeface="Mali Bold"/>
                <a:cs typeface="Mali Bold"/>
                <a:sym typeface="Mali Bold"/>
              </a:rPr>
              <a:t>diBimbing.id</a:t>
            </a:r>
          </a:p>
          <a:p>
            <a:pPr algn="just">
              <a:lnSpc>
                <a:spcPts val="1890"/>
              </a:lnSpc>
            </a:pPr>
            <a:r>
              <a:rPr lang="en-US" sz="1800" b="true">
                <a:solidFill>
                  <a:srgbClr val="000000"/>
                </a:solidFill>
                <a:latin typeface="Mali Bold"/>
                <a:ea typeface="Mali Bold"/>
                <a:cs typeface="Mali Bold"/>
                <a:sym typeface="Mali Bold"/>
              </a:rPr>
              <a:t>Data Science</a:t>
            </a:r>
          </a:p>
          <a:p>
            <a:pPr algn="just">
              <a:lnSpc>
                <a:spcPts val="1890"/>
              </a:lnSpc>
            </a:pPr>
            <a:r>
              <a:rPr lang="en-US" b="true" sz="1800">
                <a:solidFill>
                  <a:srgbClr val="000000"/>
                </a:solidFill>
                <a:latin typeface="Mali Bold"/>
                <a:ea typeface="Mali Bold"/>
                <a:cs typeface="Mali Bold"/>
                <a:sym typeface="Mali Bold"/>
              </a:rPr>
              <a:t>(2022)</a:t>
            </a:r>
          </a:p>
        </p:txBody>
      </p:sp>
      <p:sp>
        <p:nvSpPr>
          <p:cNvPr name="TextBox 27" id="27"/>
          <p:cNvSpPr txBox="true"/>
          <p:nvPr/>
        </p:nvSpPr>
        <p:spPr>
          <a:xfrm rot="0">
            <a:off x="6638159" y="9192211"/>
            <a:ext cx="2916970" cy="720090"/>
          </a:xfrm>
          <a:prstGeom prst="rect">
            <a:avLst/>
          </a:prstGeom>
        </p:spPr>
        <p:txBody>
          <a:bodyPr anchor="t" rtlCol="false" tIns="0" lIns="0" bIns="0" rIns="0">
            <a:spAutoFit/>
          </a:bodyPr>
          <a:lstStyle/>
          <a:p>
            <a:pPr algn="just">
              <a:lnSpc>
                <a:spcPts val="1890"/>
              </a:lnSpc>
            </a:pPr>
            <a:r>
              <a:rPr lang="en-US" sz="1800" b="true">
                <a:solidFill>
                  <a:srgbClr val="000000"/>
                </a:solidFill>
                <a:latin typeface="Mali Bold"/>
                <a:ea typeface="Mali Bold"/>
                <a:cs typeface="Mali Bold"/>
                <a:sym typeface="Mali Bold"/>
              </a:rPr>
              <a:t>DQLab x DTS</a:t>
            </a:r>
          </a:p>
          <a:p>
            <a:pPr algn="just">
              <a:lnSpc>
                <a:spcPts val="1890"/>
              </a:lnSpc>
            </a:pPr>
            <a:r>
              <a:rPr lang="en-US" sz="1800" b="true">
                <a:solidFill>
                  <a:srgbClr val="000000"/>
                </a:solidFill>
                <a:latin typeface="Mali Bold"/>
                <a:ea typeface="Mali Bold"/>
                <a:cs typeface="Mali Bold"/>
                <a:sym typeface="Mali Bold"/>
              </a:rPr>
              <a:t>Data Analyst</a:t>
            </a:r>
          </a:p>
          <a:p>
            <a:pPr algn="just">
              <a:lnSpc>
                <a:spcPts val="1890"/>
              </a:lnSpc>
            </a:pPr>
            <a:r>
              <a:rPr lang="en-US" b="true" sz="1800">
                <a:solidFill>
                  <a:srgbClr val="000000"/>
                </a:solidFill>
                <a:latin typeface="Mali Bold"/>
                <a:ea typeface="Mali Bold"/>
                <a:cs typeface="Mali Bold"/>
                <a:sym typeface="Mali Bold"/>
              </a:rPr>
              <a:t>(2022)</a:t>
            </a:r>
          </a:p>
        </p:txBody>
      </p:sp>
      <p:sp>
        <p:nvSpPr>
          <p:cNvPr name="TextBox 28" id="28"/>
          <p:cNvSpPr txBox="true"/>
          <p:nvPr/>
        </p:nvSpPr>
        <p:spPr>
          <a:xfrm rot="0">
            <a:off x="10043479" y="3757455"/>
            <a:ext cx="5346144" cy="506730"/>
          </a:xfrm>
          <a:prstGeom prst="rect">
            <a:avLst/>
          </a:prstGeom>
        </p:spPr>
        <p:txBody>
          <a:bodyPr anchor="t" rtlCol="false" tIns="0" lIns="0" bIns="0" rIns="0">
            <a:spAutoFit/>
          </a:bodyPr>
          <a:lstStyle/>
          <a:p>
            <a:pPr algn="l" marL="777237" indent="-388618" lvl="1">
              <a:lnSpc>
                <a:spcPts val="3779"/>
              </a:lnSpc>
              <a:buFont typeface="Arial"/>
              <a:buChar char="•"/>
            </a:pPr>
            <a:r>
              <a:rPr lang="en-US" sz="3599">
                <a:solidFill>
                  <a:srgbClr val="000000"/>
                </a:solidFill>
                <a:latin typeface="Marykate"/>
                <a:ea typeface="Marykate"/>
                <a:cs typeface="Marykate"/>
                <a:sym typeface="Marykate"/>
              </a:rPr>
              <a:t>Work Experience</a:t>
            </a:r>
          </a:p>
        </p:txBody>
      </p:sp>
      <p:sp>
        <p:nvSpPr>
          <p:cNvPr name="TextBox 29" id="29"/>
          <p:cNvSpPr txBox="true"/>
          <p:nvPr/>
        </p:nvSpPr>
        <p:spPr>
          <a:xfrm rot="0">
            <a:off x="11735610" y="4677881"/>
            <a:ext cx="2916970" cy="720090"/>
          </a:xfrm>
          <a:prstGeom prst="rect">
            <a:avLst/>
          </a:prstGeom>
        </p:spPr>
        <p:txBody>
          <a:bodyPr anchor="t" rtlCol="false" tIns="0" lIns="0" bIns="0" rIns="0">
            <a:spAutoFit/>
          </a:bodyPr>
          <a:lstStyle/>
          <a:p>
            <a:pPr algn="just">
              <a:lnSpc>
                <a:spcPts val="1890"/>
              </a:lnSpc>
            </a:pPr>
            <a:r>
              <a:rPr lang="en-US" sz="1800" b="true">
                <a:solidFill>
                  <a:srgbClr val="000000"/>
                </a:solidFill>
                <a:latin typeface="Mali Bold"/>
                <a:ea typeface="Mali Bold"/>
                <a:cs typeface="Mali Bold"/>
                <a:sym typeface="Mali Bold"/>
              </a:rPr>
              <a:t>Pratasaba Apta Astama</a:t>
            </a:r>
          </a:p>
          <a:p>
            <a:pPr algn="just">
              <a:lnSpc>
                <a:spcPts val="1890"/>
              </a:lnSpc>
            </a:pPr>
            <a:r>
              <a:rPr lang="en-US" sz="1800" b="true">
                <a:solidFill>
                  <a:srgbClr val="000000"/>
                </a:solidFill>
                <a:latin typeface="Mali Bold"/>
                <a:ea typeface="Mali Bold"/>
                <a:cs typeface="Mali Bold"/>
                <a:sym typeface="Mali Bold"/>
              </a:rPr>
              <a:t>Staff Accounting</a:t>
            </a:r>
          </a:p>
          <a:p>
            <a:pPr algn="just">
              <a:lnSpc>
                <a:spcPts val="1890"/>
              </a:lnSpc>
            </a:pPr>
            <a:r>
              <a:rPr lang="en-US" b="true" sz="1800">
                <a:solidFill>
                  <a:srgbClr val="000000"/>
                </a:solidFill>
                <a:latin typeface="Mali Bold"/>
                <a:ea typeface="Mali Bold"/>
                <a:cs typeface="Mali Bold"/>
                <a:sym typeface="Mali Bold"/>
              </a:rPr>
              <a:t>(2022)</a:t>
            </a:r>
          </a:p>
        </p:txBody>
      </p:sp>
      <p:sp>
        <p:nvSpPr>
          <p:cNvPr name="TextBox 30" id="30"/>
          <p:cNvSpPr txBox="true"/>
          <p:nvPr/>
        </p:nvSpPr>
        <p:spPr>
          <a:xfrm rot="0">
            <a:off x="11735610" y="6001112"/>
            <a:ext cx="4552194" cy="720090"/>
          </a:xfrm>
          <a:prstGeom prst="rect">
            <a:avLst/>
          </a:prstGeom>
        </p:spPr>
        <p:txBody>
          <a:bodyPr anchor="t" rtlCol="false" tIns="0" lIns="0" bIns="0" rIns="0">
            <a:spAutoFit/>
          </a:bodyPr>
          <a:lstStyle/>
          <a:p>
            <a:pPr algn="just">
              <a:lnSpc>
                <a:spcPts val="1890"/>
              </a:lnSpc>
            </a:pPr>
            <a:r>
              <a:rPr lang="en-US" sz="1800" b="true">
                <a:solidFill>
                  <a:srgbClr val="000000"/>
                </a:solidFill>
                <a:latin typeface="Mali Bold"/>
                <a:ea typeface="Mali Bold"/>
                <a:cs typeface="Mali Bold"/>
                <a:sym typeface="Mali Bold"/>
              </a:rPr>
              <a:t>Pengelola Limbah Kutai Kertanegara</a:t>
            </a:r>
          </a:p>
          <a:p>
            <a:pPr algn="just">
              <a:lnSpc>
                <a:spcPts val="1890"/>
              </a:lnSpc>
            </a:pPr>
            <a:r>
              <a:rPr lang="en-US" sz="1800" b="true">
                <a:solidFill>
                  <a:srgbClr val="000000"/>
                </a:solidFill>
                <a:latin typeface="Mali Bold"/>
                <a:ea typeface="Mali Bold"/>
                <a:cs typeface="Mali Bold"/>
                <a:sym typeface="Mali Bold"/>
              </a:rPr>
              <a:t>Staff Accounting</a:t>
            </a:r>
          </a:p>
          <a:p>
            <a:pPr algn="just">
              <a:lnSpc>
                <a:spcPts val="1890"/>
              </a:lnSpc>
            </a:pPr>
            <a:r>
              <a:rPr lang="en-US" b="true" sz="1800">
                <a:solidFill>
                  <a:srgbClr val="000000"/>
                </a:solidFill>
                <a:latin typeface="Mali Bold"/>
                <a:ea typeface="Mali Bold"/>
                <a:cs typeface="Mali Bold"/>
                <a:sym typeface="Mali Bold"/>
              </a:rPr>
              <a:t>(2023)</a:t>
            </a:r>
          </a:p>
        </p:txBody>
      </p:sp>
      <p:sp>
        <p:nvSpPr>
          <p:cNvPr name="TextBox 31" id="31"/>
          <p:cNvSpPr txBox="true"/>
          <p:nvPr/>
        </p:nvSpPr>
        <p:spPr>
          <a:xfrm rot="0">
            <a:off x="11735610" y="7316790"/>
            <a:ext cx="4552194" cy="720090"/>
          </a:xfrm>
          <a:prstGeom prst="rect">
            <a:avLst/>
          </a:prstGeom>
        </p:spPr>
        <p:txBody>
          <a:bodyPr anchor="t" rtlCol="false" tIns="0" lIns="0" bIns="0" rIns="0">
            <a:spAutoFit/>
          </a:bodyPr>
          <a:lstStyle/>
          <a:p>
            <a:pPr algn="just">
              <a:lnSpc>
                <a:spcPts val="1890"/>
              </a:lnSpc>
            </a:pPr>
            <a:r>
              <a:rPr lang="en-US" sz="1800" b="true">
                <a:solidFill>
                  <a:srgbClr val="000000"/>
                </a:solidFill>
                <a:latin typeface="Mali Bold"/>
                <a:ea typeface="Mali Bold"/>
                <a:cs typeface="Mali Bold"/>
                <a:sym typeface="Mali Bold"/>
              </a:rPr>
              <a:t>PT. Bank Negara Indonesia</a:t>
            </a:r>
          </a:p>
          <a:p>
            <a:pPr algn="just">
              <a:lnSpc>
                <a:spcPts val="1890"/>
              </a:lnSpc>
            </a:pPr>
            <a:r>
              <a:rPr lang="en-US" sz="1800" b="true">
                <a:solidFill>
                  <a:srgbClr val="000000"/>
                </a:solidFill>
                <a:latin typeface="Mali Bold"/>
                <a:ea typeface="Mali Bold"/>
                <a:cs typeface="Mali Bold"/>
                <a:sym typeface="Mali Bold"/>
              </a:rPr>
              <a:t>IT Source Data - ETL</a:t>
            </a:r>
          </a:p>
          <a:p>
            <a:pPr algn="just">
              <a:lnSpc>
                <a:spcPts val="1890"/>
              </a:lnSpc>
            </a:pPr>
            <a:r>
              <a:rPr lang="en-US" b="true" sz="1800">
                <a:solidFill>
                  <a:srgbClr val="000000"/>
                </a:solidFill>
                <a:latin typeface="Mali Bold"/>
                <a:ea typeface="Mali Bold"/>
                <a:cs typeface="Mali Bold"/>
                <a:sym typeface="Mali Bold"/>
              </a:rPr>
              <a:t>(current)</a:t>
            </a:r>
          </a:p>
        </p:txBody>
      </p:sp>
      <p:sp>
        <p:nvSpPr>
          <p:cNvPr name="Freeform 32" id="32"/>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15"/>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67875">
            <a:off x="16097699" y="6632253"/>
            <a:ext cx="5160910" cy="5485467"/>
          </a:xfrm>
          <a:custGeom>
            <a:avLst/>
            <a:gdLst/>
            <a:ahLst/>
            <a:cxnLst/>
            <a:rect r="r" b="b" t="t" l="l"/>
            <a:pathLst>
              <a:path h="5485467" w="5160910">
                <a:moveTo>
                  <a:pt x="0" y="0"/>
                </a:moveTo>
                <a:lnTo>
                  <a:pt x="5160910" y="0"/>
                </a:lnTo>
                <a:lnTo>
                  <a:pt x="5160910" y="5485467"/>
                </a:lnTo>
                <a:lnTo>
                  <a:pt x="0" y="5485467"/>
                </a:lnTo>
                <a:lnTo>
                  <a:pt x="0" y="0"/>
                </a:lnTo>
                <a:close/>
              </a:path>
            </a:pathLst>
          </a:custGeom>
          <a:blipFill>
            <a:blip r:embed="rId2"/>
            <a:stretch>
              <a:fillRect l="0" t="0" r="0" b="0"/>
            </a:stretch>
          </a:blipFill>
        </p:spPr>
      </p:sp>
      <p:sp>
        <p:nvSpPr>
          <p:cNvPr name="Freeform 3" id="3"/>
          <p:cNvSpPr/>
          <p:nvPr/>
        </p:nvSpPr>
        <p:spPr>
          <a:xfrm flipH="false" flipV="true" rot="10695806">
            <a:off x="16028004" y="1368549"/>
            <a:ext cx="3297884" cy="4572457"/>
          </a:xfrm>
          <a:custGeom>
            <a:avLst/>
            <a:gdLst/>
            <a:ahLst/>
            <a:cxnLst/>
            <a:rect r="r" b="b" t="t" l="l"/>
            <a:pathLst>
              <a:path h="4572457" w="3297884">
                <a:moveTo>
                  <a:pt x="0" y="4572457"/>
                </a:moveTo>
                <a:lnTo>
                  <a:pt x="3297885" y="4572457"/>
                </a:lnTo>
                <a:lnTo>
                  <a:pt x="3297885" y="0"/>
                </a:lnTo>
                <a:lnTo>
                  <a:pt x="0" y="0"/>
                </a:lnTo>
                <a:lnTo>
                  <a:pt x="0" y="4572457"/>
                </a:lnTo>
                <a:close/>
              </a:path>
            </a:pathLst>
          </a:custGeom>
          <a:blipFill>
            <a:blip r:embed="rId3"/>
            <a:stretch>
              <a:fillRect l="0" t="0" r="0" b="0"/>
            </a:stretch>
          </a:blipFill>
        </p:spPr>
      </p:sp>
      <p:sp>
        <p:nvSpPr>
          <p:cNvPr name="Freeform 4" id="4"/>
          <p:cNvSpPr/>
          <p:nvPr/>
        </p:nvSpPr>
        <p:spPr>
          <a:xfrm flipH="false" flipV="false" rot="0">
            <a:off x="3074807" y="4392337"/>
            <a:ext cx="1418022" cy="1418022"/>
          </a:xfrm>
          <a:custGeom>
            <a:avLst/>
            <a:gdLst/>
            <a:ahLst/>
            <a:cxnLst/>
            <a:rect r="r" b="b" t="t" l="l"/>
            <a:pathLst>
              <a:path h="1418022" w="1418022">
                <a:moveTo>
                  <a:pt x="0" y="0"/>
                </a:moveTo>
                <a:lnTo>
                  <a:pt x="1418022" y="0"/>
                </a:lnTo>
                <a:lnTo>
                  <a:pt x="1418022" y="1418023"/>
                </a:lnTo>
                <a:lnTo>
                  <a:pt x="0" y="1418023"/>
                </a:lnTo>
                <a:lnTo>
                  <a:pt x="0" y="0"/>
                </a:lnTo>
                <a:close/>
              </a:path>
            </a:pathLst>
          </a:custGeom>
          <a:blipFill>
            <a:blip r:embed="rId4"/>
            <a:stretch>
              <a:fillRect l="0" t="0" r="0" b="0"/>
            </a:stretch>
          </a:blipFill>
        </p:spPr>
      </p:sp>
      <p:sp>
        <p:nvSpPr>
          <p:cNvPr name="Freeform 5" id="5"/>
          <p:cNvSpPr/>
          <p:nvPr/>
        </p:nvSpPr>
        <p:spPr>
          <a:xfrm flipH="false" flipV="false" rot="0">
            <a:off x="6591065" y="4297145"/>
            <a:ext cx="1631637" cy="1631637"/>
          </a:xfrm>
          <a:custGeom>
            <a:avLst/>
            <a:gdLst/>
            <a:ahLst/>
            <a:cxnLst/>
            <a:rect r="r" b="b" t="t" l="l"/>
            <a:pathLst>
              <a:path h="1631637" w="1631637">
                <a:moveTo>
                  <a:pt x="0" y="0"/>
                </a:moveTo>
                <a:lnTo>
                  <a:pt x="1631637" y="0"/>
                </a:lnTo>
                <a:lnTo>
                  <a:pt x="1631637" y="1631637"/>
                </a:lnTo>
                <a:lnTo>
                  <a:pt x="0" y="1631637"/>
                </a:lnTo>
                <a:lnTo>
                  <a:pt x="0" y="0"/>
                </a:lnTo>
                <a:close/>
              </a:path>
            </a:pathLst>
          </a:custGeom>
          <a:blipFill>
            <a:blip r:embed="rId5"/>
            <a:stretch>
              <a:fillRect l="0" t="0" r="0" b="0"/>
            </a:stretch>
          </a:blipFill>
        </p:spPr>
      </p:sp>
      <p:sp>
        <p:nvSpPr>
          <p:cNvPr name="Freeform 6" id="6"/>
          <p:cNvSpPr/>
          <p:nvPr/>
        </p:nvSpPr>
        <p:spPr>
          <a:xfrm flipH="false" flipV="false" rot="0">
            <a:off x="4860115" y="3679302"/>
            <a:ext cx="1102152" cy="1102152"/>
          </a:xfrm>
          <a:custGeom>
            <a:avLst/>
            <a:gdLst/>
            <a:ahLst/>
            <a:cxnLst/>
            <a:rect r="r" b="b" t="t" l="l"/>
            <a:pathLst>
              <a:path h="1102152" w="1102152">
                <a:moveTo>
                  <a:pt x="0" y="0"/>
                </a:moveTo>
                <a:lnTo>
                  <a:pt x="1102151" y="0"/>
                </a:lnTo>
                <a:lnTo>
                  <a:pt x="1102151" y="1102152"/>
                </a:lnTo>
                <a:lnTo>
                  <a:pt x="0" y="1102152"/>
                </a:lnTo>
                <a:lnTo>
                  <a:pt x="0" y="0"/>
                </a:lnTo>
                <a:close/>
              </a:path>
            </a:pathLst>
          </a:custGeom>
          <a:blipFill>
            <a:blip r:embed="rId6"/>
            <a:stretch>
              <a:fillRect l="0" t="0" r="0" b="0"/>
            </a:stretch>
          </a:blipFill>
        </p:spPr>
      </p:sp>
      <p:sp>
        <p:nvSpPr>
          <p:cNvPr name="Freeform 7" id="7"/>
          <p:cNvSpPr/>
          <p:nvPr/>
        </p:nvSpPr>
        <p:spPr>
          <a:xfrm flipH="true" flipV="true" rot="0">
            <a:off x="4578061" y="4488044"/>
            <a:ext cx="1927772" cy="624919"/>
          </a:xfrm>
          <a:custGeom>
            <a:avLst/>
            <a:gdLst/>
            <a:ahLst/>
            <a:cxnLst/>
            <a:rect r="r" b="b" t="t" l="l"/>
            <a:pathLst>
              <a:path h="624919" w="1927772">
                <a:moveTo>
                  <a:pt x="1927772" y="624920"/>
                </a:moveTo>
                <a:lnTo>
                  <a:pt x="0" y="624920"/>
                </a:lnTo>
                <a:lnTo>
                  <a:pt x="0" y="0"/>
                </a:lnTo>
                <a:lnTo>
                  <a:pt x="1927772" y="0"/>
                </a:lnTo>
                <a:lnTo>
                  <a:pt x="1927772" y="62492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9086412" y="4677622"/>
            <a:ext cx="1271710" cy="542066"/>
          </a:xfrm>
          <a:custGeom>
            <a:avLst/>
            <a:gdLst/>
            <a:ahLst/>
            <a:cxnLst/>
            <a:rect r="r" b="b" t="t" l="l"/>
            <a:pathLst>
              <a:path h="542066" w="1271710">
                <a:moveTo>
                  <a:pt x="0" y="0"/>
                </a:moveTo>
                <a:lnTo>
                  <a:pt x="1271709" y="0"/>
                </a:lnTo>
                <a:lnTo>
                  <a:pt x="1271709" y="542066"/>
                </a:lnTo>
                <a:lnTo>
                  <a:pt x="0" y="542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true" flipV="true" rot="0">
            <a:off x="4494232" y="7807491"/>
            <a:ext cx="1927772" cy="624919"/>
          </a:xfrm>
          <a:custGeom>
            <a:avLst/>
            <a:gdLst/>
            <a:ahLst/>
            <a:cxnLst/>
            <a:rect r="r" b="b" t="t" l="l"/>
            <a:pathLst>
              <a:path h="624919" w="1927772">
                <a:moveTo>
                  <a:pt x="1927772" y="624920"/>
                </a:moveTo>
                <a:lnTo>
                  <a:pt x="0" y="624920"/>
                </a:lnTo>
                <a:lnTo>
                  <a:pt x="0" y="0"/>
                </a:lnTo>
                <a:lnTo>
                  <a:pt x="1927772" y="0"/>
                </a:lnTo>
                <a:lnTo>
                  <a:pt x="1927772" y="62492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9002582" y="7997069"/>
            <a:ext cx="1271710" cy="542066"/>
          </a:xfrm>
          <a:custGeom>
            <a:avLst/>
            <a:gdLst/>
            <a:ahLst/>
            <a:cxnLst/>
            <a:rect r="r" b="b" t="t" l="l"/>
            <a:pathLst>
              <a:path h="542066" w="1271710">
                <a:moveTo>
                  <a:pt x="0" y="0"/>
                </a:moveTo>
                <a:lnTo>
                  <a:pt x="1271710" y="0"/>
                </a:lnTo>
                <a:lnTo>
                  <a:pt x="1271710" y="542067"/>
                </a:lnTo>
                <a:lnTo>
                  <a:pt x="0" y="5420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2968000" y="7502200"/>
            <a:ext cx="1631637" cy="1631637"/>
          </a:xfrm>
          <a:custGeom>
            <a:avLst/>
            <a:gdLst/>
            <a:ahLst/>
            <a:cxnLst/>
            <a:rect r="r" b="b" t="t" l="l"/>
            <a:pathLst>
              <a:path h="1631637" w="1631637">
                <a:moveTo>
                  <a:pt x="0" y="0"/>
                </a:moveTo>
                <a:lnTo>
                  <a:pt x="1631637" y="0"/>
                </a:lnTo>
                <a:lnTo>
                  <a:pt x="1631637" y="1631637"/>
                </a:lnTo>
                <a:lnTo>
                  <a:pt x="0" y="1631637"/>
                </a:lnTo>
                <a:lnTo>
                  <a:pt x="0" y="0"/>
                </a:lnTo>
                <a:close/>
              </a:path>
            </a:pathLst>
          </a:custGeom>
          <a:blipFill>
            <a:blip r:embed="rId5"/>
            <a:stretch>
              <a:fillRect l="0" t="0" r="0" b="0"/>
            </a:stretch>
          </a:blipFill>
        </p:spPr>
      </p:sp>
      <p:sp>
        <p:nvSpPr>
          <p:cNvPr name="Freeform 12" id="12"/>
          <p:cNvSpPr/>
          <p:nvPr/>
        </p:nvSpPr>
        <p:spPr>
          <a:xfrm flipH="false" flipV="false" rot="0">
            <a:off x="4803028" y="6912431"/>
            <a:ext cx="1216325" cy="1141439"/>
          </a:xfrm>
          <a:custGeom>
            <a:avLst/>
            <a:gdLst/>
            <a:ahLst/>
            <a:cxnLst/>
            <a:rect r="r" b="b" t="t" l="l"/>
            <a:pathLst>
              <a:path h="1141439" w="1216325">
                <a:moveTo>
                  <a:pt x="0" y="0"/>
                </a:moveTo>
                <a:lnTo>
                  <a:pt x="1216325" y="0"/>
                </a:lnTo>
                <a:lnTo>
                  <a:pt x="1216325" y="1141439"/>
                </a:lnTo>
                <a:lnTo>
                  <a:pt x="0" y="1141439"/>
                </a:lnTo>
                <a:lnTo>
                  <a:pt x="0" y="0"/>
                </a:lnTo>
                <a:close/>
              </a:path>
            </a:pathLst>
          </a:custGeom>
          <a:blipFill>
            <a:blip r:embed="rId11"/>
            <a:stretch>
              <a:fillRect l="0" t="0" r="0" b="0"/>
            </a:stretch>
          </a:blipFill>
        </p:spPr>
      </p:sp>
      <p:sp>
        <p:nvSpPr>
          <p:cNvPr name="Freeform 13" id="13"/>
          <p:cNvSpPr/>
          <p:nvPr/>
        </p:nvSpPr>
        <p:spPr>
          <a:xfrm flipH="false" flipV="false" rot="0">
            <a:off x="6701797" y="7414865"/>
            <a:ext cx="1410173" cy="1410173"/>
          </a:xfrm>
          <a:custGeom>
            <a:avLst/>
            <a:gdLst/>
            <a:ahLst/>
            <a:cxnLst/>
            <a:rect r="r" b="b" t="t" l="l"/>
            <a:pathLst>
              <a:path h="1410173" w="1410173">
                <a:moveTo>
                  <a:pt x="0" y="0"/>
                </a:moveTo>
                <a:lnTo>
                  <a:pt x="1410173" y="0"/>
                </a:lnTo>
                <a:lnTo>
                  <a:pt x="1410173" y="1410173"/>
                </a:lnTo>
                <a:lnTo>
                  <a:pt x="0" y="1410173"/>
                </a:lnTo>
                <a:lnTo>
                  <a:pt x="0" y="0"/>
                </a:lnTo>
                <a:close/>
              </a:path>
            </a:pathLst>
          </a:custGeom>
          <a:blipFill>
            <a:blip r:embed="rId12"/>
            <a:stretch>
              <a:fillRect l="0" t="0" r="0" b="0"/>
            </a:stretch>
          </a:blipFill>
        </p:spPr>
      </p:sp>
      <p:sp>
        <p:nvSpPr>
          <p:cNvPr name="TextBox 14" id="14"/>
          <p:cNvSpPr txBox="true"/>
          <p:nvPr/>
        </p:nvSpPr>
        <p:spPr>
          <a:xfrm rot="0">
            <a:off x="4640762" y="770281"/>
            <a:ext cx="9006476" cy="946786"/>
          </a:xfrm>
          <a:prstGeom prst="rect">
            <a:avLst/>
          </a:prstGeom>
        </p:spPr>
        <p:txBody>
          <a:bodyPr anchor="t" rtlCol="false" tIns="0" lIns="0" bIns="0" rIns="0">
            <a:spAutoFit/>
          </a:bodyPr>
          <a:lstStyle/>
          <a:p>
            <a:pPr algn="ctr">
              <a:lnSpc>
                <a:spcPts val="6720"/>
              </a:lnSpc>
            </a:pPr>
            <a:r>
              <a:rPr lang="en-US" sz="8000">
                <a:solidFill>
                  <a:srgbClr val="000000"/>
                </a:solidFill>
                <a:latin typeface="Boldoa"/>
                <a:ea typeface="Boldoa"/>
                <a:cs typeface="Boldoa"/>
                <a:sym typeface="Boldoa"/>
              </a:rPr>
              <a:t>Project Overview</a:t>
            </a:r>
          </a:p>
        </p:txBody>
      </p:sp>
      <p:sp>
        <p:nvSpPr>
          <p:cNvPr name="TextBox 15" id="15"/>
          <p:cNvSpPr txBox="true"/>
          <p:nvPr/>
        </p:nvSpPr>
        <p:spPr>
          <a:xfrm rot="0">
            <a:off x="2129956" y="2264128"/>
            <a:ext cx="13200873" cy="518160"/>
          </a:xfrm>
          <a:prstGeom prst="rect">
            <a:avLst/>
          </a:prstGeom>
        </p:spPr>
        <p:txBody>
          <a:bodyPr anchor="t" rtlCol="false" tIns="0" lIns="0" bIns="0" rIns="0">
            <a:spAutoFit/>
          </a:bodyPr>
          <a:lstStyle/>
          <a:p>
            <a:pPr algn="l" marL="798826" indent="-399413" lvl="1">
              <a:lnSpc>
                <a:spcPts val="3884"/>
              </a:lnSpc>
              <a:buFont typeface="Arial"/>
              <a:buChar char="•"/>
            </a:pPr>
            <a:r>
              <a:rPr lang="en-US" sz="3699">
                <a:solidFill>
                  <a:srgbClr val="000000"/>
                </a:solidFill>
                <a:latin typeface="Marykate"/>
                <a:ea typeface="Marykate"/>
                <a:cs typeface="Marykate"/>
                <a:sym typeface="Marykate"/>
              </a:rPr>
              <a:t>Judul : ETL Data Automation menggunakan Airflow, MySQL, dan PostgreSQL</a:t>
            </a:r>
          </a:p>
        </p:txBody>
      </p:sp>
      <p:sp>
        <p:nvSpPr>
          <p:cNvPr name="TextBox 16" id="16"/>
          <p:cNvSpPr txBox="true"/>
          <p:nvPr/>
        </p:nvSpPr>
        <p:spPr>
          <a:xfrm rot="0">
            <a:off x="10757091" y="4325720"/>
            <a:ext cx="5780294" cy="1274445"/>
          </a:xfrm>
          <a:prstGeom prst="rect">
            <a:avLst/>
          </a:prstGeom>
        </p:spPr>
        <p:txBody>
          <a:bodyPr anchor="t" rtlCol="false" tIns="0" lIns="0" bIns="0" rIns="0">
            <a:spAutoFit/>
          </a:bodyPr>
          <a:lstStyle/>
          <a:p>
            <a:pPr algn="ctr">
              <a:lnSpc>
                <a:spcPts val="2520"/>
              </a:lnSpc>
            </a:pPr>
            <a:r>
              <a:rPr lang="en-US" sz="2400">
                <a:solidFill>
                  <a:srgbClr val="000000"/>
                </a:solidFill>
                <a:latin typeface="Mali"/>
                <a:ea typeface="Mali"/>
                <a:cs typeface="Mali"/>
                <a:sym typeface="Mali"/>
              </a:rPr>
              <a:t>Extract Data from Mysql ke PostgreSql </a:t>
            </a:r>
            <a:r>
              <a:rPr lang="en-US" sz="2400" b="true">
                <a:solidFill>
                  <a:srgbClr val="000000"/>
                </a:solidFill>
                <a:latin typeface="Mali Bold"/>
                <a:ea typeface="Mali Bold"/>
                <a:cs typeface="Mali Bold"/>
                <a:sym typeface="Mali Bold"/>
              </a:rPr>
              <a:t>setiap jam 7 Pagi</a:t>
            </a:r>
            <a:r>
              <a:rPr lang="en-US" sz="2400">
                <a:solidFill>
                  <a:srgbClr val="000000"/>
                </a:solidFill>
                <a:latin typeface="Mali"/>
                <a:ea typeface="Mali"/>
                <a:cs typeface="Mali"/>
                <a:sym typeface="Mali"/>
              </a:rPr>
              <a:t>,</a:t>
            </a:r>
          </a:p>
          <a:p>
            <a:pPr algn="ctr">
              <a:lnSpc>
                <a:spcPts val="2520"/>
              </a:lnSpc>
            </a:pPr>
            <a:r>
              <a:rPr lang="en-US" sz="2400">
                <a:solidFill>
                  <a:srgbClr val="000000"/>
                </a:solidFill>
                <a:latin typeface="Mali"/>
                <a:ea typeface="Mali"/>
                <a:cs typeface="Mali"/>
                <a:sym typeface="Mali"/>
              </a:rPr>
              <a:t>menambahkan 1 kolom ‘last_updated‘ untuk load data terakhir </a:t>
            </a:r>
          </a:p>
        </p:txBody>
      </p:sp>
      <p:sp>
        <p:nvSpPr>
          <p:cNvPr name="TextBox 17" id="17"/>
          <p:cNvSpPr txBox="true"/>
          <p:nvPr/>
        </p:nvSpPr>
        <p:spPr>
          <a:xfrm rot="0">
            <a:off x="10673261" y="7645167"/>
            <a:ext cx="5780294" cy="960120"/>
          </a:xfrm>
          <a:prstGeom prst="rect">
            <a:avLst/>
          </a:prstGeom>
        </p:spPr>
        <p:txBody>
          <a:bodyPr anchor="t" rtlCol="false" tIns="0" lIns="0" bIns="0" rIns="0">
            <a:spAutoFit/>
          </a:bodyPr>
          <a:lstStyle/>
          <a:p>
            <a:pPr algn="ctr">
              <a:lnSpc>
                <a:spcPts val="2520"/>
              </a:lnSpc>
            </a:pPr>
            <a:r>
              <a:rPr lang="en-US" sz="2400">
                <a:solidFill>
                  <a:srgbClr val="000000"/>
                </a:solidFill>
                <a:latin typeface="Mali"/>
                <a:ea typeface="Mali"/>
                <a:cs typeface="Mali"/>
                <a:sym typeface="Mali"/>
              </a:rPr>
              <a:t>Transform data terbaru, dan mengirimkan dalalm bentuk report ke email </a:t>
            </a:r>
            <a:r>
              <a:rPr lang="en-US" b="true" sz="2400">
                <a:solidFill>
                  <a:srgbClr val="000000"/>
                </a:solidFill>
                <a:latin typeface="Mali Bold"/>
                <a:ea typeface="Mali Bold"/>
                <a:cs typeface="Mali Bold"/>
                <a:sym typeface="Mali Bold"/>
              </a:rPr>
              <a:t>setiap jam 9 pagi</a:t>
            </a:r>
          </a:p>
        </p:txBody>
      </p:sp>
      <p:sp>
        <p:nvSpPr>
          <p:cNvPr name="TextBox 18" id="18"/>
          <p:cNvSpPr txBox="true"/>
          <p:nvPr/>
        </p:nvSpPr>
        <p:spPr>
          <a:xfrm rot="0">
            <a:off x="2129956" y="3148047"/>
            <a:ext cx="5346144" cy="506730"/>
          </a:xfrm>
          <a:prstGeom prst="rect">
            <a:avLst/>
          </a:prstGeom>
        </p:spPr>
        <p:txBody>
          <a:bodyPr anchor="t" rtlCol="false" tIns="0" lIns="0" bIns="0" rIns="0">
            <a:spAutoFit/>
          </a:bodyPr>
          <a:lstStyle/>
          <a:p>
            <a:pPr algn="l" marL="777237" indent="-388618" lvl="1">
              <a:lnSpc>
                <a:spcPts val="3779"/>
              </a:lnSpc>
              <a:buFont typeface="Arial"/>
              <a:buChar char="•"/>
            </a:pPr>
            <a:r>
              <a:rPr lang="en-US" sz="3599">
                <a:solidFill>
                  <a:srgbClr val="000000"/>
                </a:solidFill>
                <a:latin typeface="Marykate"/>
                <a:ea typeface="Marykate"/>
                <a:cs typeface="Marykate"/>
                <a:sym typeface="Marykate"/>
              </a:rPr>
              <a:t>Step 1</a:t>
            </a:r>
          </a:p>
        </p:txBody>
      </p:sp>
      <p:sp>
        <p:nvSpPr>
          <p:cNvPr name="TextBox 19" id="19"/>
          <p:cNvSpPr txBox="true"/>
          <p:nvPr/>
        </p:nvSpPr>
        <p:spPr>
          <a:xfrm rot="0">
            <a:off x="2129956" y="6339026"/>
            <a:ext cx="5346144" cy="506730"/>
          </a:xfrm>
          <a:prstGeom prst="rect">
            <a:avLst/>
          </a:prstGeom>
        </p:spPr>
        <p:txBody>
          <a:bodyPr anchor="t" rtlCol="false" tIns="0" lIns="0" bIns="0" rIns="0">
            <a:spAutoFit/>
          </a:bodyPr>
          <a:lstStyle/>
          <a:p>
            <a:pPr algn="l" marL="777237" indent="-388618" lvl="1">
              <a:lnSpc>
                <a:spcPts val="3779"/>
              </a:lnSpc>
              <a:buFont typeface="Arial"/>
              <a:buChar char="•"/>
            </a:pPr>
            <a:r>
              <a:rPr lang="en-US" sz="3599">
                <a:solidFill>
                  <a:srgbClr val="000000"/>
                </a:solidFill>
                <a:latin typeface="Marykate"/>
                <a:ea typeface="Marykate"/>
                <a:cs typeface="Marykate"/>
                <a:sym typeface="Marykate"/>
              </a:rPr>
              <a:t>Step 2</a:t>
            </a:r>
          </a:p>
        </p:txBody>
      </p:sp>
      <p:sp>
        <p:nvSpPr>
          <p:cNvPr name="Freeform 20" id="20"/>
          <p:cNvSpPr/>
          <p:nvPr/>
        </p:nvSpPr>
        <p:spPr>
          <a:xfrm flipH="false" flipV="false" rot="2444736">
            <a:off x="-2365005" y="-793598"/>
            <a:ext cx="4730009" cy="4936735"/>
          </a:xfrm>
          <a:custGeom>
            <a:avLst/>
            <a:gdLst/>
            <a:ahLst/>
            <a:cxnLst/>
            <a:rect r="r" b="b" t="t" l="l"/>
            <a:pathLst>
              <a:path h="4936735" w="4730009">
                <a:moveTo>
                  <a:pt x="0" y="0"/>
                </a:moveTo>
                <a:lnTo>
                  <a:pt x="4730010" y="0"/>
                </a:lnTo>
                <a:lnTo>
                  <a:pt x="4730010" y="4936735"/>
                </a:lnTo>
                <a:lnTo>
                  <a:pt x="0" y="4936735"/>
                </a:lnTo>
                <a:lnTo>
                  <a:pt x="0" y="0"/>
                </a:lnTo>
                <a:close/>
              </a:path>
            </a:pathLst>
          </a:custGeom>
          <a:blipFill>
            <a:blip r:embed="rId13"/>
            <a:stretch>
              <a:fillRect l="0" t="0" r="0" b="0"/>
            </a:stretch>
          </a:blipFill>
        </p:spPr>
      </p:sp>
      <p:sp>
        <p:nvSpPr>
          <p:cNvPr name="Freeform 21" id="21"/>
          <p:cNvSpPr/>
          <p:nvPr/>
        </p:nvSpPr>
        <p:spPr>
          <a:xfrm flipH="false" flipV="false" rot="-436554">
            <a:off x="-1138538" y="6003699"/>
            <a:ext cx="3297884" cy="4572457"/>
          </a:xfrm>
          <a:custGeom>
            <a:avLst/>
            <a:gdLst/>
            <a:ahLst/>
            <a:cxnLst/>
            <a:rect r="r" b="b" t="t" l="l"/>
            <a:pathLst>
              <a:path h="4572457" w="3297884">
                <a:moveTo>
                  <a:pt x="0" y="0"/>
                </a:moveTo>
                <a:lnTo>
                  <a:pt x="3297884" y="0"/>
                </a:lnTo>
                <a:lnTo>
                  <a:pt x="3297884" y="4572456"/>
                </a:lnTo>
                <a:lnTo>
                  <a:pt x="0" y="4572456"/>
                </a:lnTo>
                <a:lnTo>
                  <a:pt x="0" y="0"/>
                </a:lnTo>
                <a:close/>
              </a:path>
            </a:pathLst>
          </a:custGeom>
          <a:blipFill>
            <a:blip r:embed="rId3"/>
            <a:stretch>
              <a:fillRect l="0" t="0" r="0" b="0"/>
            </a:stretch>
          </a:blipFill>
        </p:spPr>
      </p:sp>
      <p:sp>
        <p:nvSpPr>
          <p:cNvPr name="Freeform 22" id="22"/>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1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85344" y="1186604"/>
            <a:ext cx="3078027" cy="1871516"/>
          </a:xfrm>
          <a:custGeom>
            <a:avLst/>
            <a:gdLst/>
            <a:ahLst/>
            <a:cxnLst/>
            <a:rect r="r" b="b" t="t" l="l"/>
            <a:pathLst>
              <a:path h="1871516" w="3078027">
                <a:moveTo>
                  <a:pt x="0" y="0"/>
                </a:moveTo>
                <a:lnTo>
                  <a:pt x="3078027" y="0"/>
                </a:lnTo>
                <a:lnTo>
                  <a:pt x="3078027" y="1871517"/>
                </a:lnTo>
                <a:lnTo>
                  <a:pt x="0" y="1871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51405" y="4023419"/>
            <a:ext cx="2628714" cy="822070"/>
          </a:xfrm>
          <a:custGeom>
            <a:avLst/>
            <a:gdLst/>
            <a:ahLst/>
            <a:cxnLst/>
            <a:rect r="r" b="b" t="t" l="l"/>
            <a:pathLst>
              <a:path h="822070" w="2628714">
                <a:moveTo>
                  <a:pt x="0" y="0"/>
                </a:moveTo>
                <a:lnTo>
                  <a:pt x="2628714" y="0"/>
                </a:lnTo>
                <a:lnTo>
                  <a:pt x="2628714" y="822071"/>
                </a:lnTo>
                <a:lnTo>
                  <a:pt x="0" y="82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9245333">
            <a:off x="16272967" y="5477481"/>
            <a:ext cx="2326265" cy="4595091"/>
          </a:xfrm>
          <a:custGeom>
            <a:avLst/>
            <a:gdLst/>
            <a:ahLst/>
            <a:cxnLst/>
            <a:rect r="r" b="b" t="t" l="l"/>
            <a:pathLst>
              <a:path h="4595091" w="2326265">
                <a:moveTo>
                  <a:pt x="2326265" y="0"/>
                </a:moveTo>
                <a:lnTo>
                  <a:pt x="0" y="0"/>
                </a:lnTo>
                <a:lnTo>
                  <a:pt x="0" y="4595091"/>
                </a:lnTo>
                <a:lnTo>
                  <a:pt x="2326265" y="4595091"/>
                </a:lnTo>
                <a:lnTo>
                  <a:pt x="232626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316014" y="1823463"/>
            <a:ext cx="6186642" cy="993775"/>
          </a:xfrm>
          <a:prstGeom prst="rect">
            <a:avLst/>
          </a:prstGeom>
        </p:spPr>
        <p:txBody>
          <a:bodyPr anchor="t" rtlCol="false" tIns="0" lIns="0" bIns="0" rIns="0">
            <a:spAutoFit/>
          </a:bodyPr>
          <a:lstStyle/>
          <a:p>
            <a:pPr algn="ctr">
              <a:lnSpc>
                <a:spcPts val="7699"/>
              </a:lnSpc>
            </a:pPr>
            <a:r>
              <a:rPr lang="en-US" sz="6999">
                <a:solidFill>
                  <a:srgbClr val="000000"/>
                </a:solidFill>
                <a:latin typeface="Boldoa"/>
                <a:ea typeface="Boldoa"/>
                <a:cs typeface="Boldoa"/>
                <a:sym typeface="Boldoa"/>
              </a:rPr>
              <a:t>Project Background</a:t>
            </a:r>
          </a:p>
        </p:txBody>
      </p:sp>
      <p:sp>
        <p:nvSpPr>
          <p:cNvPr name="Freeform 6" id="6"/>
          <p:cNvSpPr/>
          <p:nvPr/>
        </p:nvSpPr>
        <p:spPr>
          <a:xfrm flipH="false" flipV="false" rot="0">
            <a:off x="1351405" y="4542469"/>
            <a:ext cx="2628714" cy="822070"/>
          </a:xfrm>
          <a:custGeom>
            <a:avLst/>
            <a:gdLst/>
            <a:ahLst/>
            <a:cxnLst/>
            <a:rect r="r" b="b" t="t" l="l"/>
            <a:pathLst>
              <a:path h="822070" w="2628714">
                <a:moveTo>
                  <a:pt x="0" y="0"/>
                </a:moveTo>
                <a:lnTo>
                  <a:pt x="2628714" y="0"/>
                </a:lnTo>
                <a:lnTo>
                  <a:pt x="2628714" y="822070"/>
                </a:lnTo>
                <a:lnTo>
                  <a:pt x="0" y="8220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005022" y="4116906"/>
            <a:ext cx="1617286" cy="1177290"/>
          </a:xfrm>
          <a:prstGeom prst="rect">
            <a:avLst/>
          </a:prstGeom>
        </p:spPr>
        <p:txBody>
          <a:bodyPr anchor="t" rtlCol="false" tIns="0" lIns="0" bIns="0" rIns="0">
            <a:spAutoFit/>
          </a:bodyPr>
          <a:lstStyle/>
          <a:p>
            <a:pPr algn="l">
              <a:lnSpc>
                <a:spcPts val="4620"/>
              </a:lnSpc>
            </a:pPr>
            <a:r>
              <a:rPr lang="en-US" sz="4200">
                <a:solidFill>
                  <a:srgbClr val="000000"/>
                </a:solidFill>
                <a:latin typeface="Boldoa"/>
                <a:ea typeface="Boldoa"/>
                <a:cs typeface="Boldoa"/>
                <a:sym typeface="Boldoa"/>
              </a:rPr>
              <a:t>Apa &amp; Tujuan?</a:t>
            </a:r>
          </a:p>
        </p:txBody>
      </p:sp>
      <p:sp>
        <p:nvSpPr>
          <p:cNvPr name="TextBox 8" id="8"/>
          <p:cNvSpPr txBox="true"/>
          <p:nvPr/>
        </p:nvSpPr>
        <p:spPr>
          <a:xfrm rot="0">
            <a:off x="4568531" y="3982720"/>
            <a:ext cx="12337095" cy="2350135"/>
          </a:xfrm>
          <a:prstGeom prst="rect">
            <a:avLst/>
          </a:prstGeom>
        </p:spPr>
        <p:txBody>
          <a:bodyPr anchor="t" rtlCol="false" tIns="0" lIns="0" bIns="0" rIns="0">
            <a:spAutoFit/>
          </a:bodyPr>
          <a:lstStyle/>
          <a:p>
            <a:pPr algn="l">
              <a:lnSpc>
                <a:spcPts val="3079"/>
              </a:lnSpc>
            </a:pPr>
            <a:r>
              <a:rPr lang="en-US" sz="2799">
                <a:solidFill>
                  <a:srgbClr val="0D5B70"/>
                </a:solidFill>
                <a:latin typeface="Mali"/>
                <a:ea typeface="Mali"/>
                <a:cs typeface="Mali"/>
                <a:sym typeface="Mali"/>
              </a:rPr>
              <a:t>Proyek ini dirancang untuk mengotomatisasi proses Extract, Transform, Load (ETL) menggunakan Airflow, yang berfokus pada efisiensi dan otomatisasi proses transfer data antar database. Tujuannya untuk mempermudah analisis data secara terjadwal dan mengotomatisasi pengiriman laporan berbasis data terbaru.</a:t>
            </a:r>
          </a:p>
          <a:p>
            <a:pPr algn="l">
              <a:lnSpc>
                <a:spcPts val="3079"/>
              </a:lnSpc>
            </a:pPr>
          </a:p>
        </p:txBody>
      </p:sp>
      <p:sp>
        <p:nvSpPr>
          <p:cNvPr name="Freeform 9" id="9"/>
          <p:cNvSpPr/>
          <p:nvPr/>
        </p:nvSpPr>
        <p:spPr>
          <a:xfrm flipH="false" flipV="false" rot="-10705880">
            <a:off x="62459" y="-480791"/>
            <a:ext cx="2326265" cy="4595091"/>
          </a:xfrm>
          <a:custGeom>
            <a:avLst/>
            <a:gdLst/>
            <a:ahLst/>
            <a:cxnLst/>
            <a:rect r="r" b="b" t="t" l="l"/>
            <a:pathLst>
              <a:path h="4595091" w="2326265">
                <a:moveTo>
                  <a:pt x="0" y="0"/>
                </a:moveTo>
                <a:lnTo>
                  <a:pt x="2326265" y="0"/>
                </a:lnTo>
                <a:lnTo>
                  <a:pt x="2326265" y="4595091"/>
                </a:lnTo>
                <a:lnTo>
                  <a:pt x="0" y="45950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8"/>
            <a:stretch>
              <a:fillRect l="0" t="0" r="0" b="0"/>
            </a:stretch>
          </a:blipFill>
        </p:spPr>
      </p:sp>
      <p:sp>
        <p:nvSpPr>
          <p:cNvPr name="Freeform 11" id="11"/>
          <p:cNvSpPr/>
          <p:nvPr/>
        </p:nvSpPr>
        <p:spPr>
          <a:xfrm flipH="false" flipV="false" rot="0">
            <a:off x="1351405" y="7363991"/>
            <a:ext cx="2628714" cy="822070"/>
          </a:xfrm>
          <a:custGeom>
            <a:avLst/>
            <a:gdLst/>
            <a:ahLst/>
            <a:cxnLst/>
            <a:rect r="r" b="b" t="t" l="l"/>
            <a:pathLst>
              <a:path h="822070" w="2628714">
                <a:moveTo>
                  <a:pt x="0" y="0"/>
                </a:moveTo>
                <a:lnTo>
                  <a:pt x="2628714" y="0"/>
                </a:lnTo>
                <a:lnTo>
                  <a:pt x="2628714" y="822071"/>
                </a:lnTo>
                <a:lnTo>
                  <a:pt x="0" y="82207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1605863" y="7402091"/>
            <a:ext cx="2415605" cy="596265"/>
          </a:xfrm>
          <a:prstGeom prst="rect">
            <a:avLst/>
          </a:prstGeom>
        </p:spPr>
        <p:txBody>
          <a:bodyPr anchor="t" rtlCol="false" tIns="0" lIns="0" bIns="0" rIns="0">
            <a:spAutoFit/>
          </a:bodyPr>
          <a:lstStyle/>
          <a:p>
            <a:pPr algn="l">
              <a:lnSpc>
                <a:spcPts val="4620"/>
              </a:lnSpc>
            </a:pPr>
            <a:r>
              <a:rPr lang="en-US" sz="4200">
                <a:solidFill>
                  <a:srgbClr val="000000"/>
                </a:solidFill>
                <a:latin typeface="Boldoa"/>
                <a:ea typeface="Boldoa"/>
                <a:cs typeface="Boldoa"/>
                <a:sym typeface="Boldoa"/>
              </a:rPr>
              <a:t>Pengguna ?</a:t>
            </a:r>
          </a:p>
        </p:txBody>
      </p:sp>
      <p:sp>
        <p:nvSpPr>
          <p:cNvPr name="TextBox 13" id="13"/>
          <p:cNvSpPr txBox="true"/>
          <p:nvPr/>
        </p:nvSpPr>
        <p:spPr>
          <a:xfrm rot="0">
            <a:off x="4568531" y="7496706"/>
            <a:ext cx="12337095" cy="788035"/>
          </a:xfrm>
          <a:prstGeom prst="rect">
            <a:avLst/>
          </a:prstGeom>
        </p:spPr>
        <p:txBody>
          <a:bodyPr anchor="t" rtlCol="false" tIns="0" lIns="0" bIns="0" rIns="0">
            <a:spAutoFit/>
          </a:bodyPr>
          <a:lstStyle/>
          <a:p>
            <a:pPr algn="l">
              <a:lnSpc>
                <a:spcPts val="3079"/>
              </a:lnSpc>
            </a:pPr>
            <a:r>
              <a:rPr lang="en-US" sz="2799">
                <a:solidFill>
                  <a:srgbClr val="0D5B70"/>
                </a:solidFill>
                <a:latin typeface="Mali"/>
                <a:ea typeface="Mali"/>
                <a:cs typeface="Mali"/>
                <a:sym typeface="Mali"/>
              </a:rPr>
              <a:t>Perusahaan/ tim yang membutuhkan penurunan data dari/ antar database secara terjadwal dan dapat diakses setiap hari.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67875">
            <a:off x="16097699" y="6632253"/>
            <a:ext cx="5160910" cy="5485467"/>
          </a:xfrm>
          <a:custGeom>
            <a:avLst/>
            <a:gdLst/>
            <a:ahLst/>
            <a:cxnLst/>
            <a:rect r="r" b="b" t="t" l="l"/>
            <a:pathLst>
              <a:path h="5485467" w="5160910">
                <a:moveTo>
                  <a:pt x="0" y="0"/>
                </a:moveTo>
                <a:lnTo>
                  <a:pt x="5160910" y="0"/>
                </a:lnTo>
                <a:lnTo>
                  <a:pt x="5160910" y="5485467"/>
                </a:lnTo>
                <a:lnTo>
                  <a:pt x="0" y="5485467"/>
                </a:lnTo>
                <a:lnTo>
                  <a:pt x="0" y="0"/>
                </a:lnTo>
                <a:close/>
              </a:path>
            </a:pathLst>
          </a:custGeom>
          <a:blipFill>
            <a:blip r:embed="rId2"/>
            <a:stretch>
              <a:fillRect l="0" t="0" r="0" b="0"/>
            </a:stretch>
          </a:blipFill>
        </p:spPr>
      </p:sp>
      <p:sp>
        <p:nvSpPr>
          <p:cNvPr name="Freeform 3" id="3"/>
          <p:cNvSpPr/>
          <p:nvPr/>
        </p:nvSpPr>
        <p:spPr>
          <a:xfrm flipH="false" flipV="true" rot="10695806">
            <a:off x="16028004" y="1368549"/>
            <a:ext cx="3297884" cy="4572457"/>
          </a:xfrm>
          <a:custGeom>
            <a:avLst/>
            <a:gdLst/>
            <a:ahLst/>
            <a:cxnLst/>
            <a:rect r="r" b="b" t="t" l="l"/>
            <a:pathLst>
              <a:path h="4572457" w="3297884">
                <a:moveTo>
                  <a:pt x="0" y="4572457"/>
                </a:moveTo>
                <a:lnTo>
                  <a:pt x="3297885" y="4572457"/>
                </a:lnTo>
                <a:lnTo>
                  <a:pt x="3297885" y="0"/>
                </a:lnTo>
                <a:lnTo>
                  <a:pt x="0" y="0"/>
                </a:lnTo>
                <a:lnTo>
                  <a:pt x="0" y="4572457"/>
                </a:lnTo>
                <a:close/>
              </a:path>
            </a:pathLst>
          </a:custGeom>
          <a:blipFill>
            <a:blip r:embed="rId3"/>
            <a:stretch>
              <a:fillRect l="0" t="0" r="0" b="0"/>
            </a:stretch>
          </a:blipFill>
        </p:spPr>
      </p:sp>
      <p:sp>
        <p:nvSpPr>
          <p:cNvPr name="TextBox 4" id="4"/>
          <p:cNvSpPr txBox="true"/>
          <p:nvPr/>
        </p:nvSpPr>
        <p:spPr>
          <a:xfrm rot="0">
            <a:off x="4640762" y="1205511"/>
            <a:ext cx="9006476" cy="824865"/>
          </a:xfrm>
          <a:prstGeom prst="rect">
            <a:avLst/>
          </a:prstGeom>
        </p:spPr>
        <p:txBody>
          <a:bodyPr anchor="t" rtlCol="false" tIns="0" lIns="0" bIns="0" rIns="0">
            <a:spAutoFit/>
          </a:bodyPr>
          <a:lstStyle/>
          <a:p>
            <a:pPr algn="ctr">
              <a:lnSpc>
                <a:spcPts val="5879"/>
              </a:lnSpc>
            </a:pPr>
            <a:r>
              <a:rPr lang="en-US" sz="6999">
                <a:solidFill>
                  <a:srgbClr val="000000"/>
                </a:solidFill>
                <a:latin typeface="Boldoa"/>
                <a:ea typeface="Boldoa"/>
                <a:cs typeface="Boldoa"/>
                <a:sym typeface="Boldoa"/>
              </a:rPr>
              <a:t>Problem Statement</a:t>
            </a:r>
          </a:p>
        </p:txBody>
      </p:sp>
      <p:sp>
        <p:nvSpPr>
          <p:cNvPr name="TextBox 5" id="5"/>
          <p:cNvSpPr txBox="true"/>
          <p:nvPr/>
        </p:nvSpPr>
        <p:spPr>
          <a:xfrm rot="0">
            <a:off x="3016290" y="6996251"/>
            <a:ext cx="13152422" cy="1501140"/>
          </a:xfrm>
          <a:prstGeom prst="rect">
            <a:avLst/>
          </a:prstGeom>
        </p:spPr>
        <p:txBody>
          <a:bodyPr anchor="t" rtlCol="false" tIns="0" lIns="0" bIns="0" rIns="0">
            <a:spAutoFit/>
          </a:bodyPr>
          <a:lstStyle/>
          <a:p>
            <a:pPr algn="l">
              <a:lnSpc>
                <a:spcPts val="2939"/>
              </a:lnSpc>
            </a:pPr>
            <a:r>
              <a:rPr lang="en-US" sz="2799">
                <a:solidFill>
                  <a:srgbClr val="000000"/>
                </a:solidFill>
                <a:latin typeface="Mali"/>
                <a:ea typeface="Mali"/>
                <a:cs typeface="Mali"/>
                <a:sym typeface="Mali"/>
              </a:rPr>
              <a:t>Membangun pipeline ETL yang terjadwal dengan Airflow yang mampu mengekstrak data setiap jam 7 pagi, memuatnya ke staging area di PostgreSQL, melakukan agregasi data, dan mengirimkan laporan melalui email setiap jam 9 pagi.</a:t>
            </a:r>
          </a:p>
        </p:txBody>
      </p:sp>
      <p:sp>
        <p:nvSpPr>
          <p:cNvPr name="TextBox 6" id="6"/>
          <p:cNvSpPr txBox="true"/>
          <p:nvPr/>
        </p:nvSpPr>
        <p:spPr>
          <a:xfrm rot="0">
            <a:off x="2129956" y="3116226"/>
            <a:ext cx="5346144" cy="552450"/>
          </a:xfrm>
          <a:prstGeom prst="rect">
            <a:avLst/>
          </a:prstGeom>
        </p:spPr>
        <p:txBody>
          <a:bodyPr anchor="t" rtlCol="false" tIns="0" lIns="0" bIns="0" rIns="0">
            <a:spAutoFit/>
          </a:bodyPr>
          <a:lstStyle/>
          <a:p>
            <a:pPr algn="l" marL="863599" indent="-431800" lvl="1">
              <a:lnSpc>
                <a:spcPts val="4199"/>
              </a:lnSpc>
              <a:buFont typeface="Arial"/>
              <a:buChar char="•"/>
            </a:pPr>
            <a:r>
              <a:rPr lang="en-US" sz="3999">
                <a:solidFill>
                  <a:srgbClr val="000000"/>
                </a:solidFill>
                <a:latin typeface="Marykate"/>
                <a:ea typeface="Marykate"/>
                <a:cs typeface="Marykate"/>
                <a:sym typeface="Marykate"/>
              </a:rPr>
              <a:t>Masalah Utama</a:t>
            </a:r>
          </a:p>
        </p:txBody>
      </p:sp>
      <p:sp>
        <p:nvSpPr>
          <p:cNvPr name="TextBox 7" id="7"/>
          <p:cNvSpPr txBox="true"/>
          <p:nvPr/>
        </p:nvSpPr>
        <p:spPr>
          <a:xfrm rot="0">
            <a:off x="2129956" y="6348551"/>
            <a:ext cx="5346144" cy="552450"/>
          </a:xfrm>
          <a:prstGeom prst="rect">
            <a:avLst/>
          </a:prstGeom>
        </p:spPr>
        <p:txBody>
          <a:bodyPr anchor="t" rtlCol="false" tIns="0" lIns="0" bIns="0" rIns="0">
            <a:spAutoFit/>
          </a:bodyPr>
          <a:lstStyle/>
          <a:p>
            <a:pPr algn="l" marL="863595" indent="-431797" lvl="1">
              <a:lnSpc>
                <a:spcPts val="4199"/>
              </a:lnSpc>
              <a:buFont typeface="Arial"/>
              <a:buChar char="•"/>
            </a:pPr>
            <a:r>
              <a:rPr lang="en-US" sz="3999">
                <a:solidFill>
                  <a:srgbClr val="000000"/>
                </a:solidFill>
                <a:latin typeface="Marykate"/>
                <a:ea typeface="Marykate"/>
                <a:cs typeface="Marykate"/>
                <a:sym typeface="Marykate"/>
              </a:rPr>
              <a:t>Tujuan Proyek</a:t>
            </a:r>
          </a:p>
        </p:txBody>
      </p:sp>
      <p:sp>
        <p:nvSpPr>
          <p:cNvPr name="Freeform 8" id="8"/>
          <p:cNvSpPr/>
          <p:nvPr/>
        </p:nvSpPr>
        <p:spPr>
          <a:xfrm flipH="false" flipV="false" rot="2444736">
            <a:off x="-2365005" y="-793598"/>
            <a:ext cx="4730009" cy="4936735"/>
          </a:xfrm>
          <a:custGeom>
            <a:avLst/>
            <a:gdLst/>
            <a:ahLst/>
            <a:cxnLst/>
            <a:rect r="r" b="b" t="t" l="l"/>
            <a:pathLst>
              <a:path h="4936735" w="4730009">
                <a:moveTo>
                  <a:pt x="0" y="0"/>
                </a:moveTo>
                <a:lnTo>
                  <a:pt x="4730010" y="0"/>
                </a:lnTo>
                <a:lnTo>
                  <a:pt x="4730010" y="4936735"/>
                </a:lnTo>
                <a:lnTo>
                  <a:pt x="0" y="4936735"/>
                </a:lnTo>
                <a:lnTo>
                  <a:pt x="0" y="0"/>
                </a:lnTo>
                <a:close/>
              </a:path>
            </a:pathLst>
          </a:custGeom>
          <a:blipFill>
            <a:blip r:embed="rId4"/>
            <a:stretch>
              <a:fillRect l="0" t="0" r="0" b="0"/>
            </a:stretch>
          </a:blipFill>
        </p:spPr>
      </p:sp>
      <p:sp>
        <p:nvSpPr>
          <p:cNvPr name="Freeform 9" id="9"/>
          <p:cNvSpPr/>
          <p:nvPr/>
        </p:nvSpPr>
        <p:spPr>
          <a:xfrm flipH="false" flipV="false" rot="-436554">
            <a:off x="-1138538" y="6003699"/>
            <a:ext cx="3297884" cy="4572457"/>
          </a:xfrm>
          <a:custGeom>
            <a:avLst/>
            <a:gdLst/>
            <a:ahLst/>
            <a:cxnLst/>
            <a:rect r="r" b="b" t="t" l="l"/>
            <a:pathLst>
              <a:path h="4572457" w="3297884">
                <a:moveTo>
                  <a:pt x="0" y="0"/>
                </a:moveTo>
                <a:lnTo>
                  <a:pt x="3297884" y="0"/>
                </a:lnTo>
                <a:lnTo>
                  <a:pt x="3297884" y="4572456"/>
                </a:lnTo>
                <a:lnTo>
                  <a:pt x="0" y="4572456"/>
                </a:lnTo>
                <a:lnTo>
                  <a:pt x="0" y="0"/>
                </a:lnTo>
                <a:close/>
              </a:path>
            </a:pathLst>
          </a:custGeom>
          <a:blipFill>
            <a:blip r:embed="rId3"/>
            <a:stretch>
              <a:fillRect l="0" t="0" r="0" b="0"/>
            </a:stretch>
          </a:blipFill>
        </p:spPr>
      </p:sp>
      <p:sp>
        <p:nvSpPr>
          <p:cNvPr name="Freeform 10" id="10"/>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5"/>
            <a:stretch>
              <a:fillRect l="0" t="0" r="0" b="0"/>
            </a:stretch>
          </a:blipFill>
        </p:spPr>
      </p:sp>
      <p:sp>
        <p:nvSpPr>
          <p:cNvPr name="TextBox 11" id="11"/>
          <p:cNvSpPr txBox="true"/>
          <p:nvPr/>
        </p:nvSpPr>
        <p:spPr>
          <a:xfrm rot="0">
            <a:off x="2968665" y="3763926"/>
            <a:ext cx="13152422" cy="1501140"/>
          </a:xfrm>
          <a:prstGeom prst="rect">
            <a:avLst/>
          </a:prstGeom>
        </p:spPr>
        <p:txBody>
          <a:bodyPr anchor="t" rtlCol="false" tIns="0" lIns="0" bIns="0" rIns="0">
            <a:spAutoFit/>
          </a:bodyPr>
          <a:lstStyle/>
          <a:p>
            <a:pPr algn="l">
              <a:lnSpc>
                <a:spcPts val="2939"/>
              </a:lnSpc>
            </a:pPr>
            <a:r>
              <a:rPr lang="en-US" sz="2799">
                <a:solidFill>
                  <a:srgbClr val="000000"/>
                </a:solidFill>
                <a:latin typeface="Mali"/>
                <a:ea typeface="Mali"/>
                <a:cs typeface="Mali"/>
                <a:sym typeface="Mali"/>
              </a:rPr>
              <a:t>Tantangan utama adalah memindahkan data dari MySQL ke PostgreSQL setiap hari secara otomatis, memastikan bahwa data selalu terupdate dan tersedia untuk dianalisis, dan mengirimkan laporan otomatis berdasarkan analisis tersebut pada waktu yang telah ditentukan.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12917" y="880996"/>
            <a:ext cx="3078027" cy="1871516"/>
          </a:xfrm>
          <a:custGeom>
            <a:avLst/>
            <a:gdLst/>
            <a:ahLst/>
            <a:cxnLst/>
            <a:rect r="r" b="b" t="t" l="l"/>
            <a:pathLst>
              <a:path h="1871516" w="3078027">
                <a:moveTo>
                  <a:pt x="0" y="0"/>
                </a:moveTo>
                <a:lnTo>
                  <a:pt x="3078027" y="0"/>
                </a:lnTo>
                <a:lnTo>
                  <a:pt x="3078027" y="1871517"/>
                </a:lnTo>
                <a:lnTo>
                  <a:pt x="0" y="1871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9245333">
            <a:off x="16452541" y="2771979"/>
            <a:ext cx="2326265" cy="4595091"/>
          </a:xfrm>
          <a:custGeom>
            <a:avLst/>
            <a:gdLst/>
            <a:ahLst/>
            <a:cxnLst/>
            <a:rect r="r" b="b" t="t" l="l"/>
            <a:pathLst>
              <a:path h="4595091" w="2326265">
                <a:moveTo>
                  <a:pt x="2326265" y="0"/>
                </a:moveTo>
                <a:lnTo>
                  <a:pt x="0" y="0"/>
                </a:lnTo>
                <a:lnTo>
                  <a:pt x="0" y="4595092"/>
                </a:lnTo>
                <a:lnTo>
                  <a:pt x="2326265" y="4595092"/>
                </a:lnTo>
                <a:lnTo>
                  <a:pt x="232626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212917" y="1500908"/>
            <a:ext cx="9932041" cy="993775"/>
          </a:xfrm>
          <a:prstGeom prst="rect">
            <a:avLst/>
          </a:prstGeom>
        </p:spPr>
        <p:txBody>
          <a:bodyPr anchor="t" rtlCol="false" tIns="0" lIns="0" bIns="0" rIns="0">
            <a:spAutoFit/>
          </a:bodyPr>
          <a:lstStyle/>
          <a:p>
            <a:pPr algn="ctr">
              <a:lnSpc>
                <a:spcPts val="7699"/>
              </a:lnSpc>
            </a:pPr>
            <a:r>
              <a:rPr lang="en-US" sz="6999">
                <a:solidFill>
                  <a:srgbClr val="000000"/>
                </a:solidFill>
                <a:latin typeface="Boldoa"/>
                <a:ea typeface="Boldoa"/>
                <a:cs typeface="Boldoa"/>
                <a:sym typeface="Boldoa"/>
              </a:rPr>
              <a:t>Data Platform Understanding</a:t>
            </a:r>
          </a:p>
        </p:txBody>
      </p:sp>
      <p:sp>
        <p:nvSpPr>
          <p:cNvPr name="Freeform 5" id="5"/>
          <p:cNvSpPr/>
          <p:nvPr/>
        </p:nvSpPr>
        <p:spPr>
          <a:xfrm flipH="false" flipV="false" rot="-10705880">
            <a:off x="62459" y="-480791"/>
            <a:ext cx="2326265" cy="4595091"/>
          </a:xfrm>
          <a:custGeom>
            <a:avLst/>
            <a:gdLst/>
            <a:ahLst/>
            <a:cxnLst/>
            <a:rect r="r" b="b" t="t" l="l"/>
            <a:pathLst>
              <a:path h="4595091" w="2326265">
                <a:moveTo>
                  <a:pt x="0" y="0"/>
                </a:moveTo>
                <a:lnTo>
                  <a:pt x="2326265" y="0"/>
                </a:lnTo>
                <a:lnTo>
                  <a:pt x="2326265" y="4595091"/>
                </a:lnTo>
                <a:lnTo>
                  <a:pt x="0" y="45950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6"/>
            <a:stretch>
              <a:fillRect l="0" t="0" r="0" b="0"/>
            </a:stretch>
          </a:blipFill>
        </p:spPr>
      </p:sp>
      <p:sp>
        <p:nvSpPr>
          <p:cNvPr name="TextBox 7" id="7"/>
          <p:cNvSpPr txBox="true"/>
          <p:nvPr/>
        </p:nvSpPr>
        <p:spPr>
          <a:xfrm rot="0">
            <a:off x="1885956" y="3193186"/>
            <a:ext cx="5346144" cy="552450"/>
          </a:xfrm>
          <a:prstGeom prst="rect">
            <a:avLst/>
          </a:prstGeom>
        </p:spPr>
        <p:txBody>
          <a:bodyPr anchor="t" rtlCol="false" tIns="0" lIns="0" bIns="0" rIns="0">
            <a:spAutoFit/>
          </a:bodyPr>
          <a:lstStyle/>
          <a:p>
            <a:pPr algn="l" marL="863599" indent="-431800" lvl="1">
              <a:lnSpc>
                <a:spcPts val="4199"/>
              </a:lnSpc>
              <a:buFont typeface="Arial"/>
              <a:buChar char="•"/>
            </a:pPr>
            <a:r>
              <a:rPr lang="en-US" sz="3999">
                <a:solidFill>
                  <a:srgbClr val="000000"/>
                </a:solidFill>
                <a:latin typeface="Marykate"/>
                <a:ea typeface="Marykate"/>
                <a:cs typeface="Marykate"/>
                <a:sym typeface="Marykate"/>
              </a:rPr>
              <a:t>Pemahaman Platform Data</a:t>
            </a:r>
          </a:p>
        </p:txBody>
      </p:sp>
      <p:sp>
        <p:nvSpPr>
          <p:cNvPr name="TextBox 8" id="8"/>
          <p:cNvSpPr txBox="true"/>
          <p:nvPr/>
        </p:nvSpPr>
        <p:spPr>
          <a:xfrm rot="0">
            <a:off x="2724665" y="3840886"/>
            <a:ext cx="13152422" cy="1501140"/>
          </a:xfrm>
          <a:prstGeom prst="rect">
            <a:avLst/>
          </a:prstGeom>
        </p:spPr>
        <p:txBody>
          <a:bodyPr anchor="t" rtlCol="false" tIns="0" lIns="0" bIns="0" rIns="0">
            <a:spAutoFit/>
          </a:bodyPr>
          <a:lstStyle/>
          <a:p>
            <a:pPr algn="l">
              <a:lnSpc>
                <a:spcPts val="2939"/>
              </a:lnSpc>
            </a:pPr>
            <a:r>
              <a:rPr lang="en-US" sz="2799">
                <a:solidFill>
                  <a:srgbClr val="000000"/>
                </a:solidFill>
                <a:latin typeface="Mali"/>
                <a:ea typeface="Mali"/>
                <a:cs typeface="Mali"/>
                <a:sym typeface="Mali"/>
              </a:rPr>
              <a:t>Data diekstrak dari MySQL dan dimuat ke PostgreSQL dalam staging area dengan format Parquet untuk memudahkan pengolahan dan penyimpanan. Tabel PostgreSQL sebagai target database yang data nya digunakan untuk agregasi / analisis.</a:t>
            </a:r>
          </a:p>
        </p:txBody>
      </p:sp>
      <p:sp>
        <p:nvSpPr>
          <p:cNvPr name="Freeform 9" id="9"/>
          <p:cNvSpPr/>
          <p:nvPr/>
        </p:nvSpPr>
        <p:spPr>
          <a:xfrm flipH="false" flipV="false" rot="8655115">
            <a:off x="-1795755" y="7247237"/>
            <a:ext cx="5160910" cy="5485467"/>
          </a:xfrm>
          <a:custGeom>
            <a:avLst/>
            <a:gdLst/>
            <a:ahLst/>
            <a:cxnLst/>
            <a:rect r="r" b="b" t="t" l="l"/>
            <a:pathLst>
              <a:path h="5485467" w="5160910">
                <a:moveTo>
                  <a:pt x="0" y="0"/>
                </a:moveTo>
                <a:lnTo>
                  <a:pt x="5160910" y="0"/>
                </a:lnTo>
                <a:lnTo>
                  <a:pt x="5160910" y="5485467"/>
                </a:lnTo>
                <a:lnTo>
                  <a:pt x="0" y="5485467"/>
                </a:lnTo>
                <a:lnTo>
                  <a:pt x="0" y="0"/>
                </a:lnTo>
                <a:close/>
              </a:path>
            </a:pathLst>
          </a:custGeom>
          <a:blipFill>
            <a:blip r:embed="rId7"/>
            <a:stretch>
              <a:fillRect l="0" t="0" r="0" b="0"/>
            </a:stretch>
          </a:blipFill>
        </p:spPr>
      </p:sp>
      <p:sp>
        <p:nvSpPr>
          <p:cNvPr name="TextBox 10" id="10"/>
          <p:cNvSpPr txBox="true"/>
          <p:nvPr/>
        </p:nvSpPr>
        <p:spPr>
          <a:xfrm rot="0">
            <a:off x="1885956" y="5703976"/>
            <a:ext cx="5346144" cy="552450"/>
          </a:xfrm>
          <a:prstGeom prst="rect">
            <a:avLst/>
          </a:prstGeom>
        </p:spPr>
        <p:txBody>
          <a:bodyPr anchor="t" rtlCol="false" tIns="0" lIns="0" bIns="0" rIns="0">
            <a:spAutoFit/>
          </a:bodyPr>
          <a:lstStyle/>
          <a:p>
            <a:pPr algn="l" marL="863599" indent="-431800" lvl="1">
              <a:lnSpc>
                <a:spcPts val="4199"/>
              </a:lnSpc>
              <a:buFont typeface="Arial"/>
              <a:buChar char="•"/>
            </a:pPr>
            <a:r>
              <a:rPr lang="en-US" sz="3999">
                <a:solidFill>
                  <a:srgbClr val="000000"/>
                </a:solidFill>
                <a:latin typeface="Marykate"/>
                <a:ea typeface="Marykate"/>
                <a:cs typeface="Marykate"/>
                <a:sym typeface="Marykate"/>
              </a:rPr>
              <a:t>Alur Data</a:t>
            </a:r>
          </a:p>
        </p:txBody>
      </p:sp>
      <p:sp>
        <p:nvSpPr>
          <p:cNvPr name="TextBox 11" id="11"/>
          <p:cNvSpPr txBox="true"/>
          <p:nvPr/>
        </p:nvSpPr>
        <p:spPr>
          <a:xfrm rot="0">
            <a:off x="2724665" y="6608851"/>
            <a:ext cx="14321729" cy="1423035"/>
          </a:xfrm>
          <a:prstGeom prst="rect">
            <a:avLst/>
          </a:prstGeom>
        </p:spPr>
        <p:txBody>
          <a:bodyPr anchor="t" rtlCol="false" tIns="0" lIns="0" bIns="0" rIns="0">
            <a:spAutoFit/>
          </a:bodyPr>
          <a:lstStyle/>
          <a:p>
            <a:pPr algn="l">
              <a:lnSpc>
                <a:spcPts val="2835"/>
              </a:lnSpc>
            </a:pPr>
            <a:r>
              <a:rPr lang="en-US" sz="2700">
                <a:solidFill>
                  <a:srgbClr val="000000"/>
                </a:solidFill>
                <a:latin typeface="Mali"/>
                <a:ea typeface="Mali"/>
                <a:cs typeface="Mali"/>
                <a:sym typeface="Mali"/>
              </a:rPr>
              <a:t>Dalam case ini ada 3 file yang dibuat.</a:t>
            </a:r>
          </a:p>
          <a:p>
            <a:pPr algn="l" marL="582930" indent="-291465" lvl="1">
              <a:lnSpc>
                <a:spcPts val="2835"/>
              </a:lnSpc>
              <a:buFont typeface="Arial"/>
              <a:buChar char="•"/>
            </a:pPr>
            <a:r>
              <a:rPr lang="en-US" sz="2700">
                <a:solidFill>
                  <a:srgbClr val="000000"/>
                </a:solidFill>
                <a:latin typeface="Mali"/>
                <a:ea typeface="Mali"/>
                <a:cs typeface="Mali"/>
                <a:sym typeface="Mali"/>
              </a:rPr>
              <a:t>Assignment_db_etl.py : berisi proses extract dan load</a:t>
            </a:r>
          </a:p>
          <a:p>
            <a:pPr algn="l" marL="582930" indent="-291465" lvl="1">
              <a:lnSpc>
                <a:spcPts val="2835"/>
              </a:lnSpc>
              <a:buFont typeface="Arial"/>
              <a:buChar char="•"/>
            </a:pPr>
            <a:r>
              <a:rPr lang="en-US" sz="2700">
                <a:solidFill>
                  <a:srgbClr val="000000"/>
                </a:solidFill>
                <a:latin typeface="Mali"/>
                <a:ea typeface="Mali"/>
                <a:cs typeface="Mali"/>
                <a:sym typeface="Mali"/>
              </a:rPr>
              <a:t>Assignment_notification_email.py : berisi proses agregasi &amp; notif ke email</a:t>
            </a:r>
          </a:p>
          <a:p>
            <a:pPr algn="l" marL="582930" indent="-291465" lvl="1">
              <a:lnSpc>
                <a:spcPts val="2835"/>
              </a:lnSpc>
              <a:buFont typeface="Arial"/>
              <a:buChar char="•"/>
            </a:pPr>
            <a:r>
              <a:rPr lang="en-US" sz="2700">
                <a:solidFill>
                  <a:srgbClr val="000000"/>
                </a:solidFill>
                <a:latin typeface="Mali"/>
                <a:ea typeface="Mali"/>
                <a:cs typeface="Mali"/>
                <a:sym typeface="Mali"/>
              </a:rPr>
              <a:t>Assignment_trigger_dag.py : file ini yang akan mentrigger otomatis 2 dag diatas</a:t>
            </a:r>
          </a:p>
        </p:txBody>
      </p:sp>
      <p:sp>
        <p:nvSpPr>
          <p:cNvPr name="TextBox 12" id="12"/>
          <p:cNvSpPr txBox="true"/>
          <p:nvPr/>
        </p:nvSpPr>
        <p:spPr>
          <a:xfrm rot="0">
            <a:off x="1885956" y="8705850"/>
            <a:ext cx="12016032" cy="552450"/>
          </a:xfrm>
          <a:prstGeom prst="rect">
            <a:avLst/>
          </a:prstGeom>
        </p:spPr>
        <p:txBody>
          <a:bodyPr anchor="t" rtlCol="false" tIns="0" lIns="0" bIns="0" rIns="0">
            <a:spAutoFit/>
          </a:bodyPr>
          <a:lstStyle/>
          <a:p>
            <a:pPr algn="l" marL="863599" indent="-431800" lvl="1">
              <a:lnSpc>
                <a:spcPts val="4199"/>
              </a:lnSpc>
              <a:buFont typeface="Arial"/>
              <a:buChar char="•"/>
            </a:pPr>
            <a:r>
              <a:rPr lang="en-US" sz="3999">
                <a:solidFill>
                  <a:srgbClr val="000000"/>
                </a:solidFill>
                <a:latin typeface="Marykate"/>
                <a:ea typeface="Marykate"/>
                <a:cs typeface="Marykate"/>
                <a:sym typeface="Marykate"/>
              </a:rPr>
              <a:t>Link file : </a:t>
            </a:r>
          </a:p>
        </p:txBody>
      </p:sp>
      <p:sp>
        <p:nvSpPr>
          <p:cNvPr name="TextBox 13" id="13"/>
          <p:cNvSpPr txBox="true"/>
          <p:nvPr/>
        </p:nvSpPr>
        <p:spPr>
          <a:xfrm rot="0">
            <a:off x="4530453" y="8753456"/>
            <a:ext cx="10757205" cy="481330"/>
          </a:xfrm>
          <a:prstGeom prst="rect">
            <a:avLst/>
          </a:prstGeom>
        </p:spPr>
        <p:txBody>
          <a:bodyPr anchor="t" rtlCol="false" tIns="0" lIns="0" bIns="0" rIns="0">
            <a:spAutoFit/>
          </a:bodyPr>
          <a:lstStyle/>
          <a:p>
            <a:pPr algn="l">
              <a:lnSpc>
                <a:spcPts val="3919"/>
              </a:lnSpc>
            </a:pPr>
            <a:r>
              <a:rPr lang="en-US" sz="2799">
                <a:solidFill>
                  <a:srgbClr val="000000"/>
                </a:solidFill>
                <a:latin typeface="Mali"/>
                <a:ea typeface="Mali"/>
                <a:cs typeface="Mali"/>
                <a:sym typeface="Mali"/>
              </a:rPr>
              <a:t>github </a:t>
            </a:r>
            <a:r>
              <a:rPr lang="en-US" sz="2799">
                <a:solidFill>
                  <a:srgbClr val="000000"/>
                </a:solidFill>
                <a:latin typeface="Mali"/>
                <a:ea typeface="Mali"/>
                <a:cs typeface="Mali"/>
                <a:sym typeface="Mali"/>
                <a:hlinkClick r:id="rId8" tooltip="https://github.com/cfitrianty/ETL_with_airflow"/>
              </a:rPr>
              <a:t>cfitr</a:t>
            </a:r>
            <a:r>
              <a:rPr lang="en-US" sz="2799">
                <a:solidFill>
                  <a:srgbClr val="000000"/>
                </a:solidFill>
                <a:latin typeface="Mali"/>
                <a:ea typeface="Mali"/>
                <a:cs typeface="Mali"/>
                <a:sym typeface="Mali"/>
              </a:rPr>
              <a:t>ianty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67875">
            <a:off x="16097699" y="6632253"/>
            <a:ext cx="5160910" cy="5485467"/>
          </a:xfrm>
          <a:custGeom>
            <a:avLst/>
            <a:gdLst/>
            <a:ahLst/>
            <a:cxnLst/>
            <a:rect r="r" b="b" t="t" l="l"/>
            <a:pathLst>
              <a:path h="5485467" w="5160910">
                <a:moveTo>
                  <a:pt x="0" y="0"/>
                </a:moveTo>
                <a:lnTo>
                  <a:pt x="5160910" y="0"/>
                </a:lnTo>
                <a:lnTo>
                  <a:pt x="5160910" y="5485467"/>
                </a:lnTo>
                <a:lnTo>
                  <a:pt x="0" y="5485467"/>
                </a:lnTo>
                <a:lnTo>
                  <a:pt x="0" y="0"/>
                </a:lnTo>
                <a:close/>
              </a:path>
            </a:pathLst>
          </a:custGeom>
          <a:blipFill>
            <a:blip r:embed="rId2"/>
            <a:stretch>
              <a:fillRect l="0" t="0" r="0" b="0"/>
            </a:stretch>
          </a:blipFill>
        </p:spPr>
      </p:sp>
      <p:sp>
        <p:nvSpPr>
          <p:cNvPr name="Freeform 3" id="3"/>
          <p:cNvSpPr/>
          <p:nvPr/>
        </p:nvSpPr>
        <p:spPr>
          <a:xfrm flipH="false" flipV="true" rot="10695806">
            <a:off x="16028004" y="1368549"/>
            <a:ext cx="3297884" cy="4572457"/>
          </a:xfrm>
          <a:custGeom>
            <a:avLst/>
            <a:gdLst/>
            <a:ahLst/>
            <a:cxnLst/>
            <a:rect r="r" b="b" t="t" l="l"/>
            <a:pathLst>
              <a:path h="4572457" w="3297884">
                <a:moveTo>
                  <a:pt x="0" y="4572457"/>
                </a:moveTo>
                <a:lnTo>
                  <a:pt x="3297885" y="4572457"/>
                </a:lnTo>
                <a:lnTo>
                  <a:pt x="3297885" y="0"/>
                </a:lnTo>
                <a:lnTo>
                  <a:pt x="0" y="0"/>
                </a:lnTo>
                <a:lnTo>
                  <a:pt x="0" y="4572457"/>
                </a:lnTo>
                <a:close/>
              </a:path>
            </a:pathLst>
          </a:custGeom>
          <a:blipFill>
            <a:blip r:embed="rId3"/>
            <a:stretch>
              <a:fillRect l="0" t="0" r="0" b="0"/>
            </a:stretch>
          </a:blipFill>
        </p:spPr>
      </p:sp>
      <p:sp>
        <p:nvSpPr>
          <p:cNvPr name="TextBox 4" id="4"/>
          <p:cNvSpPr txBox="true"/>
          <p:nvPr/>
        </p:nvSpPr>
        <p:spPr>
          <a:xfrm rot="0">
            <a:off x="4640762" y="770281"/>
            <a:ext cx="9006476" cy="946786"/>
          </a:xfrm>
          <a:prstGeom prst="rect">
            <a:avLst/>
          </a:prstGeom>
        </p:spPr>
        <p:txBody>
          <a:bodyPr anchor="t" rtlCol="false" tIns="0" lIns="0" bIns="0" rIns="0">
            <a:spAutoFit/>
          </a:bodyPr>
          <a:lstStyle/>
          <a:p>
            <a:pPr algn="ctr">
              <a:lnSpc>
                <a:spcPts val="6720"/>
              </a:lnSpc>
            </a:pPr>
            <a:r>
              <a:rPr lang="en-US" sz="8000">
                <a:solidFill>
                  <a:srgbClr val="000000"/>
                </a:solidFill>
                <a:latin typeface="Boldoa"/>
                <a:ea typeface="Boldoa"/>
                <a:cs typeface="Boldoa"/>
                <a:sym typeface="Boldoa"/>
              </a:rPr>
              <a:t>Data Understanding</a:t>
            </a:r>
          </a:p>
        </p:txBody>
      </p:sp>
      <p:sp>
        <p:nvSpPr>
          <p:cNvPr name="Freeform 5" id="5"/>
          <p:cNvSpPr/>
          <p:nvPr/>
        </p:nvSpPr>
        <p:spPr>
          <a:xfrm flipH="false" flipV="false" rot="2444736">
            <a:off x="-2365005" y="-793598"/>
            <a:ext cx="4730009" cy="4936735"/>
          </a:xfrm>
          <a:custGeom>
            <a:avLst/>
            <a:gdLst/>
            <a:ahLst/>
            <a:cxnLst/>
            <a:rect r="r" b="b" t="t" l="l"/>
            <a:pathLst>
              <a:path h="4936735" w="4730009">
                <a:moveTo>
                  <a:pt x="0" y="0"/>
                </a:moveTo>
                <a:lnTo>
                  <a:pt x="4730010" y="0"/>
                </a:lnTo>
                <a:lnTo>
                  <a:pt x="4730010" y="4936735"/>
                </a:lnTo>
                <a:lnTo>
                  <a:pt x="0" y="4936735"/>
                </a:lnTo>
                <a:lnTo>
                  <a:pt x="0" y="0"/>
                </a:lnTo>
                <a:close/>
              </a:path>
            </a:pathLst>
          </a:custGeom>
          <a:blipFill>
            <a:blip r:embed="rId4"/>
            <a:stretch>
              <a:fillRect l="0" t="0" r="0" b="0"/>
            </a:stretch>
          </a:blipFill>
        </p:spPr>
      </p:sp>
      <p:sp>
        <p:nvSpPr>
          <p:cNvPr name="Freeform 6" id="6"/>
          <p:cNvSpPr/>
          <p:nvPr/>
        </p:nvSpPr>
        <p:spPr>
          <a:xfrm flipH="false" flipV="false" rot="-436554">
            <a:off x="-1138538" y="6003699"/>
            <a:ext cx="3297884" cy="4572457"/>
          </a:xfrm>
          <a:custGeom>
            <a:avLst/>
            <a:gdLst/>
            <a:ahLst/>
            <a:cxnLst/>
            <a:rect r="r" b="b" t="t" l="l"/>
            <a:pathLst>
              <a:path h="4572457" w="3297884">
                <a:moveTo>
                  <a:pt x="0" y="0"/>
                </a:moveTo>
                <a:lnTo>
                  <a:pt x="3297884" y="0"/>
                </a:lnTo>
                <a:lnTo>
                  <a:pt x="3297884" y="4572456"/>
                </a:lnTo>
                <a:lnTo>
                  <a:pt x="0" y="4572456"/>
                </a:lnTo>
                <a:lnTo>
                  <a:pt x="0" y="0"/>
                </a:lnTo>
                <a:close/>
              </a:path>
            </a:pathLst>
          </a:custGeom>
          <a:blipFill>
            <a:blip r:embed="rId3"/>
            <a:stretch>
              <a:fillRect l="0" t="0" r="0" b="0"/>
            </a:stretch>
          </a:blipFill>
        </p:spPr>
      </p:sp>
      <p:sp>
        <p:nvSpPr>
          <p:cNvPr name="Freeform 7" id="7"/>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5"/>
            <a:stretch>
              <a:fillRect l="0" t="0" r="0" b="0"/>
            </a:stretch>
          </a:blipFill>
        </p:spPr>
      </p:sp>
      <p:sp>
        <p:nvSpPr>
          <p:cNvPr name="Freeform 8" id="8"/>
          <p:cNvSpPr/>
          <p:nvPr/>
        </p:nvSpPr>
        <p:spPr>
          <a:xfrm flipH="false" flipV="false" rot="0">
            <a:off x="2640343" y="4264353"/>
            <a:ext cx="4000838" cy="4408637"/>
          </a:xfrm>
          <a:custGeom>
            <a:avLst/>
            <a:gdLst/>
            <a:ahLst/>
            <a:cxnLst/>
            <a:rect r="r" b="b" t="t" l="l"/>
            <a:pathLst>
              <a:path h="4408637" w="4000838">
                <a:moveTo>
                  <a:pt x="0" y="0"/>
                </a:moveTo>
                <a:lnTo>
                  <a:pt x="4000838" y="0"/>
                </a:lnTo>
                <a:lnTo>
                  <a:pt x="4000838" y="4408637"/>
                </a:lnTo>
                <a:lnTo>
                  <a:pt x="0" y="44086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978311" y="2685040"/>
            <a:ext cx="1324903" cy="805574"/>
          </a:xfrm>
          <a:custGeom>
            <a:avLst/>
            <a:gdLst/>
            <a:ahLst/>
            <a:cxnLst/>
            <a:rect r="r" b="b" t="t" l="l"/>
            <a:pathLst>
              <a:path h="805574" w="1324903">
                <a:moveTo>
                  <a:pt x="0" y="0"/>
                </a:moveTo>
                <a:lnTo>
                  <a:pt x="1324902" y="0"/>
                </a:lnTo>
                <a:lnTo>
                  <a:pt x="1324902" y="805573"/>
                </a:lnTo>
                <a:lnTo>
                  <a:pt x="0" y="8055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2840201" y="4813124"/>
            <a:ext cx="3601123" cy="1863090"/>
          </a:xfrm>
          <a:prstGeom prst="rect">
            <a:avLst/>
          </a:prstGeom>
        </p:spPr>
        <p:txBody>
          <a:bodyPr anchor="t" rtlCol="false" tIns="0" lIns="0" bIns="0" rIns="0">
            <a:spAutoFit/>
          </a:bodyPr>
          <a:lstStyle/>
          <a:p>
            <a:pPr algn="l" marL="604521" indent="-302261" lvl="1">
              <a:lnSpc>
                <a:spcPts val="2940"/>
              </a:lnSpc>
              <a:buFont typeface="Arial"/>
              <a:buChar char="•"/>
            </a:pPr>
            <a:r>
              <a:rPr lang="en-US" sz="2800">
                <a:solidFill>
                  <a:srgbClr val="000000"/>
                </a:solidFill>
                <a:latin typeface="Mali"/>
                <a:ea typeface="Mali"/>
                <a:cs typeface="Mali"/>
                <a:sym typeface="Mali"/>
              </a:rPr>
              <a:t>data sudah tersedia di db MySQL</a:t>
            </a:r>
          </a:p>
          <a:p>
            <a:pPr algn="l">
              <a:lnSpc>
                <a:spcPts val="2940"/>
              </a:lnSpc>
            </a:pPr>
          </a:p>
          <a:p>
            <a:pPr algn="l" marL="604521" indent="-302261" lvl="1">
              <a:lnSpc>
                <a:spcPts val="2940"/>
              </a:lnSpc>
              <a:buFont typeface="Arial"/>
              <a:buChar char="•"/>
            </a:pPr>
            <a:r>
              <a:rPr lang="en-US" sz="2800">
                <a:solidFill>
                  <a:srgbClr val="000000"/>
                </a:solidFill>
                <a:latin typeface="Mali"/>
                <a:ea typeface="Mali"/>
                <a:cs typeface="Mali"/>
                <a:sym typeface="Mali"/>
              </a:rPr>
              <a:t>berisi 15 baris</a:t>
            </a:r>
          </a:p>
        </p:txBody>
      </p:sp>
      <p:sp>
        <p:nvSpPr>
          <p:cNvPr name="TextBox 11" id="11"/>
          <p:cNvSpPr txBox="true"/>
          <p:nvPr/>
        </p:nvSpPr>
        <p:spPr>
          <a:xfrm rot="0">
            <a:off x="3327321" y="3538238"/>
            <a:ext cx="2626882" cy="552450"/>
          </a:xfrm>
          <a:prstGeom prst="rect">
            <a:avLst/>
          </a:prstGeom>
        </p:spPr>
        <p:txBody>
          <a:bodyPr anchor="t" rtlCol="false" tIns="0" lIns="0" bIns="0" rIns="0">
            <a:spAutoFit/>
          </a:bodyPr>
          <a:lstStyle/>
          <a:p>
            <a:pPr algn="ctr">
              <a:lnSpc>
                <a:spcPts val="4199"/>
              </a:lnSpc>
            </a:pPr>
            <a:r>
              <a:rPr lang="en-US" sz="3999">
                <a:solidFill>
                  <a:srgbClr val="000000"/>
                </a:solidFill>
                <a:latin typeface="Marykate"/>
                <a:ea typeface="Marykate"/>
                <a:cs typeface="Marykate"/>
                <a:sym typeface="Marykate"/>
              </a:rPr>
              <a:t>Sumber Data</a:t>
            </a:r>
          </a:p>
        </p:txBody>
      </p:sp>
      <p:sp>
        <p:nvSpPr>
          <p:cNvPr name="Freeform 12" id="12"/>
          <p:cNvSpPr/>
          <p:nvPr/>
        </p:nvSpPr>
        <p:spPr>
          <a:xfrm flipH="false" flipV="false" rot="0">
            <a:off x="7212681" y="4179512"/>
            <a:ext cx="4000838" cy="4408637"/>
          </a:xfrm>
          <a:custGeom>
            <a:avLst/>
            <a:gdLst/>
            <a:ahLst/>
            <a:cxnLst/>
            <a:rect r="r" b="b" t="t" l="l"/>
            <a:pathLst>
              <a:path h="4408637" w="4000838">
                <a:moveTo>
                  <a:pt x="0" y="0"/>
                </a:moveTo>
                <a:lnTo>
                  <a:pt x="4000839" y="0"/>
                </a:lnTo>
                <a:lnTo>
                  <a:pt x="4000839" y="4408637"/>
                </a:lnTo>
                <a:lnTo>
                  <a:pt x="0" y="44086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8550649" y="2600199"/>
            <a:ext cx="1324903" cy="805574"/>
          </a:xfrm>
          <a:custGeom>
            <a:avLst/>
            <a:gdLst/>
            <a:ahLst/>
            <a:cxnLst/>
            <a:rect r="r" b="b" t="t" l="l"/>
            <a:pathLst>
              <a:path h="805574" w="1324903">
                <a:moveTo>
                  <a:pt x="0" y="0"/>
                </a:moveTo>
                <a:lnTo>
                  <a:pt x="1324903" y="0"/>
                </a:lnTo>
                <a:lnTo>
                  <a:pt x="1324903" y="805573"/>
                </a:lnTo>
                <a:lnTo>
                  <a:pt x="0" y="8055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7412539" y="4709233"/>
            <a:ext cx="3601123" cy="3358515"/>
          </a:xfrm>
          <a:prstGeom prst="rect">
            <a:avLst/>
          </a:prstGeom>
        </p:spPr>
        <p:txBody>
          <a:bodyPr anchor="t" rtlCol="false" tIns="0" lIns="0" bIns="0" rIns="0">
            <a:spAutoFit/>
          </a:bodyPr>
          <a:lstStyle/>
          <a:p>
            <a:pPr algn="l">
              <a:lnSpc>
                <a:spcPts val="2939"/>
              </a:lnSpc>
            </a:pPr>
            <a:r>
              <a:rPr lang="en-US" sz="2799">
                <a:solidFill>
                  <a:srgbClr val="000000"/>
                </a:solidFill>
                <a:latin typeface="Mali"/>
                <a:ea typeface="Mali"/>
                <a:cs typeface="Mali"/>
                <a:sym typeface="Mali"/>
              </a:rPr>
              <a:t>Field </a:t>
            </a:r>
          </a:p>
          <a:p>
            <a:pPr algn="l">
              <a:lnSpc>
                <a:spcPts val="2939"/>
              </a:lnSpc>
            </a:pPr>
          </a:p>
          <a:p>
            <a:pPr algn="l" marL="604518" indent="-302259" lvl="1">
              <a:lnSpc>
                <a:spcPts val="2939"/>
              </a:lnSpc>
              <a:buFont typeface="Arial"/>
              <a:buChar char="•"/>
            </a:pPr>
            <a:r>
              <a:rPr lang="en-US" sz="2799">
                <a:solidFill>
                  <a:srgbClr val="000000"/>
                </a:solidFill>
                <a:latin typeface="Mali"/>
                <a:ea typeface="Mali"/>
                <a:cs typeface="Mali"/>
                <a:sym typeface="Mali"/>
              </a:rPr>
              <a:t>Name : Char</a:t>
            </a:r>
          </a:p>
          <a:p>
            <a:pPr algn="l">
              <a:lnSpc>
                <a:spcPts val="2939"/>
              </a:lnSpc>
            </a:pPr>
          </a:p>
          <a:p>
            <a:pPr algn="l" marL="604518" indent="-302259" lvl="1">
              <a:lnSpc>
                <a:spcPts val="2939"/>
              </a:lnSpc>
              <a:buFont typeface="Arial"/>
              <a:buChar char="•"/>
            </a:pPr>
            <a:r>
              <a:rPr lang="en-US" sz="2799">
                <a:solidFill>
                  <a:srgbClr val="000000"/>
                </a:solidFill>
                <a:latin typeface="Mali"/>
                <a:ea typeface="Mali"/>
                <a:cs typeface="Mali"/>
                <a:sym typeface="Mali"/>
              </a:rPr>
              <a:t>Gender : Char</a:t>
            </a:r>
          </a:p>
          <a:p>
            <a:pPr algn="l">
              <a:lnSpc>
                <a:spcPts val="2939"/>
              </a:lnSpc>
            </a:pPr>
          </a:p>
          <a:p>
            <a:pPr algn="l" marL="604518" indent="-302259" lvl="1">
              <a:lnSpc>
                <a:spcPts val="2939"/>
              </a:lnSpc>
              <a:buFont typeface="Arial"/>
              <a:buChar char="•"/>
            </a:pPr>
            <a:r>
              <a:rPr lang="en-US" sz="2799">
                <a:solidFill>
                  <a:srgbClr val="000000"/>
                </a:solidFill>
                <a:latin typeface="Mali"/>
                <a:ea typeface="Mali"/>
                <a:cs typeface="Mali"/>
                <a:sym typeface="Mali"/>
              </a:rPr>
              <a:t>Height : Integer</a:t>
            </a:r>
          </a:p>
          <a:p>
            <a:pPr algn="l">
              <a:lnSpc>
                <a:spcPts val="2939"/>
              </a:lnSpc>
            </a:pPr>
          </a:p>
          <a:p>
            <a:pPr algn="l" marL="604518" indent="-302259" lvl="1">
              <a:lnSpc>
                <a:spcPts val="2939"/>
              </a:lnSpc>
              <a:buFont typeface="Arial"/>
              <a:buChar char="•"/>
            </a:pPr>
            <a:r>
              <a:rPr lang="en-US" sz="2799">
                <a:solidFill>
                  <a:srgbClr val="000000"/>
                </a:solidFill>
                <a:latin typeface="Mali"/>
                <a:ea typeface="Mali"/>
                <a:cs typeface="Mali"/>
                <a:sym typeface="Mali"/>
              </a:rPr>
              <a:t>Weight : Integer</a:t>
            </a:r>
          </a:p>
        </p:txBody>
      </p:sp>
      <p:sp>
        <p:nvSpPr>
          <p:cNvPr name="TextBox 15" id="15"/>
          <p:cNvSpPr txBox="true"/>
          <p:nvPr/>
        </p:nvSpPr>
        <p:spPr>
          <a:xfrm rot="0">
            <a:off x="7899660" y="3453397"/>
            <a:ext cx="2626882" cy="552450"/>
          </a:xfrm>
          <a:prstGeom prst="rect">
            <a:avLst/>
          </a:prstGeom>
        </p:spPr>
        <p:txBody>
          <a:bodyPr anchor="t" rtlCol="false" tIns="0" lIns="0" bIns="0" rIns="0">
            <a:spAutoFit/>
          </a:bodyPr>
          <a:lstStyle/>
          <a:p>
            <a:pPr algn="ctr">
              <a:lnSpc>
                <a:spcPts val="4199"/>
              </a:lnSpc>
            </a:pPr>
            <a:r>
              <a:rPr lang="en-US" sz="3999">
                <a:solidFill>
                  <a:srgbClr val="000000"/>
                </a:solidFill>
                <a:latin typeface="Marykate"/>
                <a:ea typeface="Marykate"/>
                <a:cs typeface="Marykate"/>
                <a:sym typeface="Marykate"/>
              </a:rPr>
              <a:t>Jenis Data</a:t>
            </a:r>
          </a:p>
        </p:txBody>
      </p:sp>
      <p:sp>
        <p:nvSpPr>
          <p:cNvPr name="Freeform 16" id="16"/>
          <p:cNvSpPr/>
          <p:nvPr/>
        </p:nvSpPr>
        <p:spPr>
          <a:xfrm flipH="false" flipV="false" rot="0">
            <a:off x="11785020" y="4094671"/>
            <a:ext cx="4000838" cy="4408637"/>
          </a:xfrm>
          <a:custGeom>
            <a:avLst/>
            <a:gdLst/>
            <a:ahLst/>
            <a:cxnLst/>
            <a:rect r="r" b="b" t="t" l="l"/>
            <a:pathLst>
              <a:path h="4408637" w="4000838">
                <a:moveTo>
                  <a:pt x="0" y="0"/>
                </a:moveTo>
                <a:lnTo>
                  <a:pt x="4000838" y="0"/>
                </a:lnTo>
                <a:lnTo>
                  <a:pt x="4000838" y="4408637"/>
                </a:lnTo>
                <a:lnTo>
                  <a:pt x="0" y="44086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3122987" y="2515358"/>
            <a:ext cx="1324903" cy="805574"/>
          </a:xfrm>
          <a:custGeom>
            <a:avLst/>
            <a:gdLst/>
            <a:ahLst/>
            <a:cxnLst/>
            <a:rect r="r" b="b" t="t" l="l"/>
            <a:pathLst>
              <a:path h="805574" w="1324903">
                <a:moveTo>
                  <a:pt x="0" y="0"/>
                </a:moveTo>
                <a:lnTo>
                  <a:pt x="1324903" y="0"/>
                </a:lnTo>
                <a:lnTo>
                  <a:pt x="1324903" y="805573"/>
                </a:lnTo>
                <a:lnTo>
                  <a:pt x="0" y="80557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8" id="18"/>
          <p:cNvSpPr txBox="true"/>
          <p:nvPr/>
        </p:nvSpPr>
        <p:spPr>
          <a:xfrm rot="0">
            <a:off x="11984877" y="4643442"/>
            <a:ext cx="3601123" cy="1863090"/>
          </a:xfrm>
          <a:prstGeom prst="rect">
            <a:avLst/>
          </a:prstGeom>
        </p:spPr>
        <p:txBody>
          <a:bodyPr anchor="t" rtlCol="false" tIns="0" lIns="0" bIns="0" rIns="0">
            <a:spAutoFit/>
          </a:bodyPr>
          <a:lstStyle/>
          <a:p>
            <a:pPr algn="l" marL="604521" indent="-302261" lvl="1">
              <a:lnSpc>
                <a:spcPts val="2940"/>
              </a:lnSpc>
              <a:buFont typeface="Arial"/>
              <a:buChar char="•"/>
            </a:pPr>
            <a:r>
              <a:rPr lang="en-US" sz="2800">
                <a:solidFill>
                  <a:srgbClr val="000000"/>
                </a:solidFill>
                <a:latin typeface="Mali"/>
                <a:ea typeface="Mali"/>
                <a:cs typeface="Mali"/>
                <a:sym typeface="Mali"/>
              </a:rPr>
              <a:t>Data tidak ada duplikat</a:t>
            </a:r>
          </a:p>
          <a:p>
            <a:pPr algn="l">
              <a:lnSpc>
                <a:spcPts val="2940"/>
              </a:lnSpc>
            </a:pPr>
          </a:p>
          <a:p>
            <a:pPr algn="l" marL="604521" indent="-302261" lvl="1">
              <a:lnSpc>
                <a:spcPts val="2940"/>
              </a:lnSpc>
              <a:buFont typeface="Arial"/>
              <a:buChar char="•"/>
            </a:pPr>
            <a:r>
              <a:rPr lang="en-US" sz="2800">
                <a:solidFill>
                  <a:srgbClr val="000000"/>
                </a:solidFill>
                <a:latin typeface="Mali"/>
                <a:ea typeface="Mali"/>
                <a:cs typeface="Mali"/>
                <a:sym typeface="Mali"/>
              </a:rPr>
              <a:t>Tidak ada baris yg kosong</a:t>
            </a:r>
          </a:p>
        </p:txBody>
      </p:sp>
      <p:sp>
        <p:nvSpPr>
          <p:cNvPr name="TextBox 19" id="19"/>
          <p:cNvSpPr txBox="true"/>
          <p:nvPr/>
        </p:nvSpPr>
        <p:spPr>
          <a:xfrm rot="0">
            <a:off x="12471998" y="3368556"/>
            <a:ext cx="2626882" cy="552450"/>
          </a:xfrm>
          <a:prstGeom prst="rect">
            <a:avLst/>
          </a:prstGeom>
        </p:spPr>
        <p:txBody>
          <a:bodyPr anchor="t" rtlCol="false" tIns="0" lIns="0" bIns="0" rIns="0">
            <a:spAutoFit/>
          </a:bodyPr>
          <a:lstStyle/>
          <a:p>
            <a:pPr algn="ctr">
              <a:lnSpc>
                <a:spcPts val="4199"/>
              </a:lnSpc>
            </a:pPr>
            <a:r>
              <a:rPr lang="en-US" sz="3999">
                <a:solidFill>
                  <a:srgbClr val="000000"/>
                </a:solidFill>
                <a:latin typeface="Marykate"/>
                <a:ea typeface="Marykate"/>
                <a:cs typeface="Marykate"/>
                <a:sym typeface="Marykate"/>
              </a:rPr>
              <a:t>Kualitas Data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6378" y="8399590"/>
            <a:ext cx="19962870" cy="2460802"/>
            <a:chOff x="0" y="0"/>
            <a:chExt cx="5260278" cy="648429"/>
          </a:xfrm>
        </p:grpSpPr>
        <p:sp>
          <p:nvSpPr>
            <p:cNvPr name="Freeform 3" id="3"/>
            <p:cNvSpPr/>
            <p:nvPr/>
          </p:nvSpPr>
          <p:spPr>
            <a:xfrm flipH="false" flipV="false" rot="0">
              <a:off x="0" y="0"/>
              <a:ext cx="5260278" cy="648429"/>
            </a:xfrm>
            <a:custGeom>
              <a:avLst/>
              <a:gdLst/>
              <a:ahLst/>
              <a:cxnLst/>
              <a:rect r="r" b="b" t="t" l="l"/>
              <a:pathLst>
                <a:path h="648429" w="5260278">
                  <a:moveTo>
                    <a:pt x="19624" y="0"/>
                  </a:moveTo>
                  <a:lnTo>
                    <a:pt x="5240654" y="0"/>
                  </a:lnTo>
                  <a:cubicBezTo>
                    <a:pt x="5245858" y="0"/>
                    <a:pt x="5250850" y="2067"/>
                    <a:pt x="5254530" y="5748"/>
                  </a:cubicBezTo>
                  <a:cubicBezTo>
                    <a:pt x="5258210" y="9428"/>
                    <a:pt x="5260278" y="14419"/>
                    <a:pt x="5260278" y="19624"/>
                  </a:cubicBezTo>
                  <a:lnTo>
                    <a:pt x="5260278" y="628805"/>
                  </a:lnTo>
                  <a:cubicBezTo>
                    <a:pt x="5260278" y="634010"/>
                    <a:pt x="5258210" y="639001"/>
                    <a:pt x="5254530" y="642681"/>
                  </a:cubicBezTo>
                  <a:cubicBezTo>
                    <a:pt x="5250850" y="646361"/>
                    <a:pt x="5245858" y="648429"/>
                    <a:pt x="5240654" y="648429"/>
                  </a:cubicBezTo>
                  <a:lnTo>
                    <a:pt x="19624" y="648429"/>
                  </a:lnTo>
                  <a:cubicBezTo>
                    <a:pt x="8786" y="648429"/>
                    <a:pt x="0" y="639643"/>
                    <a:pt x="0" y="628805"/>
                  </a:cubicBezTo>
                  <a:lnTo>
                    <a:pt x="0" y="19624"/>
                  </a:lnTo>
                  <a:cubicBezTo>
                    <a:pt x="0" y="8786"/>
                    <a:pt x="8786" y="0"/>
                    <a:pt x="19624" y="0"/>
                  </a:cubicBezTo>
                  <a:close/>
                </a:path>
              </a:pathLst>
            </a:custGeom>
            <a:solidFill>
              <a:srgbClr val="9EC5DF"/>
            </a:solidFill>
          </p:spPr>
        </p:sp>
        <p:sp>
          <p:nvSpPr>
            <p:cNvPr name="TextBox 4" id="4"/>
            <p:cNvSpPr txBox="true"/>
            <p:nvPr/>
          </p:nvSpPr>
          <p:spPr>
            <a:xfrm>
              <a:off x="0" y="-38100"/>
              <a:ext cx="5260278" cy="686529"/>
            </a:xfrm>
            <a:prstGeom prst="rect">
              <a:avLst/>
            </a:prstGeom>
          </p:spPr>
          <p:txBody>
            <a:bodyPr anchor="ctr" rtlCol="false" tIns="50775" lIns="50775" bIns="50775" rIns="50775"/>
            <a:lstStyle/>
            <a:p>
              <a:pPr algn="ctr">
                <a:lnSpc>
                  <a:spcPts val="2658"/>
                </a:lnSpc>
              </a:pPr>
            </a:p>
          </p:txBody>
        </p:sp>
      </p:grpSp>
      <p:sp>
        <p:nvSpPr>
          <p:cNvPr name="Freeform 5" id="5"/>
          <p:cNvSpPr/>
          <p:nvPr/>
        </p:nvSpPr>
        <p:spPr>
          <a:xfrm flipH="false" flipV="false" rot="-1933835">
            <a:off x="16034872" y="6041994"/>
            <a:ext cx="3297884" cy="4572457"/>
          </a:xfrm>
          <a:custGeom>
            <a:avLst/>
            <a:gdLst/>
            <a:ahLst/>
            <a:cxnLst/>
            <a:rect r="r" b="b" t="t" l="l"/>
            <a:pathLst>
              <a:path h="4572457" w="3297884">
                <a:moveTo>
                  <a:pt x="0" y="0"/>
                </a:moveTo>
                <a:lnTo>
                  <a:pt x="3297884" y="0"/>
                </a:lnTo>
                <a:lnTo>
                  <a:pt x="3297884" y="4572456"/>
                </a:lnTo>
                <a:lnTo>
                  <a:pt x="0" y="4572456"/>
                </a:lnTo>
                <a:lnTo>
                  <a:pt x="0" y="0"/>
                </a:lnTo>
                <a:close/>
              </a:path>
            </a:pathLst>
          </a:custGeom>
          <a:blipFill>
            <a:blip r:embed="rId2"/>
            <a:stretch>
              <a:fillRect l="0" t="0" r="0" b="0"/>
            </a:stretch>
          </a:blipFill>
        </p:spPr>
      </p:sp>
      <p:sp>
        <p:nvSpPr>
          <p:cNvPr name="Freeform 6" id="6"/>
          <p:cNvSpPr/>
          <p:nvPr/>
        </p:nvSpPr>
        <p:spPr>
          <a:xfrm flipH="false" flipV="false" rot="0">
            <a:off x="16218818" y="1958458"/>
            <a:ext cx="3520641" cy="3727190"/>
          </a:xfrm>
          <a:custGeom>
            <a:avLst/>
            <a:gdLst/>
            <a:ahLst/>
            <a:cxnLst/>
            <a:rect r="r" b="b" t="t" l="l"/>
            <a:pathLst>
              <a:path h="3727190" w="3520641">
                <a:moveTo>
                  <a:pt x="0" y="0"/>
                </a:moveTo>
                <a:lnTo>
                  <a:pt x="3520641" y="0"/>
                </a:lnTo>
                <a:lnTo>
                  <a:pt x="3520641" y="3727189"/>
                </a:lnTo>
                <a:lnTo>
                  <a:pt x="0" y="3727189"/>
                </a:lnTo>
                <a:lnTo>
                  <a:pt x="0" y="0"/>
                </a:lnTo>
                <a:close/>
              </a:path>
            </a:pathLst>
          </a:custGeom>
          <a:blipFill>
            <a:blip r:embed="rId3"/>
            <a:stretch>
              <a:fillRect l="0" t="0" r="0" b="0"/>
            </a:stretch>
          </a:blipFill>
        </p:spPr>
      </p:sp>
      <p:sp>
        <p:nvSpPr>
          <p:cNvPr name="Freeform 7" id="7"/>
          <p:cNvSpPr/>
          <p:nvPr/>
        </p:nvSpPr>
        <p:spPr>
          <a:xfrm flipH="true" flipV="false" rot="1983634">
            <a:off x="-1648942" y="6039746"/>
            <a:ext cx="3297884" cy="4572457"/>
          </a:xfrm>
          <a:custGeom>
            <a:avLst/>
            <a:gdLst/>
            <a:ahLst/>
            <a:cxnLst/>
            <a:rect r="r" b="b" t="t" l="l"/>
            <a:pathLst>
              <a:path h="4572457" w="3297884">
                <a:moveTo>
                  <a:pt x="3297884" y="0"/>
                </a:moveTo>
                <a:lnTo>
                  <a:pt x="0" y="0"/>
                </a:lnTo>
                <a:lnTo>
                  <a:pt x="0" y="4572457"/>
                </a:lnTo>
                <a:lnTo>
                  <a:pt x="3297884" y="4572457"/>
                </a:lnTo>
                <a:lnTo>
                  <a:pt x="3297884" y="0"/>
                </a:lnTo>
                <a:close/>
              </a:path>
            </a:pathLst>
          </a:custGeom>
          <a:blipFill>
            <a:blip r:embed="rId2"/>
            <a:stretch>
              <a:fillRect l="0" t="0" r="0" b="0"/>
            </a:stretch>
          </a:blipFill>
        </p:spPr>
      </p:sp>
      <p:sp>
        <p:nvSpPr>
          <p:cNvPr name="Freeform 8" id="8"/>
          <p:cNvSpPr/>
          <p:nvPr/>
        </p:nvSpPr>
        <p:spPr>
          <a:xfrm flipH="false" flipV="false" rot="0">
            <a:off x="-2044002" y="1997063"/>
            <a:ext cx="3520641" cy="3727190"/>
          </a:xfrm>
          <a:custGeom>
            <a:avLst/>
            <a:gdLst/>
            <a:ahLst/>
            <a:cxnLst/>
            <a:rect r="r" b="b" t="t" l="l"/>
            <a:pathLst>
              <a:path h="3727190" w="3520641">
                <a:moveTo>
                  <a:pt x="0" y="0"/>
                </a:moveTo>
                <a:lnTo>
                  <a:pt x="3520642" y="0"/>
                </a:lnTo>
                <a:lnTo>
                  <a:pt x="3520642" y="3727189"/>
                </a:lnTo>
                <a:lnTo>
                  <a:pt x="0" y="3727189"/>
                </a:lnTo>
                <a:lnTo>
                  <a:pt x="0" y="0"/>
                </a:lnTo>
                <a:close/>
              </a:path>
            </a:pathLst>
          </a:custGeom>
          <a:blipFill>
            <a:blip r:embed="rId3"/>
            <a:stretch>
              <a:fillRect l="0" t="0" r="0" b="0"/>
            </a:stretch>
          </a:blipFill>
        </p:spPr>
      </p:sp>
      <p:sp>
        <p:nvSpPr>
          <p:cNvPr name="Freeform 9" id="9"/>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4"/>
            <a:stretch>
              <a:fillRect l="0" t="0" r="0" b="0"/>
            </a:stretch>
          </a:blipFill>
        </p:spPr>
      </p:sp>
      <p:sp>
        <p:nvSpPr>
          <p:cNvPr name="Freeform 10" id="10"/>
          <p:cNvSpPr/>
          <p:nvPr/>
        </p:nvSpPr>
        <p:spPr>
          <a:xfrm flipH="false" flipV="false" rot="0">
            <a:off x="1028700" y="3822053"/>
            <a:ext cx="5214993" cy="5342382"/>
          </a:xfrm>
          <a:custGeom>
            <a:avLst/>
            <a:gdLst/>
            <a:ahLst/>
            <a:cxnLst/>
            <a:rect r="r" b="b" t="t" l="l"/>
            <a:pathLst>
              <a:path h="5342382" w="5214993">
                <a:moveTo>
                  <a:pt x="0" y="0"/>
                </a:moveTo>
                <a:lnTo>
                  <a:pt x="5214993" y="0"/>
                </a:lnTo>
                <a:lnTo>
                  <a:pt x="5214993" y="5342381"/>
                </a:lnTo>
                <a:lnTo>
                  <a:pt x="0" y="5342381"/>
                </a:lnTo>
                <a:lnTo>
                  <a:pt x="0" y="0"/>
                </a:lnTo>
                <a:close/>
              </a:path>
            </a:pathLst>
          </a:custGeom>
          <a:blipFill>
            <a:blip r:embed="rId5"/>
            <a:stretch>
              <a:fillRect l="0" t="0" r="0" b="0"/>
            </a:stretch>
          </a:blipFill>
        </p:spPr>
      </p:sp>
      <p:sp>
        <p:nvSpPr>
          <p:cNvPr name="Freeform 11" id="11"/>
          <p:cNvSpPr/>
          <p:nvPr/>
        </p:nvSpPr>
        <p:spPr>
          <a:xfrm flipH="false" flipV="false" rot="0">
            <a:off x="1989166" y="2951663"/>
            <a:ext cx="1011593" cy="615074"/>
          </a:xfrm>
          <a:custGeom>
            <a:avLst/>
            <a:gdLst/>
            <a:ahLst/>
            <a:cxnLst/>
            <a:rect r="r" b="b" t="t" l="l"/>
            <a:pathLst>
              <a:path h="615074" w="1011593">
                <a:moveTo>
                  <a:pt x="0" y="0"/>
                </a:moveTo>
                <a:lnTo>
                  <a:pt x="1011593" y="0"/>
                </a:lnTo>
                <a:lnTo>
                  <a:pt x="1011593" y="615074"/>
                </a:lnTo>
                <a:lnTo>
                  <a:pt x="0" y="6150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6393995" y="3168686"/>
            <a:ext cx="10865305" cy="6649116"/>
          </a:xfrm>
          <a:custGeom>
            <a:avLst/>
            <a:gdLst/>
            <a:ahLst/>
            <a:cxnLst/>
            <a:rect r="r" b="b" t="t" l="l"/>
            <a:pathLst>
              <a:path h="6649116" w="10865305">
                <a:moveTo>
                  <a:pt x="0" y="0"/>
                </a:moveTo>
                <a:lnTo>
                  <a:pt x="10865305" y="0"/>
                </a:lnTo>
                <a:lnTo>
                  <a:pt x="10865305" y="6649115"/>
                </a:lnTo>
                <a:lnTo>
                  <a:pt x="0" y="6649115"/>
                </a:lnTo>
                <a:lnTo>
                  <a:pt x="0" y="0"/>
                </a:lnTo>
                <a:close/>
              </a:path>
            </a:pathLst>
          </a:custGeom>
          <a:blipFill>
            <a:blip r:embed="rId8"/>
            <a:stretch>
              <a:fillRect l="0" t="0" r="-35743" b="-4531"/>
            </a:stretch>
          </a:blipFill>
        </p:spPr>
      </p:sp>
      <p:sp>
        <p:nvSpPr>
          <p:cNvPr name="TextBox 13" id="13"/>
          <p:cNvSpPr txBox="true"/>
          <p:nvPr/>
        </p:nvSpPr>
        <p:spPr>
          <a:xfrm rot="0">
            <a:off x="1383143" y="735330"/>
            <a:ext cx="7210008" cy="824865"/>
          </a:xfrm>
          <a:prstGeom prst="rect">
            <a:avLst/>
          </a:prstGeom>
        </p:spPr>
        <p:txBody>
          <a:bodyPr anchor="t" rtlCol="false" tIns="0" lIns="0" bIns="0" rIns="0">
            <a:spAutoFit/>
          </a:bodyPr>
          <a:lstStyle/>
          <a:p>
            <a:pPr algn="l">
              <a:lnSpc>
                <a:spcPts val="5879"/>
              </a:lnSpc>
            </a:pPr>
            <a:r>
              <a:rPr lang="en-US" sz="6999">
                <a:solidFill>
                  <a:srgbClr val="000000"/>
                </a:solidFill>
                <a:latin typeface="Boldoa"/>
                <a:ea typeface="Boldoa"/>
                <a:cs typeface="Boldoa"/>
                <a:sym typeface="Boldoa"/>
              </a:rPr>
              <a:t>Assignment_db_etl.py</a:t>
            </a:r>
          </a:p>
        </p:txBody>
      </p:sp>
      <p:sp>
        <p:nvSpPr>
          <p:cNvPr name="TextBox 14" id="14"/>
          <p:cNvSpPr txBox="true"/>
          <p:nvPr/>
        </p:nvSpPr>
        <p:spPr>
          <a:xfrm rot="0">
            <a:off x="1383143" y="1683295"/>
            <a:ext cx="14835950" cy="645795"/>
          </a:xfrm>
          <a:prstGeom prst="rect">
            <a:avLst/>
          </a:prstGeom>
        </p:spPr>
        <p:txBody>
          <a:bodyPr anchor="t" rtlCol="false" tIns="0" lIns="0" bIns="0" rIns="0">
            <a:spAutoFit/>
          </a:bodyPr>
          <a:lstStyle/>
          <a:p>
            <a:pPr algn="l">
              <a:lnSpc>
                <a:spcPts val="2520"/>
              </a:lnSpc>
            </a:pPr>
            <a:r>
              <a:rPr lang="en-US" sz="2400">
                <a:solidFill>
                  <a:srgbClr val="000000"/>
                </a:solidFill>
                <a:latin typeface="Mali"/>
                <a:ea typeface="Mali"/>
                <a:cs typeface="Mali"/>
                <a:sym typeface="Mali"/>
              </a:rPr>
              <a:t>File ini yang akan men-extract data dari Source MySQL untuk di load ke db target PostgreSQL </a:t>
            </a:r>
            <a:r>
              <a:rPr lang="en-US" sz="2400" b="true">
                <a:solidFill>
                  <a:srgbClr val="000000"/>
                </a:solidFill>
                <a:latin typeface="Mali Bold"/>
                <a:ea typeface="Mali Bold"/>
                <a:cs typeface="Mali Bold"/>
                <a:sym typeface="Mali Bold"/>
              </a:rPr>
              <a:t>setiap jam 7 pagi</a:t>
            </a:r>
          </a:p>
        </p:txBody>
      </p:sp>
      <p:sp>
        <p:nvSpPr>
          <p:cNvPr name="TextBox 15" id="15"/>
          <p:cNvSpPr txBox="true"/>
          <p:nvPr/>
        </p:nvSpPr>
        <p:spPr>
          <a:xfrm rot="0">
            <a:off x="2185364" y="3014287"/>
            <a:ext cx="2626882" cy="552450"/>
          </a:xfrm>
          <a:prstGeom prst="rect">
            <a:avLst/>
          </a:prstGeom>
        </p:spPr>
        <p:txBody>
          <a:bodyPr anchor="t" rtlCol="false" tIns="0" lIns="0" bIns="0" rIns="0">
            <a:spAutoFit/>
          </a:bodyPr>
          <a:lstStyle/>
          <a:p>
            <a:pPr algn="ctr">
              <a:lnSpc>
                <a:spcPts val="4199"/>
              </a:lnSpc>
            </a:pPr>
            <a:r>
              <a:rPr lang="en-US" sz="3999">
                <a:solidFill>
                  <a:srgbClr val="000000"/>
                </a:solidFill>
                <a:latin typeface="Marykate"/>
                <a:ea typeface="Marykate"/>
                <a:cs typeface="Marykate"/>
                <a:sym typeface="Marykate"/>
              </a:rPr>
              <a:t>Process dag</a:t>
            </a:r>
          </a:p>
        </p:txBody>
      </p:sp>
      <p:sp>
        <p:nvSpPr>
          <p:cNvPr name="Freeform 16" id="16"/>
          <p:cNvSpPr/>
          <p:nvPr/>
        </p:nvSpPr>
        <p:spPr>
          <a:xfrm flipH="false" flipV="false" rot="0">
            <a:off x="9065057" y="2288964"/>
            <a:ext cx="1011593" cy="615074"/>
          </a:xfrm>
          <a:custGeom>
            <a:avLst/>
            <a:gdLst/>
            <a:ahLst/>
            <a:cxnLst/>
            <a:rect r="r" b="b" t="t" l="l"/>
            <a:pathLst>
              <a:path h="615074" w="1011593">
                <a:moveTo>
                  <a:pt x="0" y="0"/>
                </a:moveTo>
                <a:lnTo>
                  <a:pt x="1011594" y="0"/>
                </a:lnTo>
                <a:lnTo>
                  <a:pt x="1011594" y="615074"/>
                </a:lnTo>
                <a:lnTo>
                  <a:pt x="0" y="61507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7" id="17"/>
          <p:cNvSpPr txBox="true"/>
          <p:nvPr/>
        </p:nvSpPr>
        <p:spPr>
          <a:xfrm rot="0">
            <a:off x="9325798" y="2351588"/>
            <a:ext cx="4123385" cy="552450"/>
          </a:xfrm>
          <a:prstGeom prst="rect">
            <a:avLst/>
          </a:prstGeom>
        </p:spPr>
        <p:txBody>
          <a:bodyPr anchor="t" rtlCol="false" tIns="0" lIns="0" bIns="0" rIns="0">
            <a:spAutoFit/>
          </a:bodyPr>
          <a:lstStyle/>
          <a:p>
            <a:pPr algn="ctr">
              <a:lnSpc>
                <a:spcPts val="4199"/>
              </a:lnSpc>
            </a:pPr>
            <a:r>
              <a:rPr lang="en-US" sz="3999">
                <a:solidFill>
                  <a:srgbClr val="000000"/>
                </a:solidFill>
                <a:latin typeface="Marykate"/>
                <a:ea typeface="Marykate"/>
                <a:cs typeface="Marykate"/>
                <a:sym typeface="Marykate"/>
              </a:rPr>
              <a:t>Source data di MySQL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6378" y="8399590"/>
            <a:ext cx="19962870" cy="2460802"/>
            <a:chOff x="0" y="0"/>
            <a:chExt cx="5260278" cy="648429"/>
          </a:xfrm>
        </p:grpSpPr>
        <p:sp>
          <p:nvSpPr>
            <p:cNvPr name="Freeform 3" id="3"/>
            <p:cNvSpPr/>
            <p:nvPr/>
          </p:nvSpPr>
          <p:spPr>
            <a:xfrm flipH="false" flipV="false" rot="0">
              <a:off x="0" y="0"/>
              <a:ext cx="5260278" cy="648429"/>
            </a:xfrm>
            <a:custGeom>
              <a:avLst/>
              <a:gdLst/>
              <a:ahLst/>
              <a:cxnLst/>
              <a:rect r="r" b="b" t="t" l="l"/>
              <a:pathLst>
                <a:path h="648429" w="5260278">
                  <a:moveTo>
                    <a:pt x="19624" y="0"/>
                  </a:moveTo>
                  <a:lnTo>
                    <a:pt x="5240654" y="0"/>
                  </a:lnTo>
                  <a:cubicBezTo>
                    <a:pt x="5245858" y="0"/>
                    <a:pt x="5250850" y="2067"/>
                    <a:pt x="5254530" y="5748"/>
                  </a:cubicBezTo>
                  <a:cubicBezTo>
                    <a:pt x="5258210" y="9428"/>
                    <a:pt x="5260278" y="14419"/>
                    <a:pt x="5260278" y="19624"/>
                  </a:cubicBezTo>
                  <a:lnTo>
                    <a:pt x="5260278" y="628805"/>
                  </a:lnTo>
                  <a:cubicBezTo>
                    <a:pt x="5260278" y="634010"/>
                    <a:pt x="5258210" y="639001"/>
                    <a:pt x="5254530" y="642681"/>
                  </a:cubicBezTo>
                  <a:cubicBezTo>
                    <a:pt x="5250850" y="646361"/>
                    <a:pt x="5245858" y="648429"/>
                    <a:pt x="5240654" y="648429"/>
                  </a:cubicBezTo>
                  <a:lnTo>
                    <a:pt x="19624" y="648429"/>
                  </a:lnTo>
                  <a:cubicBezTo>
                    <a:pt x="8786" y="648429"/>
                    <a:pt x="0" y="639643"/>
                    <a:pt x="0" y="628805"/>
                  </a:cubicBezTo>
                  <a:lnTo>
                    <a:pt x="0" y="19624"/>
                  </a:lnTo>
                  <a:cubicBezTo>
                    <a:pt x="0" y="8786"/>
                    <a:pt x="8786" y="0"/>
                    <a:pt x="19624" y="0"/>
                  </a:cubicBezTo>
                  <a:close/>
                </a:path>
              </a:pathLst>
            </a:custGeom>
            <a:solidFill>
              <a:srgbClr val="9EC5DF"/>
            </a:solidFill>
          </p:spPr>
        </p:sp>
        <p:sp>
          <p:nvSpPr>
            <p:cNvPr name="TextBox 4" id="4"/>
            <p:cNvSpPr txBox="true"/>
            <p:nvPr/>
          </p:nvSpPr>
          <p:spPr>
            <a:xfrm>
              <a:off x="0" y="-38100"/>
              <a:ext cx="5260278" cy="686529"/>
            </a:xfrm>
            <a:prstGeom prst="rect">
              <a:avLst/>
            </a:prstGeom>
          </p:spPr>
          <p:txBody>
            <a:bodyPr anchor="ctr" rtlCol="false" tIns="50775" lIns="50775" bIns="50775" rIns="50775"/>
            <a:lstStyle/>
            <a:p>
              <a:pPr algn="ctr">
                <a:lnSpc>
                  <a:spcPts val="2658"/>
                </a:lnSpc>
              </a:pPr>
            </a:p>
          </p:txBody>
        </p:sp>
      </p:grpSp>
      <p:sp>
        <p:nvSpPr>
          <p:cNvPr name="Freeform 5" id="5"/>
          <p:cNvSpPr/>
          <p:nvPr/>
        </p:nvSpPr>
        <p:spPr>
          <a:xfrm flipH="false" flipV="false" rot="-1933835">
            <a:off x="16034872" y="6041994"/>
            <a:ext cx="3297884" cy="4572457"/>
          </a:xfrm>
          <a:custGeom>
            <a:avLst/>
            <a:gdLst/>
            <a:ahLst/>
            <a:cxnLst/>
            <a:rect r="r" b="b" t="t" l="l"/>
            <a:pathLst>
              <a:path h="4572457" w="3297884">
                <a:moveTo>
                  <a:pt x="0" y="0"/>
                </a:moveTo>
                <a:lnTo>
                  <a:pt x="3297884" y="0"/>
                </a:lnTo>
                <a:lnTo>
                  <a:pt x="3297884" y="4572456"/>
                </a:lnTo>
                <a:lnTo>
                  <a:pt x="0" y="4572456"/>
                </a:lnTo>
                <a:lnTo>
                  <a:pt x="0" y="0"/>
                </a:lnTo>
                <a:close/>
              </a:path>
            </a:pathLst>
          </a:custGeom>
          <a:blipFill>
            <a:blip r:embed="rId2"/>
            <a:stretch>
              <a:fillRect l="0" t="0" r="0" b="0"/>
            </a:stretch>
          </a:blipFill>
        </p:spPr>
      </p:sp>
      <p:sp>
        <p:nvSpPr>
          <p:cNvPr name="Freeform 6" id="6"/>
          <p:cNvSpPr/>
          <p:nvPr/>
        </p:nvSpPr>
        <p:spPr>
          <a:xfrm flipH="false" flipV="false" rot="0">
            <a:off x="16218818" y="1958458"/>
            <a:ext cx="3520641" cy="3727190"/>
          </a:xfrm>
          <a:custGeom>
            <a:avLst/>
            <a:gdLst/>
            <a:ahLst/>
            <a:cxnLst/>
            <a:rect r="r" b="b" t="t" l="l"/>
            <a:pathLst>
              <a:path h="3727190" w="3520641">
                <a:moveTo>
                  <a:pt x="0" y="0"/>
                </a:moveTo>
                <a:lnTo>
                  <a:pt x="3520641" y="0"/>
                </a:lnTo>
                <a:lnTo>
                  <a:pt x="3520641" y="3727189"/>
                </a:lnTo>
                <a:lnTo>
                  <a:pt x="0" y="3727189"/>
                </a:lnTo>
                <a:lnTo>
                  <a:pt x="0" y="0"/>
                </a:lnTo>
                <a:close/>
              </a:path>
            </a:pathLst>
          </a:custGeom>
          <a:blipFill>
            <a:blip r:embed="rId3"/>
            <a:stretch>
              <a:fillRect l="0" t="0" r="0" b="0"/>
            </a:stretch>
          </a:blipFill>
        </p:spPr>
      </p:sp>
      <p:sp>
        <p:nvSpPr>
          <p:cNvPr name="Freeform 7" id="7"/>
          <p:cNvSpPr/>
          <p:nvPr/>
        </p:nvSpPr>
        <p:spPr>
          <a:xfrm flipH="true" flipV="false" rot="1983634">
            <a:off x="-1648942" y="6039746"/>
            <a:ext cx="3297884" cy="4572457"/>
          </a:xfrm>
          <a:custGeom>
            <a:avLst/>
            <a:gdLst/>
            <a:ahLst/>
            <a:cxnLst/>
            <a:rect r="r" b="b" t="t" l="l"/>
            <a:pathLst>
              <a:path h="4572457" w="3297884">
                <a:moveTo>
                  <a:pt x="3297884" y="0"/>
                </a:moveTo>
                <a:lnTo>
                  <a:pt x="0" y="0"/>
                </a:lnTo>
                <a:lnTo>
                  <a:pt x="0" y="4572457"/>
                </a:lnTo>
                <a:lnTo>
                  <a:pt x="3297884" y="4572457"/>
                </a:lnTo>
                <a:lnTo>
                  <a:pt x="3297884" y="0"/>
                </a:lnTo>
                <a:close/>
              </a:path>
            </a:pathLst>
          </a:custGeom>
          <a:blipFill>
            <a:blip r:embed="rId2"/>
            <a:stretch>
              <a:fillRect l="0" t="0" r="0" b="0"/>
            </a:stretch>
          </a:blipFill>
        </p:spPr>
      </p:sp>
      <p:sp>
        <p:nvSpPr>
          <p:cNvPr name="Freeform 8" id="8"/>
          <p:cNvSpPr/>
          <p:nvPr/>
        </p:nvSpPr>
        <p:spPr>
          <a:xfrm flipH="false" flipV="false" rot="0">
            <a:off x="-2044002" y="1997063"/>
            <a:ext cx="3520641" cy="3727190"/>
          </a:xfrm>
          <a:custGeom>
            <a:avLst/>
            <a:gdLst/>
            <a:ahLst/>
            <a:cxnLst/>
            <a:rect r="r" b="b" t="t" l="l"/>
            <a:pathLst>
              <a:path h="3727190" w="3520641">
                <a:moveTo>
                  <a:pt x="0" y="0"/>
                </a:moveTo>
                <a:lnTo>
                  <a:pt x="3520642" y="0"/>
                </a:lnTo>
                <a:lnTo>
                  <a:pt x="3520642" y="3727189"/>
                </a:lnTo>
                <a:lnTo>
                  <a:pt x="0" y="3727189"/>
                </a:lnTo>
                <a:lnTo>
                  <a:pt x="0" y="0"/>
                </a:lnTo>
                <a:close/>
              </a:path>
            </a:pathLst>
          </a:custGeom>
          <a:blipFill>
            <a:blip r:embed="rId3"/>
            <a:stretch>
              <a:fillRect l="0" t="0" r="0" b="0"/>
            </a:stretch>
          </a:blipFill>
        </p:spPr>
      </p:sp>
      <p:sp>
        <p:nvSpPr>
          <p:cNvPr name="Freeform 9" id="9"/>
          <p:cNvSpPr/>
          <p:nvPr/>
        </p:nvSpPr>
        <p:spPr>
          <a:xfrm flipH="false" flipV="false" rot="0">
            <a:off x="15996942" y="186121"/>
            <a:ext cx="2098905" cy="634919"/>
          </a:xfrm>
          <a:custGeom>
            <a:avLst/>
            <a:gdLst/>
            <a:ahLst/>
            <a:cxnLst/>
            <a:rect r="r" b="b" t="t" l="l"/>
            <a:pathLst>
              <a:path h="634919" w="2098905">
                <a:moveTo>
                  <a:pt x="0" y="0"/>
                </a:moveTo>
                <a:lnTo>
                  <a:pt x="2098905" y="0"/>
                </a:lnTo>
                <a:lnTo>
                  <a:pt x="2098905" y="634919"/>
                </a:lnTo>
                <a:lnTo>
                  <a:pt x="0" y="634919"/>
                </a:lnTo>
                <a:lnTo>
                  <a:pt x="0" y="0"/>
                </a:lnTo>
                <a:close/>
              </a:path>
            </a:pathLst>
          </a:custGeom>
          <a:blipFill>
            <a:blip r:embed="rId4"/>
            <a:stretch>
              <a:fillRect l="0" t="0" r="0" b="0"/>
            </a:stretch>
          </a:blipFill>
        </p:spPr>
      </p:sp>
      <p:sp>
        <p:nvSpPr>
          <p:cNvPr name="Freeform 10" id="10"/>
          <p:cNvSpPr/>
          <p:nvPr/>
        </p:nvSpPr>
        <p:spPr>
          <a:xfrm flipH="false" flipV="false" rot="0">
            <a:off x="1715671" y="2904038"/>
            <a:ext cx="1011593" cy="615074"/>
          </a:xfrm>
          <a:custGeom>
            <a:avLst/>
            <a:gdLst/>
            <a:ahLst/>
            <a:cxnLst/>
            <a:rect r="r" b="b" t="t" l="l"/>
            <a:pathLst>
              <a:path h="615074" w="1011593">
                <a:moveTo>
                  <a:pt x="0" y="0"/>
                </a:moveTo>
                <a:lnTo>
                  <a:pt x="1011593" y="0"/>
                </a:lnTo>
                <a:lnTo>
                  <a:pt x="1011593" y="615074"/>
                </a:lnTo>
                <a:lnTo>
                  <a:pt x="0" y="6150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9065057" y="2288964"/>
            <a:ext cx="1011593" cy="615074"/>
          </a:xfrm>
          <a:custGeom>
            <a:avLst/>
            <a:gdLst/>
            <a:ahLst/>
            <a:cxnLst/>
            <a:rect r="r" b="b" t="t" l="l"/>
            <a:pathLst>
              <a:path h="615074" w="1011593">
                <a:moveTo>
                  <a:pt x="0" y="0"/>
                </a:moveTo>
                <a:lnTo>
                  <a:pt x="1011594" y="0"/>
                </a:lnTo>
                <a:lnTo>
                  <a:pt x="1011594" y="615074"/>
                </a:lnTo>
                <a:lnTo>
                  <a:pt x="0" y="6150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565304" y="3822053"/>
            <a:ext cx="5123814" cy="5303597"/>
          </a:xfrm>
          <a:custGeom>
            <a:avLst/>
            <a:gdLst/>
            <a:ahLst/>
            <a:cxnLst/>
            <a:rect r="r" b="b" t="t" l="l"/>
            <a:pathLst>
              <a:path h="5303597" w="5123814">
                <a:moveTo>
                  <a:pt x="0" y="0"/>
                </a:moveTo>
                <a:lnTo>
                  <a:pt x="5123813" y="0"/>
                </a:lnTo>
                <a:lnTo>
                  <a:pt x="5123813" y="5303596"/>
                </a:lnTo>
                <a:lnTo>
                  <a:pt x="0" y="5303596"/>
                </a:lnTo>
                <a:lnTo>
                  <a:pt x="0" y="0"/>
                </a:lnTo>
                <a:close/>
              </a:path>
            </a:pathLst>
          </a:custGeom>
          <a:blipFill>
            <a:blip r:embed="rId9"/>
            <a:stretch>
              <a:fillRect l="0" t="0" r="0" b="0"/>
            </a:stretch>
          </a:blipFill>
        </p:spPr>
      </p:sp>
      <p:sp>
        <p:nvSpPr>
          <p:cNvPr name="Freeform 13" id="13"/>
          <p:cNvSpPr/>
          <p:nvPr/>
        </p:nvSpPr>
        <p:spPr>
          <a:xfrm flipH="false" flipV="false" rot="0">
            <a:off x="6527843" y="3142163"/>
            <a:ext cx="10731457" cy="6289447"/>
          </a:xfrm>
          <a:custGeom>
            <a:avLst/>
            <a:gdLst/>
            <a:ahLst/>
            <a:cxnLst/>
            <a:rect r="r" b="b" t="t" l="l"/>
            <a:pathLst>
              <a:path h="6289447" w="10731457">
                <a:moveTo>
                  <a:pt x="0" y="0"/>
                </a:moveTo>
                <a:lnTo>
                  <a:pt x="10731457" y="0"/>
                </a:lnTo>
                <a:lnTo>
                  <a:pt x="10731457" y="6289447"/>
                </a:lnTo>
                <a:lnTo>
                  <a:pt x="0" y="6289447"/>
                </a:lnTo>
                <a:lnTo>
                  <a:pt x="0" y="0"/>
                </a:lnTo>
                <a:close/>
              </a:path>
            </a:pathLst>
          </a:custGeom>
          <a:blipFill>
            <a:blip r:embed="rId10"/>
            <a:stretch>
              <a:fillRect l="0" t="0" r="-13023" b="-21734"/>
            </a:stretch>
          </a:blipFill>
        </p:spPr>
      </p:sp>
      <p:sp>
        <p:nvSpPr>
          <p:cNvPr name="TextBox 14" id="14"/>
          <p:cNvSpPr txBox="true"/>
          <p:nvPr/>
        </p:nvSpPr>
        <p:spPr>
          <a:xfrm rot="0">
            <a:off x="1383143" y="735330"/>
            <a:ext cx="7210008" cy="824865"/>
          </a:xfrm>
          <a:prstGeom prst="rect">
            <a:avLst/>
          </a:prstGeom>
        </p:spPr>
        <p:txBody>
          <a:bodyPr anchor="t" rtlCol="false" tIns="0" lIns="0" bIns="0" rIns="0">
            <a:spAutoFit/>
          </a:bodyPr>
          <a:lstStyle/>
          <a:p>
            <a:pPr algn="l">
              <a:lnSpc>
                <a:spcPts val="5879"/>
              </a:lnSpc>
            </a:pPr>
            <a:r>
              <a:rPr lang="en-US" sz="6999">
                <a:solidFill>
                  <a:srgbClr val="000000"/>
                </a:solidFill>
                <a:latin typeface="Boldoa"/>
                <a:ea typeface="Boldoa"/>
                <a:cs typeface="Boldoa"/>
                <a:sym typeface="Boldoa"/>
              </a:rPr>
              <a:t>Assignment_db_etl.py</a:t>
            </a:r>
          </a:p>
        </p:txBody>
      </p:sp>
      <p:sp>
        <p:nvSpPr>
          <p:cNvPr name="TextBox 15" id="15"/>
          <p:cNvSpPr txBox="true"/>
          <p:nvPr/>
        </p:nvSpPr>
        <p:spPr>
          <a:xfrm rot="0">
            <a:off x="1383143" y="1684643"/>
            <a:ext cx="14835950" cy="645795"/>
          </a:xfrm>
          <a:prstGeom prst="rect">
            <a:avLst/>
          </a:prstGeom>
        </p:spPr>
        <p:txBody>
          <a:bodyPr anchor="t" rtlCol="false" tIns="0" lIns="0" bIns="0" rIns="0">
            <a:spAutoFit/>
          </a:bodyPr>
          <a:lstStyle/>
          <a:p>
            <a:pPr algn="l">
              <a:lnSpc>
                <a:spcPts val="2520"/>
              </a:lnSpc>
            </a:pPr>
            <a:r>
              <a:rPr lang="en-US" sz="2400">
                <a:solidFill>
                  <a:srgbClr val="000000"/>
                </a:solidFill>
                <a:latin typeface="Mali"/>
                <a:ea typeface="Mali"/>
                <a:cs typeface="Mali"/>
                <a:sym typeface="Mali"/>
              </a:rPr>
              <a:t>File ini yang akan men-extract data dari Source MySQL untuk di load ke db target PostgreSQL </a:t>
            </a:r>
            <a:r>
              <a:rPr lang="en-US" sz="2400" b="true">
                <a:solidFill>
                  <a:srgbClr val="000000"/>
                </a:solidFill>
                <a:latin typeface="Mali Bold"/>
                <a:ea typeface="Mali Bold"/>
                <a:cs typeface="Mali Bold"/>
                <a:sym typeface="Mali Bold"/>
              </a:rPr>
              <a:t>setiap jam 7 pagi</a:t>
            </a:r>
          </a:p>
        </p:txBody>
      </p:sp>
      <p:sp>
        <p:nvSpPr>
          <p:cNvPr name="TextBox 16" id="16"/>
          <p:cNvSpPr txBox="true"/>
          <p:nvPr/>
        </p:nvSpPr>
        <p:spPr>
          <a:xfrm rot="0">
            <a:off x="1911869" y="2966662"/>
            <a:ext cx="2626882" cy="552450"/>
          </a:xfrm>
          <a:prstGeom prst="rect">
            <a:avLst/>
          </a:prstGeom>
        </p:spPr>
        <p:txBody>
          <a:bodyPr anchor="t" rtlCol="false" tIns="0" lIns="0" bIns="0" rIns="0">
            <a:spAutoFit/>
          </a:bodyPr>
          <a:lstStyle/>
          <a:p>
            <a:pPr algn="ctr">
              <a:lnSpc>
                <a:spcPts val="4199"/>
              </a:lnSpc>
            </a:pPr>
            <a:r>
              <a:rPr lang="en-US" sz="3999">
                <a:solidFill>
                  <a:srgbClr val="000000"/>
                </a:solidFill>
                <a:latin typeface="Marykate"/>
                <a:ea typeface="Marykate"/>
                <a:cs typeface="Marykate"/>
                <a:sym typeface="Marykate"/>
              </a:rPr>
              <a:t>Process dag</a:t>
            </a:r>
          </a:p>
        </p:txBody>
      </p:sp>
      <p:sp>
        <p:nvSpPr>
          <p:cNvPr name="TextBox 17" id="17"/>
          <p:cNvSpPr txBox="true"/>
          <p:nvPr/>
        </p:nvSpPr>
        <p:spPr>
          <a:xfrm rot="0">
            <a:off x="9570854" y="2351588"/>
            <a:ext cx="4123385" cy="552450"/>
          </a:xfrm>
          <a:prstGeom prst="rect">
            <a:avLst/>
          </a:prstGeom>
        </p:spPr>
        <p:txBody>
          <a:bodyPr anchor="t" rtlCol="false" tIns="0" lIns="0" bIns="0" rIns="0">
            <a:spAutoFit/>
          </a:bodyPr>
          <a:lstStyle/>
          <a:p>
            <a:pPr algn="ctr">
              <a:lnSpc>
                <a:spcPts val="4199"/>
              </a:lnSpc>
            </a:pPr>
            <a:r>
              <a:rPr lang="en-US" sz="3999">
                <a:solidFill>
                  <a:srgbClr val="000000"/>
                </a:solidFill>
                <a:latin typeface="Marykate"/>
                <a:ea typeface="Marykate"/>
                <a:cs typeface="Marykate"/>
                <a:sym typeface="Marykate"/>
              </a:rPr>
              <a:t>db Target di PostgreSQL</a:t>
            </a:r>
          </a:p>
        </p:txBody>
      </p:sp>
      <p:sp>
        <p:nvSpPr>
          <p:cNvPr name="TextBox 18" id="18"/>
          <p:cNvSpPr txBox="true"/>
          <p:nvPr/>
        </p:nvSpPr>
        <p:spPr>
          <a:xfrm rot="0">
            <a:off x="1100082" y="9620466"/>
            <a:ext cx="15663251" cy="331470"/>
          </a:xfrm>
          <a:prstGeom prst="rect">
            <a:avLst/>
          </a:prstGeom>
        </p:spPr>
        <p:txBody>
          <a:bodyPr anchor="t" rtlCol="false" tIns="0" lIns="0" bIns="0" rIns="0">
            <a:spAutoFit/>
          </a:bodyPr>
          <a:lstStyle/>
          <a:p>
            <a:pPr algn="l" marL="518160" indent="-259080" lvl="1">
              <a:lnSpc>
                <a:spcPts val="2520"/>
              </a:lnSpc>
              <a:buFont typeface="Arial"/>
              <a:buChar char="•"/>
            </a:pPr>
            <a:r>
              <a:rPr lang="en-US" sz="2400">
                <a:solidFill>
                  <a:srgbClr val="000000"/>
                </a:solidFill>
                <a:latin typeface="Mali"/>
                <a:ea typeface="Mali"/>
                <a:cs typeface="Mali"/>
                <a:sym typeface="Mali"/>
              </a:rPr>
              <a:t>pada db target, isi column “LAST_UPDATED” merupakan tanggal load data nya/ saat dag dijalankan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DAGRHk_L0YM</dc:identifier>
  <dcterms:modified xsi:type="dcterms:W3CDTF">2011-08-01T06:04:30Z</dcterms:modified>
  <cp:revision>1</cp:revision>
  <dc:title>Final Project - diBimbing</dc:title>
</cp:coreProperties>
</file>