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54"/>
  </p:notesMasterIdLst>
  <p:sldIdLst>
    <p:sldId id="256" r:id="rId3"/>
    <p:sldId id="268" r:id="rId4"/>
    <p:sldId id="258" r:id="rId5"/>
    <p:sldId id="269" r:id="rId6"/>
    <p:sldId id="280" r:id="rId7"/>
    <p:sldId id="27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6" r:id="rId44"/>
    <p:sldId id="310" r:id="rId45"/>
    <p:sldId id="311" r:id="rId46"/>
    <p:sldId id="312" r:id="rId47"/>
    <p:sldId id="313" r:id="rId48"/>
    <p:sldId id="314" r:id="rId49"/>
    <p:sldId id="315" r:id="rId50"/>
    <p:sldId id="294" r:id="rId51"/>
    <p:sldId id="317" r:id="rId52"/>
    <p:sldId id="302" r:id="rId53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95" autoAdjust="0"/>
  </p:normalViewPr>
  <p:slideViewPr>
    <p:cSldViewPr snapToGrid="0" snapToObjects="1">
      <p:cViewPr varScale="1">
        <p:scale>
          <a:sx n="100" d="100"/>
          <a:sy n="100" d="100"/>
        </p:scale>
        <p:origin x="-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0CA7-E72F-774B-8549-F21F1B6FC7E3}" type="datetimeFigureOut">
              <a:rPr lang="en-US" smtClean="0"/>
              <a:t>9/29/12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304C-F4DC-004A-80ED-6BCFB607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Designer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Developer?</a:t>
            </a:r>
          </a:p>
          <a:p>
            <a:r>
              <a:rPr lang="en-US" baseline="0" dirty="0" smtClean="0"/>
              <a:t>Both?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 Mobile?</a:t>
            </a:r>
          </a:p>
          <a:p>
            <a:r>
              <a:rPr lang="en-US" baseline="0" dirty="0" err="1" smtClean="0"/>
              <a:t>PhoneGap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TypeKit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Adobe Edge?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25849-59BA-8F4A-A6B4-E04FAA79B4A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</a:t>
            </a:r>
            <a:r>
              <a:rPr lang="en-US" dirty="0" smtClean="0"/>
              <a:t> biggest thing wrong with this is the waste of network calls. If your server doesn't have data for you then you've just wasted it.</a:t>
            </a:r>
          </a:p>
          <a:p>
            <a:r>
              <a:rPr lang="en-US" dirty="0" smtClean="0"/>
              <a:t>If you slow it down, then you run the risk of your data being out of 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E6CA-8101-47C3-ACC7-EACFF80AB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 first wrote this, support was at 43.8%.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B304C-F4DC-004A-80ED-6BCFB6072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9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8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3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65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8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latin typeface="Consolas"/>
                <a:cs typeface="Consolas"/>
              </a:defRPr>
            </a:lvl1pPr>
            <a:lvl2pPr marL="457200" indent="0">
              <a:buNone/>
              <a:defRPr sz="2400">
                <a:latin typeface="Consolas"/>
                <a:cs typeface="Consolas"/>
              </a:defRPr>
            </a:lvl2pPr>
            <a:lvl3pPr marL="914400" indent="0">
              <a:buNone/>
              <a:defRPr sz="2000">
                <a:latin typeface="Consolas"/>
                <a:cs typeface="Consolas"/>
              </a:defRPr>
            </a:lvl3pPr>
            <a:lvl4pPr marL="1371600" indent="0">
              <a:buNone/>
              <a:defRPr sz="1800">
                <a:latin typeface="Consolas"/>
                <a:cs typeface="Consolas"/>
              </a:defRPr>
            </a:lvl4pPr>
            <a:lvl5pPr marL="1828800" indent="0">
              <a:buNone/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4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52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9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58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334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436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5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2" r:id="rId11"/>
    <p:sldLayoutId id="2147483663" r:id="rId12"/>
    <p:sldLayoutId id="2147483664" r:id="rId13"/>
    <p:sldLayoutId id="21474836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82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Using </a:t>
            </a:r>
            <a:r>
              <a:rPr lang="en-US" sz="6600" dirty="0" err="1" smtClean="0"/>
              <a:t>WebSockets</a:t>
            </a:r>
            <a:r>
              <a:rPr lang="en-US" sz="6600" dirty="0" smtClean="0"/>
              <a:t> </a:t>
            </a:r>
            <a:r>
              <a:rPr lang="en-US" sz="6600" dirty="0"/>
              <a:t>with ColdFusion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Camden </a:t>
            </a:r>
            <a:r>
              <a:rPr lang="en-US" dirty="0"/>
              <a:t>|  </a:t>
            </a:r>
            <a:r>
              <a:rPr lang="en-US" dirty="0" smtClean="0"/>
              <a:t>Developer </a:t>
            </a:r>
            <a:r>
              <a:rPr lang="en-US" dirty="0"/>
              <a:t>Evangelist</a:t>
            </a:r>
          </a:p>
          <a:p>
            <a:r>
              <a:rPr lang="en-US" dirty="0"/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cfjedimaster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0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me to open a connection</a:t>
            </a:r>
          </a:p>
          <a:p>
            <a:r>
              <a:rPr lang="en-US" dirty="0" smtClean="0"/>
              <a:t>I'm told when new stuff is broadcast (server or other clients)</a:t>
            </a:r>
          </a:p>
          <a:p>
            <a:r>
              <a:rPr lang="en-US" dirty="0" smtClean="0"/>
              <a:t>I can broadcast my own stuff</a:t>
            </a:r>
          </a:p>
          <a:p>
            <a:r>
              <a:rPr lang="en-US" dirty="0" smtClean="0"/>
              <a:t>All kinds of fun filtering/organizing possible (think switchboard)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via Phone</a:t>
            </a:r>
            <a:endParaRPr lang="en-US" dirty="0"/>
          </a:p>
        </p:txBody>
      </p:sp>
      <p:pic>
        <p:nvPicPr>
          <p:cNvPr id="2050" name="Picture 2" descr="C:\Users\Raymond\Dropbox\Photos\iStockPhoto\iStock_00001784418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678"/>
            <a:ext cx="4256857" cy="63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1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your browser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5" name="Picture 1" descr="C:\Users\Raymond\AppData\Local\Temp\enhtmlclip\ScreenClip(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75374"/>
            <a:ext cx="9010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Fallback to Flash</a:t>
            </a:r>
          </a:p>
          <a:p>
            <a:r>
              <a:rPr lang="en-US" dirty="0" smtClean="0"/>
              <a:t>100% of your code still works</a:t>
            </a:r>
          </a:p>
          <a:p>
            <a:r>
              <a:rPr lang="en-US" dirty="0" smtClean="0"/>
              <a:t>Support for showing a message to the poor saps left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and server side</a:t>
            </a:r>
          </a:p>
          <a:p>
            <a:r>
              <a:rPr lang="en-US" dirty="0" smtClean="0"/>
              <a:t>ColdFusion tags and JavaScript</a:t>
            </a:r>
          </a:p>
          <a:p>
            <a:r>
              <a:rPr lang="en-US" dirty="0" smtClean="0"/>
              <a:t>You will be writing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defines valid channels</a:t>
            </a:r>
          </a:p>
          <a:p>
            <a:r>
              <a:rPr lang="en-US" dirty="0" smtClean="0"/>
              <a:t>Channels are the most broad, most high level organization for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Defined as an array of </a:t>
            </a:r>
            <a:r>
              <a:rPr lang="en-US" dirty="0" err="1" smtClean="0"/>
              <a:t>structs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4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180" y="1992451"/>
            <a:ext cx="8692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this.wschannels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= [{name="Sports"},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{name="Stocks"},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{name="Weather"}];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CFM defines a </a:t>
            </a:r>
            <a:r>
              <a:rPr lang="en-US" dirty="0" err="1" smtClean="0"/>
              <a:t>websocket</a:t>
            </a:r>
            <a:r>
              <a:rPr lang="en-US" dirty="0" smtClean="0"/>
              <a:t> via the new &lt;</a:t>
            </a:r>
            <a:r>
              <a:rPr lang="en-US" dirty="0" err="1" smtClean="0"/>
              <a:t>cfwebsocket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Give it a name that sets up the JavaScript handle</a:t>
            </a:r>
          </a:p>
          <a:p>
            <a:r>
              <a:rPr lang="en-US" dirty="0" smtClean="0"/>
              <a:t>Tell it what to run when a message comes in</a:t>
            </a:r>
          </a:p>
          <a:p>
            <a:r>
              <a:rPr lang="en-US" dirty="0" smtClean="0"/>
              <a:t>Tell it what channel to connect to</a:t>
            </a:r>
          </a:p>
          <a:p>
            <a:r>
              <a:rPr lang="en-US" dirty="0" smtClean="0"/>
              <a:t>(There's more options)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cfwebsocket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onMessage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messageHandler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subscribeTo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="news"&gt;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2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Raymond Camden</a:t>
            </a:r>
          </a:p>
          <a:p>
            <a:r>
              <a:rPr lang="en-US" dirty="0" smtClean="0"/>
              <a:t>Developer Evangelist for Adobe</a:t>
            </a:r>
          </a:p>
          <a:p>
            <a:r>
              <a:rPr lang="en-US" dirty="0" smtClean="0"/>
              <a:t>www.raymondcamden.com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cfjedimaster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raymondcamden.com/images/mea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8019"/>
            <a:ext cx="2828925" cy="22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- send a message (anything!)</a:t>
            </a:r>
          </a:p>
          <a:p>
            <a:r>
              <a:rPr lang="en-US" dirty="0" err="1" smtClean="0"/>
              <a:t>openConnection</a:t>
            </a:r>
            <a:r>
              <a:rPr lang="en-US" dirty="0" smtClean="0"/>
              <a:t>/</a:t>
            </a:r>
            <a:r>
              <a:rPr lang="en-US" dirty="0" err="1" smtClean="0"/>
              <a:t>closeConnection</a:t>
            </a:r>
            <a:r>
              <a:rPr lang="en-US" dirty="0" smtClean="0"/>
              <a:t> - pick up or hang up the phone</a:t>
            </a:r>
          </a:p>
          <a:p>
            <a:r>
              <a:rPr lang="en-US" dirty="0" smtClean="0"/>
              <a:t>subscribe/unsubscribe - connect (or disconnect) from a channel</a:t>
            </a:r>
          </a:p>
          <a:p>
            <a:r>
              <a:rPr lang="en-US" dirty="0" err="1" smtClean="0"/>
              <a:t>getSubcriptions</a:t>
            </a:r>
            <a:r>
              <a:rPr lang="en-US" dirty="0" smtClean="0"/>
              <a:t> - what I'm subscribed to</a:t>
            </a:r>
          </a:p>
          <a:p>
            <a:r>
              <a:rPr lang="en-US" dirty="0" err="1" smtClean="0"/>
              <a:t>getSubscriberCount</a:t>
            </a:r>
            <a:r>
              <a:rPr lang="en-US" dirty="0" smtClean="0"/>
              <a:t> - how many people are listening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- used for secured channels</a:t>
            </a:r>
          </a:p>
          <a:p>
            <a:r>
              <a:rPr lang="en-US" dirty="0" smtClean="0"/>
              <a:t>invoke and </a:t>
            </a:r>
            <a:r>
              <a:rPr lang="en-US" dirty="0" err="1" smtClean="0"/>
              <a:t>invokeAndPublish</a:t>
            </a:r>
            <a:r>
              <a:rPr lang="en-US" dirty="0" smtClean="0"/>
              <a:t> - used to communicate to a CFC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server-side control over your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Must extend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CFIDE.websocket.ChannelListener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Some map to JavaScript functions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Define the use of a handler in your </a:t>
            </a:r>
            <a:r>
              <a:rPr lang="en-US" dirty="0" err="1" smtClean="0">
                <a:latin typeface="Sabon LT Std" pitchFamily="18" charset="0"/>
                <a:cs typeface="Consolas" pitchFamily="49" charset="0"/>
              </a:rPr>
              <a:t>Application.cfc</a:t>
            </a:r>
            <a:endParaRPr lang="en-US" dirty="0" smtClean="0">
              <a:latin typeface="Sabon LT Std" pitchFamily="18" charset="0"/>
              <a:cs typeface="Consolas" pitchFamily="49" charset="0"/>
            </a:endParaRP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Cached!!</a:t>
            </a:r>
          </a:p>
          <a:p>
            <a:pPr marL="0" indent="0">
              <a:buNone/>
            </a:pP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4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allowSubscribe</a:t>
            </a:r>
            <a:r>
              <a:rPr lang="en-US" dirty="0" smtClean="0"/>
              <a:t> - can I join the party?</a:t>
            </a:r>
          </a:p>
          <a:p>
            <a:r>
              <a:rPr lang="en-US" dirty="0" err="1" smtClean="0"/>
              <a:t>allowPublish</a:t>
            </a:r>
            <a:r>
              <a:rPr lang="en-US" dirty="0" smtClean="0"/>
              <a:t> - can I say something?</a:t>
            </a:r>
          </a:p>
          <a:p>
            <a:r>
              <a:rPr lang="en-US" dirty="0" err="1" smtClean="0"/>
              <a:t>beforePublish</a:t>
            </a:r>
            <a:r>
              <a:rPr lang="en-US" dirty="0" smtClean="0"/>
              <a:t> - format the message</a:t>
            </a:r>
          </a:p>
          <a:p>
            <a:r>
              <a:rPr lang="en-US" dirty="0" err="1" smtClean="0"/>
              <a:t>canSendMessage</a:t>
            </a:r>
            <a:r>
              <a:rPr lang="en-US" dirty="0" smtClean="0"/>
              <a:t> - can I hear something?</a:t>
            </a:r>
          </a:p>
          <a:p>
            <a:r>
              <a:rPr lang="en-US" dirty="0" err="1" smtClean="0"/>
              <a:t>beforeSendMessage</a:t>
            </a:r>
            <a:r>
              <a:rPr lang="en-US" dirty="0" smtClean="0"/>
              <a:t> - client specific formatting/modification</a:t>
            </a:r>
          </a:p>
          <a:p>
            <a:r>
              <a:rPr lang="en-US" dirty="0" err="1" smtClean="0"/>
              <a:t>afterUnsubscribe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3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wsGetSubscribers</a:t>
            </a:r>
            <a:r>
              <a:rPr lang="en-US" dirty="0" smtClean="0"/>
              <a:t>(channel)</a:t>
            </a:r>
          </a:p>
          <a:p>
            <a:r>
              <a:rPr lang="en-US" dirty="0" err="1" smtClean="0"/>
              <a:t>wsPublish</a:t>
            </a:r>
            <a:r>
              <a:rPr lang="en-US" dirty="0" smtClean="0"/>
              <a:t>(channel,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wsGetAllChannels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Channels</a:t>
            </a:r>
          </a:p>
          <a:p>
            <a:pPr lvl="1"/>
            <a:r>
              <a:rPr lang="en-US" dirty="0" smtClean="0"/>
              <a:t>News, Weather, Sports, and Beer</a:t>
            </a:r>
          </a:p>
          <a:p>
            <a:r>
              <a:rPr lang="en-US" dirty="0" smtClean="0"/>
              <a:t>Manual processing</a:t>
            </a:r>
          </a:p>
          <a:p>
            <a:pPr lvl="1"/>
            <a:r>
              <a:rPr lang="en-US" dirty="0" smtClean="0"/>
              <a:t>Messages can include custom data</a:t>
            </a:r>
          </a:p>
          <a:p>
            <a:r>
              <a:rPr lang="en-US" dirty="0" err="1" smtClean="0"/>
              <a:t>Subchannels</a:t>
            </a:r>
            <a:endParaRPr lang="en-US" dirty="0" smtClean="0"/>
          </a:p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subscribe to a channel defined in </a:t>
            </a:r>
            <a:r>
              <a:rPr lang="en-US" dirty="0" err="1" smtClean="0"/>
              <a:t>App.cfc</a:t>
            </a:r>
            <a:r>
              <a:rPr lang="en-US" dirty="0" smtClean="0"/>
              <a:t>, </a:t>
            </a:r>
            <a:r>
              <a:rPr lang="en-US" dirty="0" err="1" smtClean="0"/>
              <a:t>ala</a:t>
            </a:r>
            <a:r>
              <a:rPr lang="en-US" dirty="0" smtClean="0"/>
              <a:t> "news"</a:t>
            </a:r>
          </a:p>
          <a:p>
            <a:r>
              <a:rPr lang="en-US" dirty="0" smtClean="0"/>
              <a:t>But you can subscribe to a "dot path" under this: "</a:t>
            </a:r>
            <a:r>
              <a:rPr lang="en-US" dirty="0" err="1" smtClean="0"/>
              <a:t>news.sports</a:t>
            </a:r>
            <a:r>
              <a:rPr lang="en-US" dirty="0" smtClean="0"/>
              <a:t>"</a:t>
            </a:r>
          </a:p>
          <a:p>
            <a:r>
              <a:rPr lang="en-US" dirty="0" smtClean="0"/>
              <a:t>And go as far as you want: "</a:t>
            </a:r>
            <a:r>
              <a:rPr lang="en-US" dirty="0" err="1" smtClean="0"/>
              <a:t>news.sports.american.football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a </a:t>
            </a:r>
            <a:r>
              <a:rPr lang="en-US" dirty="0" smtClean="0">
                <a:solidFill>
                  <a:schemeClr val="bg1"/>
                </a:solidFill>
              </a:rPr>
              <a:t>Web Socket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messages for your subscription and "lower" nodes.</a:t>
            </a:r>
          </a:p>
          <a:p>
            <a:r>
              <a:rPr lang="en-US" dirty="0" smtClean="0"/>
              <a:t>Subscribed to news and you get news, </a:t>
            </a:r>
            <a:r>
              <a:rPr lang="en-US" dirty="0" err="1" smtClean="0"/>
              <a:t>news.sports</a:t>
            </a:r>
            <a:r>
              <a:rPr lang="en-US" dirty="0" smtClean="0"/>
              <a:t>,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won't get news or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will get </a:t>
            </a:r>
            <a:r>
              <a:rPr lang="en-US" dirty="0" err="1" smtClean="0"/>
              <a:t>news.sports.football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more precise targeting</a:t>
            </a:r>
          </a:p>
          <a:p>
            <a:r>
              <a:rPr lang="en-US" dirty="0" smtClean="0"/>
              <a:t>Applies to publishing/receiving</a:t>
            </a:r>
          </a:p>
          <a:p>
            <a:r>
              <a:rPr lang="en-US" dirty="0" smtClean="0"/>
              <a:t>Selector is a basic conditional</a:t>
            </a:r>
          </a:p>
          <a:p>
            <a:r>
              <a:rPr lang="en-US" dirty="0" smtClean="0"/>
              <a:t>property &lt;some comparison&gt; value</a:t>
            </a:r>
          </a:p>
          <a:p>
            <a:r>
              <a:rPr lang="en-US" dirty="0" smtClean="0"/>
              <a:t>ColdFusion expressions, not JavaScript (no &lt; or 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9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: Products, Selector: price </a:t>
            </a:r>
            <a:r>
              <a:rPr lang="en-US" dirty="0" err="1"/>
              <a:t>l</a:t>
            </a:r>
            <a:r>
              <a:rPr lang="en-US" dirty="0" err="1" smtClean="0"/>
              <a:t>t</a:t>
            </a:r>
            <a:r>
              <a:rPr lang="en-US" dirty="0" smtClean="0"/>
              <a:t> 100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: Stocks, Selector: change </a:t>
            </a:r>
            <a:r>
              <a:rPr lang="en-US" dirty="0" err="1" smtClean="0"/>
              <a:t>gt</a:t>
            </a:r>
            <a:r>
              <a:rPr lang="en-US" dirty="0" smtClean="0"/>
              <a:t> 10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: Scores, Selector: sport </a:t>
            </a:r>
            <a:r>
              <a:rPr lang="en-US" dirty="0" err="1" smtClean="0"/>
              <a:t>eq</a:t>
            </a:r>
            <a:r>
              <a:rPr lang="en-US" dirty="0" smtClean="0"/>
              <a:t> 'football'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100" name="Picture 4" descr="C:\Users\Raymond\Dropbox\Photos\iStockPhoto\iStock_000012421954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2858"/>
            <a:ext cx="91971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6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dirty="0" err="1" smtClean="0"/>
              <a:t>onWSAuthenticate</a:t>
            </a:r>
            <a:r>
              <a:rPr lang="en-US" dirty="0" smtClean="0"/>
              <a:t> and JavaScript code (in other words, login with your fancy </a:t>
            </a:r>
            <a:r>
              <a:rPr lang="en-US" dirty="0" err="1" smtClean="0"/>
              <a:t>WebSocket</a:t>
            </a:r>
            <a:r>
              <a:rPr lang="en-US" dirty="0" smtClean="0"/>
              <a:t> app)</a:t>
            </a:r>
          </a:p>
          <a:p>
            <a:r>
              <a:rPr lang="en-US" dirty="0" smtClean="0"/>
              <a:t>Via an existing login, but </a:t>
            </a:r>
            <a:r>
              <a:rPr lang="en-US" dirty="0" err="1" smtClean="0"/>
              <a:t>cflogin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7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method of </a:t>
            </a:r>
            <a:r>
              <a:rPr lang="en-US" dirty="0" err="1" smtClean="0"/>
              <a:t>Application.cfc</a:t>
            </a:r>
            <a:endParaRPr lang="en-US" dirty="0" smtClean="0"/>
          </a:p>
          <a:p>
            <a:r>
              <a:rPr lang="en-US" dirty="0" smtClean="0"/>
              <a:t>Passed username, password, </a:t>
            </a:r>
            <a:r>
              <a:rPr lang="en-US" dirty="0" err="1" smtClean="0"/>
              <a:t>connectionInfo</a:t>
            </a:r>
            <a:endParaRPr lang="en-US" dirty="0" smtClean="0"/>
          </a:p>
          <a:p>
            <a:pPr lvl="1"/>
            <a:r>
              <a:rPr lang="en-US" dirty="0" err="1" smtClean="0"/>
              <a:t>connectionInfo</a:t>
            </a:r>
            <a:r>
              <a:rPr lang="en-US" dirty="0" smtClean="0"/>
              <a:t> is a </a:t>
            </a:r>
            <a:r>
              <a:rPr lang="en-US" dirty="0" err="1" smtClean="0"/>
              <a:t>struct</a:t>
            </a:r>
            <a:r>
              <a:rPr lang="en-US" dirty="0" smtClean="0"/>
              <a:t> you modify</a:t>
            </a:r>
          </a:p>
          <a:p>
            <a:pPr lvl="1"/>
            <a:r>
              <a:rPr lang="en-US" dirty="0" smtClean="0"/>
              <a:t>must set .authenticated=true at minimum</a:t>
            </a:r>
          </a:p>
          <a:p>
            <a:r>
              <a:rPr lang="en-US" dirty="0" smtClean="0"/>
              <a:t>In JavaScript, use authenticate method</a:t>
            </a:r>
          </a:p>
          <a:p>
            <a:r>
              <a:rPr lang="en-US" dirty="0" smtClean="0"/>
              <a:t>Note! CFC handler MUST check in </a:t>
            </a:r>
            <a:r>
              <a:rPr lang="en-US" dirty="0" err="1" smtClean="0"/>
              <a:t>allowSubscribe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onWSAuthenticate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this mode works with an </a:t>
            </a:r>
            <a:r>
              <a:rPr lang="en-US" i="1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authenticated user</a:t>
            </a:r>
          </a:p>
          <a:p>
            <a:r>
              <a:rPr lang="en-US" dirty="0" smtClean="0"/>
              <a:t>Must work along with </a:t>
            </a:r>
            <a:r>
              <a:rPr lang="en-US" dirty="0" err="1" smtClean="0"/>
              <a:t>cflogin</a:t>
            </a:r>
            <a:r>
              <a:rPr lang="en-US" dirty="0" smtClean="0"/>
              <a:t>-based security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ingle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ign</a:t>
            </a:r>
            <a:r>
              <a:rPr lang="en-US" dirty="0" err="1" smtClean="0">
                <a:solidFill>
                  <a:schemeClr val="bg1"/>
                </a:solidFill>
              </a:rPr>
              <a:t>O</a:t>
            </a:r>
            <a:r>
              <a:rPr lang="en-US" dirty="0" err="1" smtClean="0"/>
              <a:t>n</a:t>
            </a:r>
            <a:r>
              <a:rPr lang="en-US" dirty="0" smtClean="0"/>
              <a:t>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475" y="1312309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WebSocket</a:t>
            </a:r>
            <a:r>
              <a:rPr lang="en-US" dirty="0" smtClean="0"/>
              <a:t> is a web technology providing for multiplexing bi-directional, full-duplex communications channels over a single TCP connection. "</a:t>
            </a:r>
          </a:p>
          <a:p>
            <a:pPr marL="0" indent="0" algn="r">
              <a:buNone/>
            </a:pPr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- your </a:t>
            </a:r>
            <a:r>
              <a:rPr lang="en-US" dirty="0" err="1" smtClean="0"/>
              <a:t>WebSocket</a:t>
            </a:r>
            <a:r>
              <a:rPr lang="en-US" dirty="0" smtClean="0"/>
              <a:t> JavaScript variable is </a:t>
            </a:r>
            <a:r>
              <a:rPr lang="en-US" dirty="0" err="1" smtClean="0"/>
              <a:t>manipulable</a:t>
            </a:r>
            <a:endParaRPr lang="en-US" dirty="0" smtClean="0"/>
          </a:p>
          <a:p>
            <a:r>
              <a:rPr lang="en-US" dirty="0" smtClean="0"/>
              <a:t>Show the console hack in chat</a:t>
            </a:r>
          </a:p>
          <a:p>
            <a:r>
              <a:rPr lang="en-US" dirty="0" smtClean="0"/>
              <a:t>This is all as secure as any other Ajax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5122" name="Picture 2" descr="C:\Users\Raymond\Dropbox\Photos\iStockPhoto\iStock_00001639384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5135563"/>
            <a:ext cx="2587625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Chat Demo!</a:t>
            </a:r>
            <a:endParaRPr lang="en-US" dirty="0"/>
          </a:p>
        </p:txBody>
      </p:sp>
      <p:pic>
        <p:nvPicPr>
          <p:cNvPr id="2050" name="Picture 2" descr="C:\Users\Raymond\Dropbox\Photos\iStockPhoto\iStock_000007026292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5" y="1846372"/>
            <a:ext cx="6675289" cy="44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1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run an </a:t>
            </a:r>
            <a:r>
              <a:rPr lang="en-US" dirty="0" err="1" smtClean="0"/>
              <a:t>adhoc</a:t>
            </a:r>
            <a:r>
              <a:rPr lang="en-US" dirty="0" smtClean="0"/>
              <a:t> CFC server to generate a message on a channel</a:t>
            </a:r>
          </a:p>
          <a:p>
            <a:r>
              <a:rPr lang="en-US" dirty="0" smtClean="0"/>
              <a:t>Usage: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myWS.invokeAndPublish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("channel",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cfcname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 "method",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arrayOfArgs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structOfCustomHeaders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Also runs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allowPublish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Sabon LT Std" pitchFamily="18" charset="0"/>
                <a:cs typeface="Consolas" pitchFamily="49" charset="0"/>
              </a:rPr>
              <a:t> in your CFC handler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</a:t>
            </a: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invokeAndPublish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3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you and the server (oh, how sweet)</a:t>
            </a:r>
          </a:p>
          <a:p>
            <a:r>
              <a:rPr lang="en-US" dirty="0" smtClean="0"/>
              <a:t>No channels involved - just a server CFC</a:t>
            </a:r>
          </a:p>
          <a:p>
            <a:r>
              <a:rPr lang="en-US" dirty="0" smtClean="0"/>
              <a:t>CFC can return messages, and make new ones via </a:t>
            </a:r>
            <a:r>
              <a:rPr lang="en-US" dirty="0" err="1" smtClean="0"/>
              <a:t>wsSendMessage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Point2Point </a:t>
            </a:r>
            <a:r>
              <a:rPr lang="en-US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</a:t>
            </a:r>
            <a:r>
              <a:rPr lang="en-US" dirty="0" err="1" smtClean="0"/>
              <a:t>websockets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Use Flash…</a:t>
            </a:r>
          </a:p>
          <a:p>
            <a:r>
              <a:rPr lang="en-US" dirty="0" smtClean="0"/>
              <a:t>If no Flash…</a:t>
            </a:r>
          </a:p>
          <a:p>
            <a:r>
              <a:rPr lang="en-US" dirty="0" err="1" smtClean="0"/>
              <a:t>messageHandler</a:t>
            </a:r>
            <a:r>
              <a:rPr lang="en-US" dirty="0" smtClean="0"/>
              <a:t> gets something</a:t>
            </a:r>
          </a:p>
          <a:p>
            <a:r>
              <a:rPr lang="en-US" dirty="0" smtClean="0"/>
              <a:t>or you can use </a:t>
            </a:r>
            <a:r>
              <a:rPr lang="en-US" dirty="0" err="1" smtClean="0"/>
              <a:t>onError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enable/disable</a:t>
            </a:r>
          </a:p>
          <a:p>
            <a:r>
              <a:rPr lang="en-US" dirty="0" smtClean="0"/>
              <a:t>Set port and max data size</a:t>
            </a:r>
          </a:p>
          <a:p>
            <a:r>
              <a:rPr lang="en-US" dirty="0" smtClean="0"/>
              <a:t>Enable Flash fallback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Administrator Options</a:t>
            </a:r>
            <a:endParaRPr lang="en-US" dirty="0"/>
          </a:p>
        </p:txBody>
      </p:sp>
      <p:pic>
        <p:nvPicPr>
          <p:cNvPr id="6146" name="Picture 2" descr="C:\Users\Raymond\Desktop\ScreenC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00" y="3782877"/>
            <a:ext cx="4309027" cy="29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7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No, seriously,</a:t>
            </a:r>
            <a:r>
              <a:rPr lang="en-US" dirty="0" smtClean="0"/>
              <a:t>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show it…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1026" name="Picture 2" descr="C:\Users\Raymond\Dropbox\Photos\340x_achi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030848"/>
            <a:ext cx="3238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10020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are a way to create JavaScript applications that have a true, open, connection to the server. This means they can receive updates instantly and broadcast to other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Ok, dude, </a:t>
            </a:r>
            <a:r>
              <a:rPr lang="en-US" dirty="0" smtClean="0">
                <a:solidFill>
                  <a:schemeClr val="bg1"/>
                </a:solidFill>
              </a:rPr>
              <a:t>what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84448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2000);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someAjaxCallToTheServer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470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this guy?</a:t>
            </a:r>
            <a:endParaRPr lang="en-US" dirty="0"/>
          </a:p>
        </p:txBody>
      </p:sp>
      <p:pic>
        <p:nvPicPr>
          <p:cNvPr id="1026" name="Picture 2" descr="C:\Users\Raymond\Dropbox\Photos\iStockPhoto\iStock_000013315289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29"/>
            <a:ext cx="4109484" cy="528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Using WebSockets with ColdFusio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Who am I?&amp;quot;&quot;/&gt;&lt;property id=&quot;20307&quot; value=&quot;268&quot;/&gt;&lt;/object&gt;&lt;object type=&quot;3&quot; unique_id=&quot;10005&quot;&gt;&lt;property id=&quot;20148&quot; value=&quot;5&quot;/&gt;&lt;property id=&quot;20300&quot; value=&quot;Slide 3 - &amp;quot;What the heck is a Web Socket?&amp;quot;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69&quot;/&gt;&lt;/object&gt;&lt;object type=&quot;3&quot; unique_id=&quot;10007&quot;&gt;&lt;property id=&quot;20148&quot; value=&quot;5&quot;/&gt;&lt;property id=&quot;20300&quot; value=&quot;Slide 5 - &amp;quot;No, seriously, what is it?&amp;quot;&quot;/&gt;&lt;property id=&quot;20307&quot; value=&quot;280&quot;/&gt;&lt;/object&gt;&lt;object type=&quot;3&quot; unique_id=&quot;10008&quot;&gt;&lt;property id=&quot;20148&quot; value=&quot;5&quot;/&gt;&lt;property id=&quot;20300&quot; value=&quot;Slide 6&quot;/&gt;&lt;property id=&quot;20307&quot; value=&quot;270&quot;/&gt;&lt;/object&gt;&lt;object type=&quot;3&quot; unique_id=&quot;10009&quot;&gt;&lt;property id=&quot;20148&quot; value=&quot;5&quot;/&gt;&lt;property id=&quot;20300&quot; value=&quot;Slide 7 - &amp;quot;Ok, dude, what?&amp;quot;&quot;/&gt;&lt;property id=&quot;20307&quot; value=&quot;281&quot;/&gt;&lt;/object&gt;&lt;object type=&quot;3&quot; unique_id=&quot;10010&quot;&gt;&lt;property id=&quot;20148&quot; value=&quot;5&quot;/&gt;&lt;property id=&quot;20300&quot; value=&quot;Slide 8&quot;/&gt;&lt;property id=&quot;20307&quot; value=&quot;271&quot;/&gt;&lt;/object&gt;&lt;object type=&quot;3&quot; unique_id=&quot;10011&quot;&gt;&lt;property id=&quot;20148&quot; value=&quot;5&quot;/&gt;&lt;property id=&quot;20300&quot; value=&quot;Slide 9 - &amp;quot;Remember this guy?&amp;quot;&quot;/&gt;&lt;property id=&quot;20307&quot; value=&quot;272&quot;/&gt;&lt;/object&gt;&lt;object type=&quot;3&quot; unique_id=&quot;10012&quot;&gt;&lt;property id=&quot;20148&quot; value=&quot;5&quot;/&gt;&lt;property id=&quot;20300&quot; value=&quot;Slide 10 - &amp;quot;The New Hotness&amp;quot;&quot;/&gt;&lt;property id=&quot;20307&quot; value=&quot;273&quot;/&gt;&lt;/object&gt;&lt;object type=&quot;3&quot; unique_id=&quot;10013&quot;&gt;&lt;property id=&quot;20148&quot; value=&quot;5&quot;/&gt;&lt;property id=&quot;20300&quot; value=&quot;Slide 11 - &amp;quot;Communication via Phone&amp;quot;&quot;/&gt;&lt;property id=&quot;20307&quot; value=&quot;274&quot;/&gt;&lt;/object&gt;&lt;object type=&quot;3&quot; unique_id=&quot;10014&quot;&gt;&lt;property id=&quot;20148&quot; value=&quot;5&quot;/&gt;&lt;property id=&quot;20300&quot; value=&quot;Slide 12 - &amp;quot;Is your browser cool?&amp;quot;&quot;/&gt;&lt;property id=&quot;20307&quot; value=&quot;275&quot;/&gt;&lt;/object&gt;&lt;object type=&quot;3&quot; unique_id=&quot;10015&quot;&gt;&lt;property id=&quot;20148&quot; value=&quot;5&quot;/&gt;&lt;property id=&quot;20300&quot; value=&quot;Slide 13 - &amp;quot;!websocket&amp;quot;&quot;/&gt;&lt;property id=&quot;20307&quot; value=&quot;276&quot;/&gt;&lt;/object&gt;&lt;object type=&quot;3&quot; unique_id=&quot;10016&quot;&gt;&lt;property id=&quot;20148&quot; value=&quot;5&quot;/&gt;&lt;property id=&quot;20300&quot; value=&quot;Slide 14 - &amp;quot;The Details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tep On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Example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tep Two&amp;quot;&quot;/&gt;&lt;property id=&quot;20307&quot; value=&quot;282&quot;/&gt;&lt;/object&gt;&lt;object type=&quot;3&quot; unique_id=&quot;10020&quot;&gt;&lt;property id=&quot;20148&quot; value=&quot;5&quot;/&gt;&lt;property id=&quot;20300&quot; value=&quot;Slide 18 - &amp;quot;Example&amp;quot;&quot;/&gt;&lt;property id=&quot;20307&quot; value=&quot;283&quot;/&gt;&lt;/object&gt;&lt;object type=&quot;3&quot; unique_id=&quot;10021&quot;&gt;&lt;property id=&quot;20148&quot; value=&quot;5&quot;/&gt;&lt;property id=&quot;20300&quot; value=&quot;Slide 19 - &amp;quot;Demo&amp;quot;&quot;/&gt;&lt;property id=&quot;20307&quot; value=&quot;284&quot;/&gt;&lt;/object&gt;&lt;object type=&quot;3&quot; unique_id=&quot;10022&quot;&gt;&lt;property id=&quot;20148&quot; value=&quot;5&quot;/&gt;&lt;property id=&quot;20300&quot; value=&quot;Slide 20 - &amp;quot;Using the JavaScript API&amp;quot;&quot;/&gt;&lt;property id=&quot;20307&quot; value=&quot;285&quot;/&gt;&lt;/object&gt;&lt;object type=&quot;3&quot; unique_id=&quot;10023&quot;&gt;&lt;property id=&quot;20148&quot; value=&quot;5&quot;/&gt;&lt;property id=&quot;20300&quot; value=&quot;Slide 21 - &amp;quot;More…&amp;quot;&quot;/&gt;&lt;property id=&quot;20307&quot; value=&quot;286&quot;/&gt;&lt;/object&gt;&lt;object type=&quot;3&quot; unique_id=&quot;10024&quot;&gt;&lt;property id=&quot;20148&quot; value=&quot;5&quot;/&gt;&lt;property id=&quot;20300&quot; value=&quot;Slide 22 - &amp;quot;Demo&amp;quot;&quot;/&gt;&lt;property id=&quot;20307&quot; value=&quot;287&quot;/&gt;&lt;/object&gt;&lt;object type=&quot;3&quot; unique_id=&quot;10025&quot;&gt;&lt;property id=&quot;20148&quot; value=&quot;5&quot;/&gt;&lt;property id=&quot;20300&quot; value=&quot;Slide 23 - &amp;quot;Obligatory Chat Demo&amp;quot;&quot;/&gt;&lt;property id=&quot;20307&quot; value=&quot;288&quot;/&gt;&lt;/object&gt;&lt;object type=&quot;3&quot; unique_id=&quot;10026&quot;&gt;&lt;property id=&quot;20148&quot; value=&quot;5&quot;/&gt;&lt;property id=&quot;20300&quot; value=&quot;Slide 24 - &amp;quot;CFC Handlers&amp;quot;&quot;/&gt;&lt;property id=&quot;20307&quot; value=&quot;289&quot;/&gt;&lt;/object&gt;&lt;object type=&quot;3&quot; unique_id=&quot;10027&quot;&gt;&lt;property id=&quot;20148&quot; value=&quot;5&quot;/&gt;&lt;property id=&quot;20300&quot; value=&quot;Slide 25 - &amp;quot;Methods&amp;quot;&quot;/&gt;&lt;property id=&quot;20307&quot; value=&quot;290&quot;/&gt;&lt;/object&gt;&lt;object type=&quot;3&quot; unique_id=&quot;10028&quot;&gt;&lt;property id=&quot;20148&quot; value=&quot;5&quot;/&gt;&lt;property id=&quot;20300&quot; value=&quot;Slide 26 - &amp;quot;Demo&amp;quot;&quot;/&gt;&lt;property id=&quot;20307&quot; value=&quot;291&quot;/&gt;&lt;/object&gt;&lt;object type=&quot;3&quot; unique_id=&quot;10029&quot;&gt;&lt;property id=&quot;20148&quot; value=&quot;5&quot;/&gt;&lt;property id=&quot;20300&quot; value=&quot;Slide 27 - &amp;quot;Server-Side Functions&amp;quot;&quot;/&gt;&lt;property id=&quot;20307&quot; value=&quot;292&quot;/&gt;&lt;/object&gt;&lt;object type=&quot;3&quot; unique_id=&quot;10030&quot;&gt;&lt;property id=&quot;20148&quot; value=&quot;5&quot;/&gt;&lt;property id=&quot;20300&quot; value=&quot;Slide 28 - &amp;quot;Demo&amp;quot;&quot;/&gt;&lt;property id=&quot;20307&quot; value=&quot;293&quot;/&gt;&lt;/object&gt;&lt;object type=&quot;3&quot; unique_id=&quot;10031&quot;&gt;&lt;property id=&quot;20148&quot; value=&quot;5&quot;/&gt;&lt;property id=&quot;20300&quot; value=&quot;Slide 29 - &amp;quot;Filtering Options&amp;quot;&quot;/&gt;&lt;property id=&quot;20307&quot; value=&quot;295&quot;/&gt;&lt;/object&gt;&lt;object type=&quot;3&quot; unique_id=&quot;10032&quot;&gt;&lt;property id=&quot;20148&quot; value=&quot;5&quot;/&gt;&lt;property id=&quot;20300&quot; value=&quot;Slide 30 - &amp;quot;Subchannels&amp;quot;&quot;/&gt;&lt;property id=&quot;20307&quot; value=&quot;296&quot;/&gt;&lt;/object&gt;&lt;object type=&quot;3&quot; unique_id=&quot;10033&quot;&gt;&lt;property id=&quot;20148&quot; value=&quot;5&quot;/&gt;&lt;property id=&quot;20300&quot; value=&quot;Slide 31 - &amp;quot;Subchannels (2)&amp;quot;&quot;/&gt;&lt;property id=&quot;20307&quot; value=&quot;297&quot;/&gt;&lt;/object&gt;&lt;object type=&quot;3&quot; unique_id=&quot;10034&quot;&gt;&lt;property id=&quot;20148&quot; value=&quot;5&quot;/&gt;&lt;property id=&quot;20300&quot; value=&quot;Slide 32 - &amp;quot;Demo&amp;quot;&quot;/&gt;&lt;property id=&quot;20307&quot; value=&quot;298&quot;/&gt;&lt;/object&gt;&lt;object type=&quot;3&quot; unique_id=&quot;10035&quot;&gt;&lt;property id=&quot;20148&quot; value=&quot;5&quot;/&gt;&lt;property id=&quot;20300&quot; value=&quot;Slide 33 - &amp;quot;Selectors&amp;quot;&quot;/&gt;&lt;property id=&quot;20307&quot; value=&quot;299&quot;/&gt;&lt;/object&gt;&lt;object type=&quot;3&quot; unique_id=&quot;10036&quot;&gt;&lt;property id=&quot;20148&quot; value=&quot;5&quot;/&gt;&lt;property id=&quot;20300&quot; value=&quot;Slide 34 - &amp;quot;Selector Example&amp;quot;&quot;/&gt;&lt;property id=&quot;20307&quot; value=&quot;300&quot;/&gt;&lt;/object&gt;&lt;object type=&quot;3&quot; unique_id=&quot;10037&quot;&gt;&lt;property id=&quot;20148&quot; value=&quot;5&quot;/&gt;&lt;property id=&quot;20300&quot; value=&quot;Slide 35 - &amp;quot;Demo&amp;quot;&quot;/&gt;&lt;property id=&quot;20307&quot; value=&quot;301&quot;/&gt;&lt;/object&gt;&lt;object type=&quot;3&quot; unique_id=&quot;10038&quot;&gt;&lt;property id=&quot;20148&quot; value=&quot;5&quot;/&gt;&lt;property id=&quot;20300&quot; value=&quot;Slide 36 - &amp;quot;Security&amp;quot;&quot;/&gt;&lt;property id=&quot;20307&quot; value=&quot;303&quot;/&gt;&lt;/object&gt;&lt;object type=&quot;3&quot; unique_id=&quot;10039&quot;&gt;&lt;property id=&quot;20148&quot; value=&quot;5&quot;/&gt;&lt;property id=&quot;20300&quot; value=&quot;Slide 37 - &amp;quot;Authentication&amp;quot;&quot;/&gt;&lt;property id=&quot;20307&quot; value=&quot;304&quot;/&gt;&lt;/object&gt;&lt;object type=&quot;3&quot; unique_id=&quot;10040&quot;&gt;&lt;property id=&quot;20148&quot; value=&quot;5&quot;/&gt;&lt;property id=&quot;20300&quot; value=&quot;Slide 38 - &amp;quot;onWSAuthenticate&amp;quot;&quot;/&gt;&lt;property id=&quot;20307&quot; value=&quot;305&quot;/&gt;&lt;/object&gt;&lt;object type=&quot;3&quot; unique_id=&quot;10041&quot;&gt;&lt;property id=&quot;20148&quot; value=&quot;5&quot;/&gt;&lt;property id=&quot;20300&quot; value=&quot;Slide 39 - &amp;quot;Demo&amp;quot;&quot;/&gt;&lt;property id=&quot;20307&quot; value=&quot;306&quot;/&gt;&lt;/object&gt;&lt;object type=&quot;3&quot; unique_id=&quot;10042&quot;&gt;&lt;property id=&quot;20148&quot; value=&quot;5&quot;/&gt;&lt;property id=&quot;20300&quot; value=&quot;Slide 40 - &amp;quot;SingleSignOn Mode&amp;quot;&quot;/&gt;&lt;property id=&quot;20307&quot; value=&quot;307&quot;/&gt;&lt;/object&gt;&lt;object type=&quot;3&quot; unique_id=&quot;10043&quot;&gt;&lt;property id=&quot;20148&quot; value=&quot;5&quot;/&gt;&lt;property id=&quot;20300&quot; value=&quot;Slide 41 - &amp;quot;Demo&amp;quot;&quot;/&gt;&lt;property id=&quot;20307&quot; value=&quot;308&quot;/&gt;&lt;/object&gt;&lt;object type=&quot;3&quot; unique_id=&quot;10044&quot;&gt;&lt;property id=&quot;20148&quot; value=&quot;5&quot;/&gt;&lt;property id=&quot;20300&quot; value=&quot;Slide 42 - &amp;quot;Security&amp;quot;&quot;/&gt;&lt;property id=&quot;20307&quot; value=&quot;309&quot;/&gt;&lt;/object&gt;&lt;object type=&quot;3&quot; unique_id=&quot;10045&quot;&gt;&lt;property id=&quot;20148&quot; value=&quot;5&quot;/&gt;&lt;property id=&quot;20300&quot; value=&quot;Slide 44 - &amp;quot;invokeAndPublish&amp;quot;&quot;/&gt;&lt;property id=&quot;20307&quot; value=&quot;310&quot;/&gt;&lt;/object&gt;&lt;object type=&quot;3&quot; unique_id=&quot;10046&quot;&gt;&lt;property id=&quot;20148&quot; value=&quot;5&quot;/&gt;&lt;property id=&quot;20300&quot; value=&quot;Slide 45 - &amp;quot;Demo&amp;quot;&quot;/&gt;&lt;property id=&quot;20307&quot; value=&quot;311&quot;/&gt;&lt;/object&gt;&lt;object type=&quot;3&quot; unique_id=&quot;10047&quot;&gt;&lt;property id=&quot;20148&quot; value=&quot;5&quot;/&gt;&lt;property id=&quot;20300&quot; value=&quot;Slide 46 - &amp;quot;Point2Point WebSocket&amp;quot;&quot;/&gt;&lt;property id=&quot;20307&quot; value=&quot;312&quot;/&gt;&lt;/object&gt;&lt;object type=&quot;3&quot; unique_id=&quot;10048&quot;&gt;&lt;property id=&quot;20148&quot; value=&quot;5&quot;/&gt;&lt;property id=&quot;20300&quot; value=&quot;Slide 47 - &amp;quot;Demo&amp;quot;&quot;/&gt;&lt;property id=&quot;20307&quot; value=&quot;313&quot;/&gt;&lt;/object&gt;&lt;object type=&quot;3&quot; unique_id=&quot;10049&quot;&gt;&lt;property id=&quot;20148&quot; value=&quot;5&quot;/&gt;&lt;property id=&quot;20300&quot; value=&quot;Slide 48 - &amp;quot;Fallback&amp;quot;&quot;/&gt;&lt;property id=&quot;20307&quot; value=&quot;314&quot;/&gt;&lt;/object&gt;&lt;object type=&quot;3&quot; unique_id=&quot;10050&quot;&gt;&lt;property id=&quot;20148&quot; value=&quot;5&quot;/&gt;&lt;property id=&quot;20300&quot; value=&quot;Slide 49 - &amp;quot;Demo&amp;quot;&quot;/&gt;&lt;property id=&quot;20307&quot; value=&quot;315&quot;/&gt;&lt;/object&gt;&lt;object type=&quot;3&quot; unique_id=&quot;10051&quot;&gt;&lt;property id=&quot;20148&quot; value=&quot;5&quot;/&gt;&lt;property id=&quot;20300&quot; value=&quot;Slide 50 - &amp;quot;CF Administrator Options&amp;quot;&quot;/&gt;&lt;property id=&quot;20307&quot; value=&quot;294&quot;/&gt;&lt;/object&gt;&lt;object type=&quot;3&quot; unique_id=&quot;10052&quot;&gt;&lt;property id=&quot;20148&quot; value=&quot;5&quot;/&gt;&lt;property id=&quot;20300&quot; value=&quot;Slide 52 - &amp;quot;Any questions?&amp;quot;&quot;/&gt;&lt;property id=&quot;20307&quot; value=&quot;302&quot;/&gt;&lt;/object&gt;&lt;object type=&quot;3&quot; unique_id=&quot;10209&quot;&gt;&lt;property id=&quot;20148&quot; value=&quot;5&quot;/&gt;&lt;property id=&quot;20300&quot; value=&quot;Slide 43 - &amp;quot;No Chat Demo!&amp;quot;&quot;/&gt;&lt;property id=&quot;20307&quot; value=&quot;316&quot;/&gt;&lt;/object&gt;&lt;object type=&quot;3&quot; unique_id=&quot;10370&quot;&gt;&lt;property id=&quot;20148&quot; value=&quot;5&quot;/&gt;&lt;property id=&quot;20300&quot; value=&quot;Slide 51 - &amp;quot;Chrome Dev Tools&amp;quot;&quot;/&gt;&lt;property id=&quot;20307&quot; value=&quot;317&quot;/&gt;&lt;/object&gt;&lt;/object&gt;&lt;object type=&quot;8&quot; unique_id=&quot;1010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TerryTheme2012.thmx</Template>
  <TotalTime>3950</TotalTime>
  <Words>1009</Words>
  <Application>Microsoft Macintosh PowerPoint</Application>
  <PresentationFormat>On-screen Show (4:3)</PresentationFormat>
  <Paragraphs>182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TerryTheme2012</vt:lpstr>
      <vt:lpstr>1_TerryTheme2012</vt:lpstr>
      <vt:lpstr>Using WebSockets with ColdFusion</vt:lpstr>
      <vt:lpstr>Who am I?</vt:lpstr>
      <vt:lpstr>What the heck is a Web Socket?</vt:lpstr>
      <vt:lpstr>PowerPoint Presentation</vt:lpstr>
      <vt:lpstr>No, seriously, what is it?</vt:lpstr>
      <vt:lpstr>PowerPoint Presentation</vt:lpstr>
      <vt:lpstr>Ok, dude, what?</vt:lpstr>
      <vt:lpstr>PowerPoint Presentation</vt:lpstr>
      <vt:lpstr>Remember this guy?</vt:lpstr>
      <vt:lpstr>The New Hotness</vt:lpstr>
      <vt:lpstr>Communication via Phone</vt:lpstr>
      <vt:lpstr>Is your browser cool?</vt:lpstr>
      <vt:lpstr>!websocket</vt:lpstr>
      <vt:lpstr>The Details</vt:lpstr>
      <vt:lpstr>Step One</vt:lpstr>
      <vt:lpstr>Example</vt:lpstr>
      <vt:lpstr>Step Two</vt:lpstr>
      <vt:lpstr>Example</vt:lpstr>
      <vt:lpstr>Demo</vt:lpstr>
      <vt:lpstr>Using the JavaScript API</vt:lpstr>
      <vt:lpstr>More…</vt:lpstr>
      <vt:lpstr>Demo</vt:lpstr>
      <vt:lpstr>CFC Handlers</vt:lpstr>
      <vt:lpstr>Methods</vt:lpstr>
      <vt:lpstr>Demo</vt:lpstr>
      <vt:lpstr>Server-Side Functions</vt:lpstr>
      <vt:lpstr>Demo</vt:lpstr>
      <vt:lpstr>Filtering Options</vt:lpstr>
      <vt:lpstr>Subchannels</vt:lpstr>
      <vt:lpstr>Subchannels (2)</vt:lpstr>
      <vt:lpstr>Demo</vt:lpstr>
      <vt:lpstr>Selectors</vt:lpstr>
      <vt:lpstr>Selector Example</vt:lpstr>
      <vt:lpstr>Demo</vt:lpstr>
      <vt:lpstr>Security</vt:lpstr>
      <vt:lpstr>Authentication</vt:lpstr>
      <vt:lpstr>onWSAuthenticate</vt:lpstr>
      <vt:lpstr>Demo</vt:lpstr>
      <vt:lpstr>SingleSignOn Mode</vt:lpstr>
      <vt:lpstr>Demo</vt:lpstr>
      <vt:lpstr>Security</vt:lpstr>
      <vt:lpstr>No Chat Demo!</vt:lpstr>
      <vt:lpstr>invokeAndPublish</vt:lpstr>
      <vt:lpstr>Demo</vt:lpstr>
      <vt:lpstr>Point2Point WebSocket</vt:lpstr>
      <vt:lpstr>Demo</vt:lpstr>
      <vt:lpstr>Fallback</vt:lpstr>
      <vt:lpstr>Demo</vt:lpstr>
      <vt:lpstr>CF Administrator Options</vt:lpstr>
      <vt:lpstr>Chrome Dev Tools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Terry Ryan</dc:creator>
  <cp:lastModifiedBy>Raymond Camden</cp:lastModifiedBy>
  <cp:revision>135</cp:revision>
  <dcterms:created xsi:type="dcterms:W3CDTF">2012-02-10T19:36:14Z</dcterms:created>
  <dcterms:modified xsi:type="dcterms:W3CDTF">2012-09-29T12:34:21Z</dcterms:modified>
</cp:coreProperties>
</file>