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6" r:id="rId2"/>
  </p:sldMasterIdLst>
  <p:notesMasterIdLst>
    <p:notesMasterId r:id="rId53"/>
  </p:notesMasterIdLst>
  <p:sldIdLst>
    <p:sldId id="256" r:id="rId3"/>
    <p:sldId id="268" r:id="rId4"/>
    <p:sldId id="258" r:id="rId5"/>
    <p:sldId id="269" r:id="rId6"/>
    <p:sldId id="280" r:id="rId7"/>
    <p:sldId id="270" r:id="rId8"/>
    <p:sldId id="28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294" r:id="rId51"/>
    <p:sldId id="30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3" autoAdjust="0"/>
    <p:restoredTop sz="94695" autoAdjust="0"/>
  </p:normalViewPr>
  <p:slideViewPr>
    <p:cSldViewPr snapToGrid="0" snapToObjects="1">
      <p:cViewPr varScale="1">
        <p:scale>
          <a:sx n="84" d="100"/>
          <a:sy n="84" d="100"/>
        </p:scale>
        <p:origin x="-125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C0CA7-E72F-774B-8549-F21F1B6FC7E3}" type="datetimeFigureOut">
              <a:rPr lang="en-US" smtClean="0"/>
              <a:t>5/9/2012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304C-F4DC-004A-80ED-6BCFB607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Designer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Developer?</a:t>
            </a:r>
          </a:p>
          <a:p>
            <a:r>
              <a:rPr lang="en-US" baseline="0" dirty="0" smtClean="0"/>
              <a:t>Both?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jQuery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jQuery</a:t>
            </a:r>
            <a:r>
              <a:rPr lang="en-US" baseline="0" dirty="0" smtClean="0"/>
              <a:t> Mobile?</a:t>
            </a:r>
          </a:p>
          <a:p>
            <a:r>
              <a:rPr lang="en-US" baseline="0" dirty="0" err="1" smtClean="0"/>
              <a:t>PhoneGap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TypeKit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Adobe Edge?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25849-59BA-8F4A-A6B4-E04FAA79B4A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4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THe</a:t>
            </a:r>
            <a:r>
              <a:rPr lang="en-US" dirty="0" smtClean="0"/>
              <a:t> biggest thing wrong with this is the waste of network calls. If your server doesn't have data for you then you've just wasted it.</a:t>
            </a:r>
          </a:p>
          <a:p>
            <a:r>
              <a:rPr lang="en-US" dirty="0" smtClean="0"/>
              <a:t>If you slow it down, then you run the risk of your data being out of date.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DE6CA-8101-47C3-ACC7-EACFF80AB4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7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3167"/>
            <a:ext cx="7772400" cy="3672416"/>
          </a:xfrm>
        </p:spPr>
        <p:txBody>
          <a:bodyPr anchor="b" anchorCtr="0"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720166"/>
            <a:ext cx="7772400" cy="141816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Terry Ryan</a:t>
            </a:r>
          </a:p>
          <a:p>
            <a:r>
              <a:rPr lang="en-US" dirty="0" smtClean="0"/>
              <a:t>Adobe Developer Evangelist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tpryan</a:t>
            </a:r>
            <a:endParaRPr lang="en-US" dirty="0"/>
          </a:p>
        </p:txBody>
      </p:sp>
      <p:pic>
        <p:nvPicPr>
          <p:cNvPr id="7" name="Picture 2" descr="Adob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7" y="0"/>
            <a:ext cx="4095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7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851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231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99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8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5291667"/>
            <a:ext cx="4104217" cy="12805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1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167"/>
            <a:ext cx="7772400" cy="6254750"/>
          </a:xfrm>
        </p:spPr>
        <p:txBody>
          <a:bodyPr anchor="ctr" anchorCtr="1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2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38113" y="115888"/>
            <a:ext cx="8804275" cy="66262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6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3167"/>
            <a:ext cx="7772400" cy="3672416"/>
          </a:xfrm>
        </p:spPr>
        <p:txBody>
          <a:bodyPr anchor="b" anchorCtr="0">
            <a:normAutofit/>
          </a:bodyPr>
          <a:lstStyle>
            <a:lvl1pPr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720166"/>
            <a:ext cx="7772400" cy="141816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Terry Ryan</a:t>
            </a:r>
          </a:p>
          <a:p>
            <a:r>
              <a:rPr lang="en-US" dirty="0" smtClean="0"/>
              <a:t>Adobe Developer Evangelist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tpryan</a:t>
            </a:r>
            <a:endParaRPr lang="en-US" dirty="0"/>
          </a:p>
        </p:txBody>
      </p:sp>
      <p:pic>
        <p:nvPicPr>
          <p:cNvPr id="7" name="Picture 2" descr="Ado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587" y="0"/>
            <a:ext cx="40957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8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4913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3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solidFill>
                  <a:srgbClr val="FFFFFF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84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24781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4760" y="4270282"/>
            <a:ext cx="8229600" cy="2478127"/>
          </a:xfrm>
        </p:spPr>
        <p:txBody>
          <a:bodyPr anchor="b" anchorCtr="0"/>
          <a:lstStyle>
            <a:lvl1pPr marL="0" indent="0">
              <a:buNone/>
              <a:defRPr b="0" i="1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65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274638"/>
            <a:ext cx="4104217" cy="629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49132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4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rade Gothic LT Std Light"/>
                <a:cs typeface="Trade Gothic LT Std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8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74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latin typeface="Consolas"/>
                <a:cs typeface="Consolas"/>
              </a:defRPr>
            </a:lvl1pPr>
            <a:lvl2pPr marL="457200" indent="0">
              <a:buNone/>
              <a:defRPr sz="2400">
                <a:latin typeface="Consolas"/>
                <a:cs typeface="Consolas"/>
              </a:defRPr>
            </a:lvl2pPr>
            <a:lvl3pPr marL="914400" indent="0">
              <a:buNone/>
              <a:defRPr sz="2000">
                <a:latin typeface="Consolas"/>
                <a:cs typeface="Consolas"/>
              </a:defRPr>
            </a:lvl3pPr>
            <a:lvl4pPr marL="1371600" indent="0">
              <a:buNone/>
              <a:defRPr sz="1800">
                <a:latin typeface="Consolas"/>
                <a:cs typeface="Consolas"/>
              </a:defRPr>
            </a:lvl4pPr>
            <a:lvl5pPr marL="1828800" indent="0">
              <a:buNone/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1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01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9895"/>
            <a:ext cx="4040188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01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99895"/>
            <a:ext cx="4041775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5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44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5529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18518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50231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094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Consolas"/>
                <a:cs typeface="Consolas"/>
              </a:defRPr>
            </a:lvl1pPr>
            <a:lvl2pPr marL="457200" indent="0">
              <a:buFont typeface="Arial"/>
              <a:buNone/>
              <a:defRPr sz="1800">
                <a:latin typeface="Consolas"/>
                <a:cs typeface="Consolas"/>
              </a:defRPr>
            </a:lvl2pPr>
            <a:lvl3pPr marL="914400" indent="0">
              <a:buFont typeface="Arial"/>
              <a:buNone/>
              <a:defRPr sz="1800">
                <a:latin typeface="Consolas"/>
                <a:cs typeface="Consolas"/>
              </a:defRPr>
            </a:lvl3pPr>
            <a:lvl4pPr marL="1371600" indent="0">
              <a:buFont typeface="Arial"/>
              <a:buNone/>
              <a:defRPr sz="1800">
                <a:latin typeface="Consolas"/>
                <a:cs typeface="Consolas"/>
              </a:defRPr>
            </a:lvl4pPr>
            <a:lvl5pPr marL="1828800" indent="0">
              <a:buFont typeface="Arial"/>
              <a:buNone/>
              <a:defRPr sz="1800">
                <a:latin typeface="Consolas"/>
                <a:cs typeface="Consola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58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5291667"/>
            <a:ext cx="4104217" cy="12805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334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"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167"/>
            <a:ext cx="7772400" cy="6254750"/>
          </a:xfrm>
        </p:spPr>
        <p:txBody>
          <a:bodyPr anchor="ctr" anchorCtr="1">
            <a:normAutofit/>
          </a:bodyPr>
          <a:lstStyle>
            <a:lvl1pPr algn="ctr">
              <a:defRPr sz="80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9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374"/>
            <a:ext cx="8229600" cy="24781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4760" y="4270282"/>
            <a:ext cx="8229600" cy="2478127"/>
          </a:xfrm>
        </p:spPr>
        <p:txBody>
          <a:bodyPr anchor="b" anchorCtr="0"/>
          <a:lstStyle>
            <a:lvl1pPr marL="0" indent="0">
              <a:buNone/>
              <a:defRPr b="0" i="1">
                <a:solidFill>
                  <a:srgbClr val="FF0000"/>
                </a:solidFill>
                <a:latin typeface="Trade Gothic LT Std Cn"/>
                <a:cs typeface="Trade Gothic LT Std Cn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4366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38113" y="115888"/>
            <a:ext cx="8804275" cy="66262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Sean"/>
                <a:cs typeface="Sean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5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4582582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4125382" cy="6297613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2582" y="274638"/>
            <a:ext cx="4104217" cy="6297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Trade Gothic LT Std Light"/>
                <a:cs typeface="Trade Gothic LT Std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74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013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99895"/>
            <a:ext cx="4040188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013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99895"/>
            <a:ext cx="4041775" cy="4214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7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00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88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7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62" r:id="rId11"/>
    <p:sldLayoutId id="2147483663" r:id="rId12"/>
    <p:sldLayoutId id="2147483664" r:id="rId13"/>
    <p:sldLayoutId id="21474836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 cap="none">
          <a:solidFill>
            <a:srgbClr val="FF0000"/>
          </a:solidFill>
          <a:latin typeface="Trade Gothic LT Std Bold Condensed No. 20"/>
          <a:ea typeface="+mj-ea"/>
          <a:cs typeface="Frutiger LT Std 87 ExtraBlk C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abon LT Std"/>
          <a:ea typeface="+mn-ea"/>
          <a:cs typeface="Sabon LT St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abon LT Std"/>
          <a:ea typeface="+mn-ea"/>
          <a:cs typeface="Sabon LT St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abon LT Std"/>
          <a:ea typeface="+mn-ea"/>
          <a:cs typeface="Sabon LT St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88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82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5400" kern="1200" cap="none">
          <a:solidFill>
            <a:srgbClr val="FF0000"/>
          </a:solidFill>
          <a:latin typeface="Trade Gothic LT Std Bold Condensed No. 20"/>
          <a:ea typeface="+mj-ea"/>
          <a:cs typeface="Frutiger LT Std 87 ExtraBlk C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abon LT Std"/>
          <a:ea typeface="+mn-ea"/>
          <a:cs typeface="Sabon LT St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abon LT Std"/>
          <a:ea typeface="+mn-ea"/>
          <a:cs typeface="Sabon LT St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abon LT Std"/>
          <a:ea typeface="+mn-ea"/>
          <a:cs typeface="Sabon LT St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abon LT Std"/>
          <a:ea typeface="+mn-ea"/>
          <a:cs typeface="Sabon LT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Using </a:t>
            </a:r>
            <a:r>
              <a:rPr lang="en-US" sz="6600" dirty="0" err="1" smtClean="0"/>
              <a:t>WebSockets</a:t>
            </a:r>
            <a:r>
              <a:rPr lang="en-US" sz="6600" dirty="0" smtClean="0"/>
              <a:t> </a:t>
            </a:r>
            <a:r>
              <a:rPr lang="en-US" sz="6600" dirty="0"/>
              <a:t>with ColdFusion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Camden </a:t>
            </a:r>
            <a:r>
              <a:rPr lang="en-US" dirty="0"/>
              <a:t>|  </a:t>
            </a:r>
            <a:r>
              <a:rPr lang="en-US" dirty="0" smtClean="0"/>
              <a:t>Developer </a:t>
            </a:r>
            <a:r>
              <a:rPr lang="en-US" dirty="0"/>
              <a:t>Evangelist</a:t>
            </a:r>
          </a:p>
          <a:p>
            <a:r>
              <a:rPr lang="en-US" dirty="0"/>
              <a:t>Twitter: </a:t>
            </a:r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cfjedimaster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0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Hotness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me to open a connection</a:t>
            </a:r>
          </a:p>
          <a:p>
            <a:r>
              <a:rPr lang="en-US" dirty="0" smtClean="0"/>
              <a:t>I'm told when new stuff is broadcast (server or other clients)</a:t>
            </a:r>
          </a:p>
          <a:p>
            <a:r>
              <a:rPr lang="en-US" dirty="0" smtClean="0"/>
              <a:t>I can broadcast my own stuff</a:t>
            </a:r>
          </a:p>
          <a:p>
            <a:r>
              <a:rPr lang="en-US" dirty="0" smtClean="0"/>
              <a:t>All kinds of fun filtering/organizing possible (think switchboard)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via Phone</a:t>
            </a:r>
            <a:endParaRPr lang="en-US" dirty="0"/>
          </a:p>
        </p:txBody>
      </p:sp>
      <p:pic>
        <p:nvPicPr>
          <p:cNvPr id="2050" name="Picture 2" descr="C:\Users\Raymond\Dropbox\Photos\iStockPhoto\iStock_000017844181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678"/>
            <a:ext cx="4256857" cy="63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Browser is not worthy!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Raymond\AppData\Local\Temp\enhtmlclip\ScreenClip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57400"/>
            <a:ext cx="87630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!</a:t>
            </a:r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Fallback to Flash</a:t>
            </a:r>
          </a:p>
          <a:p>
            <a:r>
              <a:rPr lang="en-US" dirty="0" smtClean="0"/>
              <a:t>100% of your code still works</a:t>
            </a:r>
          </a:p>
          <a:p>
            <a:r>
              <a:rPr lang="en-US" dirty="0" smtClean="0"/>
              <a:t>Support for showing a message to the poor saps left out…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side and server side</a:t>
            </a:r>
          </a:p>
          <a:p>
            <a:r>
              <a:rPr lang="en-US" dirty="0" smtClean="0"/>
              <a:t>ColdFusion tags and JavaScript</a:t>
            </a:r>
          </a:p>
          <a:p>
            <a:r>
              <a:rPr lang="en-US" dirty="0" smtClean="0"/>
              <a:t>You will be writing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Application.cfc</a:t>
            </a:r>
            <a:r>
              <a:rPr lang="en-US" dirty="0" smtClean="0"/>
              <a:t> defines valid channels</a:t>
            </a:r>
          </a:p>
          <a:p>
            <a:r>
              <a:rPr lang="en-US" dirty="0" smtClean="0"/>
              <a:t>Channels are the most broad, most high level organization for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Defined as an array of </a:t>
            </a:r>
            <a:r>
              <a:rPr lang="en-US" dirty="0" err="1" smtClean="0"/>
              <a:t>structs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4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180" y="1992451"/>
            <a:ext cx="8692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this.wschannels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= [{name="Sports"},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     {name="Stocks"},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               {name="Weather"}];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CFM defines a </a:t>
            </a:r>
            <a:r>
              <a:rPr lang="en-US" dirty="0" err="1" smtClean="0"/>
              <a:t>websocket</a:t>
            </a:r>
            <a:r>
              <a:rPr lang="en-US" dirty="0" smtClean="0"/>
              <a:t> via the new &lt;</a:t>
            </a:r>
            <a:r>
              <a:rPr lang="en-US" dirty="0" err="1" smtClean="0"/>
              <a:t>cfwebsocket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Give it a name that sets up the JavaScript handle</a:t>
            </a:r>
          </a:p>
          <a:p>
            <a:r>
              <a:rPr lang="en-US" dirty="0" smtClean="0"/>
              <a:t>Tell it what to run when a message comes in</a:t>
            </a:r>
          </a:p>
          <a:p>
            <a:r>
              <a:rPr lang="en-US" dirty="0" smtClean="0"/>
              <a:t>Tell it what channel to connect to</a:t>
            </a:r>
          </a:p>
          <a:p>
            <a:r>
              <a:rPr lang="en-US" dirty="0" smtClean="0"/>
              <a:t>(There's more options)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cfwebsocket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name="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myWS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onMessage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messageHandler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subscribeTo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="news"&gt;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9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Raymond Camden</a:t>
            </a:r>
          </a:p>
          <a:p>
            <a:r>
              <a:rPr lang="en-US" dirty="0" smtClean="0"/>
              <a:t>Developer Evangelist for Adobe</a:t>
            </a:r>
          </a:p>
          <a:p>
            <a:r>
              <a:rPr lang="en-US" dirty="0" smtClean="0"/>
              <a:t>www.raymondcamden.com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cfjedimaster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2" descr="http://www.raymondcamden.com/images/meat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68019"/>
            <a:ext cx="2828925" cy="228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publish - send a message (anything!)</a:t>
            </a:r>
          </a:p>
          <a:p>
            <a:r>
              <a:rPr lang="en-US" dirty="0" err="1" smtClean="0"/>
              <a:t>openConnection</a:t>
            </a:r>
            <a:r>
              <a:rPr lang="en-US" dirty="0" smtClean="0"/>
              <a:t>/</a:t>
            </a:r>
            <a:r>
              <a:rPr lang="en-US" dirty="0" err="1" smtClean="0"/>
              <a:t>closeConnection</a:t>
            </a:r>
            <a:r>
              <a:rPr lang="en-US" dirty="0" smtClean="0"/>
              <a:t> - pick up or hang up the phone</a:t>
            </a:r>
          </a:p>
          <a:p>
            <a:r>
              <a:rPr lang="en-US" dirty="0" smtClean="0"/>
              <a:t>subscribe/unsubscribe - connect (or disconnect) from a channel</a:t>
            </a:r>
          </a:p>
          <a:p>
            <a:r>
              <a:rPr lang="en-US" dirty="0" err="1" smtClean="0"/>
              <a:t>getSubcriptions</a:t>
            </a:r>
            <a:r>
              <a:rPr lang="en-US" dirty="0" smtClean="0"/>
              <a:t> - what I'm subscribed to</a:t>
            </a:r>
          </a:p>
          <a:p>
            <a:r>
              <a:rPr lang="en-US" dirty="0" err="1" smtClean="0"/>
              <a:t>getSubscriberCount</a:t>
            </a:r>
            <a:r>
              <a:rPr lang="en-US" dirty="0" smtClean="0"/>
              <a:t> - how many people are listening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2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authenticate - used for secured channels</a:t>
            </a:r>
          </a:p>
          <a:p>
            <a:r>
              <a:rPr lang="en-US" dirty="0" smtClean="0"/>
              <a:t>invoke and </a:t>
            </a:r>
            <a:r>
              <a:rPr lang="en-US" dirty="0" err="1" smtClean="0"/>
              <a:t>invokeAndPublish</a:t>
            </a:r>
            <a:r>
              <a:rPr lang="en-US" dirty="0" smtClean="0"/>
              <a:t> - used to communicate to a CFC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99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Obligatory Chat Demo</a:t>
            </a:r>
            <a:endParaRPr lang="en-US" dirty="0"/>
          </a:p>
        </p:txBody>
      </p:sp>
      <p:pic>
        <p:nvPicPr>
          <p:cNvPr id="3074" name="Picture 2" descr="C:\Users\Raymond\Dropbox\Photos\iStockPhoto\iStock_000017872939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40" y="1844015"/>
            <a:ext cx="5390320" cy="48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you server-side control over your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Must extend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CFIDE.websocket.ChannelListener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cs typeface="Consolas" pitchFamily="49" charset="0"/>
              </a:rPr>
              <a:t>Some map to JavaScript functions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Define the use of a handler in your </a:t>
            </a:r>
            <a:r>
              <a:rPr lang="en-US" dirty="0" err="1" smtClean="0">
                <a:latin typeface="Sabon LT Std" pitchFamily="18" charset="0"/>
                <a:cs typeface="Consolas" pitchFamily="49" charset="0"/>
              </a:rPr>
              <a:t>Application.cfc</a:t>
            </a:r>
            <a:endParaRPr lang="en-US" dirty="0" smtClean="0">
              <a:latin typeface="Sabon LT Std" pitchFamily="18" charset="0"/>
              <a:cs typeface="Consolas" pitchFamily="49" charset="0"/>
            </a:endParaRP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Cached!!</a:t>
            </a:r>
          </a:p>
          <a:p>
            <a:pPr marL="0" indent="0">
              <a:buNone/>
            </a:pPr>
            <a:endParaRPr lang="en-US" dirty="0">
              <a:latin typeface="Sabon LT Std" pitchFamily="18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allowSubscribe</a:t>
            </a:r>
            <a:r>
              <a:rPr lang="en-US" dirty="0" smtClean="0"/>
              <a:t> - can I join the party?</a:t>
            </a:r>
          </a:p>
          <a:p>
            <a:r>
              <a:rPr lang="en-US" dirty="0" err="1" smtClean="0"/>
              <a:t>allowPublish</a:t>
            </a:r>
            <a:r>
              <a:rPr lang="en-US" dirty="0" smtClean="0"/>
              <a:t> - can I say something?</a:t>
            </a:r>
          </a:p>
          <a:p>
            <a:r>
              <a:rPr lang="en-US" dirty="0" err="1" smtClean="0"/>
              <a:t>beforePublish</a:t>
            </a:r>
            <a:r>
              <a:rPr lang="en-US" dirty="0" smtClean="0"/>
              <a:t> - format the message</a:t>
            </a:r>
          </a:p>
          <a:p>
            <a:r>
              <a:rPr lang="en-US" dirty="0" err="1" smtClean="0"/>
              <a:t>canSendMessage</a:t>
            </a:r>
            <a:r>
              <a:rPr lang="en-US" dirty="0" smtClean="0"/>
              <a:t> - can I hear something?</a:t>
            </a:r>
          </a:p>
          <a:p>
            <a:r>
              <a:rPr lang="en-US" dirty="0" err="1" smtClean="0"/>
              <a:t>beforeSendMessage</a:t>
            </a:r>
            <a:r>
              <a:rPr lang="en-US" dirty="0" smtClean="0"/>
              <a:t> - client specific formatting/modification</a:t>
            </a:r>
          </a:p>
          <a:p>
            <a:r>
              <a:rPr lang="en-US" dirty="0" err="1" smtClean="0"/>
              <a:t>afterUnsubscribe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wsGetSubscribers</a:t>
            </a:r>
            <a:r>
              <a:rPr lang="en-US" dirty="0" smtClean="0"/>
              <a:t>(channel)</a:t>
            </a:r>
          </a:p>
          <a:p>
            <a:r>
              <a:rPr lang="en-US" dirty="0" err="1" smtClean="0"/>
              <a:t>wsPublish</a:t>
            </a:r>
            <a:r>
              <a:rPr lang="en-US" dirty="0" smtClean="0"/>
              <a:t>(channel,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wsGetAllChannels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6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/example4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Channels</a:t>
            </a:r>
          </a:p>
          <a:p>
            <a:pPr lvl="1"/>
            <a:r>
              <a:rPr lang="en-US" dirty="0" smtClean="0"/>
              <a:t>News, Weather, Sports, and Beer</a:t>
            </a:r>
          </a:p>
          <a:p>
            <a:r>
              <a:rPr lang="en-US" dirty="0" smtClean="0"/>
              <a:t>Manual processing</a:t>
            </a:r>
          </a:p>
          <a:p>
            <a:pPr lvl="1"/>
            <a:r>
              <a:rPr lang="en-US" dirty="0" smtClean="0"/>
              <a:t>Messages can include custom data</a:t>
            </a:r>
          </a:p>
          <a:p>
            <a:r>
              <a:rPr lang="en-US" dirty="0" err="1" smtClean="0"/>
              <a:t>Subchannels</a:t>
            </a:r>
            <a:endParaRPr lang="en-US" dirty="0" smtClean="0"/>
          </a:p>
          <a:p>
            <a:r>
              <a:rPr lang="en-US" dirty="0" smtClean="0"/>
              <a:t>Selectors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7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heck is a </a:t>
            </a:r>
            <a:r>
              <a:rPr lang="en-US" dirty="0" smtClean="0">
                <a:solidFill>
                  <a:schemeClr val="bg1"/>
                </a:solidFill>
              </a:rPr>
              <a:t>Web Socket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must subscribe to a channel defined in </a:t>
            </a:r>
            <a:r>
              <a:rPr lang="en-US" dirty="0" err="1" smtClean="0"/>
              <a:t>App.cfc</a:t>
            </a:r>
            <a:r>
              <a:rPr lang="en-US" dirty="0" smtClean="0"/>
              <a:t>, </a:t>
            </a:r>
            <a:r>
              <a:rPr lang="en-US" dirty="0" err="1" smtClean="0"/>
              <a:t>ala</a:t>
            </a:r>
            <a:r>
              <a:rPr lang="en-US" dirty="0" smtClean="0"/>
              <a:t> "news"</a:t>
            </a:r>
          </a:p>
          <a:p>
            <a:r>
              <a:rPr lang="en-US" dirty="0" smtClean="0"/>
              <a:t>But you can subscribe to a "dot path" under this: "</a:t>
            </a:r>
            <a:r>
              <a:rPr lang="en-US" dirty="0" err="1" smtClean="0"/>
              <a:t>news.sports</a:t>
            </a:r>
            <a:r>
              <a:rPr lang="en-US" dirty="0" smtClean="0"/>
              <a:t>"</a:t>
            </a:r>
          </a:p>
          <a:p>
            <a:r>
              <a:rPr lang="en-US" dirty="0" smtClean="0"/>
              <a:t>And go as far as you want: "</a:t>
            </a:r>
            <a:r>
              <a:rPr lang="en-US" dirty="0" err="1" smtClean="0"/>
              <a:t>news.sports.american.football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get messages for your subscription and "lower" nodes.</a:t>
            </a:r>
          </a:p>
          <a:p>
            <a:r>
              <a:rPr lang="en-US" dirty="0" smtClean="0"/>
              <a:t>Subscribed to news and you get news, </a:t>
            </a:r>
            <a:r>
              <a:rPr lang="en-US" dirty="0" err="1" smtClean="0"/>
              <a:t>news.sports</a:t>
            </a:r>
            <a:r>
              <a:rPr lang="en-US" dirty="0" smtClean="0"/>
              <a:t>, </a:t>
            </a:r>
            <a:r>
              <a:rPr lang="en-US" dirty="0" err="1" smtClean="0"/>
              <a:t>news.tech</a:t>
            </a:r>
            <a:endParaRPr lang="en-US" dirty="0" smtClean="0"/>
          </a:p>
          <a:p>
            <a:r>
              <a:rPr lang="en-US" dirty="0" smtClean="0"/>
              <a:t>Subscribed to </a:t>
            </a:r>
            <a:r>
              <a:rPr lang="en-US" dirty="0" err="1" smtClean="0"/>
              <a:t>news.sports</a:t>
            </a:r>
            <a:r>
              <a:rPr lang="en-US" dirty="0" smtClean="0"/>
              <a:t>, you won't get news or </a:t>
            </a:r>
            <a:r>
              <a:rPr lang="en-US" dirty="0" err="1" smtClean="0"/>
              <a:t>news.tech</a:t>
            </a:r>
            <a:endParaRPr lang="en-US" dirty="0" smtClean="0"/>
          </a:p>
          <a:p>
            <a:r>
              <a:rPr lang="en-US" dirty="0" smtClean="0"/>
              <a:t>Subscribed to </a:t>
            </a:r>
            <a:r>
              <a:rPr lang="en-US" dirty="0" err="1" smtClean="0"/>
              <a:t>news.sports</a:t>
            </a:r>
            <a:r>
              <a:rPr lang="en-US" dirty="0" smtClean="0"/>
              <a:t>, you will get </a:t>
            </a:r>
            <a:r>
              <a:rPr lang="en-US" dirty="0" err="1" smtClean="0"/>
              <a:t>news.sports.football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Subchannels</a:t>
            </a:r>
            <a:r>
              <a:rPr lang="en-US" dirty="0" smtClean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3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6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for more precise targeting</a:t>
            </a:r>
          </a:p>
          <a:p>
            <a:r>
              <a:rPr lang="en-US" dirty="0" smtClean="0"/>
              <a:t>Applies to publishing/receiving</a:t>
            </a:r>
          </a:p>
          <a:p>
            <a:r>
              <a:rPr lang="en-US" dirty="0" smtClean="0"/>
              <a:t>Selector is a basic conditional</a:t>
            </a:r>
          </a:p>
          <a:p>
            <a:r>
              <a:rPr lang="en-US" dirty="0" smtClean="0"/>
              <a:t>property &lt;some comparison&gt; value</a:t>
            </a:r>
          </a:p>
          <a:p>
            <a:r>
              <a:rPr lang="en-US" dirty="0" smtClean="0"/>
              <a:t>ColdFusion expressions, not JavaScript (no &lt; or &gt;)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: Products, Selector: price </a:t>
            </a:r>
            <a:r>
              <a:rPr lang="en-US" dirty="0" err="1"/>
              <a:t>l</a:t>
            </a:r>
            <a:r>
              <a:rPr lang="en-US" dirty="0" err="1" smtClean="0"/>
              <a:t>t</a:t>
            </a:r>
            <a:r>
              <a:rPr lang="en-US" dirty="0" smtClean="0"/>
              <a:t> 100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h</a:t>
            </a:r>
            <a:r>
              <a:rPr lang="en-US" dirty="0" smtClean="0"/>
              <a:t>: Stocks, Selector: change </a:t>
            </a:r>
            <a:r>
              <a:rPr lang="en-US" dirty="0" err="1" smtClean="0"/>
              <a:t>gt</a:t>
            </a:r>
            <a:r>
              <a:rPr lang="en-US" dirty="0" smtClean="0"/>
              <a:t> 10</a:t>
            </a:r>
          </a:p>
          <a:p>
            <a:r>
              <a:rPr lang="en-US" dirty="0" err="1" smtClean="0"/>
              <a:t>Ch</a:t>
            </a:r>
            <a:r>
              <a:rPr lang="en-US" dirty="0" smtClean="0"/>
              <a:t>: Scores, Selector: sport </a:t>
            </a:r>
            <a:r>
              <a:rPr lang="en-US" dirty="0" err="1" smtClean="0"/>
              <a:t>eq</a:t>
            </a:r>
            <a:r>
              <a:rPr lang="en-US" dirty="0" smtClean="0"/>
              <a:t> 'football'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6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/example6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4100" name="Picture 4" descr="C:\Users\Raymond\Dropbox\Photos\iStockPhoto\iStock_000012421954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2858"/>
            <a:ext cx="919716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Via </a:t>
            </a:r>
            <a:r>
              <a:rPr lang="en-US" dirty="0" err="1" smtClean="0"/>
              <a:t>onWSAuthenticate</a:t>
            </a:r>
            <a:r>
              <a:rPr lang="en-US" dirty="0" smtClean="0"/>
              <a:t> and JavaScript code (in other words, login with your fancy </a:t>
            </a:r>
            <a:r>
              <a:rPr lang="en-US" dirty="0" err="1" smtClean="0"/>
              <a:t>WebSocket</a:t>
            </a:r>
            <a:r>
              <a:rPr lang="en-US" dirty="0" smtClean="0"/>
              <a:t> app)</a:t>
            </a:r>
          </a:p>
          <a:p>
            <a:r>
              <a:rPr lang="en-US" dirty="0" smtClean="0"/>
              <a:t>Via an existing login, but </a:t>
            </a:r>
            <a:r>
              <a:rPr lang="en-US" dirty="0" err="1" smtClean="0"/>
              <a:t>cflogin</a:t>
            </a:r>
            <a:r>
              <a:rPr lang="en-US" dirty="0" smtClean="0"/>
              <a:t> only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method of </a:t>
            </a:r>
            <a:r>
              <a:rPr lang="en-US" dirty="0" err="1" smtClean="0"/>
              <a:t>Application.cfc</a:t>
            </a:r>
            <a:endParaRPr lang="en-US" dirty="0" smtClean="0"/>
          </a:p>
          <a:p>
            <a:r>
              <a:rPr lang="en-US" dirty="0" smtClean="0"/>
              <a:t>Passed username, password, </a:t>
            </a:r>
            <a:r>
              <a:rPr lang="en-US" dirty="0" err="1" smtClean="0"/>
              <a:t>connectionInfo</a:t>
            </a:r>
            <a:endParaRPr lang="en-US" dirty="0" smtClean="0"/>
          </a:p>
          <a:p>
            <a:pPr lvl="1"/>
            <a:r>
              <a:rPr lang="en-US" dirty="0" err="1" smtClean="0"/>
              <a:t>connectionInfo</a:t>
            </a:r>
            <a:r>
              <a:rPr lang="en-US" dirty="0" smtClean="0"/>
              <a:t> is a </a:t>
            </a:r>
            <a:r>
              <a:rPr lang="en-US" dirty="0" err="1" smtClean="0"/>
              <a:t>struct</a:t>
            </a:r>
            <a:r>
              <a:rPr lang="en-US" dirty="0" smtClean="0"/>
              <a:t> you modify</a:t>
            </a:r>
          </a:p>
          <a:p>
            <a:pPr lvl="1"/>
            <a:r>
              <a:rPr lang="en-US" dirty="0" smtClean="0"/>
              <a:t>must set .authenticated=true at minimum</a:t>
            </a:r>
          </a:p>
          <a:p>
            <a:r>
              <a:rPr lang="en-US" dirty="0" smtClean="0"/>
              <a:t>In JavaScript, use authenticate method</a:t>
            </a:r>
          </a:p>
          <a:p>
            <a:r>
              <a:rPr lang="en-US" dirty="0" smtClean="0"/>
              <a:t>Note! CFC handler MUST check in </a:t>
            </a:r>
            <a:r>
              <a:rPr lang="en-US" dirty="0" err="1" smtClean="0"/>
              <a:t>allowSubscribe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onWSAuthenticate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/example7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9475" y="1312309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 err="1" smtClean="0"/>
              <a:t>WebSocket</a:t>
            </a:r>
            <a:r>
              <a:rPr lang="en-US" dirty="0" smtClean="0"/>
              <a:t> is a web technology providing for multiplexing bi-directional, full-duplex communications channels over a single TCP connection. "</a:t>
            </a:r>
          </a:p>
          <a:p>
            <a:pPr marL="0" indent="0" algn="r">
              <a:buNone/>
            </a:pPr>
            <a:r>
              <a:rPr lang="en-US" dirty="0" smtClean="0"/>
              <a:t>-Wikipedia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this mode works with an </a:t>
            </a:r>
            <a:r>
              <a:rPr lang="en-US" i="1" dirty="0" smtClean="0"/>
              <a:t>existing</a:t>
            </a:r>
            <a:r>
              <a:rPr lang="en-US" dirty="0"/>
              <a:t> </a:t>
            </a:r>
            <a:r>
              <a:rPr lang="en-US" dirty="0" smtClean="0"/>
              <a:t>authenticated user</a:t>
            </a:r>
          </a:p>
          <a:p>
            <a:r>
              <a:rPr lang="en-US" dirty="0" smtClean="0"/>
              <a:t>Must work along with </a:t>
            </a:r>
            <a:r>
              <a:rPr lang="en-US" dirty="0" err="1" smtClean="0"/>
              <a:t>cflogin</a:t>
            </a:r>
            <a:r>
              <a:rPr lang="en-US" dirty="0" smtClean="0"/>
              <a:t>-based security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dirty="0" err="1" smtClean="0"/>
              <a:t>ingle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dirty="0" err="1" smtClean="0"/>
              <a:t>ign</a:t>
            </a:r>
            <a:r>
              <a:rPr lang="en-US" dirty="0" err="1" smtClean="0">
                <a:solidFill>
                  <a:schemeClr val="bg1"/>
                </a:solidFill>
              </a:rPr>
              <a:t>O</a:t>
            </a:r>
            <a:r>
              <a:rPr lang="en-US" dirty="0" err="1" smtClean="0"/>
              <a:t>n</a:t>
            </a:r>
            <a:r>
              <a:rPr lang="en-US" dirty="0" smtClean="0"/>
              <a:t>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/example8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3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- your </a:t>
            </a:r>
            <a:r>
              <a:rPr lang="en-US" dirty="0" err="1" smtClean="0"/>
              <a:t>WebSocket</a:t>
            </a:r>
            <a:r>
              <a:rPr lang="en-US" dirty="0" smtClean="0"/>
              <a:t> JavaScript variable is </a:t>
            </a:r>
            <a:r>
              <a:rPr lang="en-US" dirty="0" err="1" smtClean="0"/>
              <a:t>manipulable</a:t>
            </a:r>
            <a:endParaRPr lang="en-US" dirty="0" smtClean="0"/>
          </a:p>
          <a:p>
            <a:r>
              <a:rPr lang="en-US" dirty="0" smtClean="0"/>
              <a:t>Show the console hack in chat</a:t>
            </a:r>
          </a:p>
          <a:p>
            <a:r>
              <a:rPr lang="en-US" dirty="0" smtClean="0"/>
              <a:t>This is all as secure as any other Ajax application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5122" name="Picture 2" descr="C:\Users\Raymond\Dropbox\Photos\iStockPhoto\iStock_000016393841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5135563"/>
            <a:ext cx="2587625" cy="172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run an </a:t>
            </a:r>
            <a:r>
              <a:rPr lang="en-US" dirty="0" err="1" smtClean="0"/>
              <a:t>adhoc</a:t>
            </a:r>
            <a:r>
              <a:rPr lang="en-US" dirty="0" smtClean="0"/>
              <a:t> CFC server to generate a message on a channel</a:t>
            </a:r>
          </a:p>
          <a:p>
            <a:r>
              <a:rPr lang="en-US" dirty="0" smtClean="0"/>
              <a:t>Usage: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myWS.invokeAndPublish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("channel",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cfcname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 "method",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arrayOfArgs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structOfCustomHeaders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Also runs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allowPublish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 smtClean="0">
                <a:latin typeface="Sabon LT Std" pitchFamily="18" charset="0"/>
                <a:cs typeface="Consolas" pitchFamily="49" charset="0"/>
              </a:rPr>
              <a:t> in your CFC handler</a:t>
            </a:r>
          </a:p>
          <a:p>
            <a:r>
              <a:rPr lang="en-US" dirty="0" smtClean="0">
                <a:latin typeface="Sabon LT Std" pitchFamily="18" charset="0"/>
                <a:cs typeface="Consolas" pitchFamily="49" charset="0"/>
              </a:rPr>
              <a:t>Cached</a:t>
            </a:r>
            <a:endParaRPr lang="en-US" dirty="0">
              <a:latin typeface="Sabon LT Std" pitchFamily="18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invokeAndPublish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/example9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you and the server (oh, how sweet)</a:t>
            </a:r>
          </a:p>
          <a:p>
            <a:r>
              <a:rPr lang="en-US" dirty="0" smtClean="0"/>
              <a:t>No channels involved - just a server CFC</a:t>
            </a:r>
          </a:p>
          <a:p>
            <a:r>
              <a:rPr lang="en-US" dirty="0" smtClean="0"/>
              <a:t>CFC can return messages, and make new ones via </a:t>
            </a:r>
            <a:r>
              <a:rPr lang="en-US" dirty="0" err="1" smtClean="0"/>
              <a:t>wsSendMessage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Point2Point </a:t>
            </a:r>
            <a:r>
              <a:rPr lang="en-US" dirty="0" err="1" smtClean="0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no </a:t>
            </a:r>
            <a:r>
              <a:rPr lang="en-US" dirty="0" err="1" smtClean="0"/>
              <a:t>websockets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Use Flash…</a:t>
            </a:r>
          </a:p>
          <a:p>
            <a:r>
              <a:rPr lang="en-US" dirty="0" smtClean="0"/>
              <a:t>If no Flash…</a:t>
            </a:r>
          </a:p>
          <a:p>
            <a:r>
              <a:rPr lang="en-US" dirty="0" err="1" smtClean="0"/>
              <a:t>messageHandler</a:t>
            </a:r>
            <a:r>
              <a:rPr lang="en-US" dirty="0" smtClean="0"/>
              <a:t> gets something</a:t>
            </a:r>
          </a:p>
          <a:p>
            <a:r>
              <a:rPr lang="en-US" dirty="0" smtClean="0"/>
              <a:t>or you can use </a:t>
            </a:r>
            <a:r>
              <a:rPr lang="en-US" dirty="0" err="1" smtClean="0"/>
              <a:t>onError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/example11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enable/disable</a:t>
            </a:r>
          </a:p>
          <a:p>
            <a:r>
              <a:rPr lang="en-US" dirty="0" smtClean="0"/>
              <a:t>Set port and max data size</a:t>
            </a:r>
          </a:p>
          <a:p>
            <a:r>
              <a:rPr lang="en-US" dirty="0" smtClean="0"/>
              <a:t>Enable Flash fallback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 Administrator Options</a:t>
            </a:r>
            <a:endParaRPr lang="en-US" dirty="0"/>
          </a:p>
        </p:txBody>
      </p:sp>
      <p:pic>
        <p:nvPicPr>
          <p:cNvPr id="6146" name="Picture 2" descr="C:\Users\Raymond\Desktop\ScreenCli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00" y="3782877"/>
            <a:ext cx="4309027" cy="29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No, seriously,</a:t>
            </a:r>
            <a:r>
              <a:rPr lang="en-US" dirty="0" smtClean="0"/>
              <a:t>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dramatically improved the client experience</a:t>
            </a:r>
          </a:p>
          <a:p>
            <a:r>
              <a:rPr lang="en-US" dirty="0" smtClean="0"/>
              <a:t>This takes it even higher</a:t>
            </a:r>
          </a:p>
          <a:p>
            <a:r>
              <a:rPr lang="en-US" dirty="0" smtClean="0"/>
              <a:t>I'll be honest…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10020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WebSockets</a:t>
            </a:r>
            <a:r>
              <a:rPr lang="en-US" dirty="0" smtClean="0"/>
              <a:t> are a way to create JavaScript applications that have a true, open, connection to the server. This means they can receive updates instantly and broadcast to other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Ok, dude, </a:t>
            </a:r>
            <a:r>
              <a:rPr lang="en-US" dirty="0" smtClean="0">
                <a:solidFill>
                  <a:schemeClr val="bg1"/>
                </a:solidFill>
              </a:rPr>
              <a:t>what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84448"/>
            <a:ext cx="8229600" cy="49133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setInterval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checkForStuff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2000);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checkForStuff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someAjaxCallToTheServer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047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 this guy?</a:t>
            </a:r>
            <a:endParaRPr lang="en-US" dirty="0"/>
          </a:p>
        </p:txBody>
      </p:sp>
      <p:pic>
        <p:nvPicPr>
          <p:cNvPr id="1026" name="Picture 2" descr="C:\Users\Raymond\Dropbox\Photos\iStockPhoto\iStock_000013315289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6429"/>
            <a:ext cx="4109484" cy="528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rryTheme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rryTheme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TerryTheme2012.thmx</Template>
  <TotalTime>3673</TotalTime>
  <Words>945</Words>
  <Application>Microsoft Office PowerPoint</Application>
  <PresentationFormat>On-screen Show (4:3)</PresentationFormat>
  <Paragraphs>181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TerryTheme2012</vt:lpstr>
      <vt:lpstr>1_TerryTheme2012</vt:lpstr>
      <vt:lpstr>Using WebSockets with ColdFusion</vt:lpstr>
      <vt:lpstr>Who am I?</vt:lpstr>
      <vt:lpstr>What the heck is a Web Socket?</vt:lpstr>
      <vt:lpstr>PowerPoint Presentation</vt:lpstr>
      <vt:lpstr>No, seriously, what is it?</vt:lpstr>
      <vt:lpstr>PowerPoint Presentation</vt:lpstr>
      <vt:lpstr>Ok, dude, what?</vt:lpstr>
      <vt:lpstr>PowerPoint Presentation</vt:lpstr>
      <vt:lpstr>Remember this guy?</vt:lpstr>
      <vt:lpstr>The New Hotness</vt:lpstr>
      <vt:lpstr>Communication via Phone</vt:lpstr>
      <vt:lpstr>Your Browser is not worthy!</vt:lpstr>
      <vt:lpstr>!websocket</vt:lpstr>
      <vt:lpstr>The Details</vt:lpstr>
      <vt:lpstr>Step One</vt:lpstr>
      <vt:lpstr>Example</vt:lpstr>
      <vt:lpstr>Step Two</vt:lpstr>
      <vt:lpstr>Example</vt:lpstr>
      <vt:lpstr>Demo</vt:lpstr>
      <vt:lpstr>Using the JavaScript API</vt:lpstr>
      <vt:lpstr>More…</vt:lpstr>
      <vt:lpstr>Demo</vt:lpstr>
      <vt:lpstr>Obligatory Chat Demo</vt:lpstr>
      <vt:lpstr>CFC Handlers</vt:lpstr>
      <vt:lpstr>Methods</vt:lpstr>
      <vt:lpstr>Demo</vt:lpstr>
      <vt:lpstr>Server-Side Functions</vt:lpstr>
      <vt:lpstr>Demo</vt:lpstr>
      <vt:lpstr>Filtering Options</vt:lpstr>
      <vt:lpstr>Subchannels</vt:lpstr>
      <vt:lpstr>Subchannels (2)</vt:lpstr>
      <vt:lpstr>Demo</vt:lpstr>
      <vt:lpstr>Selectors</vt:lpstr>
      <vt:lpstr>Selector Example</vt:lpstr>
      <vt:lpstr>Demo</vt:lpstr>
      <vt:lpstr>Security</vt:lpstr>
      <vt:lpstr>Authentication</vt:lpstr>
      <vt:lpstr>onWSAuthenticate</vt:lpstr>
      <vt:lpstr>Demo</vt:lpstr>
      <vt:lpstr>SingleSignOn Mode</vt:lpstr>
      <vt:lpstr>Demo</vt:lpstr>
      <vt:lpstr>Security</vt:lpstr>
      <vt:lpstr>invokeAndPublish</vt:lpstr>
      <vt:lpstr>Demo</vt:lpstr>
      <vt:lpstr>Point2Point WebSocket</vt:lpstr>
      <vt:lpstr>Demo</vt:lpstr>
      <vt:lpstr>Fallback</vt:lpstr>
      <vt:lpstr>Demo</vt:lpstr>
      <vt:lpstr>CF Administrator Options</vt:lpstr>
      <vt:lpstr>Closing…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HTML5</dc:title>
  <dc:creator>Terry Ryan</dc:creator>
  <cp:lastModifiedBy>Raymond</cp:lastModifiedBy>
  <cp:revision>128</cp:revision>
  <dcterms:created xsi:type="dcterms:W3CDTF">2012-02-10T19:36:14Z</dcterms:created>
  <dcterms:modified xsi:type="dcterms:W3CDTF">2012-05-10T01:49:02Z</dcterms:modified>
</cp:coreProperties>
</file>