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4"/>
  </p:handout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89" r:id="rId9"/>
    <p:sldId id="273" r:id="rId10"/>
    <p:sldId id="274" r:id="rId11"/>
    <p:sldId id="265" r:id="rId12"/>
    <p:sldId id="269" r:id="rId13"/>
    <p:sldId id="297" r:id="rId14"/>
    <p:sldId id="284" r:id="rId15"/>
    <p:sldId id="294" r:id="rId16"/>
    <p:sldId id="283" r:id="rId17"/>
    <p:sldId id="295" r:id="rId18"/>
    <p:sldId id="290" r:id="rId19"/>
    <p:sldId id="271" r:id="rId20"/>
    <p:sldId id="276" r:id="rId21"/>
    <p:sldId id="277" r:id="rId22"/>
    <p:sldId id="291" r:id="rId23"/>
    <p:sldId id="292" r:id="rId24"/>
    <p:sldId id="268" r:id="rId25"/>
    <p:sldId id="267" r:id="rId26"/>
    <p:sldId id="281" r:id="rId27"/>
    <p:sldId id="275" r:id="rId28"/>
    <p:sldId id="298" r:id="rId29"/>
    <p:sldId id="299" r:id="rId30"/>
    <p:sldId id="266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BCD9EE-9D35-4B75-9B4D-779332E725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B8CAE-70F8-4D92-A1A1-0915ED2F4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90C9E-9892-4905-B5B0-5746785E07F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AAEFC-EC3C-4A4D-BC92-FBC71BCB13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CFF19-41BD-407C-9ABF-8434A14B3D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CF69A-3471-40A3-9240-61BDD7C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1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classific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bayes_opt_exampl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regress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simple_classification.ipynb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process_mercari.ipynb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bayes_opt_mercari_sub.py</a:t>
            </a:r>
          </a:p>
          <a:p>
            <a:pPr marL="0" indent="0" algn="ctr">
              <a:buNone/>
            </a:pPr>
            <a:r>
              <a:rPr lang="en-US" dirty="0"/>
              <a:t>bayes_opt_mercari_full.py</a:t>
            </a:r>
          </a:p>
          <a:p>
            <a:pPr marL="0" indent="0" algn="ctr">
              <a:buNone/>
            </a:pPr>
            <a:r>
              <a:rPr lang="en-US" dirty="0" err="1"/>
              <a:t>bayes_opt_mercari_analysis.ipynb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AB93-FF72-43F3-94F5-CAB15555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4BB4C5-3B14-4FFD-B5CB-DEF062819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Noiseless GP Regression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ox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4BB4C5-3B14-4FFD-B5CB-DEF062819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4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0CF40-050F-43DA-8959-8EED3C10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8" y="1515011"/>
            <a:ext cx="7126324" cy="4801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8B886-0F81-4190-905A-7E15DC98D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5" y="5597398"/>
            <a:ext cx="4182894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0CF40-050F-43DA-8959-8EED3C10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8" y="1515011"/>
            <a:ext cx="7126324" cy="4801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8B886-0F81-4190-905A-7E15DC98D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5" y="5578474"/>
            <a:ext cx="5707785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98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32D0F-9515-4D32-AD77-4EDA2510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782217" cy="1076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BBF37-AD13-40A7-8CE7-73B93569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63353"/>
            <a:ext cx="6230219" cy="12288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BFA521-F242-42AA-A814-EC0B24207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" y="4338752"/>
            <a:ext cx="7050106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B04C-8D2B-4C12-8C87-85E5B584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0A74A7-66B3-4EFA-9B33-CA127D12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4" y="1655172"/>
            <a:ext cx="7072313" cy="4572000"/>
          </a:xfrm>
        </p:spPr>
      </p:pic>
    </p:spTree>
    <p:extLst>
      <p:ext uri="{BB962C8B-B14F-4D97-AF65-F5344CB8AC3E}">
        <p14:creationId xmlns:p14="http://schemas.microsoft.com/office/powerpoint/2010/main" val="2204336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- Kernels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E1FF1-80EE-4C16-8E9B-993B85AD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0" y="1516439"/>
            <a:ext cx="6854081" cy="5029200"/>
          </a:xfrm>
        </p:spPr>
      </p:pic>
    </p:spTree>
    <p:extLst>
      <p:ext uri="{BB962C8B-B14F-4D97-AF65-F5344CB8AC3E}">
        <p14:creationId xmlns:p14="http://schemas.microsoft.com/office/powerpoint/2010/main" val="417483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bayes_opt_example.ipynb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(single) model types</a:t>
            </a:r>
          </a:p>
          <a:p>
            <a:pPr lvl="1"/>
            <a:r>
              <a:rPr lang="en-US" dirty="0"/>
              <a:t>Significantly more hyperparameters to consider compared to GLMs</a:t>
            </a:r>
          </a:p>
          <a:p>
            <a:r>
              <a:rPr lang="en-US" dirty="0"/>
              <a:t>Most competitive teams use </a:t>
            </a:r>
            <a:r>
              <a:rPr lang="en-US" dirty="0" err="1"/>
              <a:t>ensembling</a:t>
            </a:r>
            <a:r>
              <a:rPr lang="en-US" dirty="0"/>
              <a:t> and/or stacking</a:t>
            </a:r>
          </a:p>
          <a:p>
            <a:pPr lvl="1"/>
            <a:r>
              <a:rPr lang="en-US" dirty="0"/>
              <a:t>Zillow entry was a stacked model: </a:t>
            </a:r>
            <a:r>
              <a:rPr lang="en-US" dirty="0" err="1"/>
              <a:t>XGBoost</a:t>
            </a:r>
            <a:r>
              <a:rPr lang="en-US" dirty="0"/>
              <a:t>, Light GBM, Random Forest, Extra Trees, </a:t>
            </a:r>
            <a:r>
              <a:rPr lang="en-US" dirty="0" err="1"/>
              <a:t>AdaBoost</a:t>
            </a:r>
            <a:r>
              <a:rPr lang="en-US" dirty="0"/>
              <a:t> (tree-based), two Neural Networks, and a K-Nearest-Neighbor.</a:t>
            </a:r>
          </a:p>
          <a:p>
            <a:pPr lvl="1"/>
            <a:r>
              <a:rPr lang="en-US" dirty="0"/>
              <a:t>Linear Regression meta-learner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E7B382-EDF5-4C8C-B1F0-7ED3CC58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2712456"/>
            <a:ext cx="2943636" cy="4096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CE3-BACA-4966-8B23-51C7F962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4418405"/>
            <a:ext cx="4191585" cy="4286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BEF8-312D-428F-B984-F141536C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5699512"/>
            <a:ext cx="5649113" cy="5620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88841"/>
            <a:ext cx="5092630" cy="5029200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93308"/>
            <a:ext cx="5092630" cy="5020265"/>
          </a:xfrm>
        </p:spPr>
      </p:pic>
    </p:spTree>
    <p:extLst>
      <p:ext uri="{BB962C8B-B14F-4D97-AF65-F5344CB8AC3E}">
        <p14:creationId xmlns:p14="http://schemas.microsoft.com/office/powerpoint/2010/main" val="3065491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524134"/>
            <a:ext cx="5092630" cy="4958613"/>
          </a:xfrm>
        </p:spPr>
      </p:pic>
    </p:spTree>
    <p:extLst>
      <p:ext uri="{BB962C8B-B14F-4D97-AF65-F5344CB8AC3E}">
        <p14:creationId xmlns:p14="http://schemas.microsoft.com/office/powerpoint/2010/main" val="341768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4B2B71-85B2-4BC2-9DA1-885D0FF8901B}"/>
              </a:ext>
            </a:extLst>
          </p:cNvPr>
          <p:cNvGrpSpPr/>
          <p:nvPr/>
        </p:nvGrpSpPr>
        <p:grpSpPr>
          <a:xfrm>
            <a:off x="1385105" y="1761689"/>
            <a:ext cx="6373789" cy="3724711"/>
            <a:chOff x="1385105" y="1761689"/>
            <a:chExt cx="6373789" cy="37247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219966-172D-42B8-883D-7E5CF7FDAF20}"/>
                </a:ext>
              </a:extLst>
            </p:cNvPr>
            <p:cNvSpPr/>
            <p:nvPr/>
          </p:nvSpPr>
          <p:spPr>
            <a:xfrm>
              <a:off x="1385105" y="1761689"/>
              <a:ext cx="6373789" cy="2491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F9D8BC-46F6-469E-ABEF-6DFE84B46EE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330432" y="3007454"/>
              <a:ext cx="4428462" cy="2478946"/>
            </a:xfrm>
            <a:prstGeom prst="bentConnector3">
              <a:avLst>
                <a:gd name="adj1" fmla="val -51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0D-4E70-4927-895B-C2DAF0D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8C22-53FA-4C7D-9E99-7300D12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Batched parallel sampling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function type</a:t>
            </a:r>
          </a:p>
          <a:p>
            <a:pPr lvl="1"/>
            <a:r>
              <a:rPr lang="en-US" dirty="0"/>
              <a:t>Utility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99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3043"/>
            <a:ext cx="7793182" cy="2713965"/>
            <a:chOff x="-522017" y="2739703"/>
            <a:chExt cx="7793182" cy="2713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39703"/>
              <a:ext cx="3858491" cy="271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F1A125-0C63-455D-B2A3-2FABEB9E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91" y="1825625"/>
            <a:ext cx="6329218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19AEA-CC6D-454A-8E1C-319CA700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76962"/>
            <a:ext cx="8686800" cy="5259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564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F1A125-0C63-455D-B2A3-2FABEB9E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91" y="1825625"/>
            <a:ext cx="6329218" cy="43513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19AEA-CC6D-454A-8E1C-319CA700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9" y="5374395"/>
            <a:ext cx="3794757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0C1E3-7523-47DF-A712-4AB7E0A5B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29" y="6060195"/>
            <a:ext cx="3572932" cy="457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1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Iterative subsampling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B7FB9-374B-47B3-A89F-825CC3B8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08" y="4942318"/>
            <a:ext cx="3160294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B14E9-4AF3-48CC-8BFA-B5A5BD8A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15" y="1280524"/>
            <a:ext cx="3160294" cy="1828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0CF35-5E68-487A-84E5-05F3C008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61" y="3111421"/>
            <a:ext cx="316029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1FC-EA64-49FB-810C-9368D0B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9FDB-664D-4A5D-BF6A-F6BAAB5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pip install </a:t>
            </a:r>
            <a:r>
              <a:rPr lang="en-US" dirty="0" err="1"/>
              <a:t>bayesian</a:t>
            </a:r>
            <a:r>
              <a:rPr lang="en-US" dirty="0"/>
              <a:t>-optimization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2671</TotalTime>
  <Words>764</Words>
  <Application>Microsoft Office PowerPoint</Application>
  <PresentationFormat>On-screen Show (4:3)</PresentationFormat>
  <Paragraphs>135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Installation</vt:lpstr>
      <vt:lpstr>Example 1</vt:lpstr>
      <vt:lpstr>Example 2</vt:lpstr>
      <vt:lpstr>Example 3</vt:lpstr>
      <vt:lpstr>Gaussian Process</vt:lpstr>
      <vt:lpstr>Gaussian Process</vt:lpstr>
      <vt:lpstr>Gaussian Process Regression</vt:lpstr>
      <vt:lpstr>Gaussian Process Regression</vt:lpstr>
      <vt:lpstr>Gaussian Process Regression</vt:lpstr>
      <vt:lpstr>Gaussian Process Regression</vt:lpstr>
      <vt:lpstr>Gaussian Process - Kernels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Efficient Sampling</vt:lpstr>
      <vt:lpstr>Scaling issues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83</cp:revision>
  <cp:lastPrinted>2018-01-22T18:54:31Z</cp:lastPrinted>
  <dcterms:created xsi:type="dcterms:W3CDTF">2018-01-14T17:43:42Z</dcterms:created>
  <dcterms:modified xsi:type="dcterms:W3CDTF">2018-01-23T16:33:55Z</dcterms:modified>
</cp:coreProperties>
</file>