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4"/>
  </p:handoutMasterIdLst>
  <p:sldIdLst>
    <p:sldId id="256" r:id="rId2"/>
    <p:sldId id="257" r:id="rId3"/>
    <p:sldId id="258" r:id="rId4"/>
    <p:sldId id="260" r:id="rId5"/>
    <p:sldId id="263" r:id="rId6"/>
    <p:sldId id="259" r:id="rId7"/>
    <p:sldId id="264" r:id="rId8"/>
    <p:sldId id="289" r:id="rId9"/>
    <p:sldId id="273" r:id="rId10"/>
    <p:sldId id="274" r:id="rId11"/>
    <p:sldId id="265" r:id="rId12"/>
    <p:sldId id="269" r:id="rId13"/>
    <p:sldId id="297" r:id="rId14"/>
    <p:sldId id="284" r:id="rId15"/>
    <p:sldId id="294" r:id="rId16"/>
    <p:sldId id="283" r:id="rId17"/>
    <p:sldId id="295" r:id="rId18"/>
    <p:sldId id="290" r:id="rId19"/>
    <p:sldId id="271" r:id="rId20"/>
    <p:sldId id="276" r:id="rId21"/>
    <p:sldId id="277" r:id="rId22"/>
    <p:sldId id="291" r:id="rId23"/>
    <p:sldId id="292" r:id="rId24"/>
    <p:sldId id="268" r:id="rId25"/>
    <p:sldId id="267" r:id="rId26"/>
    <p:sldId id="281" r:id="rId27"/>
    <p:sldId id="275" r:id="rId28"/>
    <p:sldId id="298" r:id="rId29"/>
    <p:sldId id="299" r:id="rId30"/>
    <p:sldId id="266" r:id="rId31"/>
    <p:sldId id="285" r:id="rId32"/>
    <p:sldId id="286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5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DBCD9EE-9D35-4B75-9B4D-779332E725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EB8CAE-70F8-4D92-A1A1-0915ED2F4F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690C9E-9892-4905-B5B0-5746785E07FC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0AAEFC-EC3C-4A4D-BC92-FBC71BCB13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ECFF19-41BD-407C-9ABF-8434A14B3D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CF69A-3471-40A3-9240-61BDD7CBB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017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79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0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34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55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36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7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22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86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08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6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74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A68C1-49B4-4B53-A4B5-FD8CED86E0B5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59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lotneko/practical_bayes_opt/blob/master/simple_classification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lotneko/practical_bayes_opt/blob/master/bayes_opt_example.ipyn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fHKW5z-OOA" TargetMode="External"/><Relationship Id="rId7" Type="http://schemas.openxmlformats.org/officeDocument/2006/relationships/hyperlink" Target="http://scikit-learn.org/stable/modules/gaussian_process.html" TargetMode="External"/><Relationship Id="rId2" Type="http://schemas.openxmlformats.org/officeDocument/2006/relationships/hyperlink" Target="https://www.youtube.com/watch?v=4vGiHC35j9s&amp;t=1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1012.2599v1.pdf" TargetMode="External"/><Relationship Id="rId5" Type="http://schemas.openxmlformats.org/officeDocument/2006/relationships/hyperlink" Target="http://www.gaussianprocess.org/gpml/" TargetMode="External"/><Relationship Id="rId4" Type="http://schemas.openxmlformats.org/officeDocument/2006/relationships/hyperlink" Target="https://www.youtube.com/watch?v=vz3D36VXefI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lotneko/practical_bayes_opt/blob/master/simple_regression.ipyn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18112-70BB-40A6-836D-4FFC625789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Practical Guide to Bayesian Optimization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5675F1-6C0C-456B-AD52-4C77F55971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Jason King, PhD</a:t>
            </a:r>
          </a:p>
          <a:p>
            <a:r>
              <a:rPr lang="en-US" dirty="0"/>
              <a:t>Data Scientist, XSOLIS</a:t>
            </a:r>
          </a:p>
        </p:txBody>
      </p:sp>
    </p:spTree>
    <p:extLst>
      <p:ext uri="{BB962C8B-B14F-4D97-AF65-F5344CB8AC3E}">
        <p14:creationId xmlns:p14="http://schemas.microsoft.com/office/powerpoint/2010/main" val="774550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2BE2B-529F-4D96-B2E7-734665BD9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CA400-092D-4764-971C-E868F4D7C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simple_classification.ipynb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097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C73DE-7C62-47BD-B10C-49495AE01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5780C-D867-4A26-9AE6-0DF97772A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err="1"/>
              <a:t>process_mercari.ipynb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bayes_opt_mercari_sub.py</a:t>
            </a:r>
          </a:p>
          <a:p>
            <a:pPr marL="0" indent="0" algn="ctr">
              <a:buNone/>
            </a:pPr>
            <a:r>
              <a:rPr lang="en-US" dirty="0"/>
              <a:t>bayes_opt_mercari_full.py</a:t>
            </a:r>
          </a:p>
          <a:p>
            <a:pPr marL="0" indent="0" algn="ctr">
              <a:buNone/>
            </a:pPr>
            <a:r>
              <a:rPr lang="en-US" dirty="0" err="1"/>
              <a:t>bayes_opt_mercari_analysis.ipynb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50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681ED-DB00-42F1-A829-90E28ACB4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49CA3-7648-4B94-9A69-55CDE66B7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gaussian process uses lazy learning and a measure of similarity between points (kernel function) to predict the value for unseen points</a:t>
            </a:r>
          </a:p>
          <a:p>
            <a:r>
              <a:rPr lang="en-US" dirty="0"/>
              <a:t>Given a black box function/process, we can obtain a few samples and generate a predicted function with uncertainty</a:t>
            </a:r>
          </a:p>
          <a:p>
            <a:r>
              <a:rPr lang="en-US" dirty="0"/>
              <a:t>This enables derivative-free optimization</a:t>
            </a:r>
          </a:p>
          <a:p>
            <a:r>
              <a:rPr lang="en-US" dirty="0"/>
              <a:t>More importantly, if sampling the target function is expensive, we can reduce overall cost</a:t>
            </a:r>
          </a:p>
        </p:txBody>
      </p:sp>
    </p:spTree>
    <p:extLst>
      <p:ext uri="{BB962C8B-B14F-4D97-AF65-F5344CB8AC3E}">
        <p14:creationId xmlns:p14="http://schemas.microsoft.com/office/powerpoint/2010/main" val="3638626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AB93-FF72-43F3-94F5-CAB15555E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Process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54BB4C5-3B14-4FFD-B5CB-DEF0628190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Noiseless GP Regression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∗∗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ox>
                                <m:box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box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54BB4C5-3B14-4FFD-B5CB-DEF0628190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7845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F7884-E9DF-442A-A088-292308EBD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Process Regression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80CF40-050F-43DA-8959-8EED3C10D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38" y="1515011"/>
            <a:ext cx="7126324" cy="48016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B8B886-0F81-4190-905A-7E15DC98D0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65" y="5597398"/>
            <a:ext cx="4182894" cy="9144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4785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F7884-E9DF-442A-A088-292308EBD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Process Regression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80CF40-050F-43DA-8959-8EED3C10D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38" y="1515011"/>
            <a:ext cx="7126324" cy="48016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B8B886-0F81-4190-905A-7E15DC98D0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65" y="5578474"/>
            <a:ext cx="5707785" cy="9144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6982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8D31C-625A-496E-91E0-EDA180517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Process Regression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332D0F-9515-4D32-AD77-4EDA2510D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90689"/>
            <a:ext cx="4782217" cy="10764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EBBF37-AD13-40A7-8CE7-73B93569D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963353"/>
            <a:ext cx="6230219" cy="122889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FBFA521-F242-42AA-A814-EC0B242074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47" y="4338752"/>
            <a:ext cx="7050106" cy="250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46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8B04C-8D2B-4C12-8C87-85E5B584C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Process Regression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C0A74A7-66B3-4EFA-9B33-CA127D1284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4" y="1655172"/>
            <a:ext cx="7072313" cy="4572000"/>
          </a:xfrm>
        </p:spPr>
      </p:pic>
    </p:spTree>
    <p:extLst>
      <p:ext uri="{BB962C8B-B14F-4D97-AF65-F5344CB8AC3E}">
        <p14:creationId xmlns:p14="http://schemas.microsoft.com/office/powerpoint/2010/main" val="2204336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8D31C-625A-496E-91E0-EDA180517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Process - Kernels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8E1FF1-80EE-4C16-8E9B-993B85AD0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960" y="1516439"/>
            <a:ext cx="6854081" cy="5029200"/>
          </a:xfrm>
        </p:spPr>
      </p:pic>
    </p:spTree>
    <p:extLst>
      <p:ext uri="{BB962C8B-B14F-4D97-AF65-F5344CB8AC3E}">
        <p14:creationId xmlns:p14="http://schemas.microsoft.com/office/powerpoint/2010/main" val="4174830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2B454-EDAC-4597-8F3B-7D9659B45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9B9D1-D955-406B-BC1E-647742984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bayes_opt_example.ipynb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639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4D6633-28F1-4DB1-B0D9-346036B46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led me to Bayesian Optimization?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405E59-0BD8-4EE7-B41E-5C6C3FDC0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Like many of you, I compete in Kaggle competitions</a:t>
            </a:r>
          </a:p>
          <a:p>
            <a:r>
              <a:rPr lang="en-US" dirty="0"/>
              <a:t>For whatever reason, GBMs tend to be the most popular (single) model types</a:t>
            </a:r>
          </a:p>
          <a:p>
            <a:pPr lvl="1"/>
            <a:r>
              <a:rPr lang="en-US" dirty="0"/>
              <a:t>Significantly more hyperparameters to consider compared to GLMs</a:t>
            </a:r>
          </a:p>
          <a:p>
            <a:r>
              <a:rPr lang="en-US" dirty="0"/>
              <a:t>Most competitive teams use </a:t>
            </a:r>
            <a:r>
              <a:rPr lang="en-US" dirty="0" err="1"/>
              <a:t>ensembling</a:t>
            </a:r>
            <a:r>
              <a:rPr lang="en-US" dirty="0"/>
              <a:t> and/or stacking</a:t>
            </a:r>
          </a:p>
          <a:p>
            <a:pPr lvl="1"/>
            <a:r>
              <a:rPr lang="en-US" dirty="0"/>
              <a:t>Zillow entry was a stacked model: </a:t>
            </a:r>
            <a:r>
              <a:rPr lang="en-US" dirty="0" err="1"/>
              <a:t>XGBoost</a:t>
            </a:r>
            <a:r>
              <a:rPr lang="en-US" dirty="0"/>
              <a:t>, Light GBM, Random Forest, Extra Trees, </a:t>
            </a:r>
            <a:r>
              <a:rPr lang="en-US" dirty="0" err="1"/>
              <a:t>AdaBoost</a:t>
            </a:r>
            <a:r>
              <a:rPr lang="en-US" dirty="0"/>
              <a:t> (tree-based), two Neural Networks, and a K-Nearest-Neighbor.</a:t>
            </a:r>
          </a:p>
          <a:p>
            <a:pPr lvl="1"/>
            <a:r>
              <a:rPr lang="en-US" dirty="0"/>
              <a:t>Linear Regression meta-learner</a:t>
            </a:r>
          </a:p>
        </p:txBody>
      </p:sp>
    </p:spTree>
    <p:extLst>
      <p:ext uri="{BB962C8B-B14F-4D97-AF65-F5344CB8AC3E}">
        <p14:creationId xmlns:p14="http://schemas.microsoft.com/office/powerpoint/2010/main" val="741182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AF0DA-00BB-405D-B4BC-8FE8557BF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50F769-B457-4155-A832-58617FDA4C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Upper Confidence Bound (UCB)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𝑈𝐶𝐵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𝜅𝜎</m:t>
                    </m:r>
                    <m:d>
                      <m:d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Probability of Improvement (PI)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l-GR" i="1"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current max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Expected Improvement (EI)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  <m:sSub>
                              <m:sSubPr>
                                <m:ctrlPr>
                                  <a:rPr lang="el-G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50F769-B457-4155-A832-58617FDA4C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DE7B382-EDF5-4C8C-B1F0-7ED3CC5850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217" y="2712456"/>
            <a:ext cx="2943636" cy="40963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2B8CE3-BACA-4966-8B23-51C7F962C8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217" y="4418405"/>
            <a:ext cx="4191585" cy="42868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BABEF8-312D-428F-B984-F141536C11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217" y="5699512"/>
            <a:ext cx="5649113" cy="56205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6318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5E6F5-5447-4F3A-B5B4-0F669676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Functions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680150-0DC8-4F84-9E73-65FBD5E45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85" y="1488841"/>
            <a:ext cx="5092630" cy="5029200"/>
          </a:xfrm>
        </p:spPr>
      </p:pic>
    </p:spTree>
    <p:extLst>
      <p:ext uri="{BB962C8B-B14F-4D97-AF65-F5344CB8AC3E}">
        <p14:creationId xmlns:p14="http://schemas.microsoft.com/office/powerpoint/2010/main" val="4119882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5E6F5-5447-4F3A-B5B4-0F669676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Functions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680150-0DC8-4F84-9E73-65FBD5E45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85" y="1493308"/>
            <a:ext cx="5092630" cy="5020265"/>
          </a:xfrm>
        </p:spPr>
      </p:pic>
    </p:spTree>
    <p:extLst>
      <p:ext uri="{BB962C8B-B14F-4D97-AF65-F5344CB8AC3E}">
        <p14:creationId xmlns:p14="http://schemas.microsoft.com/office/powerpoint/2010/main" val="3065491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5E6F5-5447-4F3A-B5B4-0F669676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Functions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680150-0DC8-4F84-9E73-65FBD5E45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85" y="1524134"/>
            <a:ext cx="5092630" cy="4958613"/>
          </a:xfrm>
        </p:spPr>
      </p:pic>
    </p:spTree>
    <p:extLst>
      <p:ext uri="{BB962C8B-B14F-4D97-AF65-F5344CB8AC3E}">
        <p14:creationId xmlns:p14="http://schemas.microsoft.com/office/powerpoint/2010/main" val="3417688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990CD-FFC3-458B-AFD0-940D78C85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62A61-FCBB-47FB-BB0F-82FE5520D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Overhead</a:t>
            </a:r>
          </a:p>
          <a:p>
            <a:pPr lvl="1"/>
            <a:r>
              <a:rPr lang="en-US" dirty="0"/>
              <a:t>Retrain Gaussian process regressor every iteration</a:t>
            </a:r>
          </a:p>
          <a:p>
            <a:r>
              <a:rPr lang="en-US" dirty="0"/>
              <a:t>(Hyper)-Hyperparameters</a:t>
            </a:r>
          </a:p>
          <a:p>
            <a:pPr lvl="1"/>
            <a:r>
              <a:rPr lang="en-US" dirty="0"/>
              <a:t>Kernel choice</a:t>
            </a:r>
          </a:p>
          <a:p>
            <a:pPr lvl="1"/>
            <a:r>
              <a:rPr lang="en-US" dirty="0"/>
              <a:t>Scaling</a:t>
            </a:r>
          </a:p>
          <a:p>
            <a:pPr lvl="1"/>
            <a:r>
              <a:rPr lang="en-US" dirty="0"/>
              <a:t>Noise level</a:t>
            </a:r>
          </a:p>
          <a:p>
            <a:r>
              <a:rPr lang="en-US" dirty="0"/>
              <a:t>Sequential (traditionally)</a:t>
            </a:r>
          </a:p>
          <a:p>
            <a:pPr lvl="1"/>
            <a:r>
              <a:rPr lang="en-US" dirty="0"/>
              <a:t>Smarter initialization</a:t>
            </a:r>
          </a:p>
          <a:p>
            <a:pPr lvl="1"/>
            <a:r>
              <a:rPr lang="en-US" dirty="0"/>
              <a:t>Efficient sampling</a:t>
            </a:r>
          </a:p>
          <a:p>
            <a:r>
              <a:rPr lang="en-US" dirty="0"/>
              <a:t>Bounds</a:t>
            </a:r>
          </a:p>
          <a:p>
            <a:pPr lvl="1"/>
            <a:r>
              <a:rPr lang="en-US" dirty="0"/>
              <a:t>Not unique to Bayesian Optimization</a:t>
            </a:r>
          </a:p>
        </p:txBody>
      </p:sp>
    </p:spTree>
    <p:extLst>
      <p:ext uri="{BB962C8B-B14F-4D97-AF65-F5344CB8AC3E}">
        <p14:creationId xmlns:p14="http://schemas.microsoft.com/office/powerpoint/2010/main" val="2916254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75BAD-6DB8-4755-85F5-B6CAA8F14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Initialization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D3D007-1BA8-41F3-A825-95498023A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105" y="1825625"/>
            <a:ext cx="6373790" cy="4351338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14B2B71-85B2-4BC2-9DA1-885D0FF8901B}"/>
              </a:ext>
            </a:extLst>
          </p:cNvPr>
          <p:cNvGrpSpPr/>
          <p:nvPr/>
        </p:nvGrpSpPr>
        <p:grpSpPr>
          <a:xfrm>
            <a:off x="1385105" y="1761689"/>
            <a:ext cx="6373789" cy="3724711"/>
            <a:chOff x="1385105" y="1761689"/>
            <a:chExt cx="6373789" cy="372471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8219966-172D-42B8-883D-7E5CF7FDAF20}"/>
                </a:ext>
              </a:extLst>
            </p:cNvPr>
            <p:cNvSpPr/>
            <p:nvPr/>
          </p:nvSpPr>
          <p:spPr>
            <a:xfrm>
              <a:off x="1385105" y="1761689"/>
              <a:ext cx="6373789" cy="24915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nector: Elbow 5">
              <a:extLst>
                <a:ext uri="{FF2B5EF4-FFF2-40B4-BE49-F238E27FC236}">
                  <a16:creationId xmlns:a16="http://schemas.microsoft.com/office/drawing/2014/main" id="{59F9D8BC-46F6-469E-ABEF-6DFE84B46EE0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 flipH="1">
              <a:off x="3330432" y="3007454"/>
              <a:ext cx="4428462" cy="2478946"/>
            </a:xfrm>
            <a:prstGeom prst="bentConnector3">
              <a:avLst>
                <a:gd name="adj1" fmla="val -5162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6093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68D0D-4E70-4927-895B-C2DAF0D03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68C22-53FA-4C7D-9E99-7300D121C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Batched parallel sampling</a:t>
            </a:r>
          </a:p>
          <a:p>
            <a:pPr lvl="1"/>
            <a:r>
              <a:rPr lang="en-US" dirty="0"/>
              <a:t>Cost/benefit analysis</a:t>
            </a:r>
          </a:p>
          <a:p>
            <a:pPr lvl="1"/>
            <a:r>
              <a:rPr lang="en-US" dirty="0"/>
              <a:t>Utility function type</a:t>
            </a:r>
          </a:p>
          <a:p>
            <a:pPr lvl="1"/>
            <a:r>
              <a:rPr lang="en-US" dirty="0"/>
              <a:t>Utility function parameters</a:t>
            </a:r>
          </a:p>
        </p:txBody>
      </p:sp>
    </p:spTree>
    <p:extLst>
      <p:ext uri="{BB962C8B-B14F-4D97-AF65-F5344CB8AC3E}">
        <p14:creationId xmlns:p14="http://schemas.microsoft.com/office/powerpoint/2010/main" val="12589917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2584F-B7D5-4727-97B4-4243AD36D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72A78-823A-468F-807B-8C293B2D8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variances in target values greatly affect standard deviation estimates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9E7961-10C5-40E0-802A-F3E8BF7FFDA1}"/>
              </a:ext>
            </a:extLst>
          </p:cNvPr>
          <p:cNvGrpSpPr/>
          <p:nvPr/>
        </p:nvGrpSpPr>
        <p:grpSpPr>
          <a:xfrm>
            <a:off x="675409" y="3243043"/>
            <a:ext cx="7793182" cy="2713965"/>
            <a:chOff x="-522017" y="2739703"/>
            <a:chExt cx="7793182" cy="27139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2722D7E-9EA2-4EAA-8D56-C1B9AA13A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6474" y="2744136"/>
              <a:ext cx="3934691" cy="27051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A707AC4-CFF5-451B-A344-43A3E8FC1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2017" y="2739703"/>
              <a:ext cx="3858491" cy="27139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68377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2584F-B7D5-4727-97B4-4243AD36D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issues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2F1A125-0C63-455D-B2A3-2FABEB9E3F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91" y="1825625"/>
            <a:ext cx="6329218" cy="435133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019AEA-CC6D-454A-8E1C-319CA70086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176962"/>
            <a:ext cx="8686800" cy="52590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25646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2584F-B7D5-4727-97B4-4243AD36D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issues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2F1A125-0C63-455D-B2A3-2FABEB9E3F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91" y="1825625"/>
            <a:ext cx="6329218" cy="4351337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019AEA-CC6D-454A-8E1C-319CA70086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39" y="5374395"/>
            <a:ext cx="3794757" cy="1143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F90C1E3-7523-47DF-A712-4AB7E0A5B2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329" y="6060195"/>
            <a:ext cx="3572932" cy="4572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2145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4D6633-28F1-4DB1-B0D9-346036B46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comparison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405E59-0BD8-4EE7-B41E-5C6C3FDC0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u="sng" dirty="0"/>
              <a:t>Linear Regression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fit_intercept</a:t>
            </a:r>
            <a:r>
              <a:rPr lang="en-US" dirty="0"/>
              <a:t>, normalize</a:t>
            </a:r>
          </a:p>
          <a:p>
            <a:r>
              <a:rPr lang="en-US" u="sng" dirty="0"/>
              <a:t>Ridge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alpha, </a:t>
            </a:r>
            <a:r>
              <a:rPr lang="en-US" dirty="0" err="1"/>
              <a:t>fit_intercept</a:t>
            </a:r>
            <a:r>
              <a:rPr lang="en-US" dirty="0"/>
              <a:t>, normalize, solver, </a:t>
            </a:r>
            <a:r>
              <a:rPr lang="en-US" dirty="0" err="1"/>
              <a:t>max_iter</a:t>
            </a:r>
            <a:endParaRPr lang="en-US" dirty="0"/>
          </a:p>
          <a:p>
            <a:r>
              <a:rPr lang="en-US" u="sng" dirty="0"/>
              <a:t>Decision Tree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criterion, splitter, </a:t>
            </a:r>
            <a:r>
              <a:rPr lang="en-US" dirty="0" err="1"/>
              <a:t>max_depth</a:t>
            </a:r>
            <a:r>
              <a:rPr lang="en-US" dirty="0"/>
              <a:t>, </a:t>
            </a:r>
            <a:r>
              <a:rPr lang="en-US" dirty="0" err="1"/>
              <a:t>min_samples_split</a:t>
            </a:r>
            <a:r>
              <a:rPr lang="en-US" dirty="0"/>
              <a:t>, </a:t>
            </a:r>
            <a:r>
              <a:rPr lang="en-US" dirty="0" err="1"/>
              <a:t>min_samples_leaf</a:t>
            </a:r>
            <a:r>
              <a:rPr lang="en-US" dirty="0"/>
              <a:t>, </a:t>
            </a:r>
            <a:r>
              <a:rPr lang="en-US" dirty="0" err="1"/>
              <a:t>min_weight_fraction_leaf</a:t>
            </a:r>
            <a:r>
              <a:rPr lang="en-US" dirty="0"/>
              <a:t>, </a:t>
            </a:r>
            <a:r>
              <a:rPr lang="en-US" dirty="0" err="1"/>
              <a:t>max_features</a:t>
            </a:r>
            <a:r>
              <a:rPr lang="en-US" dirty="0"/>
              <a:t>, </a:t>
            </a:r>
            <a:r>
              <a:rPr lang="en-US" dirty="0" err="1"/>
              <a:t>max_leaf_nodes</a:t>
            </a:r>
            <a:r>
              <a:rPr lang="en-US" dirty="0"/>
              <a:t>, </a:t>
            </a:r>
            <a:r>
              <a:rPr lang="en-US" dirty="0" err="1"/>
              <a:t>min_impurity_split</a:t>
            </a:r>
            <a:r>
              <a:rPr lang="en-US" dirty="0"/>
              <a:t>, </a:t>
            </a:r>
            <a:r>
              <a:rPr lang="en-US" dirty="0" err="1"/>
              <a:t>min_impurity_descrease</a:t>
            </a:r>
            <a:r>
              <a:rPr lang="en-US" dirty="0"/>
              <a:t>, presort</a:t>
            </a:r>
          </a:p>
          <a:p>
            <a:r>
              <a:rPr lang="en-US" u="sng" dirty="0"/>
              <a:t>Random Forest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above, </a:t>
            </a:r>
            <a:r>
              <a:rPr lang="en-US" dirty="0" err="1"/>
              <a:t>n_estimators</a:t>
            </a:r>
            <a:r>
              <a:rPr lang="en-US" dirty="0"/>
              <a:t>, bootstrap</a:t>
            </a:r>
          </a:p>
        </p:txBody>
      </p:sp>
    </p:spTree>
    <p:extLst>
      <p:ext uri="{BB962C8B-B14F-4D97-AF65-F5344CB8AC3E}">
        <p14:creationId xmlns:p14="http://schemas.microsoft.com/office/powerpoint/2010/main" val="2929343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02CFF-D46C-4B8C-80FA-E02FF3694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Modified Target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A0362-F582-4AF7-84C6-52FFF2FEB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additional constraints to the scoring method (target)</a:t>
            </a:r>
          </a:p>
          <a:p>
            <a:r>
              <a:rPr lang="en-US" dirty="0" err="1"/>
              <a:t>Mercari</a:t>
            </a:r>
            <a:r>
              <a:rPr lang="en-US" dirty="0"/>
              <a:t> challenge limitation</a:t>
            </a:r>
          </a:p>
          <a:p>
            <a:pPr lvl="1"/>
            <a:r>
              <a:rPr lang="en-US" dirty="0"/>
              <a:t>All training must be completed within a Kaggle kernel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4AE72D-37C9-4A4A-97BF-3678E40B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232" y="3863632"/>
            <a:ext cx="6525536" cy="244826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40004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8DE33C-C105-4E28-9734-994F77A36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B6EB62-247F-442B-B627-1B6A8D03FA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Jason King</a:t>
            </a:r>
          </a:p>
          <a:p>
            <a:r>
              <a:rPr lang="en-US" dirty="0"/>
              <a:t>jkkphys@gmail.com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6D371F2-301C-46A7-8A49-B370486F0C14}"/>
              </a:ext>
            </a:extLst>
          </p:cNvPr>
          <p:cNvGrpSpPr/>
          <p:nvPr/>
        </p:nvGrpSpPr>
        <p:grpSpPr>
          <a:xfrm>
            <a:off x="1847435" y="1204345"/>
            <a:ext cx="5449130" cy="1905000"/>
            <a:chOff x="1804988" y="1204345"/>
            <a:chExt cx="5449130" cy="19050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72F0CB8-EEA0-40A5-9034-BF3023CB4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4988" y="1337695"/>
              <a:ext cx="2762250" cy="16383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CF73DFE-D06F-404D-9589-23DD36ED5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9118" y="1204345"/>
              <a:ext cx="1905000" cy="190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90983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49DCFCA-05AD-46F2-9511-D98BB7692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6A40AB-2F81-4F4B-9834-6D5177D13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Machine Learning: Nando de Freitas @ UBC</a:t>
            </a:r>
          </a:p>
          <a:p>
            <a:pPr lvl="1"/>
            <a:r>
              <a:rPr lang="en-US" dirty="0">
                <a:hlinkClick r:id="rId2"/>
              </a:rPr>
              <a:t>Introduction to Gaussian processes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Regression with Gaussian processes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Bayesian optimization and multi-armed bandits</a:t>
            </a:r>
            <a:endParaRPr lang="en-US" dirty="0"/>
          </a:p>
          <a:p>
            <a:r>
              <a:rPr lang="en-US" dirty="0">
                <a:hlinkClick r:id="rId5"/>
              </a:rPr>
              <a:t>Gaussian Processes for Machine Learning</a:t>
            </a:r>
            <a:endParaRPr lang="en-US" dirty="0"/>
          </a:p>
          <a:p>
            <a:pPr lvl="1"/>
            <a:r>
              <a:rPr lang="en-US" dirty="0"/>
              <a:t>Carl Edward Rasmussen and Christopher K. I. Williams</a:t>
            </a:r>
          </a:p>
          <a:p>
            <a:r>
              <a:rPr lang="en-US" dirty="0">
                <a:hlinkClick r:id="rId6"/>
              </a:rPr>
              <a:t>A Tutorial on Bayesian Optimization of Expensive Cost Functions, with Application to Active User Modeling and Hierarchical Reinforcement Learning</a:t>
            </a:r>
            <a:endParaRPr lang="en-US" dirty="0"/>
          </a:p>
          <a:p>
            <a:pPr lvl="1"/>
            <a:r>
              <a:rPr lang="en-US" dirty="0"/>
              <a:t>Eric </a:t>
            </a:r>
            <a:r>
              <a:rPr lang="en-US" dirty="0" err="1"/>
              <a:t>Brochu</a:t>
            </a:r>
            <a:r>
              <a:rPr lang="en-US" dirty="0"/>
              <a:t>, Vlad M. Cora, and Nando de Freitas</a:t>
            </a:r>
          </a:p>
          <a:p>
            <a:r>
              <a:rPr lang="en-US" dirty="0" err="1"/>
              <a:t>Scikit</a:t>
            </a:r>
            <a:r>
              <a:rPr lang="en-US" dirty="0"/>
              <a:t>-learn: </a:t>
            </a:r>
            <a:r>
              <a:rPr lang="en-US" dirty="0">
                <a:hlinkClick r:id="rId7"/>
              </a:rPr>
              <a:t>Gaussian Processes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968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4D6633-28F1-4DB1-B0D9-346036B46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comparison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405E59-0BD8-4EE7-B41E-5C6C3FDC0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 err="1"/>
              <a:t>XGBoost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booster, eta, gamma, </a:t>
            </a:r>
            <a:r>
              <a:rPr lang="en-US" dirty="0" err="1"/>
              <a:t>max_depth</a:t>
            </a:r>
            <a:r>
              <a:rPr lang="en-US" dirty="0"/>
              <a:t>, </a:t>
            </a:r>
            <a:r>
              <a:rPr lang="en-US" dirty="0" err="1"/>
              <a:t>min_child_weight</a:t>
            </a:r>
            <a:r>
              <a:rPr lang="en-US" dirty="0"/>
              <a:t>, </a:t>
            </a:r>
            <a:r>
              <a:rPr lang="en-US" dirty="0" err="1"/>
              <a:t>max_delta_step</a:t>
            </a:r>
            <a:r>
              <a:rPr lang="en-US" dirty="0"/>
              <a:t>, subsample, </a:t>
            </a:r>
            <a:r>
              <a:rPr lang="en-US" dirty="0" err="1"/>
              <a:t>colsample_bytree</a:t>
            </a:r>
            <a:r>
              <a:rPr lang="en-US" dirty="0"/>
              <a:t>, </a:t>
            </a:r>
            <a:r>
              <a:rPr lang="en-US" dirty="0" err="1"/>
              <a:t>colsample_bylevel</a:t>
            </a:r>
            <a:r>
              <a:rPr lang="en-US" dirty="0"/>
              <a:t>, lambda, alpha, </a:t>
            </a:r>
            <a:r>
              <a:rPr lang="en-US" dirty="0" err="1"/>
              <a:t>tree_method</a:t>
            </a:r>
            <a:r>
              <a:rPr lang="en-US" dirty="0"/>
              <a:t>, </a:t>
            </a:r>
            <a:r>
              <a:rPr lang="en-US" dirty="0" err="1"/>
              <a:t>sketch_eps</a:t>
            </a:r>
            <a:r>
              <a:rPr lang="en-US" dirty="0"/>
              <a:t>, </a:t>
            </a:r>
            <a:r>
              <a:rPr lang="en-US" dirty="0" err="1"/>
              <a:t>scale_pos_weight</a:t>
            </a:r>
            <a:r>
              <a:rPr lang="en-US" dirty="0"/>
              <a:t>, updater, </a:t>
            </a:r>
            <a:r>
              <a:rPr lang="en-US" dirty="0" err="1"/>
              <a:t>refresh_leaf</a:t>
            </a:r>
            <a:r>
              <a:rPr lang="en-US" dirty="0"/>
              <a:t>, </a:t>
            </a:r>
            <a:r>
              <a:rPr lang="en-US" dirty="0" err="1"/>
              <a:t>process_type</a:t>
            </a:r>
            <a:r>
              <a:rPr lang="en-US" dirty="0"/>
              <a:t>, </a:t>
            </a:r>
            <a:r>
              <a:rPr lang="en-US" dirty="0" err="1"/>
              <a:t>grow_policy</a:t>
            </a:r>
            <a:r>
              <a:rPr lang="en-US" dirty="0"/>
              <a:t>, </a:t>
            </a:r>
            <a:r>
              <a:rPr lang="en-US" dirty="0" err="1"/>
              <a:t>max_leaves</a:t>
            </a:r>
            <a:r>
              <a:rPr lang="en-US" dirty="0"/>
              <a:t>, </a:t>
            </a:r>
            <a:r>
              <a:rPr lang="en-US" dirty="0" err="1"/>
              <a:t>max_bin</a:t>
            </a:r>
            <a:r>
              <a:rPr lang="en-US" dirty="0"/>
              <a:t>, objective, </a:t>
            </a:r>
            <a:r>
              <a:rPr lang="en-US" dirty="0" err="1"/>
              <a:t>base_score</a:t>
            </a:r>
            <a:endParaRPr lang="en-US" dirty="0"/>
          </a:p>
          <a:p>
            <a:r>
              <a:rPr lang="en-US" u="sng" dirty="0"/>
              <a:t>Neural Networks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∞ (get a grad student!)</a:t>
            </a:r>
          </a:p>
        </p:txBody>
      </p:sp>
    </p:spTree>
    <p:extLst>
      <p:ext uri="{BB962C8B-B14F-4D97-AF65-F5344CB8AC3E}">
        <p14:creationId xmlns:p14="http://schemas.microsoft.com/office/powerpoint/2010/main" val="3787972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C42CE-454E-48F0-B070-E8F709F65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Zillow Prize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09FF8-CBFC-46D0-8F41-B87EAA22E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High-cost training</a:t>
            </a:r>
          </a:p>
          <a:p>
            <a:r>
              <a:rPr lang="en-US" dirty="0"/>
              <a:t>Started seeing a lot of chatter about a smarter automated tuning method</a:t>
            </a:r>
          </a:p>
          <a:p>
            <a:pPr lvl="1"/>
            <a:r>
              <a:rPr lang="en-US" dirty="0"/>
              <a:t>Learning the hyperparameter space</a:t>
            </a:r>
          </a:p>
          <a:p>
            <a:r>
              <a:rPr lang="en-US" dirty="0"/>
              <a:t>A number of Python implementations</a:t>
            </a:r>
          </a:p>
          <a:p>
            <a:pPr lvl="1"/>
            <a:r>
              <a:rPr lang="en-US" dirty="0"/>
              <a:t>Metric Optimization Engine (MOE)</a:t>
            </a:r>
          </a:p>
          <a:p>
            <a:pPr lvl="1"/>
            <a:r>
              <a:rPr lang="en-US" u="sng" dirty="0"/>
              <a:t>Bayesian Optimization</a:t>
            </a:r>
          </a:p>
          <a:p>
            <a:pPr lvl="1"/>
            <a:r>
              <a:rPr lang="en-US" dirty="0" err="1"/>
              <a:t>Hyperopt</a:t>
            </a:r>
            <a:endParaRPr lang="en-US" dirty="0"/>
          </a:p>
          <a:p>
            <a:r>
              <a:rPr lang="en-US" dirty="0"/>
              <a:t>Relatively straightforward to implement in my code</a:t>
            </a:r>
          </a:p>
          <a:p>
            <a:pPr lvl="1"/>
            <a:r>
              <a:rPr lang="en-US" dirty="0"/>
              <a:t>Still required a bounded range to search over</a:t>
            </a:r>
          </a:p>
          <a:p>
            <a:pPr lvl="1"/>
            <a:r>
              <a:rPr lang="en-US" dirty="0"/>
              <a:t>Took less iterations, and new models performed better</a:t>
            </a:r>
          </a:p>
        </p:txBody>
      </p:sp>
    </p:spTree>
    <p:extLst>
      <p:ext uri="{BB962C8B-B14F-4D97-AF65-F5344CB8AC3E}">
        <p14:creationId xmlns:p14="http://schemas.microsoft.com/office/powerpoint/2010/main" val="3928882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1DA10-7481-4AC8-9556-8DF50115D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1ABA4-497E-4D72-9A71-7608CBF83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Grid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Random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Iterative subsampling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BB7FB9-374B-47B3-A89F-825CC3B89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208" y="4942318"/>
            <a:ext cx="3160294" cy="1828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CB14E9-4AF3-48CC-8BFA-B5A5BD8A3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915" y="1280524"/>
            <a:ext cx="3160294" cy="18287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80CF35-5E68-487A-84E5-05F3C00817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061" y="3111421"/>
            <a:ext cx="3160294" cy="182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840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F2077-CEE8-435E-AF3D-5FFBF7DCD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AA105-DCF8-42B1-810E-AEFB5669E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Learn how to implement Bayesian Optimization in your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Understand the underlying mechanism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Discuss the limitations of the technique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Explore some extended use cases</a:t>
            </a:r>
          </a:p>
        </p:txBody>
      </p:sp>
    </p:spTree>
    <p:extLst>
      <p:ext uri="{BB962C8B-B14F-4D97-AF65-F5344CB8AC3E}">
        <p14:creationId xmlns:p14="http://schemas.microsoft.com/office/powerpoint/2010/main" val="1087731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A81FC-EA64-49FB-810C-9368D0B12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E9FDB-664D-4A5D-BF6A-F6BAAB5D6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/>
              <a:t>pip install </a:t>
            </a:r>
            <a:r>
              <a:rPr lang="en-US" dirty="0" err="1"/>
              <a:t>bayesian</a:t>
            </a:r>
            <a:r>
              <a:rPr lang="en-US" dirty="0"/>
              <a:t>-optimization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999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A730E-90A1-4F9A-9A9F-74F2F3EDE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E3142-3D8D-445C-A435-2E5913431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17236"/>
            <a:ext cx="78867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simple_regression.ipynb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074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2676</TotalTime>
  <Words>764</Words>
  <Application>Microsoft Office PowerPoint</Application>
  <PresentationFormat>On-screen Show (4:3)</PresentationFormat>
  <Paragraphs>135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Office Theme</vt:lpstr>
      <vt:lpstr>A Practical Guide to Bayesian Optimization</vt:lpstr>
      <vt:lpstr>What led me to Bayesian Optimization?</vt:lpstr>
      <vt:lpstr>Hyperparameter comparison</vt:lpstr>
      <vt:lpstr>Hyperparameter comparison</vt:lpstr>
      <vt:lpstr>Zillow Prize</vt:lpstr>
      <vt:lpstr>Hyperparameter tuning strategies</vt:lpstr>
      <vt:lpstr>Objectives</vt:lpstr>
      <vt:lpstr>Installation</vt:lpstr>
      <vt:lpstr>Example 1</vt:lpstr>
      <vt:lpstr>Example 2</vt:lpstr>
      <vt:lpstr>Example 3</vt:lpstr>
      <vt:lpstr>Gaussian Process</vt:lpstr>
      <vt:lpstr>Gaussian Process</vt:lpstr>
      <vt:lpstr>Gaussian Process Regression</vt:lpstr>
      <vt:lpstr>Gaussian Process Regression</vt:lpstr>
      <vt:lpstr>Gaussian Process Regression</vt:lpstr>
      <vt:lpstr>Gaussian Process Regression</vt:lpstr>
      <vt:lpstr>Gaussian Process - Kernels</vt:lpstr>
      <vt:lpstr>Bayesian Optimization</vt:lpstr>
      <vt:lpstr>Utility Functions</vt:lpstr>
      <vt:lpstr>Utility Functions</vt:lpstr>
      <vt:lpstr>Utility Functions</vt:lpstr>
      <vt:lpstr>Utility Functions</vt:lpstr>
      <vt:lpstr>Limitations</vt:lpstr>
      <vt:lpstr>Efficient Initialization</vt:lpstr>
      <vt:lpstr>Efficient Sampling</vt:lpstr>
      <vt:lpstr>Scaling issues</vt:lpstr>
      <vt:lpstr>Scaling issues</vt:lpstr>
      <vt:lpstr>Scaling issues</vt:lpstr>
      <vt:lpstr>Modified Target Functions</vt:lpstr>
      <vt:lpstr>Questions?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King</dc:creator>
  <cp:lastModifiedBy>Jason King</cp:lastModifiedBy>
  <cp:revision>84</cp:revision>
  <cp:lastPrinted>2018-01-22T18:54:31Z</cp:lastPrinted>
  <dcterms:created xsi:type="dcterms:W3CDTF">2018-01-14T17:43:42Z</dcterms:created>
  <dcterms:modified xsi:type="dcterms:W3CDTF">2018-01-23T16:39:00Z</dcterms:modified>
</cp:coreProperties>
</file>