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73" r:id="rId10"/>
    <p:sldId id="265" r:id="rId11"/>
    <p:sldId id="269" r:id="rId12"/>
    <p:sldId id="270" r:id="rId13"/>
    <p:sldId id="272" r:id="rId14"/>
    <p:sldId id="271" r:id="rId15"/>
    <p:sldId id="268" r:id="rId16"/>
    <p:sldId id="267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68C1-49B4-4B53-A4B5-FD8CED86E0B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8112-70BB-40A6-836D-4FFC6257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Practical Guide to Bayesian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75F1-6C0C-456B-AD52-4C77F5597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King, PhD</a:t>
            </a:r>
          </a:p>
          <a:p>
            <a:r>
              <a:rPr lang="en-US" dirty="0"/>
              <a:t>Data Scientist, XSOLIS</a:t>
            </a:r>
          </a:p>
        </p:txBody>
      </p:sp>
    </p:spTree>
    <p:extLst>
      <p:ext uri="{BB962C8B-B14F-4D97-AF65-F5344CB8AC3E}">
        <p14:creationId xmlns:p14="http://schemas.microsoft.com/office/powerpoint/2010/main" val="77455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73DE-7C62-47BD-B10C-49495AE0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Mercari</a:t>
            </a:r>
            <a:r>
              <a:rPr lang="en-US" dirty="0"/>
              <a:t> Price 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780C-D867-4A26-9AE6-0DF97772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5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81ED-DB00-42F1-A829-90E28ACB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9CA3-7648-4B94-9A69-55CDE66B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gaussian process uses lazy learning and a measure of similarity between points (kernel function) to predict the value for unseen points</a:t>
            </a:r>
          </a:p>
          <a:p>
            <a:r>
              <a:rPr lang="en-US" dirty="0"/>
              <a:t>Given a black box function/process, we can obtain a few samples and generate a predicted function with uncertainty</a:t>
            </a:r>
          </a:p>
          <a:p>
            <a:r>
              <a:rPr lang="en-US" dirty="0"/>
              <a:t>This enables derivative-free optimization</a:t>
            </a:r>
          </a:p>
          <a:p>
            <a:r>
              <a:rPr lang="en-US" dirty="0"/>
              <a:t>More importantly, if sampling the target function is expensive, we can reduce overall cost</a:t>
            </a:r>
          </a:p>
        </p:txBody>
      </p:sp>
    </p:spTree>
    <p:extLst>
      <p:ext uri="{BB962C8B-B14F-4D97-AF65-F5344CB8AC3E}">
        <p14:creationId xmlns:p14="http://schemas.microsoft.com/office/powerpoint/2010/main" val="363862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E2E-55E2-4D5D-B3BC-93807FDF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F46BF-8408-485B-B48D-8E09C69A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9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E2E-55E2-4D5D-B3BC-93807FDF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512079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B454-EDAC-4597-8F3B-7D9659B4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B9D1-D955-406B-BC1E-64774298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3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90CD-FFC3-458B-AFD0-940D78C8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2A61-FCBB-47FB-BB0F-82FE5520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Overhead</a:t>
            </a:r>
          </a:p>
          <a:p>
            <a:pPr lvl="1"/>
            <a:r>
              <a:rPr lang="en-US" dirty="0"/>
              <a:t>Lazy learner</a:t>
            </a:r>
          </a:p>
          <a:p>
            <a:pPr lvl="1"/>
            <a:r>
              <a:rPr lang="en-US" dirty="0"/>
              <a:t>Retrain Gaussian process regressor every iteration</a:t>
            </a:r>
          </a:p>
          <a:p>
            <a:r>
              <a:rPr lang="en-US" dirty="0"/>
              <a:t>(Hyper)-Hyperparameters</a:t>
            </a:r>
          </a:p>
          <a:p>
            <a:pPr lvl="1"/>
            <a:r>
              <a:rPr lang="en-US" dirty="0"/>
              <a:t>Kernel choice</a:t>
            </a:r>
          </a:p>
          <a:p>
            <a:r>
              <a:rPr lang="en-US" dirty="0"/>
              <a:t>Sequential</a:t>
            </a:r>
          </a:p>
          <a:p>
            <a:pPr lvl="1"/>
            <a:r>
              <a:rPr lang="en-US" dirty="0"/>
              <a:t>Smarter initialization</a:t>
            </a:r>
          </a:p>
          <a:p>
            <a:pPr lvl="1"/>
            <a:r>
              <a:rPr lang="en-US" dirty="0"/>
              <a:t>Parallel batches</a:t>
            </a:r>
          </a:p>
          <a:p>
            <a:r>
              <a:rPr lang="en-US" dirty="0"/>
              <a:t>Bounds</a:t>
            </a:r>
          </a:p>
          <a:p>
            <a:pPr lvl="1"/>
            <a:r>
              <a:rPr lang="en-US" dirty="0"/>
              <a:t>Not unique to 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16254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5BAD-6DB8-4755-85F5-B6CAA8F1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3D007-1BA8-41F3-A825-95498023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05" y="1825625"/>
            <a:ext cx="6373790" cy="4351338"/>
          </a:xfrm>
        </p:spPr>
      </p:pic>
    </p:spTree>
    <p:extLst>
      <p:ext uri="{BB962C8B-B14F-4D97-AF65-F5344CB8AC3E}">
        <p14:creationId xmlns:p14="http://schemas.microsoft.com/office/powerpoint/2010/main" val="224609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2CFF-D46C-4B8C-80FA-E02FF369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utility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0362-F582-4AF7-84C6-52FFF2FE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function for score to encompass additional constraints</a:t>
            </a:r>
          </a:p>
        </p:txBody>
      </p:sp>
    </p:spTree>
    <p:extLst>
      <p:ext uri="{BB962C8B-B14F-4D97-AF65-F5344CB8AC3E}">
        <p14:creationId xmlns:p14="http://schemas.microsoft.com/office/powerpoint/2010/main" val="322400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led me to Bayesian Optimization?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many of you, I compete in Kaggle competitions</a:t>
            </a:r>
          </a:p>
          <a:p>
            <a:r>
              <a:rPr lang="en-US" dirty="0"/>
              <a:t>For whatever reason, GBMs tend to be the most popular model types</a:t>
            </a:r>
          </a:p>
          <a:p>
            <a:r>
              <a:rPr lang="en-US" dirty="0"/>
              <a:t>Significantly more hyperparameters to consider compared to GLMs</a:t>
            </a:r>
          </a:p>
        </p:txBody>
      </p:sp>
    </p:spTree>
    <p:extLst>
      <p:ext uri="{BB962C8B-B14F-4D97-AF65-F5344CB8AC3E}">
        <p14:creationId xmlns:p14="http://schemas.microsoft.com/office/powerpoint/2010/main" val="74118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Linear Regression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fit_intercept</a:t>
            </a:r>
            <a:r>
              <a:rPr lang="en-US" dirty="0"/>
              <a:t>, normalize</a:t>
            </a:r>
          </a:p>
          <a:p>
            <a:r>
              <a:rPr lang="en-US" u="sng" dirty="0"/>
              <a:t>Ridge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alpha, </a:t>
            </a:r>
            <a:r>
              <a:rPr lang="en-US" dirty="0" err="1"/>
              <a:t>fit_intercept</a:t>
            </a:r>
            <a:r>
              <a:rPr lang="en-US" dirty="0"/>
              <a:t>, normalize, solver, </a:t>
            </a:r>
            <a:r>
              <a:rPr lang="en-US" dirty="0" err="1"/>
              <a:t>max_iter</a:t>
            </a:r>
            <a:endParaRPr lang="en-US" dirty="0"/>
          </a:p>
          <a:p>
            <a:r>
              <a:rPr lang="en-US" u="sng" dirty="0"/>
              <a:t>Decision Tree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criterion, splitter,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, </a:t>
            </a:r>
            <a:r>
              <a:rPr lang="en-US" dirty="0" err="1"/>
              <a:t>min_samples_leaf</a:t>
            </a:r>
            <a:r>
              <a:rPr lang="en-US" dirty="0"/>
              <a:t>, </a:t>
            </a:r>
            <a:r>
              <a:rPr lang="en-US" dirty="0" err="1"/>
              <a:t>min_weight_fraction_leaf</a:t>
            </a:r>
            <a:r>
              <a:rPr lang="en-US" dirty="0"/>
              <a:t>,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r>
              <a:rPr lang="en-US" dirty="0" err="1"/>
              <a:t>max_leaf_nodes</a:t>
            </a:r>
            <a:r>
              <a:rPr lang="en-US" dirty="0"/>
              <a:t>, </a:t>
            </a:r>
            <a:r>
              <a:rPr lang="en-US" dirty="0" err="1"/>
              <a:t>min_impurity_split</a:t>
            </a:r>
            <a:r>
              <a:rPr lang="en-US" dirty="0"/>
              <a:t>, </a:t>
            </a:r>
            <a:r>
              <a:rPr lang="en-US" dirty="0" err="1"/>
              <a:t>min_impurity_descrease</a:t>
            </a:r>
            <a:r>
              <a:rPr lang="en-US" dirty="0"/>
              <a:t>, presort</a:t>
            </a:r>
          </a:p>
          <a:p>
            <a:r>
              <a:rPr lang="en-US" u="sng" dirty="0"/>
              <a:t>Random Forest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above, </a:t>
            </a:r>
            <a:r>
              <a:rPr lang="en-US" dirty="0" err="1"/>
              <a:t>n_estimators</a:t>
            </a:r>
            <a:r>
              <a:rPr lang="en-US" dirty="0"/>
              <a:t>, bootstrap</a:t>
            </a:r>
          </a:p>
        </p:txBody>
      </p:sp>
    </p:spTree>
    <p:extLst>
      <p:ext uri="{BB962C8B-B14F-4D97-AF65-F5344CB8AC3E}">
        <p14:creationId xmlns:p14="http://schemas.microsoft.com/office/powerpoint/2010/main" val="29293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/>
              <a:t>XGBoost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booster, eta, gamma,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min_child_weight</a:t>
            </a:r>
            <a:r>
              <a:rPr lang="en-US" dirty="0"/>
              <a:t>, </a:t>
            </a:r>
            <a:r>
              <a:rPr lang="en-US" dirty="0" err="1"/>
              <a:t>max_delta_step</a:t>
            </a:r>
            <a:r>
              <a:rPr lang="en-US" dirty="0"/>
              <a:t>, subsample, </a:t>
            </a:r>
            <a:r>
              <a:rPr lang="en-US" dirty="0" err="1"/>
              <a:t>colsample_bytree</a:t>
            </a:r>
            <a:r>
              <a:rPr lang="en-US" dirty="0"/>
              <a:t>, </a:t>
            </a:r>
            <a:r>
              <a:rPr lang="en-US" dirty="0" err="1"/>
              <a:t>colsample_bylevel</a:t>
            </a:r>
            <a:r>
              <a:rPr lang="en-US" dirty="0"/>
              <a:t>, lambda, alpha, </a:t>
            </a:r>
            <a:r>
              <a:rPr lang="en-US" dirty="0" err="1"/>
              <a:t>tree_method</a:t>
            </a:r>
            <a:r>
              <a:rPr lang="en-US" dirty="0"/>
              <a:t>, </a:t>
            </a:r>
            <a:r>
              <a:rPr lang="en-US" dirty="0" err="1"/>
              <a:t>sketch_eps</a:t>
            </a:r>
            <a:r>
              <a:rPr lang="en-US" dirty="0"/>
              <a:t>, </a:t>
            </a:r>
            <a:r>
              <a:rPr lang="en-US" dirty="0" err="1"/>
              <a:t>scale_pos_weight</a:t>
            </a:r>
            <a:r>
              <a:rPr lang="en-US" dirty="0"/>
              <a:t>, updater, </a:t>
            </a:r>
            <a:r>
              <a:rPr lang="en-US" dirty="0" err="1"/>
              <a:t>refresh_leaf</a:t>
            </a:r>
            <a:r>
              <a:rPr lang="en-US" dirty="0"/>
              <a:t>, </a:t>
            </a:r>
            <a:r>
              <a:rPr lang="en-US" dirty="0" err="1"/>
              <a:t>process_type</a:t>
            </a:r>
            <a:r>
              <a:rPr lang="en-US" dirty="0"/>
              <a:t>, </a:t>
            </a:r>
            <a:r>
              <a:rPr lang="en-US" dirty="0" err="1"/>
              <a:t>grow_policy</a:t>
            </a:r>
            <a:r>
              <a:rPr lang="en-US" dirty="0"/>
              <a:t>, </a:t>
            </a:r>
            <a:r>
              <a:rPr lang="en-US" dirty="0" err="1"/>
              <a:t>max_leaves</a:t>
            </a:r>
            <a:r>
              <a:rPr lang="en-US" dirty="0"/>
              <a:t>, </a:t>
            </a:r>
            <a:r>
              <a:rPr lang="en-US" dirty="0" err="1"/>
              <a:t>max_bin</a:t>
            </a:r>
            <a:r>
              <a:rPr lang="en-US" dirty="0"/>
              <a:t>, objective, </a:t>
            </a:r>
            <a:r>
              <a:rPr lang="en-US" dirty="0" err="1"/>
              <a:t>base_score</a:t>
            </a:r>
            <a:endParaRPr lang="en-US" dirty="0"/>
          </a:p>
          <a:p>
            <a:r>
              <a:rPr lang="en-US" u="sng" dirty="0"/>
              <a:t>Neural Networks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∞ (get a grad student!)</a:t>
            </a:r>
          </a:p>
        </p:txBody>
      </p:sp>
    </p:spTree>
    <p:extLst>
      <p:ext uri="{BB962C8B-B14F-4D97-AF65-F5344CB8AC3E}">
        <p14:creationId xmlns:p14="http://schemas.microsoft.com/office/powerpoint/2010/main" val="378797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DA10-7481-4AC8-9556-8DF50115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ABA4-497E-4D72-9A71-7608CBF8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(naïve)</a:t>
            </a:r>
          </a:p>
          <a:p>
            <a:pPr lvl="1"/>
            <a:r>
              <a:rPr lang="en-US" dirty="0"/>
              <a:t>Insert image here</a:t>
            </a:r>
          </a:p>
          <a:p>
            <a:r>
              <a:rPr lang="en-US" dirty="0"/>
              <a:t>Random</a:t>
            </a:r>
          </a:p>
          <a:p>
            <a:pPr lvl="1"/>
            <a:r>
              <a:rPr lang="en-US" dirty="0"/>
              <a:t>Insert image here</a:t>
            </a:r>
          </a:p>
          <a:p>
            <a:r>
              <a:rPr lang="en-US" dirty="0"/>
              <a:t>Subsampling</a:t>
            </a:r>
          </a:p>
          <a:p>
            <a:pPr lvl="1"/>
            <a:r>
              <a:rPr lang="en-US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36484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4E9B-F8C2-481B-B472-4E07F60F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EF0E3-D0A6-44EE-B477-A92AD32DE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model</a:t>
            </a:r>
          </a:p>
        </p:txBody>
      </p:sp>
    </p:spTree>
    <p:extLst>
      <p:ext uri="{BB962C8B-B14F-4D97-AF65-F5344CB8AC3E}">
        <p14:creationId xmlns:p14="http://schemas.microsoft.com/office/powerpoint/2010/main" val="159072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42CE-454E-48F0-B070-E8F709F6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Zillow Prize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9FF8-CBFC-46D0-8F41-B87EAA2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High-cost training</a:t>
            </a:r>
          </a:p>
          <a:p>
            <a:r>
              <a:rPr lang="en-US" dirty="0"/>
              <a:t>Started seeing a lot of chatter about a smarter automated tuning method</a:t>
            </a:r>
          </a:p>
          <a:p>
            <a:pPr lvl="1"/>
            <a:r>
              <a:rPr lang="en-US" dirty="0"/>
              <a:t>Learning the hyperparameter space</a:t>
            </a:r>
          </a:p>
          <a:p>
            <a:r>
              <a:rPr lang="en-US" dirty="0"/>
              <a:t>A number of Python implementations</a:t>
            </a:r>
          </a:p>
          <a:p>
            <a:pPr lvl="1"/>
            <a:r>
              <a:rPr lang="en-US" dirty="0"/>
              <a:t>Metric Optimization Engine (MOE)</a:t>
            </a:r>
          </a:p>
          <a:p>
            <a:pPr lvl="1"/>
            <a:r>
              <a:rPr lang="en-US" u="sng" dirty="0"/>
              <a:t>Bayesian Optimization</a:t>
            </a:r>
          </a:p>
          <a:p>
            <a:pPr lvl="1"/>
            <a:r>
              <a:rPr lang="en-US" dirty="0" err="1"/>
              <a:t>Hyperopt</a:t>
            </a:r>
            <a:endParaRPr lang="en-US" dirty="0"/>
          </a:p>
          <a:p>
            <a:r>
              <a:rPr lang="en-US" dirty="0"/>
              <a:t>Relatively straightforward to implement in my code</a:t>
            </a:r>
          </a:p>
          <a:p>
            <a:pPr lvl="1"/>
            <a:r>
              <a:rPr lang="en-US" dirty="0"/>
              <a:t>Still required a bounded range to search over</a:t>
            </a:r>
          </a:p>
          <a:p>
            <a:pPr lvl="1"/>
            <a:r>
              <a:rPr lang="en-US" dirty="0"/>
              <a:t>Took less iterations, and new models performed better</a:t>
            </a:r>
          </a:p>
        </p:txBody>
      </p:sp>
    </p:spTree>
    <p:extLst>
      <p:ext uri="{BB962C8B-B14F-4D97-AF65-F5344CB8AC3E}">
        <p14:creationId xmlns:p14="http://schemas.microsoft.com/office/powerpoint/2010/main" val="392888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2077-CEE8-435E-AF3D-5FFBF7DC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A105-DCF8-42B1-810E-AEFB5669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how to implement Bayesian Optimization in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underlying mechanism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the limitations of the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some extended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108773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730E-90A1-4F9A-9A9F-74F2F3ED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3142-3D8D-445C-A435-2E591343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7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</TotalTime>
  <Words>454</Words>
  <Application>Microsoft Office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 Practical Guide to Bayesian Optimization</vt:lpstr>
      <vt:lpstr>What led me to Bayesian Optimization?</vt:lpstr>
      <vt:lpstr>Hyperparameter comparison</vt:lpstr>
      <vt:lpstr>Hyperparameter comparison</vt:lpstr>
      <vt:lpstr>Hyperparameter tuning strategies</vt:lpstr>
      <vt:lpstr>Example</vt:lpstr>
      <vt:lpstr>Zillow Prize</vt:lpstr>
      <vt:lpstr>Objectives</vt:lpstr>
      <vt:lpstr>Simple Regression</vt:lpstr>
      <vt:lpstr>Mercari Price Suggestion</vt:lpstr>
      <vt:lpstr>Gaussian Process</vt:lpstr>
      <vt:lpstr>Gaussian Process</vt:lpstr>
      <vt:lpstr>Gaussian Process</vt:lpstr>
      <vt:lpstr>Bayesian Optimization</vt:lpstr>
      <vt:lpstr>Limitations</vt:lpstr>
      <vt:lpstr>Efficient Initialization</vt:lpstr>
      <vt:lpstr>Modified utility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</dc:creator>
  <cp:lastModifiedBy>Jason King</cp:lastModifiedBy>
  <cp:revision>15</cp:revision>
  <dcterms:created xsi:type="dcterms:W3CDTF">2018-01-14T17:43:42Z</dcterms:created>
  <dcterms:modified xsi:type="dcterms:W3CDTF">2018-01-16T14:56:23Z</dcterms:modified>
</cp:coreProperties>
</file>