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89" r:id="rId9"/>
    <p:sldId id="273" r:id="rId10"/>
    <p:sldId id="274" r:id="rId11"/>
    <p:sldId id="265" r:id="rId12"/>
    <p:sldId id="269" r:id="rId13"/>
    <p:sldId id="284" r:id="rId14"/>
    <p:sldId id="282" r:id="rId15"/>
    <p:sldId id="283" r:id="rId16"/>
    <p:sldId id="272" r:id="rId17"/>
    <p:sldId id="271" r:id="rId18"/>
    <p:sldId id="276" r:id="rId19"/>
    <p:sldId id="277" r:id="rId20"/>
    <p:sldId id="278" r:id="rId21"/>
    <p:sldId id="279" r:id="rId22"/>
    <p:sldId id="268" r:id="rId23"/>
    <p:sldId id="267" r:id="rId24"/>
    <p:sldId id="281" r:id="rId25"/>
    <p:sldId id="275" r:id="rId26"/>
    <p:sldId id="288" r:id="rId27"/>
    <p:sldId id="266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classification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bayes_opt_example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KW5z-OOA" TargetMode="External"/><Relationship Id="rId7" Type="http://schemas.openxmlformats.org/officeDocument/2006/relationships/hyperlink" Target="http://scikit-learn.org/stable/modules/gaussian_process.html" TargetMode="External"/><Relationship Id="rId2" Type="http://schemas.openxmlformats.org/officeDocument/2006/relationships/hyperlink" Target="https://www.youtube.com/watch?v=4vGiHC35j9s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2599v1.pdf" TargetMode="External"/><Relationship Id="rId5" Type="http://schemas.openxmlformats.org/officeDocument/2006/relationships/hyperlink" Target="http://www.gaussianprocess.org/gpml/" TargetMode="External"/><Relationship Id="rId4" Type="http://schemas.openxmlformats.org/officeDocument/2006/relationships/hyperlink" Target="https://www.youtube.com/watch?v=vz3D36VXe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regress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E2B-529F-4D96-B2E7-734665B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400-092D-4764-971C-E868F4D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simple_classification.ipynb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process_mercari.ipynb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bayes_opt_mercari_sub.py</a:t>
            </a:r>
          </a:p>
          <a:p>
            <a:pPr marL="0" indent="0" algn="ctr">
              <a:buNone/>
            </a:pPr>
            <a:r>
              <a:rPr lang="en-US" dirty="0"/>
              <a:t>bayes_opt_mercari_full.py</a:t>
            </a:r>
          </a:p>
          <a:p>
            <a:pPr marL="0" indent="0" algn="ctr">
              <a:buNone/>
            </a:pPr>
            <a:r>
              <a:rPr lang="en-US" dirty="0" err="1"/>
              <a:t>bayes_opt_mercari_analysis.ipynb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B062-A044-40C4-8F7A-B9229E92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8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716C4-D721-4898-B7F1-DCB3D7F46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Target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−2,10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716C4-D721-4898-B7F1-DCB3D7F46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6B3829-9D64-4E46-9FCD-93F32BA0D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76" y="2638338"/>
            <a:ext cx="5848448" cy="411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26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16C4-D721-4898-B7F1-DCB3D7F4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two points on x-interval and train GPR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3829-9D64-4E46-9FCD-93F32BA0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6858001" cy="45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44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E2E-55E2-4D5D-B3BC-93807FD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51207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bayes_opt_example.ipynb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F0DA-00BB-405D-B4BC-8FE8557B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Upper Confidence Bound (UCB)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of Improvement (PI)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current max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Expected Improvement (EI)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E7B382-EDF5-4C8C-B1F0-7ED3CC58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2712456"/>
            <a:ext cx="2943636" cy="409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B8CE3-BACA-4966-8B23-51C7F962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4418405"/>
            <a:ext cx="4191585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ABEF8-312D-428F-B984-F141536C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5699512"/>
            <a:ext cx="5649113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31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5625"/>
            <a:ext cx="4406219" cy="4351338"/>
          </a:xfrm>
        </p:spPr>
      </p:pic>
    </p:spTree>
    <p:extLst>
      <p:ext uri="{BB962C8B-B14F-4D97-AF65-F5344CB8AC3E}">
        <p14:creationId xmlns:p14="http://schemas.microsoft.com/office/powerpoint/2010/main" val="411988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(single) model types</a:t>
            </a:r>
          </a:p>
          <a:p>
            <a:pPr lvl="1"/>
            <a:r>
              <a:rPr lang="en-US" dirty="0"/>
              <a:t>Significantly more hyperparameters to consider compared to GLMs</a:t>
            </a:r>
          </a:p>
          <a:p>
            <a:r>
              <a:rPr lang="en-US" dirty="0"/>
              <a:t>Most competitive teams use </a:t>
            </a:r>
            <a:r>
              <a:rPr lang="en-US" dirty="0" err="1"/>
              <a:t>ensembling</a:t>
            </a:r>
            <a:r>
              <a:rPr lang="en-US" dirty="0"/>
              <a:t> and/or stacking</a:t>
            </a:r>
          </a:p>
          <a:p>
            <a:pPr lvl="1"/>
            <a:r>
              <a:rPr lang="en-US" dirty="0"/>
              <a:t>Zillow entry was a stacked model: </a:t>
            </a:r>
            <a:r>
              <a:rPr lang="en-US" dirty="0" err="1"/>
              <a:t>XGBoost</a:t>
            </a:r>
            <a:r>
              <a:rPr lang="en-US" dirty="0"/>
              <a:t>, Light GBM, Random Forest, Extra Trees, </a:t>
            </a:r>
            <a:r>
              <a:rPr lang="en-US" dirty="0" err="1"/>
              <a:t>AdaBoost</a:t>
            </a:r>
            <a:r>
              <a:rPr lang="en-US" dirty="0"/>
              <a:t> (tree-based), two Neural Networks, and a K-Nearest-Neighbor.</a:t>
            </a:r>
          </a:p>
          <a:p>
            <a:pPr lvl="1"/>
            <a:r>
              <a:rPr lang="en-US" dirty="0"/>
              <a:t>Linear Regression meta-learner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9490"/>
            <a:ext cx="4406219" cy="4343608"/>
          </a:xfrm>
        </p:spPr>
      </p:pic>
    </p:spTree>
    <p:extLst>
      <p:ext uri="{BB962C8B-B14F-4D97-AF65-F5344CB8AC3E}">
        <p14:creationId xmlns:p14="http://schemas.microsoft.com/office/powerpoint/2010/main" val="193331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56161"/>
            <a:ext cx="4406219" cy="4290265"/>
          </a:xfrm>
        </p:spPr>
      </p:pic>
    </p:spTree>
    <p:extLst>
      <p:ext uri="{BB962C8B-B14F-4D97-AF65-F5344CB8AC3E}">
        <p14:creationId xmlns:p14="http://schemas.microsoft.com/office/powerpoint/2010/main" val="406932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Lazy learner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pPr lvl="1"/>
            <a:r>
              <a:rPr lang="en-US" dirty="0"/>
              <a:t>Scaling</a:t>
            </a:r>
          </a:p>
          <a:p>
            <a:r>
              <a:rPr lang="en-US" dirty="0"/>
              <a:t>Sequential (traditionally)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Efficient sampling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4B2B71-85B2-4BC2-9DA1-885D0FF8901B}"/>
              </a:ext>
            </a:extLst>
          </p:cNvPr>
          <p:cNvGrpSpPr/>
          <p:nvPr/>
        </p:nvGrpSpPr>
        <p:grpSpPr>
          <a:xfrm>
            <a:off x="1385105" y="1761689"/>
            <a:ext cx="6373789" cy="3724711"/>
            <a:chOff x="1385105" y="1761689"/>
            <a:chExt cx="6373789" cy="37247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219966-172D-42B8-883D-7E5CF7FDAF20}"/>
                </a:ext>
              </a:extLst>
            </p:cNvPr>
            <p:cNvSpPr/>
            <p:nvPr/>
          </p:nvSpPr>
          <p:spPr>
            <a:xfrm>
              <a:off x="1385105" y="1761689"/>
              <a:ext cx="6373789" cy="2491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59F9D8BC-46F6-469E-ABEF-6DFE84B46EE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3330432" y="3007454"/>
              <a:ext cx="4428462" cy="2478946"/>
            </a:xfrm>
            <a:prstGeom prst="bentConnector3">
              <a:avLst>
                <a:gd name="adj1" fmla="val -516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D0D-4E70-4927-895B-C2DAF0D0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8C22-53FA-4C7D-9E99-7300D121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Batched parallel sampling</a:t>
            </a:r>
          </a:p>
          <a:p>
            <a:pPr lvl="1"/>
            <a:r>
              <a:rPr lang="en-US" dirty="0"/>
              <a:t>Cost/benefit analysis</a:t>
            </a:r>
          </a:p>
          <a:p>
            <a:pPr lvl="1"/>
            <a:r>
              <a:rPr lang="en-US" dirty="0"/>
              <a:t>Utility function type</a:t>
            </a:r>
          </a:p>
          <a:p>
            <a:pPr lvl="1"/>
            <a:r>
              <a:rPr lang="en-US" dirty="0"/>
              <a:t>Utility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25899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variances in target values greatly affect standard deviation estimates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3043"/>
            <a:ext cx="7793182" cy="2713965"/>
            <a:chOff x="-522017" y="2739703"/>
            <a:chExt cx="7793182" cy="2713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39703"/>
              <a:ext cx="3858491" cy="271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83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  <a:p>
            <a:pPr lvl="1"/>
            <a:r>
              <a:rPr lang="en-US" dirty="0"/>
              <a:t>Modify the kernel</a:t>
            </a:r>
          </a:p>
          <a:p>
            <a:pPr lvl="1"/>
            <a:r>
              <a:rPr lang="en-US" dirty="0"/>
              <a:t>Transform the input (normalize)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7476"/>
            <a:ext cx="7793182" cy="2705100"/>
            <a:chOff x="-522017" y="2744136"/>
            <a:chExt cx="7793182" cy="2705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70330"/>
              <a:ext cx="3858491" cy="265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4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Target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constraints to the scoring method (target)</a:t>
            </a:r>
          </a:p>
          <a:p>
            <a:r>
              <a:rPr lang="en-US" dirty="0" err="1"/>
              <a:t>Mercari</a:t>
            </a:r>
            <a:r>
              <a:rPr lang="en-US" dirty="0"/>
              <a:t> challenge limitation</a:t>
            </a:r>
          </a:p>
          <a:p>
            <a:pPr lvl="1"/>
            <a:r>
              <a:rPr lang="en-US" dirty="0"/>
              <a:t>All training must be completed within a Kaggle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E72D-37C9-4A4A-97BF-3678E40B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3863632"/>
            <a:ext cx="65255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DE33C-C105-4E28-9734-994F77A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6EB62-247F-442B-B627-1B6A8D03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King</a:t>
            </a:r>
          </a:p>
          <a:p>
            <a:r>
              <a:rPr lang="en-US" dirty="0"/>
              <a:t>jkkphys@gmail.com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371F2-301C-46A7-8A49-B370486F0C14}"/>
              </a:ext>
            </a:extLst>
          </p:cNvPr>
          <p:cNvGrpSpPr/>
          <p:nvPr/>
        </p:nvGrpSpPr>
        <p:grpSpPr>
          <a:xfrm>
            <a:off x="1847435" y="1204345"/>
            <a:ext cx="5449130" cy="1905000"/>
            <a:chOff x="1804988" y="1204345"/>
            <a:chExt cx="5449130" cy="190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F0CB8-EEA0-40A5-9034-BF3023CB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988" y="1337695"/>
              <a:ext cx="2762250" cy="1638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F73DFE-D06F-404D-9589-23DD36ED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18" y="1204345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9DCFCA-05AD-46F2-9511-D98BB76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A40AB-2F81-4F4B-9834-6D5177D1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Learning: Nando de Freitas @ UBC</a:t>
            </a:r>
          </a:p>
          <a:p>
            <a:pPr lvl="1"/>
            <a:r>
              <a:rPr lang="en-US" dirty="0">
                <a:hlinkClick r:id="rId2"/>
              </a:rPr>
              <a:t>Introduction to Gaussian processes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Regression with Gaussian processes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Bayesian optimization and multi-armed bandits</a:t>
            </a:r>
            <a:endParaRPr lang="en-US" dirty="0"/>
          </a:p>
          <a:p>
            <a:r>
              <a:rPr lang="en-US" dirty="0">
                <a:hlinkClick r:id="rId5"/>
              </a:rPr>
              <a:t>Gaussian Processes for Machine Learning</a:t>
            </a:r>
            <a:endParaRPr lang="en-US" dirty="0"/>
          </a:p>
          <a:p>
            <a:pPr lvl="1"/>
            <a:r>
              <a:rPr lang="en-US" dirty="0"/>
              <a:t>Carl Edward Rasmussen and Christopher K. I. Williams</a:t>
            </a:r>
          </a:p>
          <a:p>
            <a:r>
              <a:rPr lang="en-US" dirty="0">
                <a:hlinkClick r:id="rId6"/>
              </a:rPr>
              <a:t>A Tutorial on Bayesian Optimization of Expensive Cost Functions, with Application to Active User Modeling and Hierarchical Reinforcement Learning</a:t>
            </a:r>
            <a:endParaRPr lang="en-US" dirty="0"/>
          </a:p>
          <a:p>
            <a:pPr lvl="1"/>
            <a:r>
              <a:rPr lang="en-US" dirty="0"/>
              <a:t>Eric </a:t>
            </a:r>
            <a:r>
              <a:rPr lang="en-US" dirty="0" err="1"/>
              <a:t>Brochu</a:t>
            </a:r>
            <a:r>
              <a:rPr lang="en-US" dirty="0"/>
              <a:t>, Vlad M. Cora, and Nando de Freitas</a:t>
            </a:r>
          </a:p>
          <a:p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>
                <a:hlinkClick r:id="rId7"/>
              </a:rPr>
              <a:t>Gaussian Processes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Random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Subsampling</a:t>
            </a:r>
          </a:p>
          <a:p>
            <a:pPr lvl="1"/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1FC-EA64-49FB-810C-9368D0B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9FDB-664D-4A5D-BF6A-F6BAAB5D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&gt;pip install </a:t>
            </a:r>
            <a:r>
              <a:rPr lang="en-US" dirty="0" err="1"/>
              <a:t>bayesian</a:t>
            </a:r>
            <a:r>
              <a:rPr lang="en-US" dirty="0"/>
              <a:t>-optimization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…that’s it.</a:t>
            </a:r>
          </a:p>
        </p:txBody>
      </p:sp>
    </p:spTree>
    <p:extLst>
      <p:ext uri="{BB962C8B-B14F-4D97-AF65-F5344CB8AC3E}">
        <p14:creationId xmlns:p14="http://schemas.microsoft.com/office/powerpoint/2010/main" val="28969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23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</TotalTime>
  <Words>762</Words>
  <Application>Microsoft Office PowerPoint</Application>
  <PresentationFormat>On-screen Show (4:3)</PresentationFormat>
  <Paragraphs>127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Zillow Prize</vt:lpstr>
      <vt:lpstr>Hyperparameter tuning strategies</vt:lpstr>
      <vt:lpstr>Objectives</vt:lpstr>
      <vt:lpstr>Installation</vt:lpstr>
      <vt:lpstr>Example 1</vt:lpstr>
      <vt:lpstr>Example 2</vt:lpstr>
      <vt:lpstr>Example 3</vt:lpstr>
      <vt:lpstr>Gaussian Process</vt:lpstr>
      <vt:lpstr>Gaussian Process</vt:lpstr>
      <vt:lpstr>Gaussian Process</vt:lpstr>
      <vt:lpstr>Gaussian Process</vt:lpstr>
      <vt:lpstr>Gaussian Process</vt:lpstr>
      <vt:lpstr>Bayesian Optimization</vt:lpstr>
      <vt:lpstr>Utility Functions</vt:lpstr>
      <vt:lpstr>Utility Functions</vt:lpstr>
      <vt:lpstr>Utility Functions</vt:lpstr>
      <vt:lpstr>Utility Functions</vt:lpstr>
      <vt:lpstr>Limitations</vt:lpstr>
      <vt:lpstr>Efficient Initialization</vt:lpstr>
      <vt:lpstr>Efficient Sampling</vt:lpstr>
      <vt:lpstr>Scaling issues</vt:lpstr>
      <vt:lpstr>Scaling issues</vt:lpstr>
      <vt:lpstr>Modified Target Functions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62</cp:revision>
  <dcterms:created xsi:type="dcterms:W3CDTF">2018-01-14T17:43:42Z</dcterms:created>
  <dcterms:modified xsi:type="dcterms:W3CDTF">2018-01-22T04:47:15Z</dcterms:modified>
</cp:coreProperties>
</file>