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PT Sans Narrow" panose="02020500000000000000" charset="0"/>
      <p:regular r:id="rId11"/>
      <p:bold r:id="rId12"/>
    </p:embeddedFont>
    <p:embeddedFont>
      <p:font typeface="Open Sans" panose="02020500000000000000"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zh-TW"/>
              <a:t>CNN / LSTM / SVM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solidFill>
                  <a:schemeClr val="lt1"/>
                </a:solidFill>
              </a:rPr>
              <a:t>‹#›</a:t>
            </a:fld>
            <a:endParaRPr lang="zh-TW">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ts val="5400"/>
              <a:buNone/>
              <a:defRPr sz="5400" b="0">
                <a:solidFill>
                  <a:schemeClr val="dk2"/>
                </a:solidFill>
              </a:defRPr>
            </a:lvl1pPr>
            <a:lvl2pPr lvl="1">
              <a:spcBef>
                <a:spcPts val="0"/>
              </a:spcBef>
              <a:buClr>
                <a:schemeClr val="dk2"/>
              </a:buClr>
              <a:buSzPts val="5400"/>
              <a:buNone/>
              <a:defRPr sz="5400" b="0">
                <a:solidFill>
                  <a:schemeClr val="dk2"/>
                </a:solidFill>
              </a:defRPr>
            </a:lvl2pPr>
            <a:lvl3pPr lvl="2">
              <a:spcBef>
                <a:spcPts val="0"/>
              </a:spcBef>
              <a:buClr>
                <a:schemeClr val="dk2"/>
              </a:buClr>
              <a:buSzPts val="5400"/>
              <a:buNone/>
              <a:defRPr sz="5400" b="0">
                <a:solidFill>
                  <a:schemeClr val="dk2"/>
                </a:solidFill>
              </a:defRPr>
            </a:lvl3pPr>
            <a:lvl4pPr lvl="3">
              <a:spcBef>
                <a:spcPts val="0"/>
              </a:spcBef>
              <a:buClr>
                <a:schemeClr val="dk2"/>
              </a:buClr>
              <a:buSzPts val="5400"/>
              <a:buNone/>
              <a:defRPr sz="5400" b="0">
                <a:solidFill>
                  <a:schemeClr val="dk2"/>
                </a:solidFill>
              </a:defRPr>
            </a:lvl4pPr>
            <a:lvl5pPr lvl="4">
              <a:spcBef>
                <a:spcPts val="0"/>
              </a:spcBef>
              <a:buClr>
                <a:schemeClr val="dk2"/>
              </a:buClr>
              <a:buSzPts val="5400"/>
              <a:buNone/>
              <a:defRPr sz="5400" b="0">
                <a:solidFill>
                  <a:schemeClr val="dk2"/>
                </a:solidFill>
              </a:defRPr>
            </a:lvl5pPr>
            <a:lvl6pPr lvl="5">
              <a:spcBef>
                <a:spcPts val="0"/>
              </a:spcBef>
              <a:buClr>
                <a:schemeClr val="dk2"/>
              </a:buClr>
              <a:buSzPts val="5400"/>
              <a:buNone/>
              <a:defRPr sz="5400" b="0">
                <a:solidFill>
                  <a:schemeClr val="dk2"/>
                </a:solidFill>
              </a:defRPr>
            </a:lvl6pPr>
            <a:lvl7pPr lvl="6">
              <a:spcBef>
                <a:spcPts val="0"/>
              </a:spcBef>
              <a:buClr>
                <a:schemeClr val="dk2"/>
              </a:buClr>
              <a:buSzPts val="5400"/>
              <a:buNone/>
              <a:defRPr sz="5400" b="0">
                <a:solidFill>
                  <a:schemeClr val="dk2"/>
                </a:solidFill>
              </a:defRPr>
            </a:lvl7pPr>
            <a:lvl8pPr lvl="7">
              <a:spcBef>
                <a:spcPts val="0"/>
              </a:spcBef>
              <a:buClr>
                <a:schemeClr val="dk2"/>
              </a:buClr>
              <a:buSzPts val="5400"/>
              <a:buNone/>
              <a:defRPr sz="5400" b="0">
                <a:solidFill>
                  <a:schemeClr val="dk2"/>
                </a:solidFill>
              </a:defRPr>
            </a:lvl8pPr>
            <a:lvl9pPr lvl="8">
              <a:spcBef>
                <a:spcPts val="0"/>
              </a:spcBef>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solidFill>
                  <a:schemeClr val="lt1"/>
                </a:solidFill>
              </a:rPr>
              <a:t>‹#›</a:t>
            </a:fld>
            <a:endParaRPr lang="zh-TW">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zh-TW" sz="1000">
                <a:solidFill>
                  <a:schemeClr val="dk2"/>
                </a:solidFill>
                <a:latin typeface="Open Sans"/>
                <a:ea typeface="Open Sans"/>
                <a:cs typeface="Open Sans"/>
                <a:sym typeface="Open Sans"/>
              </a:rPr>
              <a:t>‹#›</a:t>
            </a:fld>
            <a:endParaRPr lang="zh-TW"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fZ2VS-Okju8"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fakenewschallenge.org/" TargetMode="External"/><Relationship Id="rId5" Type="http://schemas.openxmlformats.org/officeDocument/2006/relationships/hyperlink" Target="https://l.facebook.com/l.php?u=https://www.cs.ucsb.edu/~william/papers/acl2017.pdf&amp;h=ATN6AsnZYC9l7joFjuabiwjhcNdbMoi2IDFfs4pbTitZaZ5Fg0lBzRjFAyGmF83YiQB7T8Ln6mEZ9So0JiR2TMN9un5F4PK9sxhMeyZMO8uFh7M7L1jATWwl8Gn2MhJrisCyq5R4NixqzUvpbF_wGWHHOCldLA" TargetMode="External"/><Relationship Id="rId4" Type="http://schemas.openxmlformats.org/officeDocument/2006/relationships/hyperlink" Target="https://towardsdatascience.com/fake-news-classifier-e061b339ad6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wrap="square" lIns="91425" tIns="91425" rIns="91425" bIns="91425" anchor="b" anchorCtr="0">
            <a:noAutofit/>
          </a:bodyPr>
          <a:lstStyle/>
          <a:p>
            <a:pPr marL="0" lvl="0" indent="0">
              <a:spcBef>
                <a:spcPts val="0"/>
              </a:spcBef>
              <a:buNone/>
            </a:pPr>
            <a:r>
              <a:rPr lang="zh-TW"/>
              <a:t>Fake News Detection</a:t>
            </a:r>
          </a:p>
        </p:txBody>
      </p:sp>
      <p:sp>
        <p:nvSpPr>
          <p:cNvPr id="67" name="Shape 67"/>
          <p:cNvSpPr txBox="1">
            <a:spLocks noGrp="1"/>
          </p:cNvSpPr>
          <p:nvPr>
            <p:ph type="subTitle" idx="1"/>
          </p:nvPr>
        </p:nvSpPr>
        <p:spPr>
          <a:xfrm>
            <a:off x="2137225" y="2850039"/>
            <a:ext cx="4870500" cy="792600"/>
          </a:xfrm>
          <a:prstGeom prst="rect">
            <a:avLst/>
          </a:prstGeom>
        </p:spPr>
        <p:txBody>
          <a:bodyPr wrap="square" lIns="91425" tIns="91425" rIns="91425" bIns="91425" anchor="t" anchorCtr="0">
            <a:noAutofit/>
          </a:bodyPr>
          <a:lstStyle/>
          <a:p>
            <a:pPr marL="0" lvl="0" indent="0">
              <a:spcBef>
                <a:spcPts val="0"/>
              </a:spcBef>
              <a:buNone/>
            </a:pPr>
            <a:r>
              <a:rPr lang="en-US" altLang="zh-TW" dirty="0" smtClean="0"/>
              <a:t>Proposal</a:t>
            </a:r>
            <a:endParaRPr lang="zh-T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idx="4294967295"/>
          </p:nvPr>
        </p:nvSpPr>
        <p:spPr>
          <a:xfrm>
            <a:off x="311700" y="1381050"/>
            <a:ext cx="8520600" cy="1538400"/>
          </a:xfrm>
          <a:prstGeom prst="rect">
            <a:avLst/>
          </a:prstGeom>
        </p:spPr>
        <p:txBody>
          <a:bodyPr wrap="square" lIns="91425" tIns="91425" rIns="91425" bIns="91425" anchor="t" anchorCtr="0">
            <a:noAutofit/>
          </a:bodyPr>
          <a:lstStyle/>
          <a:p>
            <a:pPr lvl="0">
              <a:lnSpc>
                <a:spcPct val="115000"/>
              </a:lnSpc>
              <a:spcAft>
                <a:spcPts val="1600"/>
              </a:spcAft>
            </a:pPr>
            <a:r>
              <a:rPr lang="zh-TW" sz="1800" b="0" i="1" dirty="0">
                <a:solidFill>
                  <a:srgbClr val="111111"/>
                </a:solidFill>
                <a:highlight>
                  <a:srgbClr val="F9F9F9"/>
                </a:highlight>
                <a:latin typeface="Arial"/>
                <a:ea typeface="Arial"/>
                <a:cs typeface="Arial"/>
                <a:sym typeface="Arial"/>
              </a:rPr>
              <a:t>“</a:t>
            </a:r>
            <a:r>
              <a:rPr lang="zh-TW" sz="1800" i="1" dirty="0">
                <a:solidFill>
                  <a:srgbClr val="111111"/>
                </a:solidFill>
                <a:highlight>
                  <a:srgbClr val="F9F9F9"/>
                </a:highlight>
                <a:latin typeface="Arial"/>
                <a:ea typeface="Arial"/>
                <a:cs typeface="Arial"/>
                <a:sym typeface="Arial"/>
              </a:rPr>
              <a:t>Our research has shown that</a:t>
            </a:r>
            <a:r>
              <a:rPr lang="zh-TW" sz="1800" b="0" i="1" dirty="0">
                <a:solidFill>
                  <a:srgbClr val="111111"/>
                </a:solidFill>
                <a:highlight>
                  <a:srgbClr val="F9F9F9"/>
                </a:highlight>
                <a:latin typeface="Arial"/>
                <a:ea typeface="Arial"/>
                <a:cs typeface="Arial"/>
                <a:sym typeface="Arial"/>
              </a:rPr>
              <a:t> </a:t>
            </a:r>
            <a:r>
              <a:rPr lang="zh-TW" sz="1800" i="1" dirty="0">
                <a:solidFill>
                  <a:srgbClr val="111111"/>
                </a:solidFill>
                <a:highlight>
                  <a:srgbClr val="F9F9F9"/>
                </a:highlight>
                <a:latin typeface="Arial"/>
                <a:ea typeface="Arial"/>
                <a:cs typeface="Arial"/>
                <a:sym typeface="Arial"/>
              </a:rPr>
              <a:t>the media play a facilitating role – in the easing through of policy action by repetition and reinforcement of media messages, and the absence of proposed alternatives – and also a possible role in shaping behaviour, especially where these are linked to other types of structural support.” </a:t>
            </a:r>
            <a:r>
              <a:rPr lang="zh-TW" altLang="en-US" sz="1800" i="1" dirty="0" smtClean="0">
                <a:solidFill>
                  <a:srgbClr val="111111"/>
                </a:solidFill>
                <a:highlight>
                  <a:srgbClr val="F9F9F9"/>
                </a:highlight>
                <a:latin typeface="Arial"/>
                <a:ea typeface="Arial"/>
                <a:cs typeface="Arial"/>
                <a:sym typeface="Arial"/>
              </a:rPr>
              <a:t> ──</a:t>
            </a:r>
            <a:r>
              <a:rPr lang="en-US" altLang="zh-TW" sz="1800" i="1" dirty="0">
                <a:solidFill>
                  <a:srgbClr val="111111"/>
                </a:solidFill>
                <a:highlight>
                  <a:srgbClr val="F9F9F9"/>
                </a:highlight>
                <a:latin typeface="Arial"/>
                <a:ea typeface="Arial"/>
                <a:cs typeface="Arial"/>
                <a:sym typeface="Arial"/>
              </a:rPr>
              <a:t>by Journal of Social and Political Psychology</a:t>
            </a:r>
            <a:endParaRPr lang="zh-TW" sz="1800" i="1" dirty="0">
              <a:solidFill>
                <a:srgbClr val="111111"/>
              </a:solidFill>
              <a:highlight>
                <a:srgbClr val="F9F9F9"/>
              </a:highlight>
              <a:latin typeface="Arial"/>
              <a:ea typeface="Arial"/>
              <a:cs typeface="Arial"/>
              <a:sym typeface="Arial"/>
            </a:endParaRPr>
          </a:p>
        </p:txBody>
      </p:sp>
      <p:sp>
        <p:nvSpPr>
          <p:cNvPr id="86" name="Shape 86"/>
          <p:cNvSpPr txBox="1">
            <a:spLocks noGrp="1"/>
          </p:cNvSpPr>
          <p:nvPr>
            <p:ph type="body" idx="1"/>
          </p:nvPr>
        </p:nvSpPr>
        <p:spPr>
          <a:xfrm>
            <a:off x="311700" y="4575495"/>
            <a:ext cx="5998800" cy="598800"/>
          </a:xfrm>
          <a:prstGeom prst="rect">
            <a:avLst/>
          </a:prstGeom>
        </p:spPr>
        <p:txBody>
          <a:bodyPr wrap="square" lIns="91425" tIns="91425" rIns="91425" bIns="91425" anchor="ctr" anchorCtr="0">
            <a:noAutofit/>
          </a:bodyPr>
          <a:lstStyle/>
          <a:p>
            <a:pPr marL="0" lvl="0" indent="0" rtl="0">
              <a:lnSpc>
                <a:spcPct val="115000"/>
              </a:lnSpc>
              <a:spcBef>
                <a:spcPts val="0"/>
              </a:spcBef>
              <a:spcAft>
                <a:spcPts val="1600"/>
              </a:spcAft>
              <a:buNone/>
            </a:pPr>
            <a:r>
              <a:rPr lang="zh-TW" sz="1150" i="1" dirty="0">
                <a:solidFill>
                  <a:srgbClr val="111111"/>
                </a:solidFill>
                <a:highlight>
                  <a:srgbClr val="F9F9F9"/>
                </a:highlight>
                <a:latin typeface="Arial"/>
                <a:ea typeface="Arial"/>
                <a:cs typeface="Arial"/>
                <a:sym typeface="Arial"/>
              </a:rPr>
              <a:t>source: https://jspp.psychopen.eu/article/view/96/37</a:t>
            </a:r>
          </a:p>
        </p:txBody>
      </p:sp>
      <p:sp>
        <p:nvSpPr>
          <p:cNvPr id="87" name="Shape 87"/>
          <p:cNvSpPr txBox="1">
            <a:spLocks noGrp="1"/>
          </p:cNvSpPr>
          <p:nvPr>
            <p:ph type="title" idx="4294967295"/>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zh-TW"/>
              <a:t>Introduction &amp; Motivation</a:t>
            </a:r>
          </a:p>
        </p:txBody>
      </p:sp>
      <p:pic>
        <p:nvPicPr>
          <p:cNvPr id="88" name="Shape 88"/>
          <p:cNvPicPr preferRelativeResize="0"/>
          <p:nvPr/>
        </p:nvPicPr>
        <p:blipFill>
          <a:blip r:embed="rId3">
            <a:alphaModFix/>
          </a:blip>
          <a:stretch>
            <a:fillRect/>
          </a:stretch>
        </p:blipFill>
        <p:spPr>
          <a:xfrm>
            <a:off x="5486401" y="3128815"/>
            <a:ext cx="3657599" cy="201468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buNone/>
            </a:pPr>
            <a:r>
              <a:rPr lang="zh-TW"/>
              <a:t>Background</a:t>
            </a:r>
          </a:p>
        </p:txBody>
      </p:sp>
      <p:sp>
        <p:nvSpPr>
          <p:cNvPr id="94" name="Shape 94"/>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buNone/>
            </a:pPr>
            <a:r>
              <a:rPr lang="en-US" altLang="zh-TW" dirty="0"/>
              <a:t>Fake news has been around for a long time, and has gained notoriety during the recent presidential elections in America, whereby Mark Zuckerberg, CEO of Facebook, made the following claim, "I regret saying fake news on Facebook did not impact the 2016 US presidential election". Clearly, Fake News is becoming more of a problem for Society.</a:t>
            </a:r>
          </a:p>
          <a:p>
            <a:pPr lvl="0">
              <a:buNone/>
            </a:pPr>
            <a:r>
              <a:rPr lang="en-US" altLang="zh-TW" dirty="0"/>
              <a:t>Fake news is inherently detrimental to Society, and we feel that we should do our part in the efforts to combat fake news. </a:t>
            </a:r>
          </a:p>
        </p:txBody>
      </p:sp>
      <p:pic>
        <p:nvPicPr>
          <p:cNvPr id="95" name="Shape 95"/>
          <p:cNvPicPr preferRelativeResize="0"/>
          <p:nvPr/>
        </p:nvPicPr>
        <p:blipFill rotWithShape="1">
          <a:blip r:embed="rId3">
            <a:alphaModFix/>
          </a:blip>
          <a:srcRect l="-412337" t="-3930" r="-31141" b="-150109"/>
          <a:stretch/>
        </p:blipFill>
        <p:spPr>
          <a:xfrm>
            <a:off x="-69178" y="3822491"/>
            <a:ext cx="9107157" cy="240423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zh-TW"/>
              <a:t>Scenario</a:t>
            </a:r>
          </a:p>
        </p:txBody>
      </p:sp>
      <p:sp>
        <p:nvSpPr>
          <p:cNvPr id="101" name="Shape 10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r>
              <a:rPr lang="zh-TW"/>
              <a:t>With the advent of Social Media and new media outlets with an ever-increasing consumer base for information shared or published on these networks, it has now become more important than ever to be able to quickly identify and prevent the spread of fake news.</a:t>
            </a:r>
          </a:p>
          <a:p>
            <a:pPr marL="0" lvl="0" indent="0">
              <a:spcBef>
                <a:spcPts val="0"/>
              </a:spcBef>
              <a:buNone/>
            </a:pPr>
            <a:r>
              <a:rPr lang="zh-TW"/>
              <a:t>However the detection of fake news is still in it’s infancy, and has yet to be resolved.</a:t>
            </a:r>
          </a:p>
          <a:p>
            <a:pPr marL="0" lvl="0" indent="0">
              <a:spcBef>
                <a:spcPts val="0"/>
              </a:spcBef>
              <a:buNone/>
            </a:pPr>
            <a:endParaRPr/>
          </a:p>
        </p:txBody>
      </p:sp>
      <p:pic>
        <p:nvPicPr>
          <p:cNvPr id="102" name="Shape 102"/>
          <p:cNvPicPr preferRelativeResize="0"/>
          <p:nvPr/>
        </p:nvPicPr>
        <p:blipFill rotWithShape="1">
          <a:blip r:embed="rId3">
            <a:alphaModFix/>
          </a:blip>
          <a:srcRect l="-412336" t="-293369" r="-31141" b="-150108"/>
          <a:stretch/>
        </p:blipFill>
        <p:spPr>
          <a:xfrm>
            <a:off x="-69178" y="1083225"/>
            <a:ext cx="9107157" cy="5143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zh-TW"/>
              <a:t>Problem</a:t>
            </a:r>
          </a:p>
        </p:txBody>
      </p:sp>
      <p:sp>
        <p:nvSpPr>
          <p:cNvPr id="108" name="Shape 108"/>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r>
              <a:rPr lang="zh-TW"/>
              <a:t>In this project, we plan to explore the use of different Artificial Intelligence methods to evaluate the truthfulness of a given article/statement.</a:t>
            </a:r>
          </a:p>
          <a:p>
            <a:pPr marL="0" lvl="0" indent="0">
              <a:spcBef>
                <a:spcPts val="0"/>
              </a:spcBef>
              <a:buNone/>
            </a:pPr>
            <a:r>
              <a:rPr lang="zh-TW"/>
              <a:t>In particular, we are interested in determining the usefulness of Convolutional Neural Network (CNN) and Recurrent Neural Networks (RNN) in identifying fake news based on the fake news data set we have obtained from Kaggle and other sources.</a:t>
            </a:r>
          </a:p>
        </p:txBody>
      </p:sp>
      <p:pic>
        <p:nvPicPr>
          <p:cNvPr id="109" name="Shape 109"/>
          <p:cNvPicPr preferRelativeResize="0"/>
          <p:nvPr/>
        </p:nvPicPr>
        <p:blipFill rotWithShape="1">
          <a:blip r:embed="rId3">
            <a:alphaModFix/>
          </a:blip>
          <a:srcRect l="-412336" t="-293369" r="-31141" b="-150108"/>
          <a:stretch/>
        </p:blipFill>
        <p:spPr>
          <a:xfrm>
            <a:off x="-69178" y="1083225"/>
            <a:ext cx="9107157" cy="51435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5975025" y="3396775"/>
            <a:ext cx="3168975" cy="1649325"/>
          </a:xfrm>
          <a:prstGeom prst="rect">
            <a:avLst/>
          </a:prstGeom>
          <a:noFill/>
          <a:ln>
            <a:noFill/>
          </a:ln>
        </p:spPr>
      </p:pic>
      <p:sp>
        <p:nvSpPr>
          <p:cNvPr id="115" name="Shape 115"/>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zh-TW"/>
              <a:t>Proposed Idea</a:t>
            </a:r>
          </a:p>
        </p:txBody>
      </p:sp>
      <p:sp>
        <p:nvSpPr>
          <p:cNvPr id="116" name="Shape 116"/>
          <p:cNvSpPr txBox="1">
            <a:spLocks noGrp="1"/>
          </p:cNvSpPr>
          <p:nvPr>
            <p:ph type="body" idx="1"/>
          </p:nvPr>
        </p:nvSpPr>
        <p:spPr>
          <a:xfrm>
            <a:off x="311700" y="1086442"/>
            <a:ext cx="8520600" cy="3877175"/>
          </a:xfrm>
          <a:prstGeom prst="rect">
            <a:avLst/>
          </a:prstGeom>
        </p:spPr>
        <p:txBody>
          <a:bodyPr wrap="square" lIns="91425" tIns="91425" rIns="91425" bIns="91425" anchor="t" anchorCtr="0">
            <a:noAutofit/>
          </a:bodyPr>
          <a:lstStyle/>
          <a:p>
            <a:pPr marL="0" lvl="0" indent="0" algn="just" rtl="0">
              <a:spcBef>
                <a:spcPts val="0"/>
              </a:spcBef>
              <a:buNone/>
            </a:pPr>
            <a:r>
              <a:rPr lang="zh-TW" sz="1200" dirty="0"/>
              <a:t>We plan to use the following attributes in our CNN/RNN model to provide various classifications to the inputs given to the model : </a:t>
            </a:r>
          </a:p>
          <a:p>
            <a:pPr marL="457200" lvl="0" indent="-292100" algn="just" rtl="0">
              <a:spcBef>
                <a:spcPts val="0"/>
              </a:spcBef>
              <a:spcAft>
                <a:spcPts val="0"/>
              </a:spcAft>
              <a:buSzPts val="1000"/>
              <a:buChar char="●"/>
            </a:pPr>
            <a:r>
              <a:rPr lang="zh-TW" sz="1000" dirty="0"/>
              <a:t>title</a:t>
            </a:r>
          </a:p>
          <a:p>
            <a:pPr marL="457200" lvl="0" indent="-292100" rtl="0">
              <a:spcBef>
                <a:spcPts val="0"/>
              </a:spcBef>
              <a:spcAft>
                <a:spcPts val="0"/>
              </a:spcAft>
              <a:buSzPts val="1000"/>
              <a:buChar char="●"/>
            </a:pPr>
            <a:r>
              <a:rPr lang="zh-TW" sz="1000" dirty="0"/>
              <a:t>content </a:t>
            </a:r>
          </a:p>
          <a:p>
            <a:pPr marL="457200" lvl="0" indent="-292100" rtl="0">
              <a:spcBef>
                <a:spcPts val="0"/>
              </a:spcBef>
              <a:spcAft>
                <a:spcPts val="0"/>
              </a:spcAft>
              <a:buSzPts val="1000"/>
              <a:buChar char="●"/>
            </a:pPr>
            <a:r>
              <a:rPr lang="zh-TW" sz="1000" dirty="0"/>
              <a:t>source web site </a:t>
            </a:r>
          </a:p>
          <a:p>
            <a:pPr marL="457200" lvl="0" indent="-292100" rtl="0">
              <a:spcBef>
                <a:spcPts val="0"/>
              </a:spcBef>
              <a:spcAft>
                <a:spcPts val="0"/>
              </a:spcAft>
              <a:buSzPts val="1000"/>
              <a:buChar char="●"/>
            </a:pPr>
            <a:r>
              <a:rPr lang="zh-TW" sz="1000" dirty="0"/>
              <a:t>language </a:t>
            </a:r>
          </a:p>
          <a:p>
            <a:pPr marL="457200" lvl="0" indent="-292100" rtl="0">
              <a:spcBef>
                <a:spcPts val="0"/>
              </a:spcBef>
              <a:buSzPts val="1000"/>
              <a:buChar char="●"/>
            </a:pPr>
            <a:r>
              <a:rPr lang="zh-TW" sz="1000" dirty="0"/>
              <a:t>author</a:t>
            </a:r>
          </a:p>
          <a:p>
            <a:pPr marL="0" lvl="0" indent="0" rtl="0">
              <a:spcBef>
                <a:spcPts val="0"/>
              </a:spcBef>
              <a:buNone/>
            </a:pPr>
            <a:r>
              <a:rPr lang="zh-TW" sz="1200" dirty="0"/>
              <a:t>From the input given to our CNN/RNN model, we plan to provide a confidence score indicating how authentic the model believes the input to be, and classify the input given to our model into the following classifications :</a:t>
            </a:r>
          </a:p>
          <a:p>
            <a:pPr marL="457200" lvl="0" indent="-292100" rtl="0">
              <a:spcBef>
                <a:spcPts val="0"/>
              </a:spcBef>
              <a:spcAft>
                <a:spcPts val="0"/>
              </a:spcAft>
              <a:buSzPts val="1000"/>
              <a:buChar char="●"/>
            </a:pPr>
            <a:r>
              <a:rPr lang="zh-TW" sz="1000" dirty="0"/>
              <a:t>fake </a:t>
            </a:r>
          </a:p>
          <a:p>
            <a:pPr marL="457200" lvl="0" indent="-292100" rtl="0">
              <a:spcBef>
                <a:spcPts val="0"/>
              </a:spcBef>
              <a:spcAft>
                <a:spcPts val="0"/>
              </a:spcAft>
              <a:buSzPts val="1000"/>
              <a:buChar char="●"/>
            </a:pPr>
            <a:r>
              <a:rPr lang="zh-TW" sz="1000" dirty="0"/>
              <a:t>satire</a:t>
            </a:r>
          </a:p>
          <a:p>
            <a:pPr marL="457200" lvl="0" indent="-292100" rtl="0">
              <a:spcBef>
                <a:spcPts val="0"/>
              </a:spcBef>
              <a:spcAft>
                <a:spcPts val="0"/>
              </a:spcAft>
              <a:buSzPts val="1000"/>
              <a:buChar char="●"/>
            </a:pPr>
            <a:r>
              <a:rPr lang="zh-TW" sz="1000" dirty="0"/>
              <a:t>bias</a:t>
            </a:r>
          </a:p>
          <a:p>
            <a:pPr marL="457200" lvl="0" indent="-292100" rtl="0">
              <a:spcBef>
                <a:spcPts val="0"/>
              </a:spcBef>
              <a:spcAft>
                <a:spcPts val="0"/>
              </a:spcAft>
              <a:buSzPts val="1000"/>
              <a:buChar char="●"/>
            </a:pPr>
            <a:r>
              <a:rPr lang="zh-TW" sz="1000" dirty="0"/>
              <a:t>conspiracy</a:t>
            </a:r>
          </a:p>
          <a:p>
            <a:pPr marL="457200" lvl="0" indent="-292100" rtl="0">
              <a:spcBef>
                <a:spcPts val="0"/>
              </a:spcBef>
              <a:spcAft>
                <a:spcPts val="0"/>
              </a:spcAft>
              <a:buSzPts val="1000"/>
              <a:buChar char="●"/>
            </a:pPr>
            <a:r>
              <a:rPr lang="zh-TW" sz="1000" dirty="0"/>
              <a:t>rumor</a:t>
            </a:r>
          </a:p>
          <a:p>
            <a:pPr marL="457200" lvl="0" indent="-292100" rtl="0">
              <a:spcBef>
                <a:spcPts val="0"/>
              </a:spcBef>
              <a:buSzPts val="1000"/>
              <a:buChar char="●"/>
            </a:pPr>
            <a:r>
              <a:rPr lang="zh-TW" sz="1000" dirty="0"/>
              <a:t>state</a:t>
            </a:r>
          </a:p>
          <a:p>
            <a:pPr marL="0" lvl="0" indent="0">
              <a:spcBef>
                <a:spcPts val="0"/>
              </a:spcBef>
              <a:buNone/>
            </a:pPr>
            <a:endParaRPr dirty="0"/>
          </a:p>
        </p:txBody>
      </p:sp>
      <p:sp>
        <p:nvSpPr>
          <p:cNvPr id="117" name="Shape 117"/>
          <p:cNvSpPr txBox="1"/>
          <p:nvPr/>
        </p:nvSpPr>
        <p:spPr>
          <a:xfrm>
            <a:off x="2286171" y="1705607"/>
            <a:ext cx="2108700" cy="1590750"/>
          </a:xfrm>
          <a:prstGeom prst="rect">
            <a:avLst/>
          </a:prstGeom>
          <a:noFill/>
          <a:ln>
            <a:noFill/>
          </a:ln>
        </p:spPr>
        <p:txBody>
          <a:bodyPr wrap="square" lIns="91425" tIns="91425" rIns="91425" bIns="91425" anchor="t" anchorCtr="0">
            <a:noAutofit/>
          </a:bodyPr>
          <a:lstStyle/>
          <a:p>
            <a:pPr marL="457200" lvl="0" indent="-292100" rtl="0">
              <a:lnSpc>
                <a:spcPct val="50000"/>
              </a:lnSpc>
              <a:spcBef>
                <a:spcPts val="0"/>
              </a:spcBef>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source country</a:t>
            </a:r>
          </a:p>
          <a:p>
            <a:pPr marL="457200" lvl="0" indent="-292100" rtl="0">
              <a:lnSpc>
                <a:spcPct val="50000"/>
              </a:lnSpc>
              <a:spcBef>
                <a:spcPts val="0"/>
              </a:spcBef>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reply counts</a:t>
            </a:r>
          </a:p>
          <a:p>
            <a:pPr marL="457200" lvl="0" indent="-292100" rtl="0">
              <a:lnSpc>
                <a:spcPct val="50000"/>
              </a:lnSpc>
              <a:spcBef>
                <a:spcPts val="0"/>
              </a:spcBef>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shared counts</a:t>
            </a:r>
          </a:p>
          <a:p>
            <a:pPr marL="457200" lvl="0" indent="-292100" rtl="0">
              <a:lnSpc>
                <a:spcPct val="50000"/>
              </a:lnSpc>
              <a:spcBef>
                <a:spcPts val="0"/>
              </a:spcBef>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likes counts </a:t>
            </a:r>
          </a:p>
        </p:txBody>
      </p:sp>
      <p:sp>
        <p:nvSpPr>
          <p:cNvPr id="118" name="Shape 118"/>
          <p:cNvSpPr txBox="1"/>
          <p:nvPr/>
        </p:nvSpPr>
        <p:spPr>
          <a:xfrm>
            <a:off x="1959746" y="3600641"/>
            <a:ext cx="2472600" cy="1521875"/>
          </a:xfrm>
          <a:prstGeom prst="rect">
            <a:avLst/>
          </a:prstGeom>
          <a:noFill/>
          <a:ln>
            <a:noFill/>
          </a:ln>
        </p:spPr>
        <p:txBody>
          <a:bodyPr wrap="square" lIns="91425" tIns="91425" rIns="91425" bIns="91425" anchor="t" anchorCtr="0">
            <a:noAutofit/>
          </a:bodyPr>
          <a:lstStyle/>
          <a:p>
            <a:pPr marL="457200" indent="-292100">
              <a:lnSpc>
                <a:spcPct val="50000"/>
              </a:lnSpc>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junk science</a:t>
            </a:r>
          </a:p>
          <a:p>
            <a:pPr marL="457200" indent="-292100">
              <a:lnSpc>
                <a:spcPct val="50000"/>
              </a:lnSpc>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hate group</a:t>
            </a:r>
          </a:p>
          <a:p>
            <a:pPr marL="457200" indent="-292100">
              <a:lnSpc>
                <a:spcPct val="50000"/>
              </a:lnSpc>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clickbait</a:t>
            </a:r>
          </a:p>
          <a:p>
            <a:pPr marL="457200" indent="-292100">
              <a:lnSpc>
                <a:spcPct val="50000"/>
              </a:lnSpc>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cautious</a:t>
            </a:r>
          </a:p>
          <a:p>
            <a:pPr marL="457200" indent="-292100">
              <a:lnSpc>
                <a:spcPct val="50000"/>
              </a:lnSpc>
              <a:spcAft>
                <a:spcPts val="1600"/>
              </a:spcAft>
              <a:buClr>
                <a:schemeClr val="dk2"/>
              </a:buClr>
              <a:buSzPts val="1000"/>
              <a:buFont typeface="Open Sans"/>
              <a:buChar char="●"/>
            </a:pPr>
            <a:r>
              <a:rPr lang="zh-TW" sz="1000" dirty="0">
                <a:solidFill>
                  <a:schemeClr val="dk2"/>
                </a:solidFill>
                <a:latin typeface="Open Sans"/>
                <a:ea typeface="Open Sans"/>
                <a:cs typeface="Open Sans"/>
                <a:sym typeface="Open Sans"/>
              </a:rPr>
              <a:t>good news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zh-TW"/>
              <a:t>Proposed Idea (Cont.)</a:t>
            </a:r>
          </a:p>
        </p:txBody>
      </p:sp>
      <p:sp>
        <p:nvSpPr>
          <p:cNvPr id="124" name="Shape 124"/>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lvl="0">
              <a:buNone/>
            </a:pPr>
            <a:r>
              <a:rPr lang="en-US" altLang="zh-TW" dirty="0" smtClean="0"/>
              <a:t>We will focus on United </a:t>
            </a:r>
            <a:r>
              <a:rPr lang="en-US" altLang="zh-TW" dirty="0"/>
              <a:t>States Presidential </a:t>
            </a:r>
            <a:r>
              <a:rPr lang="en-US" altLang="zh-TW" dirty="0" smtClean="0"/>
              <a:t>Election news. </a:t>
            </a:r>
            <a:r>
              <a:rPr lang="zh-TW" dirty="0" smtClean="0"/>
              <a:t>Using </a:t>
            </a:r>
            <a:r>
              <a:rPr lang="zh-TW" dirty="0"/>
              <a:t>a set of test data that we have labelled manually or extracted from the original training dataset that was not used for </a:t>
            </a:r>
            <a:r>
              <a:rPr lang="zh-TW" dirty="0" smtClean="0"/>
              <a:t>training</a:t>
            </a:r>
            <a:r>
              <a:rPr lang="en-US" altLang="zh-TW" dirty="0" smtClean="0"/>
              <a:t>. By doing multiple classification problem,</a:t>
            </a:r>
            <a:r>
              <a:rPr lang="zh-TW" dirty="0" smtClean="0"/>
              <a:t> </a:t>
            </a:r>
            <a:r>
              <a:rPr lang="zh-TW" dirty="0"/>
              <a:t>we will test the </a:t>
            </a:r>
            <a:r>
              <a:rPr lang="en-US" altLang="zh-TW" dirty="0" smtClean="0"/>
              <a:t>performance</a:t>
            </a:r>
            <a:r>
              <a:rPr lang="zh-TW" dirty="0" smtClean="0"/>
              <a:t> </a:t>
            </a:r>
            <a:r>
              <a:rPr lang="zh-TW" dirty="0"/>
              <a:t>of both the CNN and RNN model and compare the effectiveness of the different models.</a:t>
            </a:r>
          </a:p>
        </p:txBody>
      </p:sp>
      <p:pic>
        <p:nvPicPr>
          <p:cNvPr id="125" name="Shape 125"/>
          <p:cNvPicPr preferRelativeResize="0"/>
          <p:nvPr/>
        </p:nvPicPr>
        <p:blipFill>
          <a:blip r:embed="rId3">
            <a:alphaModFix/>
          </a:blip>
          <a:stretch>
            <a:fillRect/>
          </a:stretch>
        </p:blipFill>
        <p:spPr>
          <a:xfrm>
            <a:off x="82446" y="2983043"/>
            <a:ext cx="3885347" cy="2036657"/>
          </a:xfrm>
          <a:prstGeom prst="rect">
            <a:avLst/>
          </a:prstGeom>
          <a:noFill/>
          <a:ln>
            <a:noFill/>
          </a:ln>
        </p:spPr>
      </p:pic>
      <p:pic>
        <p:nvPicPr>
          <p:cNvPr id="126" name="Shape 126"/>
          <p:cNvPicPr preferRelativeResize="0"/>
          <p:nvPr/>
        </p:nvPicPr>
        <p:blipFill>
          <a:blip r:embed="rId4">
            <a:alphaModFix/>
          </a:blip>
          <a:stretch>
            <a:fillRect/>
          </a:stretch>
        </p:blipFill>
        <p:spPr>
          <a:xfrm>
            <a:off x="5033800" y="3286014"/>
            <a:ext cx="4110200" cy="173368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zh-TW"/>
              <a:t>Reference</a:t>
            </a:r>
          </a:p>
        </p:txBody>
      </p:sp>
      <p:sp>
        <p:nvSpPr>
          <p:cNvPr id="132" name="Shape 13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r>
              <a:rPr lang="zh-TW" sz="1400" u="sng">
                <a:solidFill>
                  <a:schemeClr val="hlink"/>
                </a:solidFill>
                <a:latin typeface="PT Sans Narrow"/>
                <a:ea typeface="PT Sans Narrow"/>
                <a:cs typeface="PT Sans Narrow"/>
                <a:sym typeface="PT Sans Narrow"/>
                <a:hlinkClick r:id="rId3"/>
              </a:rPr>
              <a:t>https://www.youtube.com/watch?v=fZ2VS-Okju8</a:t>
            </a:r>
          </a:p>
          <a:p>
            <a:pPr marL="0" lvl="0" indent="0">
              <a:spcBef>
                <a:spcPts val="0"/>
              </a:spcBef>
              <a:buNone/>
            </a:pPr>
            <a:r>
              <a:rPr lang="zh-TW" sz="1400" u="sng">
                <a:solidFill>
                  <a:schemeClr val="hlink"/>
                </a:solidFill>
                <a:latin typeface="PT Sans Narrow"/>
                <a:ea typeface="PT Sans Narrow"/>
                <a:cs typeface="PT Sans Narrow"/>
                <a:sym typeface="PT Sans Narrow"/>
                <a:hlinkClick r:id="rId4"/>
              </a:rPr>
              <a:t>https://towardsdatascience.com/fake-news-classifier-e061b339ad6c</a:t>
            </a:r>
          </a:p>
          <a:p>
            <a:pPr marL="0" lvl="0" indent="0">
              <a:spcBef>
                <a:spcPts val="0"/>
              </a:spcBef>
              <a:buNone/>
            </a:pPr>
            <a:r>
              <a:rPr lang="zh-TW" sz="1400" u="sng">
                <a:solidFill>
                  <a:schemeClr val="hlink"/>
                </a:solidFill>
                <a:latin typeface="PT Sans Narrow"/>
                <a:ea typeface="PT Sans Narrow"/>
                <a:cs typeface="PT Sans Narrow"/>
                <a:sym typeface="PT Sans Narrow"/>
                <a:hlinkClick r:id="rId5"/>
              </a:rPr>
              <a:t>https://www.cs.ucsb.edu/~william/papers/acl2017.pdf</a:t>
            </a:r>
          </a:p>
          <a:p>
            <a:pPr marL="0" lvl="0" indent="0">
              <a:spcBef>
                <a:spcPts val="0"/>
              </a:spcBef>
              <a:buNone/>
            </a:pPr>
            <a:r>
              <a:rPr lang="zh-TW" sz="1400" u="sng">
                <a:solidFill>
                  <a:schemeClr val="hlink"/>
                </a:solidFill>
                <a:latin typeface="PT Sans Narrow"/>
                <a:ea typeface="PT Sans Narrow"/>
                <a:cs typeface="PT Sans Narrow"/>
                <a:sym typeface="PT Sans Narrow"/>
                <a:hlinkClick r:id="rId6"/>
              </a:rPr>
              <a:t>http://www.fakenewschallenge.org/</a:t>
            </a:r>
          </a:p>
          <a:p>
            <a:pPr marL="0" lvl="0" indent="0">
              <a:spcBef>
                <a:spcPts val="0"/>
              </a:spcBef>
              <a:buNone/>
            </a:pPr>
            <a:endParaRPr sz="1400">
              <a:solidFill>
                <a:srgbClr val="EF6C00"/>
              </a:solidFill>
              <a:latin typeface="PT Sans Narrow"/>
              <a:ea typeface="PT Sans Narrow"/>
              <a:cs typeface="PT Sans Narrow"/>
              <a:sym typeface="PT Sans Narrow"/>
            </a:endParaRPr>
          </a:p>
          <a:p>
            <a:pPr marL="0" lvl="0" indent="0">
              <a:spcBef>
                <a:spcPts val="0"/>
              </a:spcBef>
              <a:buNone/>
            </a:pPr>
            <a:endParaRPr sz="1400">
              <a:solidFill>
                <a:srgbClr val="EF6C00"/>
              </a:solidFill>
              <a:latin typeface="PT Sans Narrow"/>
              <a:ea typeface="PT Sans Narrow"/>
              <a:cs typeface="PT Sans Narrow"/>
              <a:sym typeface="PT Sans Narrow"/>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ropic">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661</Words>
  <Application>Microsoft Office PowerPoint</Application>
  <PresentationFormat>如螢幕大小 (16:9)</PresentationFormat>
  <Paragraphs>45</Paragraphs>
  <Slides>8</Slides>
  <Notes>8</Notes>
  <HiddenSlides>1</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新細明體</vt:lpstr>
      <vt:lpstr>Arial</vt:lpstr>
      <vt:lpstr>PT Sans Narrow</vt:lpstr>
      <vt:lpstr>Open Sans</vt:lpstr>
      <vt:lpstr>Tropic</vt:lpstr>
      <vt:lpstr>Fake News Detection</vt:lpstr>
      <vt:lpstr>“Our research has shown that the media play a facilitating role – in the easing through of policy action by repetition and reinforcement of media messages, and the absence of proposed alternatives – and also a possible role in shaping behaviour, especially where these are linked to other types of structural support.”  ──by Journal of Social and Political Psychology</vt:lpstr>
      <vt:lpstr>Background</vt:lpstr>
      <vt:lpstr>Scenario</vt:lpstr>
      <vt:lpstr>Problem</vt:lpstr>
      <vt:lpstr>Proposed Idea</vt:lpstr>
      <vt:lpstr>Proposed Idea (Cont.)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Leo Chen</dc:creator>
  <cp:lastModifiedBy>Leo Chen</cp:lastModifiedBy>
  <cp:revision>7</cp:revision>
  <dcterms:modified xsi:type="dcterms:W3CDTF">2019-01-23T02:18:16Z</dcterms:modified>
</cp:coreProperties>
</file>