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3.jpg" ContentType="image/jpeg"/>
  <Override PartName="/ppt/media/image5.jpg" ContentType="image/jpeg"/>
  <Override PartName="/ppt/media/image10.jpg" ContentType="image/jpeg"/>
  <Override PartName="/ppt/media/image11.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4/16/2018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4/16/2018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9.xml"/><Relationship Id="rId5" Type="http://schemas.openxmlformats.org/officeDocument/2006/relationships/image" Target="../media/image11.jp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2" Type="http://schemas.openxmlformats.org/officeDocument/2006/relationships/hyperlink" Target="https://cflanigan99.wixsite.com/carbudd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10" name="Picture 9" descr="A close up of a sign&#10;&#10;Description generated with high confidence">
            <a:extLst>
              <a:ext uri="{FF2B5EF4-FFF2-40B4-BE49-F238E27FC236}">
                <a16:creationId xmlns:a16="http://schemas.microsoft.com/office/drawing/2014/main" id="{02D50598-69CC-4596-B2F7-4BA355BC14F6}"/>
              </a:ext>
            </a:extLst>
          </p:cNvPr>
          <p:cNvPicPr>
            <a:picLocks noChangeAspect="1"/>
          </p:cNvPicPr>
          <p:nvPr/>
        </p:nvPicPr>
        <p:blipFill>
          <a:blip r:embed="rId3"/>
          <a:stretch>
            <a:fillRect/>
          </a:stretch>
        </p:blipFill>
        <p:spPr>
          <a:xfrm>
            <a:off x="7599131" y="1651125"/>
            <a:ext cx="3416888" cy="364330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scene3d>
            <a:camera prst="orthographicFront"/>
            <a:lightRig rig="threePt" dir="t"/>
          </a:scene3d>
          <a:sp3d>
            <a:bevelT w="114300" prst="hardEdge"/>
          </a:sp3d>
        </p:spPr>
      </p:pic>
      <p:sp>
        <p:nvSpPr>
          <p:cNvPr id="2" name="Title 1">
            <a:extLst>
              <a:ext uri="{FF2B5EF4-FFF2-40B4-BE49-F238E27FC236}">
                <a16:creationId xmlns:a16="http://schemas.microsoft.com/office/drawing/2014/main" id="{F5B3B56B-C793-4B88-90ED-1C2A80BB47DA}"/>
              </a:ext>
            </a:extLst>
          </p:cNvPr>
          <p:cNvSpPr>
            <a:spLocks noGrp="1"/>
          </p:cNvSpPr>
          <p:nvPr>
            <p:ph type="ctrTitle"/>
          </p:nvPr>
        </p:nvSpPr>
        <p:spPr>
          <a:xfrm>
            <a:off x="1114424" y="847726"/>
            <a:ext cx="6150510" cy="3200400"/>
          </a:xfrm>
          <a:effectLst>
            <a:outerShdw blurRad="50800" dist="114300" dir="13500000" algn="br" rotWithShape="0">
              <a:prstClr val="black">
                <a:alpha val="86000"/>
              </a:prstClr>
            </a:outerShdw>
          </a:effectLst>
        </p:spPr>
        <p:txBody>
          <a:bodyPr>
            <a:noAutofit/>
          </a:bodyPr>
          <a:lstStyle/>
          <a:p>
            <a:r>
              <a:rPr lang="en-US" sz="7200" dirty="0"/>
              <a:t>Welcome to</a:t>
            </a:r>
            <a:br>
              <a:rPr lang="en-US" sz="7200" dirty="0"/>
            </a:br>
            <a:r>
              <a:rPr lang="en-US" sz="7200" dirty="0"/>
              <a:t>Car Buddy</a:t>
            </a:r>
          </a:p>
        </p:txBody>
      </p:sp>
      <p:sp>
        <p:nvSpPr>
          <p:cNvPr id="3" name="Subtitle 2">
            <a:extLst>
              <a:ext uri="{FF2B5EF4-FFF2-40B4-BE49-F238E27FC236}">
                <a16:creationId xmlns:a16="http://schemas.microsoft.com/office/drawing/2014/main" id="{F34D2B89-347B-4EAA-9E22-25482F3F70AF}"/>
              </a:ext>
            </a:extLst>
          </p:cNvPr>
          <p:cNvSpPr>
            <a:spLocks noGrp="1"/>
          </p:cNvSpPr>
          <p:nvPr>
            <p:ph type="subTitle" idx="1"/>
          </p:nvPr>
        </p:nvSpPr>
        <p:spPr>
          <a:xfrm>
            <a:off x="1114424" y="4124325"/>
            <a:ext cx="6150510" cy="2531656"/>
          </a:xfrm>
        </p:spPr>
        <p:txBody>
          <a:bodyPr>
            <a:normAutofit lnSpcReduction="10000"/>
          </a:bodyPr>
          <a:lstStyle/>
          <a:p>
            <a:endParaRPr lang="en-US" dirty="0"/>
          </a:p>
          <a:p>
            <a:r>
              <a:rPr lang="en-US" sz="2800" dirty="0"/>
              <a:t>The App that will never leave you stranded</a:t>
            </a:r>
          </a:p>
          <a:p>
            <a:endParaRPr lang="en-US" dirty="0"/>
          </a:p>
          <a:p>
            <a:endParaRPr lang="en-US" dirty="0"/>
          </a:p>
          <a:p>
            <a:r>
              <a:rPr lang="en-US" sz="1600" dirty="0"/>
              <a:t>Kurt Vandergriff / Christopher Flanigan</a:t>
            </a:r>
          </a:p>
        </p:txBody>
      </p:sp>
    </p:spTree>
    <p:extLst>
      <p:ext uri="{BB962C8B-B14F-4D97-AF65-F5344CB8AC3E}">
        <p14:creationId xmlns:p14="http://schemas.microsoft.com/office/powerpoint/2010/main" val="303525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F232-2EEB-45D3-8A2B-B9C18224EE5F}"/>
              </a:ext>
            </a:extLst>
          </p:cNvPr>
          <p:cNvSpPr>
            <a:spLocks noGrp="1"/>
          </p:cNvSpPr>
          <p:nvPr>
            <p:ph type="title"/>
          </p:nvPr>
        </p:nvSpPr>
        <p:spPr>
          <a:xfrm>
            <a:off x="918128" y="109871"/>
            <a:ext cx="9905999" cy="457199"/>
          </a:xfrm>
          <a:effectLst>
            <a:outerShdw blurRad="50800" dist="50800" dir="13500000" algn="br" rotWithShape="0">
              <a:prstClr val="black"/>
            </a:outerShdw>
          </a:effectLst>
        </p:spPr>
        <p:txBody>
          <a:bodyPr>
            <a:normAutofit fontScale="90000"/>
          </a:bodyPr>
          <a:lstStyle/>
          <a:p>
            <a:pPr algn="ctr"/>
            <a:r>
              <a:rPr lang="en-US" dirty="0"/>
              <a:t>Mission Statement</a:t>
            </a:r>
          </a:p>
        </p:txBody>
      </p:sp>
      <p:sp>
        <p:nvSpPr>
          <p:cNvPr id="4" name="Rectangle 1">
            <a:extLst>
              <a:ext uri="{FF2B5EF4-FFF2-40B4-BE49-F238E27FC236}">
                <a16:creationId xmlns:a16="http://schemas.microsoft.com/office/drawing/2014/main" id="{CCB63198-7E8F-4A58-81C9-4D786A93AD08}"/>
              </a:ext>
            </a:extLst>
          </p:cNvPr>
          <p:cNvSpPr>
            <a:spLocks noGrp="1" noChangeArrowheads="1"/>
          </p:cNvSpPr>
          <p:nvPr>
            <p:ph type="body" idx="1"/>
          </p:nvPr>
        </p:nvSpPr>
        <p:spPr bwMode="auto">
          <a:xfrm>
            <a:off x="689073" y="531139"/>
            <a:ext cx="10813854" cy="6216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228528"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chemeClr val="tx1"/>
                </a:solidFill>
                <a:effectLst/>
                <a:latin typeface="Arial Black" panose="020B0A04020102020204" pitchFamily="34" charset="0"/>
                <a:ea typeface="Times New Roman" panose="02020603050405020304" pitchFamily="18" charset="0"/>
                <a:cs typeface="Times New Roman" panose="02020603050405020304" pitchFamily="18" charset="0"/>
              </a:rPr>
              <a:t>CAR BUDDY</a:t>
            </a:r>
            <a:endParaRPr kumimoji="0" lang="en-US"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ja-JP" sz="1600" b="0" i="0" u="none" strike="noStrike" cap="none" normalizeH="0" baseline="0" dirty="0">
                <a:ln>
                  <a:noFill/>
                </a:ln>
                <a:solidFill>
                  <a:schemeClr val="tx1"/>
                </a:solidFill>
                <a:effectLst/>
                <a:latin typeface="Arial Black" panose="020B0A04020102020204" pitchFamily="34" charset="0"/>
                <a:ea typeface="Times New Roman" panose="02020603050405020304" pitchFamily="18" charset="0"/>
                <a:cs typeface="Times New Roman" panose="02020603050405020304" pitchFamily="18" charset="0"/>
              </a:rPr>
            </a:br>
            <a:r>
              <a:rPr kumimoji="0" lang="en-US" altLang="ja-JP"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OUR MISSION IS TO EFFICIENTLY CREATE USER FRIENDLY SERVICES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WELL AS TO MEET OUR CUSTOMER'S NEEDS.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600" b="1"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1"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February 26, 2018</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ja-JP" sz="1600" b="1" cap="none" dirty="0">
              <a:solidFill>
                <a:schemeClr val="tx1"/>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1" i="0" u="none" strike="noStrike" cap="none" normalizeH="0" baseline="0" dirty="0">
                <a:ln>
                  <a:noFill/>
                </a:ln>
                <a:solidFill>
                  <a:schemeClr val="tx1"/>
                </a:solidFill>
                <a:effectLst/>
                <a:latin typeface="Arial" panose="020B0604020202020204" pitchFamily="34" charset="0"/>
                <a:cs typeface="Times New Roman" panose="02020603050405020304" pitchFamily="18" charset="0"/>
              </a:rPr>
              <a:t>GOALS</a:t>
            </a:r>
            <a:endParaRPr kumimoji="0" lang="en-US" altLang="ja-JP" sz="1600" b="1" i="0" u="none" strike="noStrike" cap="none" normalizeH="0" baseline="0" dirty="0">
              <a:ln>
                <a:noFill/>
              </a:ln>
              <a:solidFill>
                <a:srgbClr val="1F4E79"/>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sz="1600" b="1" i="0" u="none" strike="noStrike" cap="none" normalizeH="0" baseline="0" dirty="0">
                <a:ln>
                  <a:noFill/>
                </a:ln>
                <a:solidFill>
                  <a:schemeClr val="tx1"/>
                </a:solidFill>
                <a:effectLst/>
                <a:latin typeface="Arial" panose="020B0604020202020204" pitchFamily="34" charset="0"/>
                <a:cs typeface="Times New Roman" panose="02020603050405020304" pitchFamily="18" charset="0"/>
              </a:rPr>
              <a:t>User friendly app creation</a:t>
            </a:r>
            <a:endParaRPr kumimoji="0" lang="en-US" altLang="ja-JP" sz="1600" b="1" i="0" u="none" strike="noStrike" cap="none" normalizeH="0" baseline="0" dirty="0">
              <a:ln>
                <a:noFill/>
              </a:ln>
              <a:solidFill>
                <a:srgbClr val="5B9BD5"/>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Through our design and programming team we will use information gathered from our PR department, using surveys, to create an app that is easy on the eyes and easy on the brain when it comes to smooth usage.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600" b="1" i="0" u="none" strike="noStrike" cap="none" normalizeH="0" baseline="0" dirty="0">
              <a:ln>
                <a:noFill/>
              </a:ln>
              <a:solidFill>
                <a:srgbClr val="5B9BD5"/>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sz="1600" b="1" i="0" u="none" strike="noStrike" cap="none" normalizeH="0" baseline="0" dirty="0">
                <a:ln>
                  <a:noFill/>
                </a:ln>
                <a:solidFill>
                  <a:schemeClr val="tx1"/>
                </a:solidFill>
                <a:effectLst/>
                <a:latin typeface="Arial" panose="020B0604020202020204" pitchFamily="34" charset="0"/>
                <a:cs typeface="Times New Roman" panose="02020603050405020304" pitchFamily="18" charset="0"/>
              </a:rPr>
              <a:t>Everyone has their own mechanic no matter where they are</a:t>
            </a:r>
            <a:endParaRPr kumimoji="0" lang="en-US" altLang="ja-JP" sz="1600" b="1" i="0" u="none" strike="noStrike" cap="none" normalizeH="0" baseline="0" dirty="0">
              <a:ln>
                <a:noFill/>
              </a:ln>
              <a:solidFill>
                <a:srgbClr val="5B9BD5"/>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To give a sense of safety and hope in the event of a break down or simply working in your own driveway.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600" b="1" i="0" u="none" strike="noStrike" cap="none" normalizeH="0" baseline="0" dirty="0">
              <a:ln>
                <a:noFill/>
              </a:ln>
              <a:solidFill>
                <a:srgbClr val="5B9BD5"/>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sz="1600" b="1" i="0" u="none" strike="noStrike" cap="none" normalizeH="0" baseline="0" dirty="0">
                <a:ln>
                  <a:noFill/>
                </a:ln>
                <a:solidFill>
                  <a:schemeClr val="tx1"/>
                </a:solidFill>
                <a:effectLst/>
                <a:latin typeface="Arial" panose="020B0604020202020204" pitchFamily="34" charset="0"/>
                <a:cs typeface="Times New Roman" panose="02020603050405020304" pitchFamily="18" charset="0"/>
              </a:rPr>
              <a:t>Understandable to everyone</a:t>
            </a:r>
            <a:endParaRPr kumimoji="0" lang="en-US" altLang="ja-JP" sz="1600" b="1" i="0" u="none" strike="noStrike" cap="none" normalizeH="0" baseline="0" dirty="0">
              <a:ln>
                <a:noFill/>
              </a:ln>
              <a:solidFill>
                <a:srgbClr val="5B9BD5"/>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Making the explanations and tutorials easy to follow and understand without having to be a certified mechanic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600" b="1" i="0" u="none" strike="noStrike" cap="none" normalizeH="0" baseline="0" dirty="0">
              <a:ln>
                <a:noFill/>
              </a:ln>
              <a:solidFill>
                <a:srgbClr val="5B9BD5"/>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sz="1600" b="1" i="0" u="none" strike="noStrike" cap="none" normalizeH="0" baseline="0" dirty="0">
                <a:ln>
                  <a:noFill/>
                </a:ln>
                <a:solidFill>
                  <a:schemeClr val="tx1"/>
                </a:solidFill>
                <a:effectLst/>
                <a:latin typeface="Arial" panose="020B0604020202020204" pitchFamily="34" charset="0"/>
                <a:cs typeface="Times New Roman" panose="02020603050405020304" pitchFamily="18" charset="0"/>
              </a:rPr>
              <a:t>Affordability</a:t>
            </a:r>
            <a:endParaRPr kumimoji="0" lang="en-US" altLang="ja-JP" sz="1600" b="1" i="0" u="none" strike="noStrike" cap="none" normalizeH="0" baseline="0" dirty="0">
              <a:ln>
                <a:noFill/>
              </a:ln>
              <a:solidFill>
                <a:srgbClr val="5B9BD5"/>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Creation of an app that anyone can afford to have on their phones or laptops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600" b="1" i="0" u="none" strike="noStrike" cap="none" normalizeH="0" baseline="0" dirty="0">
              <a:ln>
                <a:noFill/>
              </a:ln>
              <a:solidFill>
                <a:srgbClr val="5B9BD5"/>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sz="1600" b="1" i="0" u="none" strike="noStrike" cap="none" normalizeH="0" baseline="0" dirty="0">
                <a:ln>
                  <a:noFill/>
                </a:ln>
                <a:solidFill>
                  <a:schemeClr val="tx1"/>
                </a:solidFill>
                <a:effectLst/>
                <a:latin typeface="Arial" panose="020B0604020202020204" pitchFamily="34" charset="0"/>
                <a:cs typeface="Times New Roman" panose="02020603050405020304" pitchFamily="18" charset="0"/>
              </a:rPr>
              <a:t>To be the epicenter of go-to knowledge</a:t>
            </a:r>
            <a:endParaRPr kumimoji="0" lang="en-US" altLang="ja-JP" sz="1600" b="1" i="0" u="none" strike="noStrike" cap="none" normalizeH="0" baseline="0" dirty="0">
              <a:ln>
                <a:noFill/>
              </a:ln>
              <a:solidFill>
                <a:srgbClr val="5B9BD5"/>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Our app will be what every goes to for quick but extensive knowledge about automobile troubles and how to fix</a:t>
            </a:r>
            <a:endParaRPr kumimoji="0" lang="en-US" altLang="ja-JP"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17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EEB2E-EFAE-45CA-9794-B72AAB328E40}"/>
              </a:ext>
            </a:extLst>
          </p:cNvPr>
          <p:cNvSpPr>
            <a:spLocks noGrp="1"/>
          </p:cNvSpPr>
          <p:nvPr>
            <p:ph type="title"/>
          </p:nvPr>
        </p:nvSpPr>
        <p:spPr>
          <a:xfrm>
            <a:off x="9479666" y="116679"/>
            <a:ext cx="2511706" cy="6624642"/>
          </a:xfrm>
        </p:spPr>
        <p:txBody>
          <a:bodyPr>
            <a:normAutofit/>
          </a:bodyPr>
          <a:lstStyle/>
          <a:p>
            <a:r>
              <a:rPr lang="en-US" sz="2000" b="1" dirty="0"/>
              <a:t>Organizational Chart of the Car buddy Team</a:t>
            </a:r>
            <a:br>
              <a:rPr lang="en-US" sz="2000" b="1" dirty="0"/>
            </a:br>
            <a:br>
              <a:rPr lang="en-US" sz="2000" b="1" dirty="0"/>
            </a:br>
            <a:br>
              <a:rPr lang="en-US" sz="2000" b="1" dirty="0"/>
            </a:br>
            <a:br>
              <a:rPr lang="en-US" sz="2000" b="1" dirty="0"/>
            </a:br>
            <a:br>
              <a:rPr lang="en-US" sz="2000" b="1" dirty="0"/>
            </a:br>
            <a:r>
              <a:rPr lang="en-US" sz="2000" b="1" dirty="0"/>
              <a:t>Tier one: owners</a:t>
            </a:r>
            <a:br>
              <a:rPr lang="en-US" sz="2000" b="1" dirty="0"/>
            </a:br>
            <a:br>
              <a:rPr lang="en-US" sz="2000" b="1" dirty="0"/>
            </a:br>
            <a:r>
              <a:rPr lang="en-US" sz="2000" b="1" dirty="0"/>
              <a:t>tier two: managers</a:t>
            </a:r>
            <a:br>
              <a:rPr lang="en-US" sz="2000" b="1" dirty="0"/>
            </a:br>
            <a:br>
              <a:rPr lang="en-US" sz="2000" b="1" dirty="0"/>
            </a:br>
            <a:r>
              <a:rPr lang="en-US" sz="2000" b="1" dirty="0"/>
              <a:t>tier three: associates</a:t>
            </a:r>
          </a:p>
        </p:txBody>
      </p:sp>
      <p:pic>
        <p:nvPicPr>
          <p:cNvPr id="11" name="Content Placeholder 10" descr="A screenshot of a computer&#10;&#10;Description generated with very high confidence">
            <a:extLst>
              <a:ext uri="{FF2B5EF4-FFF2-40B4-BE49-F238E27FC236}">
                <a16:creationId xmlns:a16="http://schemas.microsoft.com/office/drawing/2014/main" id="{AC7E51E8-1247-4FD7-84EA-82963267ED26}"/>
              </a:ext>
            </a:extLst>
          </p:cNvPr>
          <p:cNvPicPr>
            <a:picLocks noGrp="1" noChangeAspect="1"/>
          </p:cNvPicPr>
          <p:nvPr>
            <p:ph idx="1"/>
          </p:nvPr>
        </p:nvPicPr>
        <p:blipFill>
          <a:blip r:embed="rId2"/>
          <a:stretch>
            <a:fillRect/>
          </a:stretch>
        </p:blipFill>
        <p:spPr>
          <a:xfrm>
            <a:off x="200627" y="159012"/>
            <a:ext cx="8931798" cy="6496522"/>
          </a:xfrm>
          <a:effectLst>
            <a:outerShdw blurRad="50800" dist="114300" dir="13500000" algn="br" rotWithShape="0">
              <a:prstClr val="black">
                <a:alpha val="44000"/>
              </a:prstClr>
            </a:outerShdw>
          </a:effectLst>
        </p:spPr>
      </p:pic>
    </p:spTree>
    <p:extLst>
      <p:ext uri="{BB962C8B-B14F-4D97-AF65-F5344CB8AC3E}">
        <p14:creationId xmlns:p14="http://schemas.microsoft.com/office/powerpoint/2010/main" val="1807531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1EDA6-7F23-40B2-B12C-DA8A8BFFD653}"/>
              </a:ext>
            </a:extLst>
          </p:cNvPr>
          <p:cNvSpPr>
            <a:spLocks noGrp="1"/>
          </p:cNvSpPr>
          <p:nvPr>
            <p:ph type="title"/>
          </p:nvPr>
        </p:nvSpPr>
        <p:spPr>
          <a:xfrm>
            <a:off x="519403" y="120361"/>
            <a:ext cx="10742765" cy="793301"/>
          </a:xfrm>
          <a:effectLst>
            <a:outerShdw blurRad="50800" dist="76200" dir="13500000" algn="br" rotWithShape="0">
              <a:prstClr val="black"/>
            </a:outerShdw>
          </a:effectLst>
        </p:spPr>
        <p:txBody>
          <a:bodyPr>
            <a:normAutofit/>
          </a:bodyPr>
          <a:lstStyle/>
          <a:p>
            <a:r>
              <a:rPr lang="en-US" sz="3600" dirty="0"/>
              <a:t>Six Month Budget for Car Buddy</a:t>
            </a:r>
          </a:p>
        </p:txBody>
      </p:sp>
      <p:pic>
        <p:nvPicPr>
          <p:cNvPr id="7" name="Picture 6" descr="A screen shot of a social media post&#10;&#10;Description generated with very high confidence">
            <a:extLst>
              <a:ext uri="{FF2B5EF4-FFF2-40B4-BE49-F238E27FC236}">
                <a16:creationId xmlns:a16="http://schemas.microsoft.com/office/drawing/2014/main" id="{0395CBB3-D7A0-4654-8DAF-AD21AEC3636C}"/>
              </a:ext>
            </a:extLst>
          </p:cNvPr>
          <p:cNvPicPr>
            <a:picLocks noChangeAspect="1"/>
          </p:cNvPicPr>
          <p:nvPr/>
        </p:nvPicPr>
        <p:blipFill>
          <a:blip r:embed="rId2"/>
          <a:stretch>
            <a:fillRect/>
          </a:stretch>
        </p:blipFill>
        <p:spPr>
          <a:xfrm>
            <a:off x="335552" y="4169852"/>
            <a:ext cx="9917157" cy="2416786"/>
          </a:xfrm>
          <a:prstGeom prst="rect">
            <a:avLst/>
          </a:prstGeom>
          <a:ln w="28575">
            <a:solidFill>
              <a:schemeClr val="bg1"/>
            </a:solidFill>
          </a:ln>
        </p:spPr>
      </p:pic>
      <p:pic>
        <p:nvPicPr>
          <p:cNvPr id="11" name="Picture 10" descr="A close up of a calculator&#10;&#10;Description generated with very high confidence">
            <a:extLst>
              <a:ext uri="{FF2B5EF4-FFF2-40B4-BE49-F238E27FC236}">
                <a16:creationId xmlns:a16="http://schemas.microsoft.com/office/drawing/2014/main" id="{3111A80D-915F-4729-8E6C-CAC5912AC34B}"/>
              </a:ext>
            </a:extLst>
          </p:cNvPr>
          <p:cNvPicPr>
            <a:picLocks noChangeAspect="1"/>
          </p:cNvPicPr>
          <p:nvPr/>
        </p:nvPicPr>
        <p:blipFill>
          <a:blip r:embed="rId3"/>
          <a:stretch>
            <a:fillRect/>
          </a:stretch>
        </p:blipFill>
        <p:spPr>
          <a:xfrm>
            <a:off x="8814782" y="3429000"/>
            <a:ext cx="2915789" cy="1943100"/>
          </a:xfrm>
          <a:prstGeom prst="rect">
            <a:avLst/>
          </a:prstGeom>
          <a:ln w="28575">
            <a:solidFill>
              <a:schemeClr val="bg1"/>
            </a:solidFill>
          </a:ln>
          <a:effectLst>
            <a:outerShdw blurRad="50800" dist="50800" dir="17640000" sx="92000" sy="92000" algn="ctr" rotWithShape="0">
              <a:schemeClr val="bg1"/>
            </a:outerShdw>
          </a:effectLst>
        </p:spPr>
      </p:pic>
      <p:pic>
        <p:nvPicPr>
          <p:cNvPr id="15" name="Content Placeholder 14" descr="A screen shot of a social media post&#10;&#10;Description generated with high confidence">
            <a:extLst>
              <a:ext uri="{FF2B5EF4-FFF2-40B4-BE49-F238E27FC236}">
                <a16:creationId xmlns:a16="http://schemas.microsoft.com/office/drawing/2014/main" id="{9A4D0DE9-585C-4C80-AB6D-548BAE8824E7}"/>
              </a:ext>
            </a:extLst>
          </p:cNvPr>
          <p:cNvPicPr>
            <a:picLocks noGrp="1" noChangeAspect="1"/>
          </p:cNvPicPr>
          <p:nvPr>
            <p:ph idx="1"/>
          </p:nvPr>
        </p:nvPicPr>
        <p:blipFill>
          <a:blip r:embed="rId4"/>
          <a:stretch>
            <a:fillRect/>
          </a:stretch>
        </p:blipFill>
        <p:spPr>
          <a:xfrm>
            <a:off x="335552" y="1070861"/>
            <a:ext cx="11395019" cy="2200940"/>
          </a:xfrm>
          <a:ln w="28575">
            <a:solidFill>
              <a:schemeClr val="bg1"/>
            </a:solidFill>
          </a:ln>
        </p:spPr>
      </p:pic>
    </p:spTree>
    <p:extLst>
      <p:ext uri="{BB962C8B-B14F-4D97-AF65-F5344CB8AC3E}">
        <p14:creationId xmlns:p14="http://schemas.microsoft.com/office/powerpoint/2010/main" val="21808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F8982E-02F0-4D24-85CB-98DEBCC3226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ounded Rectangle 7">
            <a:extLst>
              <a:ext uri="{FF2B5EF4-FFF2-40B4-BE49-F238E27FC236}">
                <a16:creationId xmlns:a16="http://schemas.microsoft.com/office/drawing/2014/main" id="{2CB72970-2D5B-4516-9F76-B1220A77B6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0994" y="620720"/>
            <a:ext cx="6929447" cy="5272133"/>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Content Placeholder 5" descr="A screenshot of a social media post&#10;&#10;Description generated with very high confidence">
            <a:extLst>
              <a:ext uri="{FF2B5EF4-FFF2-40B4-BE49-F238E27FC236}">
                <a16:creationId xmlns:a16="http://schemas.microsoft.com/office/drawing/2014/main" id="{71D55468-590D-4DD6-8DB6-1117D691AC47}"/>
              </a:ext>
            </a:extLst>
          </p:cNvPr>
          <p:cNvPicPr>
            <a:picLocks noGrp="1" noChangeAspect="1"/>
          </p:cNvPicPr>
          <p:nvPr>
            <p:ph idx="1"/>
          </p:nvPr>
        </p:nvPicPr>
        <p:blipFill>
          <a:blip r:embed="rId2"/>
          <a:stretch>
            <a:fillRect/>
          </a:stretch>
        </p:blipFill>
        <p:spPr>
          <a:xfrm>
            <a:off x="4750023" y="1833649"/>
            <a:ext cx="6691387" cy="3027852"/>
          </a:xfrm>
          <a:prstGeom prst="rect">
            <a:avLst/>
          </a:prstGeom>
        </p:spPr>
      </p:pic>
      <p:sp>
        <p:nvSpPr>
          <p:cNvPr id="2" name="Title 1">
            <a:extLst>
              <a:ext uri="{FF2B5EF4-FFF2-40B4-BE49-F238E27FC236}">
                <a16:creationId xmlns:a16="http://schemas.microsoft.com/office/drawing/2014/main" id="{03EE7FB7-67CE-4D4B-B33F-638EBC022D9F}"/>
              </a:ext>
            </a:extLst>
          </p:cNvPr>
          <p:cNvSpPr>
            <a:spLocks noGrp="1"/>
          </p:cNvSpPr>
          <p:nvPr>
            <p:ph type="title"/>
          </p:nvPr>
        </p:nvSpPr>
        <p:spPr>
          <a:xfrm>
            <a:off x="643192" y="609600"/>
            <a:ext cx="3643674" cy="1905000"/>
          </a:xfrm>
          <a:effectLst>
            <a:outerShdw blurRad="50800" dist="76200" dir="13500000" algn="br" rotWithShape="0">
              <a:prstClr val="black">
                <a:alpha val="90000"/>
              </a:prstClr>
            </a:outerShdw>
          </a:effectLst>
        </p:spPr>
        <p:txBody>
          <a:bodyPr vert="horz" lIns="91440" tIns="45720" rIns="91440" bIns="45720" rtlCol="0" anchor="ctr">
            <a:noAutofit/>
          </a:bodyPr>
          <a:lstStyle/>
          <a:p>
            <a:pPr algn="ctr"/>
            <a:r>
              <a:rPr lang="en-US" sz="4000">
                <a:gradFill flip="none" rotWithShape="1">
                  <a:gsLst>
                    <a:gs pos="0">
                      <a:sysClr val="window" lastClr="FFFFFF"/>
                    </a:gs>
                    <a:gs pos="100000">
                      <a:sysClr val="window" lastClr="FFFFFF">
                        <a:lumMod val="65000"/>
                      </a:sysClr>
                    </a:gs>
                  </a:gsLst>
                  <a:lin ang="5580000" scaled="0"/>
                  <a:tileRect/>
                </a:gradFill>
              </a:rPr>
              <a:t>Car Buddy </a:t>
            </a:r>
            <a:br>
              <a:rPr lang="en-US" sz="4000">
                <a:gradFill flip="none" rotWithShape="1">
                  <a:gsLst>
                    <a:gs pos="0">
                      <a:sysClr val="window" lastClr="FFFFFF"/>
                    </a:gs>
                    <a:gs pos="100000">
                      <a:sysClr val="window" lastClr="FFFFFF">
                        <a:lumMod val="65000"/>
                      </a:sysClr>
                    </a:gs>
                  </a:gsLst>
                  <a:lin ang="5580000" scaled="0"/>
                  <a:tileRect/>
                </a:gradFill>
              </a:rPr>
            </a:br>
            <a:r>
              <a:rPr lang="en-US" sz="4000">
                <a:gradFill flip="none" rotWithShape="1">
                  <a:gsLst>
                    <a:gs pos="0">
                      <a:sysClr val="window" lastClr="FFFFFF"/>
                    </a:gs>
                    <a:gs pos="100000">
                      <a:sysClr val="window" lastClr="FFFFFF">
                        <a:lumMod val="65000"/>
                      </a:sysClr>
                    </a:gs>
                  </a:gsLst>
                  <a:lin ang="5580000" scaled="0"/>
                  <a:tileRect/>
                </a:gradFill>
              </a:rPr>
              <a:t>Data Flow Diagram</a:t>
            </a:r>
            <a:endParaRPr lang="en-US" sz="4000" dirty="0">
              <a:gradFill flip="none" rotWithShape="1">
                <a:gsLst>
                  <a:gs pos="0">
                    <a:sysClr val="window" lastClr="FFFFFF"/>
                  </a:gs>
                  <a:gs pos="100000">
                    <a:sysClr val="window" lastClr="FFFFFF">
                      <a:lumMod val="65000"/>
                    </a:sysClr>
                  </a:gs>
                </a:gsLst>
                <a:lin ang="5580000" scaled="0"/>
                <a:tileRect/>
              </a:gradFill>
            </a:endParaRPr>
          </a:p>
        </p:txBody>
      </p:sp>
      <p:pic>
        <p:nvPicPr>
          <p:cNvPr id="8" name="Picture 7">
            <a:extLst>
              <a:ext uri="{FF2B5EF4-FFF2-40B4-BE49-F238E27FC236}">
                <a16:creationId xmlns:a16="http://schemas.microsoft.com/office/drawing/2014/main" id="{C740C2DD-60DD-4347-AB3D-AA41D93B6466}"/>
              </a:ext>
            </a:extLst>
          </p:cNvPr>
          <p:cNvPicPr>
            <a:picLocks noChangeAspect="1"/>
          </p:cNvPicPr>
          <p:nvPr/>
        </p:nvPicPr>
        <p:blipFill>
          <a:blip r:embed="rId3"/>
          <a:stretch>
            <a:fillRect/>
          </a:stretch>
        </p:blipFill>
        <p:spPr>
          <a:xfrm>
            <a:off x="1033378" y="5139159"/>
            <a:ext cx="2564238" cy="1290149"/>
          </a:xfrm>
          <a:prstGeom prst="rect">
            <a:avLst/>
          </a:prstGeom>
        </p:spPr>
      </p:pic>
      <p:pic>
        <p:nvPicPr>
          <p:cNvPr id="10" name="Picture 9">
            <a:extLst>
              <a:ext uri="{FF2B5EF4-FFF2-40B4-BE49-F238E27FC236}">
                <a16:creationId xmlns:a16="http://schemas.microsoft.com/office/drawing/2014/main" id="{AA236697-2B4D-4805-88D7-AB294C864380}"/>
              </a:ext>
            </a:extLst>
          </p:cNvPr>
          <p:cNvPicPr>
            <a:picLocks noChangeAspect="1"/>
          </p:cNvPicPr>
          <p:nvPr/>
        </p:nvPicPr>
        <p:blipFill>
          <a:blip r:embed="rId3"/>
          <a:stretch>
            <a:fillRect/>
          </a:stretch>
        </p:blipFill>
        <p:spPr>
          <a:xfrm rot="17349399">
            <a:off x="-27944" y="3250700"/>
            <a:ext cx="2432165" cy="1223699"/>
          </a:xfrm>
          <a:prstGeom prst="rect">
            <a:avLst/>
          </a:prstGeom>
        </p:spPr>
      </p:pic>
      <p:pic>
        <p:nvPicPr>
          <p:cNvPr id="14" name="Picture 13">
            <a:extLst>
              <a:ext uri="{FF2B5EF4-FFF2-40B4-BE49-F238E27FC236}">
                <a16:creationId xmlns:a16="http://schemas.microsoft.com/office/drawing/2014/main" id="{94001665-EFA8-4268-AC51-6F2EF1DD290C}"/>
              </a:ext>
            </a:extLst>
          </p:cNvPr>
          <p:cNvPicPr>
            <a:picLocks noChangeAspect="1"/>
          </p:cNvPicPr>
          <p:nvPr/>
        </p:nvPicPr>
        <p:blipFill>
          <a:blip r:embed="rId3"/>
          <a:stretch>
            <a:fillRect/>
          </a:stretch>
        </p:blipFill>
        <p:spPr>
          <a:xfrm rot="8170663" flipH="1">
            <a:off x="1797935" y="3520447"/>
            <a:ext cx="1767841" cy="1297532"/>
          </a:xfrm>
          <a:prstGeom prst="rect">
            <a:avLst/>
          </a:prstGeom>
        </p:spPr>
      </p:pic>
    </p:spTree>
    <p:extLst>
      <p:ext uri="{BB962C8B-B14F-4D97-AF65-F5344CB8AC3E}">
        <p14:creationId xmlns:p14="http://schemas.microsoft.com/office/powerpoint/2010/main" val="215521506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6" name="Picture Placeholder 5" descr="A screenshot of a cell phone&#10;&#10;Description generated with very high confidence">
            <a:extLst>
              <a:ext uri="{FF2B5EF4-FFF2-40B4-BE49-F238E27FC236}">
                <a16:creationId xmlns:a16="http://schemas.microsoft.com/office/drawing/2014/main" id="{386FFEE7-F984-42B1-A415-C304C130A076}"/>
              </a:ext>
            </a:extLst>
          </p:cNvPr>
          <p:cNvPicPr>
            <a:picLocks noGrp="1" noChangeAspect="1"/>
          </p:cNvPicPr>
          <p:nvPr>
            <p:ph type="pic" idx="1"/>
          </p:nvPr>
        </p:nvPicPr>
        <p:blipFill rotWithShape="1">
          <a:blip r:embed="rId3"/>
          <a:srcRect r="2" b="2104"/>
          <a:stretch/>
        </p:blipFill>
        <p:spPr>
          <a:xfrm>
            <a:off x="341061" y="986299"/>
            <a:ext cx="7473869" cy="567053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a16="http://schemas.microsoft.com/office/drawing/2014/main" id="{12AC878D-7990-4565-9559-B117894C7A56}"/>
              </a:ext>
            </a:extLst>
          </p:cNvPr>
          <p:cNvSpPr>
            <a:spLocks noGrp="1"/>
          </p:cNvSpPr>
          <p:nvPr>
            <p:ph type="title"/>
          </p:nvPr>
        </p:nvSpPr>
        <p:spPr>
          <a:xfrm>
            <a:off x="341060" y="212745"/>
            <a:ext cx="7473869" cy="591879"/>
          </a:xfrm>
        </p:spPr>
        <p:txBody>
          <a:bodyPr vert="horz" lIns="91440" tIns="45720" rIns="91440" bIns="45720" rtlCol="0" anchor="ctr">
            <a:noAutofit/>
          </a:bodyPr>
          <a:lstStyle/>
          <a:p>
            <a:pPr algn="ctr"/>
            <a:r>
              <a:rPr lang="en-US" sz="4000" dirty="0"/>
              <a:t>Marketing</a:t>
            </a:r>
          </a:p>
        </p:txBody>
      </p:sp>
      <p:sp>
        <p:nvSpPr>
          <p:cNvPr id="4" name="Text Placeholder 3">
            <a:extLst>
              <a:ext uri="{FF2B5EF4-FFF2-40B4-BE49-F238E27FC236}">
                <a16:creationId xmlns:a16="http://schemas.microsoft.com/office/drawing/2014/main" id="{FE66A864-7BBE-474D-BC76-96FF20A4F903}"/>
              </a:ext>
            </a:extLst>
          </p:cNvPr>
          <p:cNvSpPr>
            <a:spLocks noGrp="1"/>
          </p:cNvSpPr>
          <p:nvPr>
            <p:ph type="body" sz="half" idx="2"/>
          </p:nvPr>
        </p:nvSpPr>
        <p:spPr>
          <a:xfrm>
            <a:off x="8117061" y="3194227"/>
            <a:ext cx="3733878" cy="533401"/>
          </a:xfrm>
        </p:spPr>
        <p:txBody>
          <a:bodyPr vert="horz" lIns="91440" tIns="45720" rIns="91440" bIns="45720" rtlCol="0" anchor="ctr">
            <a:normAutofit/>
          </a:bodyPr>
          <a:lstStyle/>
          <a:p>
            <a:r>
              <a:rPr lang="en-US" sz="2800" dirty="0"/>
              <a:t>More to come…</a:t>
            </a:r>
          </a:p>
        </p:txBody>
      </p:sp>
      <p:pic>
        <p:nvPicPr>
          <p:cNvPr id="8" name="Picture 7" descr="A picture containing mug, vessel, black&#10;&#10;Description generated with very high confidence">
            <a:extLst>
              <a:ext uri="{FF2B5EF4-FFF2-40B4-BE49-F238E27FC236}">
                <a16:creationId xmlns:a16="http://schemas.microsoft.com/office/drawing/2014/main" id="{FB442C8F-1437-4890-A700-A6019C6B7FF5}"/>
              </a:ext>
            </a:extLst>
          </p:cNvPr>
          <p:cNvPicPr>
            <a:picLocks noChangeAspect="1"/>
          </p:cNvPicPr>
          <p:nvPr/>
        </p:nvPicPr>
        <p:blipFill>
          <a:blip r:embed="rId4"/>
          <a:stretch>
            <a:fillRect/>
          </a:stretch>
        </p:blipFill>
        <p:spPr>
          <a:xfrm>
            <a:off x="9474960" y="4189544"/>
            <a:ext cx="2467285" cy="2467285"/>
          </a:xfrm>
          <a:prstGeom prst="rect">
            <a:avLst/>
          </a:prstGeom>
        </p:spPr>
      </p:pic>
      <p:pic>
        <p:nvPicPr>
          <p:cNvPr id="10" name="Picture 9" descr="A close up of a sign&#10;&#10;Description generated with high confidence">
            <a:extLst>
              <a:ext uri="{FF2B5EF4-FFF2-40B4-BE49-F238E27FC236}">
                <a16:creationId xmlns:a16="http://schemas.microsoft.com/office/drawing/2014/main" id="{C3DCE250-0EBF-4240-BE0D-73B32EE8F1DF}"/>
              </a:ext>
            </a:extLst>
          </p:cNvPr>
          <p:cNvPicPr>
            <a:picLocks noChangeAspect="1"/>
          </p:cNvPicPr>
          <p:nvPr/>
        </p:nvPicPr>
        <p:blipFill>
          <a:blip r:embed="rId5"/>
          <a:stretch>
            <a:fillRect/>
          </a:stretch>
        </p:blipFill>
        <p:spPr>
          <a:xfrm>
            <a:off x="8117061" y="199714"/>
            <a:ext cx="2467285" cy="2467285"/>
          </a:xfrm>
          <a:prstGeom prst="rect">
            <a:avLst/>
          </a:prstGeom>
        </p:spPr>
      </p:pic>
    </p:spTree>
    <p:extLst>
      <p:ext uri="{BB962C8B-B14F-4D97-AF65-F5344CB8AC3E}">
        <p14:creationId xmlns:p14="http://schemas.microsoft.com/office/powerpoint/2010/main" val="2971691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C21A-CBD4-43D9-8E4C-FF399687A953}"/>
              </a:ext>
            </a:extLst>
          </p:cNvPr>
          <p:cNvSpPr>
            <a:spLocks noGrp="1"/>
          </p:cNvSpPr>
          <p:nvPr>
            <p:ph type="title"/>
          </p:nvPr>
        </p:nvSpPr>
        <p:spPr>
          <a:effectLst>
            <a:outerShdw blurRad="50800" dist="114300" dir="13500000" algn="br" rotWithShape="0">
              <a:prstClr val="black">
                <a:alpha val="90000"/>
              </a:prstClr>
            </a:outerShdw>
          </a:effectLst>
        </p:spPr>
        <p:txBody>
          <a:bodyPr>
            <a:normAutofit/>
          </a:bodyPr>
          <a:lstStyle/>
          <a:p>
            <a:pPr algn="ctr"/>
            <a:r>
              <a:rPr lang="en-US" sz="7200" dirty="0"/>
              <a:t>Car Buddy online</a:t>
            </a:r>
          </a:p>
        </p:txBody>
      </p:sp>
      <p:sp>
        <p:nvSpPr>
          <p:cNvPr id="3" name="Content Placeholder 2">
            <a:extLst>
              <a:ext uri="{FF2B5EF4-FFF2-40B4-BE49-F238E27FC236}">
                <a16:creationId xmlns:a16="http://schemas.microsoft.com/office/drawing/2014/main" id="{859760FE-8C02-4A2D-8BF5-9B0AB6E9BA46}"/>
              </a:ext>
            </a:extLst>
          </p:cNvPr>
          <p:cNvSpPr>
            <a:spLocks noGrp="1"/>
          </p:cNvSpPr>
          <p:nvPr>
            <p:ph idx="1"/>
          </p:nvPr>
        </p:nvSpPr>
        <p:spPr/>
        <p:txBody>
          <a:bodyPr>
            <a:normAutofit/>
          </a:bodyPr>
          <a:lstStyle/>
          <a:p>
            <a:pPr algn="ctr"/>
            <a:r>
              <a:rPr lang="en-US" sz="3600" dirty="0">
                <a:hlinkClick r:id="rId2"/>
              </a:rPr>
              <a:t>https://cflanigan99.wixsite.com/carbuddy</a:t>
            </a:r>
            <a:endParaRPr lang="en-US" sz="3600" dirty="0"/>
          </a:p>
        </p:txBody>
      </p:sp>
    </p:spTree>
    <p:extLst>
      <p:ext uri="{BB962C8B-B14F-4D97-AF65-F5344CB8AC3E}">
        <p14:creationId xmlns:p14="http://schemas.microsoft.com/office/powerpoint/2010/main" val="19106315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97</TotalTime>
  <Words>51</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ＭＳ ゴシック</vt:lpstr>
      <vt:lpstr>Arial</vt:lpstr>
      <vt:lpstr>Arial Black</vt:lpstr>
      <vt:lpstr>Century Gothic</vt:lpstr>
      <vt:lpstr>Times New Roman</vt:lpstr>
      <vt:lpstr>Mesh</vt:lpstr>
      <vt:lpstr>Welcome to Car Buddy</vt:lpstr>
      <vt:lpstr>Mission Statement</vt:lpstr>
      <vt:lpstr>Organizational Chart of the Car buddy Team     Tier one: owners  tier two: managers  tier three: associates</vt:lpstr>
      <vt:lpstr>Six Month Budget for Car Buddy</vt:lpstr>
      <vt:lpstr>Car Buddy  Data Flow Diagram</vt:lpstr>
      <vt:lpstr>Marketing</vt:lpstr>
      <vt:lpstr>Car Buddy online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Car Buddy</dc:title>
  <dc:creator>Christopher Flanigan</dc:creator>
  <cp:lastModifiedBy>Christopher Flanigan</cp:lastModifiedBy>
  <cp:revision>16</cp:revision>
  <dcterms:created xsi:type="dcterms:W3CDTF">2018-03-26T19:29:51Z</dcterms:created>
  <dcterms:modified xsi:type="dcterms:W3CDTF">2018-04-16T17:16:16Z</dcterms:modified>
</cp:coreProperties>
</file>