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79" r:id="rId9"/>
    <p:sldId id="270" r:id="rId10"/>
    <p:sldId id="280" r:id="rId11"/>
    <p:sldId id="269" r:id="rId12"/>
    <p:sldId id="275" r:id="rId13"/>
    <p:sldId id="274" r:id="rId14"/>
    <p:sldId id="271" r:id="rId15"/>
    <p:sldId id="273" r:id="rId16"/>
    <p:sldId id="277" r:id="rId17"/>
    <p:sldId id="263" r:id="rId18"/>
    <p:sldId id="264" r:id="rId19"/>
    <p:sldId id="268" r:id="rId20"/>
    <p:sldId id="265" r:id="rId21"/>
    <p:sldId id="266" r:id="rId22"/>
    <p:sldId id="276" r:id="rId23"/>
    <p:sldId id="267" r:id="rId24"/>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3BDAAA-9463-1250-EA4B-2A3B9DAD02FD}" v="18" dt="2025-04-06T22:15:04.101"/>
    <p1510:client id="{A9AAEE5C-1851-6675-34DB-6C3659544FBD}" v="20" dt="2025-04-06T19:06:22.153"/>
    <p1510:client id="{F48AFCBF-132F-0BC7-E48B-8F7AFB7C3CFD}" v="427" dt="2025-04-06T20:46:52.9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295280" y="380880"/>
            <a:ext cx="9600840" cy="1142640"/>
          </a:xfrm>
          <a:prstGeom prst="rect">
            <a:avLst/>
          </a:prstGeom>
          <a:noFill/>
          <a:ln w="0">
            <a:noFill/>
          </a:ln>
        </p:spPr>
        <p:txBody>
          <a:bodyPr lIns="0" tIns="0" rIns="0" bIns="0" anchor="ctr">
            <a:noAutofit/>
          </a:bodyPr>
          <a:lstStyle/>
          <a:p>
            <a:endParaRPr lang="en-US" sz="1800" b="0" strike="noStrike" spc="-1">
              <a:solidFill>
                <a:srgbClr val="514A40"/>
              </a:solidFill>
              <a:latin typeface="Cambria"/>
            </a:endParaRPr>
          </a:p>
        </p:txBody>
      </p:sp>
      <p:sp>
        <p:nvSpPr>
          <p:cNvPr id="26" name="PlaceHolder 2"/>
          <p:cNvSpPr>
            <a:spLocks noGrp="1"/>
          </p:cNvSpPr>
          <p:nvPr>
            <p:ph/>
          </p:nvPr>
        </p:nvSpPr>
        <p:spPr>
          <a:xfrm>
            <a:off x="1295280" y="1828800"/>
            <a:ext cx="9600840" cy="196236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27" name="PlaceHolder 3"/>
          <p:cNvSpPr>
            <a:spLocks noGrp="1"/>
          </p:cNvSpPr>
          <p:nvPr>
            <p:ph/>
          </p:nvPr>
        </p:nvSpPr>
        <p:spPr>
          <a:xfrm>
            <a:off x="1295280" y="3978000"/>
            <a:ext cx="9600840" cy="196236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295280" y="380880"/>
            <a:ext cx="9600840" cy="1142640"/>
          </a:xfrm>
          <a:prstGeom prst="rect">
            <a:avLst/>
          </a:prstGeom>
          <a:noFill/>
          <a:ln w="0">
            <a:noFill/>
          </a:ln>
        </p:spPr>
        <p:txBody>
          <a:bodyPr lIns="0" tIns="0" rIns="0" bIns="0" anchor="ctr">
            <a:noAutofit/>
          </a:bodyPr>
          <a:lstStyle/>
          <a:p>
            <a:endParaRPr lang="en-US" sz="1800" b="0" strike="noStrike" spc="-1">
              <a:solidFill>
                <a:srgbClr val="514A40"/>
              </a:solidFill>
              <a:latin typeface="Cambria"/>
            </a:endParaRPr>
          </a:p>
        </p:txBody>
      </p:sp>
      <p:sp>
        <p:nvSpPr>
          <p:cNvPr id="29" name="PlaceHolder 2"/>
          <p:cNvSpPr>
            <a:spLocks noGrp="1"/>
          </p:cNvSpPr>
          <p:nvPr>
            <p:ph/>
          </p:nvPr>
        </p:nvSpPr>
        <p:spPr>
          <a:xfrm>
            <a:off x="1295280" y="1828800"/>
            <a:ext cx="4685040" cy="196236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30" name="PlaceHolder 3"/>
          <p:cNvSpPr>
            <a:spLocks noGrp="1"/>
          </p:cNvSpPr>
          <p:nvPr>
            <p:ph/>
          </p:nvPr>
        </p:nvSpPr>
        <p:spPr>
          <a:xfrm>
            <a:off x="6215040" y="1828800"/>
            <a:ext cx="4685040" cy="196236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31" name="PlaceHolder 4"/>
          <p:cNvSpPr>
            <a:spLocks noGrp="1"/>
          </p:cNvSpPr>
          <p:nvPr>
            <p:ph/>
          </p:nvPr>
        </p:nvSpPr>
        <p:spPr>
          <a:xfrm>
            <a:off x="1295280" y="3978000"/>
            <a:ext cx="4685040" cy="196236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32" name="PlaceHolder 5"/>
          <p:cNvSpPr>
            <a:spLocks noGrp="1"/>
          </p:cNvSpPr>
          <p:nvPr>
            <p:ph/>
          </p:nvPr>
        </p:nvSpPr>
        <p:spPr>
          <a:xfrm>
            <a:off x="6215040" y="3978000"/>
            <a:ext cx="4685040" cy="196236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295280" y="380880"/>
            <a:ext cx="9600840" cy="1142640"/>
          </a:xfrm>
          <a:prstGeom prst="rect">
            <a:avLst/>
          </a:prstGeom>
          <a:noFill/>
          <a:ln w="0">
            <a:noFill/>
          </a:ln>
        </p:spPr>
        <p:txBody>
          <a:bodyPr lIns="0" tIns="0" rIns="0" bIns="0" anchor="ctr">
            <a:noAutofit/>
          </a:bodyPr>
          <a:lstStyle/>
          <a:p>
            <a:endParaRPr lang="en-US" sz="1800" b="0" strike="noStrike" spc="-1">
              <a:solidFill>
                <a:srgbClr val="514A40"/>
              </a:solidFill>
              <a:latin typeface="Cambria"/>
            </a:endParaRPr>
          </a:p>
        </p:txBody>
      </p:sp>
      <p:sp>
        <p:nvSpPr>
          <p:cNvPr id="34" name="PlaceHolder 2"/>
          <p:cNvSpPr>
            <a:spLocks noGrp="1"/>
          </p:cNvSpPr>
          <p:nvPr>
            <p:ph/>
          </p:nvPr>
        </p:nvSpPr>
        <p:spPr>
          <a:xfrm>
            <a:off x="1295280" y="1828800"/>
            <a:ext cx="3091320" cy="196236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35" name="PlaceHolder 3"/>
          <p:cNvSpPr>
            <a:spLocks noGrp="1"/>
          </p:cNvSpPr>
          <p:nvPr>
            <p:ph/>
          </p:nvPr>
        </p:nvSpPr>
        <p:spPr>
          <a:xfrm>
            <a:off x="4541400" y="1828800"/>
            <a:ext cx="3091320" cy="196236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36" name="PlaceHolder 4"/>
          <p:cNvSpPr>
            <a:spLocks noGrp="1"/>
          </p:cNvSpPr>
          <p:nvPr>
            <p:ph/>
          </p:nvPr>
        </p:nvSpPr>
        <p:spPr>
          <a:xfrm>
            <a:off x="7787880" y="1828800"/>
            <a:ext cx="3091320" cy="196236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37" name="PlaceHolder 5"/>
          <p:cNvSpPr>
            <a:spLocks noGrp="1"/>
          </p:cNvSpPr>
          <p:nvPr>
            <p:ph/>
          </p:nvPr>
        </p:nvSpPr>
        <p:spPr>
          <a:xfrm>
            <a:off x="1295280" y="3978000"/>
            <a:ext cx="3091320" cy="196236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38" name="PlaceHolder 6"/>
          <p:cNvSpPr>
            <a:spLocks noGrp="1"/>
          </p:cNvSpPr>
          <p:nvPr>
            <p:ph/>
          </p:nvPr>
        </p:nvSpPr>
        <p:spPr>
          <a:xfrm>
            <a:off x="4541400" y="3978000"/>
            <a:ext cx="3091320" cy="196236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39" name="PlaceHolder 7"/>
          <p:cNvSpPr>
            <a:spLocks noGrp="1"/>
          </p:cNvSpPr>
          <p:nvPr>
            <p:ph/>
          </p:nvPr>
        </p:nvSpPr>
        <p:spPr>
          <a:xfrm>
            <a:off x="7787880" y="3978000"/>
            <a:ext cx="3091320" cy="196236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3"/>
          </p:nvPr>
        </p:nvSpPr>
        <p:spPr/>
        <p:txBody>
          <a:bodyPr/>
          <a:lstStyle/>
          <a:p>
            <a:fld id="{949B80D7-2890-4899-98D1-50C12BCEEAB7}" type="slidenum">
              <a:t>‹#›</a:t>
            </a:fld>
            <a:endParaRPr/>
          </a:p>
        </p:txBody>
      </p:sp>
      <p:sp>
        <p:nvSpPr>
          <p:cNvPr id="4" name="PlaceHolder 3"/>
          <p:cNvSpPr>
            <a:spLocks noGrp="1"/>
          </p:cNvSpPr>
          <p:nvPr>
            <p:ph type="dt" idx="2"/>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1295280" y="380880"/>
            <a:ext cx="9600840" cy="1142640"/>
          </a:xfrm>
          <a:prstGeom prst="rect">
            <a:avLst/>
          </a:prstGeom>
          <a:noFill/>
          <a:ln w="0">
            <a:noFill/>
          </a:ln>
        </p:spPr>
        <p:txBody>
          <a:bodyPr lIns="0" tIns="0" rIns="0" bIns="0" anchor="ctr">
            <a:noAutofit/>
          </a:bodyPr>
          <a:lstStyle/>
          <a:p>
            <a:endParaRPr lang="en-US" sz="1800" b="0" strike="noStrike" spc="-1">
              <a:solidFill>
                <a:srgbClr val="514A40"/>
              </a:solidFill>
              <a:latin typeface="Cambria"/>
            </a:endParaRPr>
          </a:p>
        </p:txBody>
      </p:sp>
      <p:sp>
        <p:nvSpPr>
          <p:cNvPr id="47" name="PlaceHolder 2"/>
          <p:cNvSpPr>
            <a:spLocks noGrp="1"/>
          </p:cNvSpPr>
          <p:nvPr>
            <p:ph type="subTitle"/>
          </p:nvPr>
        </p:nvSpPr>
        <p:spPr>
          <a:xfrm>
            <a:off x="1295280" y="1828800"/>
            <a:ext cx="9600840" cy="41144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3"/>
          </p:nvPr>
        </p:nvSpPr>
        <p:spPr/>
        <p:txBody>
          <a:bodyPr/>
          <a:lstStyle/>
          <a:p>
            <a:fld id="{85175473-7C82-4653-93F1-B26D5C8A273D}" type="slidenum">
              <a:t>‹#›</a:t>
            </a:fld>
            <a:endParaRPr/>
          </a:p>
        </p:txBody>
      </p:sp>
      <p:sp>
        <p:nvSpPr>
          <p:cNvPr id="6" name="PlaceHolder 5"/>
          <p:cNvSpPr>
            <a:spLocks noGrp="1"/>
          </p:cNvSpPr>
          <p:nvPr>
            <p:ph type="dt" idx="2"/>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295280" y="380880"/>
            <a:ext cx="9600840" cy="1142640"/>
          </a:xfrm>
          <a:prstGeom prst="rect">
            <a:avLst/>
          </a:prstGeom>
          <a:noFill/>
          <a:ln w="0">
            <a:noFill/>
          </a:ln>
        </p:spPr>
        <p:txBody>
          <a:bodyPr lIns="0" tIns="0" rIns="0" bIns="0" anchor="ctr">
            <a:noAutofit/>
          </a:bodyPr>
          <a:lstStyle/>
          <a:p>
            <a:endParaRPr lang="en-US" sz="1800" b="0" strike="noStrike" spc="-1">
              <a:solidFill>
                <a:srgbClr val="514A40"/>
              </a:solidFill>
              <a:latin typeface="Cambria"/>
            </a:endParaRPr>
          </a:p>
        </p:txBody>
      </p:sp>
      <p:sp>
        <p:nvSpPr>
          <p:cNvPr id="49" name="PlaceHolder 2"/>
          <p:cNvSpPr>
            <a:spLocks noGrp="1"/>
          </p:cNvSpPr>
          <p:nvPr>
            <p:ph/>
          </p:nvPr>
        </p:nvSpPr>
        <p:spPr>
          <a:xfrm>
            <a:off x="1295280" y="1828800"/>
            <a:ext cx="9600840" cy="411444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3"/>
          </p:nvPr>
        </p:nvSpPr>
        <p:spPr/>
        <p:txBody>
          <a:bodyPr/>
          <a:lstStyle/>
          <a:p>
            <a:fld id="{5EC2C0F4-293D-4411-B430-B68E1F358F7C}" type="slidenum">
              <a:t>‹#›</a:t>
            </a:fld>
            <a:endParaRPr/>
          </a:p>
        </p:txBody>
      </p:sp>
      <p:sp>
        <p:nvSpPr>
          <p:cNvPr id="6" name="PlaceHolder 5"/>
          <p:cNvSpPr>
            <a:spLocks noGrp="1"/>
          </p:cNvSpPr>
          <p:nvPr>
            <p:ph type="dt" idx="2"/>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295280" y="380880"/>
            <a:ext cx="9600840" cy="1142640"/>
          </a:xfrm>
          <a:prstGeom prst="rect">
            <a:avLst/>
          </a:prstGeom>
          <a:noFill/>
          <a:ln w="0">
            <a:noFill/>
          </a:ln>
        </p:spPr>
        <p:txBody>
          <a:bodyPr lIns="0" tIns="0" rIns="0" bIns="0" anchor="ctr">
            <a:noAutofit/>
          </a:bodyPr>
          <a:lstStyle/>
          <a:p>
            <a:endParaRPr lang="en-US" sz="1800" b="0" strike="noStrike" spc="-1">
              <a:solidFill>
                <a:srgbClr val="514A40"/>
              </a:solidFill>
              <a:latin typeface="Cambria"/>
            </a:endParaRPr>
          </a:p>
        </p:txBody>
      </p:sp>
      <p:sp>
        <p:nvSpPr>
          <p:cNvPr id="51" name="PlaceHolder 2"/>
          <p:cNvSpPr>
            <a:spLocks noGrp="1"/>
          </p:cNvSpPr>
          <p:nvPr>
            <p:ph/>
          </p:nvPr>
        </p:nvSpPr>
        <p:spPr>
          <a:xfrm>
            <a:off x="1295280" y="1828800"/>
            <a:ext cx="4685040" cy="411444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52" name="PlaceHolder 3"/>
          <p:cNvSpPr>
            <a:spLocks noGrp="1"/>
          </p:cNvSpPr>
          <p:nvPr>
            <p:ph/>
          </p:nvPr>
        </p:nvSpPr>
        <p:spPr>
          <a:xfrm>
            <a:off x="6215040" y="1828800"/>
            <a:ext cx="4685040" cy="411444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3"/>
          </p:nvPr>
        </p:nvSpPr>
        <p:spPr/>
        <p:txBody>
          <a:bodyPr/>
          <a:lstStyle/>
          <a:p>
            <a:fld id="{72C5CC93-562F-4E32-BEDA-7C5F26C66327}" type="slidenum">
              <a:t>‹#›</a:t>
            </a:fld>
            <a:endParaRPr/>
          </a:p>
        </p:txBody>
      </p:sp>
      <p:sp>
        <p:nvSpPr>
          <p:cNvPr id="7" name="PlaceHolder 6"/>
          <p:cNvSpPr>
            <a:spLocks noGrp="1"/>
          </p:cNvSpPr>
          <p:nvPr>
            <p:ph type="dt" idx="2"/>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1295280" y="380880"/>
            <a:ext cx="9600840" cy="1142640"/>
          </a:xfrm>
          <a:prstGeom prst="rect">
            <a:avLst/>
          </a:prstGeom>
          <a:noFill/>
          <a:ln w="0">
            <a:noFill/>
          </a:ln>
        </p:spPr>
        <p:txBody>
          <a:bodyPr lIns="0" tIns="0" rIns="0" bIns="0" anchor="ctr">
            <a:noAutofit/>
          </a:bodyPr>
          <a:lstStyle/>
          <a:p>
            <a:endParaRPr lang="en-US" sz="1800" b="0" strike="noStrike" spc="-1">
              <a:solidFill>
                <a:srgbClr val="514A40"/>
              </a:solidFill>
              <a:latin typeface="Cambria"/>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3"/>
          </p:nvPr>
        </p:nvSpPr>
        <p:spPr/>
        <p:txBody>
          <a:bodyPr/>
          <a:lstStyle/>
          <a:p>
            <a:fld id="{5B834D5A-0803-4D85-A030-4595385BED81}" type="slidenum">
              <a:t>‹#›</a:t>
            </a:fld>
            <a:endParaRPr/>
          </a:p>
        </p:txBody>
      </p:sp>
      <p:sp>
        <p:nvSpPr>
          <p:cNvPr id="5" name="PlaceHolder 4"/>
          <p:cNvSpPr>
            <a:spLocks noGrp="1"/>
          </p:cNvSpPr>
          <p:nvPr>
            <p:ph type="dt" idx="2"/>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1295280" y="380880"/>
            <a:ext cx="9600840" cy="52977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3"/>
          </p:nvPr>
        </p:nvSpPr>
        <p:spPr/>
        <p:txBody>
          <a:bodyPr/>
          <a:lstStyle/>
          <a:p>
            <a:fld id="{71EDAC4A-E33A-4563-94F2-82A754131D60}" type="slidenum">
              <a:t>‹#›</a:t>
            </a:fld>
            <a:endParaRPr/>
          </a:p>
        </p:txBody>
      </p:sp>
      <p:sp>
        <p:nvSpPr>
          <p:cNvPr id="5" name="PlaceHolder 4"/>
          <p:cNvSpPr>
            <a:spLocks noGrp="1"/>
          </p:cNvSpPr>
          <p:nvPr>
            <p:ph type="dt" idx="2"/>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295280" y="380880"/>
            <a:ext cx="9600840" cy="1142640"/>
          </a:xfrm>
          <a:prstGeom prst="rect">
            <a:avLst/>
          </a:prstGeom>
          <a:noFill/>
          <a:ln w="0">
            <a:noFill/>
          </a:ln>
        </p:spPr>
        <p:txBody>
          <a:bodyPr lIns="0" tIns="0" rIns="0" bIns="0" anchor="ctr">
            <a:noAutofit/>
          </a:bodyPr>
          <a:lstStyle/>
          <a:p>
            <a:endParaRPr lang="en-US" sz="1800" b="0" strike="noStrike" spc="-1">
              <a:solidFill>
                <a:srgbClr val="514A40"/>
              </a:solidFill>
              <a:latin typeface="Cambria"/>
            </a:endParaRPr>
          </a:p>
        </p:txBody>
      </p:sp>
      <p:sp>
        <p:nvSpPr>
          <p:cNvPr id="56" name="PlaceHolder 2"/>
          <p:cNvSpPr>
            <a:spLocks noGrp="1"/>
          </p:cNvSpPr>
          <p:nvPr>
            <p:ph/>
          </p:nvPr>
        </p:nvSpPr>
        <p:spPr>
          <a:xfrm>
            <a:off x="1295280" y="1828800"/>
            <a:ext cx="4685040" cy="196236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57" name="PlaceHolder 3"/>
          <p:cNvSpPr>
            <a:spLocks noGrp="1"/>
          </p:cNvSpPr>
          <p:nvPr>
            <p:ph/>
          </p:nvPr>
        </p:nvSpPr>
        <p:spPr>
          <a:xfrm>
            <a:off x="6215040" y="1828800"/>
            <a:ext cx="4685040" cy="411444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58" name="PlaceHolder 4"/>
          <p:cNvSpPr>
            <a:spLocks noGrp="1"/>
          </p:cNvSpPr>
          <p:nvPr>
            <p:ph/>
          </p:nvPr>
        </p:nvSpPr>
        <p:spPr>
          <a:xfrm>
            <a:off x="1295280" y="3978000"/>
            <a:ext cx="4685040" cy="196236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3"/>
          </p:nvPr>
        </p:nvSpPr>
        <p:spPr/>
        <p:txBody>
          <a:bodyPr/>
          <a:lstStyle/>
          <a:p>
            <a:fld id="{57B2E2EA-D850-41B9-B490-50E86D4A1EBF}" type="slidenum">
              <a:t>‹#›</a:t>
            </a:fld>
            <a:endParaRPr/>
          </a:p>
        </p:txBody>
      </p:sp>
      <p:sp>
        <p:nvSpPr>
          <p:cNvPr id="8" name="PlaceHolder 7"/>
          <p:cNvSpPr>
            <a:spLocks noGrp="1"/>
          </p:cNvSpPr>
          <p:nvPr>
            <p:ph type="dt" idx="2"/>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1295280" y="380880"/>
            <a:ext cx="9600840" cy="1142640"/>
          </a:xfrm>
          <a:prstGeom prst="rect">
            <a:avLst/>
          </a:prstGeom>
          <a:noFill/>
          <a:ln w="0">
            <a:noFill/>
          </a:ln>
        </p:spPr>
        <p:txBody>
          <a:bodyPr lIns="0" tIns="0" rIns="0" bIns="0" anchor="ctr">
            <a:noAutofit/>
          </a:bodyPr>
          <a:lstStyle/>
          <a:p>
            <a:endParaRPr lang="en-US" sz="1800" b="0" strike="noStrike" spc="-1">
              <a:solidFill>
                <a:srgbClr val="514A40"/>
              </a:solidFill>
              <a:latin typeface="Cambria"/>
            </a:endParaRPr>
          </a:p>
        </p:txBody>
      </p:sp>
      <p:sp>
        <p:nvSpPr>
          <p:cNvPr id="5" name="PlaceHolder 2"/>
          <p:cNvSpPr>
            <a:spLocks noGrp="1"/>
          </p:cNvSpPr>
          <p:nvPr>
            <p:ph type="subTitle"/>
          </p:nvPr>
        </p:nvSpPr>
        <p:spPr>
          <a:xfrm>
            <a:off x="1295280" y="1828800"/>
            <a:ext cx="9600840" cy="41144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295280" y="380880"/>
            <a:ext cx="9600840" cy="1142640"/>
          </a:xfrm>
          <a:prstGeom prst="rect">
            <a:avLst/>
          </a:prstGeom>
          <a:noFill/>
          <a:ln w="0">
            <a:noFill/>
          </a:ln>
        </p:spPr>
        <p:txBody>
          <a:bodyPr lIns="0" tIns="0" rIns="0" bIns="0" anchor="ctr">
            <a:noAutofit/>
          </a:bodyPr>
          <a:lstStyle/>
          <a:p>
            <a:endParaRPr lang="en-US" sz="1800" b="0" strike="noStrike" spc="-1">
              <a:solidFill>
                <a:srgbClr val="514A40"/>
              </a:solidFill>
              <a:latin typeface="Cambria"/>
            </a:endParaRPr>
          </a:p>
        </p:txBody>
      </p:sp>
      <p:sp>
        <p:nvSpPr>
          <p:cNvPr id="60" name="PlaceHolder 2"/>
          <p:cNvSpPr>
            <a:spLocks noGrp="1"/>
          </p:cNvSpPr>
          <p:nvPr>
            <p:ph/>
          </p:nvPr>
        </p:nvSpPr>
        <p:spPr>
          <a:xfrm>
            <a:off x="1295280" y="1828800"/>
            <a:ext cx="4685040" cy="411444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61" name="PlaceHolder 3"/>
          <p:cNvSpPr>
            <a:spLocks noGrp="1"/>
          </p:cNvSpPr>
          <p:nvPr>
            <p:ph/>
          </p:nvPr>
        </p:nvSpPr>
        <p:spPr>
          <a:xfrm>
            <a:off x="6215040" y="1828800"/>
            <a:ext cx="4685040" cy="196236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62" name="PlaceHolder 4"/>
          <p:cNvSpPr>
            <a:spLocks noGrp="1"/>
          </p:cNvSpPr>
          <p:nvPr>
            <p:ph/>
          </p:nvPr>
        </p:nvSpPr>
        <p:spPr>
          <a:xfrm>
            <a:off x="6215040" y="3978000"/>
            <a:ext cx="4685040" cy="196236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3"/>
          </p:nvPr>
        </p:nvSpPr>
        <p:spPr/>
        <p:txBody>
          <a:bodyPr/>
          <a:lstStyle/>
          <a:p>
            <a:fld id="{7B3BED7A-2E57-4BB3-B15F-D355B5BC418D}" type="slidenum">
              <a:t>‹#›</a:t>
            </a:fld>
            <a:endParaRPr/>
          </a:p>
        </p:txBody>
      </p:sp>
      <p:sp>
        <p:nvSpPr>
          <p:cNvPr id="8" name="PlaceHolder 7"/>
          <p:cNvSpPr>
            <a:spLocks noGrp="1"/>
          </p:cNvSpPr>
          <p:nvPr>
            <p:ph type="dt" idx="2"/>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295280" y="380880"/>
            <a:ext cx="9600840" cy="1142640"/>
          </a:xfrm>
          <a:prstGeom prst="rect">
            <a:avLst/>
          </a:prstGeom>
          <a:noFill/>
          <a:ln w="0">
            <a:noFill/>
          </a:ln>
        </p:spPr>
        <p:txBody>
          <a:bodyPr lIns="0" tIns="0" rIns="0" bIns="0" anchor="ctr">
            <a:noAutofit/>
          </a:bodyPr>
          <a:lstStyle/>
          <a:p>
            <a:endParaRPr lang="en-US" sz="1800" b="0" strike="noStrike" spc="-1">
              <a:solidFill>
                <a:srgbClr val="514A40"/>
              </a:solidFill>
              <a:latin typeface="Cambria"/>
            </a:endParaRPr>
          </a:p>
        </p:txBody>
      </p:sp>
      <p:sp>
        <p:nvSpPr>
          <p:cNvPr id="64" name="PlaceHolder 2"/>
          <p:cNvSpPr>
            <a:spLocks noGrp="1"/>
          </p:cNvSpPr>
          <p:nvPr>
            <p:ph/>
          </p:nvPr>
        </p:nvSpPr>
        <p:spPr>
          <a:xfrm>
            <a:off x="1295280" y="1828800"/>
            <a:ext cx="4685040" cy="196236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65" name="PlaceHolder 3"/>
          <p:cNvSpPr>
            <a:spLocks noGrp="1"/>
          </p:cNvSpPr>
          <p:nvPr>
            <p:ph/>
          </p:nvPr>
        </p:nvSpPr>
        <p:spPr>
          <a:xfrm>
            <a:off x="6215040" y="1828800"/>
            <a:ext cx="4685040" cy="196236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66" name="PlaceHolder 4"/>
          <p:cNvSpPr>
            <a:spLocks noGrp="1"/>
          </p:cNvSpPr>
          <p:nvPr>
            <p:ph/>
          </p:nvPr>
        </p:nvSpPr>
        <p:spPr>
          <a:xfrm>
            <a:off x="1295280" y="3978000"/>
            <a:ext cx="9600840" cy="196236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3"/>
          </p:nvPr>
        </p:nvSpPr>
        <p:spPr/>
        <p:txBody>
          <a:bodyPr/>
          <a:lstStyle/>
          <a:p>
            <a:fld id="{F8F6AEF3-7673-4619-B049-3497755BC84E}" type="slidenum">
              <a:t>‹#›</a:t>
            </a:fld>
            <a:endParaRPr/>
          </a:p>
        </p:txBody>
      </p:sp>
      <p:sp>
        <p:nvSpPr>
          <p:cNvPr id="8" name="PlaceHolder 7"/>
          <p:cNvSpPr>
            <a:spLocks noGrp="1"/>
          </p:cNvSpPr>
          <p:nvPr>
            <p:ph type="dt" idx="2"/>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295280" y="380880"/>
            <a:ext cx="9600840" cy="1142640"/>
          </a:xfrm>
          <a:prstGeom prst="rect">
            <a:avLst/>
          </a:prstGeom>
          <a:noFill/>
          <a:ln w="0">
            <a:noFill/>
          </a:ln>
        </p:spPr>
        <p:txBody>
          <a:bodyPr lIns="0" tIns="0" rIns="0" bIns="0" anchor="ctr">
            <a:noAutofit/>
          </a:bodyPr>
          <a:lstStyle/>
          <a:p>
            <a:endParaRPr lang="en-US" sz="1800" b="0" strike="noStrike" spc="-1">
              <a:solidFill>
                <a:srgbClr val="514A40"/>
              </a:solidFill>
              <a:latin typeface="Cambria"/>
            </a:endParaRPr>
          </a:p>
        </p:txBody>
      </p:sp>
      <p:sp>
        <p:nvSpPr>
          <p:cNvPr id="68" name="PlaceHolder 2"/>
          <p:cNvSpPr>
            <a:spLocks noGrp="1"/>
          </p:cNvSpPr>
          <p:nvPr>
            <p:ph/>
          </p:nvPr>
        </p:nvSpPr>
        <p:spPr>
          <a:xfrm>
            <a:off x="1295280" y="1828800"/>
            <a:ext cx="9600840" cy="196236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69" name="PlaceHolder 3"/>
          <p:cNvSpPr>
            <a:spLocks noGrp="1"/>
          </p:cNvSpPr>
          <p:nvPr>
            <p:ph/>
          </p:nvPr>
        </p:nvSpPr>
        <p:spPr>
          <a:xfrm>
            <a:off x="1295280" y="3978000"/>
            <a:ext cx="9600840" cy="196236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3"/>
          </p:nvPr>
        </p:nvSpPr>
        <p:spPr/>
        <p:txBody>
          <a:bodyPr/>
          <a:lstStyle/>
          <a:p>
            <a:fld id="{59809A8D-05D7-4F1F-90CA-4C71035F5849}" type="slidenum">
              <a:t>‹#›</a:t>
            </a:fld>
            <a:endParaRPr/>
          </a:p>
        </p:txBody>
      </p:sp>
      <p:sp>
        <p:nvSpPr>
          <p:cNvPr id="7" name="PlaceHolder 6"/>
          <p:cNvSpPr>
            <a:spLocks noGrp="1"/>
          </p:cNvSpPr>
          <p:nvPr>
            <p:ph type="dt" idx="2"/>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295280" y="380880"/>
            <a:ext cx="9600840" cy="1142640"/>
          </a:xfrm>
          <a:prstGeom prst="rect">
            <a:avLst/>
          </a:prstGeom>
          <a:noFill/>
          <a:ln w="0">
            <a:noFill/>
          </a:ln>
        </p:spPr>
        <p:txBody>
          <a:bodyPr lIns="0" tIns="0" rIns="0" bIns="0" anchor="ctr">
            <a:noAutofit/>
          </a:bodyPr>
          <a:lstStyle/>
          <a:p>
            <a:endParaRPr lang="en-US" sz="1800" b="0" strike="noStrike" spc="-1">
              <a:solidFill>
                <a:srgbClr val="514A40"/>
              </a:solidFill>
              <a:latin typeface="Cambria"/>
            </a:endParaRPr>
          </a:p>
        </p:txBody>
      </p:sp>
      <p:sp>
        <p:nvSpPr>
          <p:cNvPr id="71" name="PlaceHolder 2"/>
          <p:cNvSpPr>
            <a:spLocks noGrp="1"/>
          </p:cNvSpPr>
          <p:nvPr>
            <p:ph/>
          </p:nvPr>
        </p:nvSpPr>
        <p:spPr>
          <a:xfrm>
            <a:off x="1295280" y="1828800"/>
            <a:ext cx="4685040" cy="196236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72" name="PlaceHolder 3"/>
          <p:cNvSpPr>
            <a:spLocks noGrp="1"/>
          </p:cNvSpPr>
          <p:nvPr>
            <p:ph/>
          </p:nvPr>
        </p:nvSpPr>
        <p:spPr>
          <a:xfrm>
            <a:off x="6215040" y="1828800"/>
            <a:ext cx="4685040" cy="196236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73" name="PlaceHolder 4"/>
          <p:cNvSpPr>
            <a:spLocks noGrp="1"/>
          </p:cNvSpPr>
          <p:nvPr>
            <p:ph/>
          </p:nvPr>
        </p:nvSpPr>
        <p:spPr>
          <a:xfrm>
            <a:off x="1295280" y="3978000"/>
            <a:ext cx="4685040" cy="196236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74" name="PlaceHolder 5"/>
          <p:cNvSpPr>
            <a:spLocks noGrp="1"/>
          </p:cNvSpPr>
          <p:nvPr>
            <p:ph/>
          </p:nvPr>
        </p:nvSpPr>
        <p:spPr>
          <a:xfrm>
            <a:off x="6215040" y="3978000"/>
            <a:ext cx="4685040" cy="196236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3"/>
          </p:nvPr>
        </p:nvSpPr>
        <p:spPr/>
        <p:txBody>
          <a:bodyPr/>
          <a:lstStyle/>
          <a:p>
            <a:fld id="{4BF72454-8A8B-4365-BEF5-67A25453FD45}" type="slidenum">
              <a:t>‹#›</a:t>
            </a:fld>
            <a:endParaRPr/>
          </a:p>
        </p:txBody>
      </p:sp>
      <p:sp>
        <p:nvSpPr>
          <p:cNvPr id="9" name="PlaceHolder 8"/>
          <p:cNvSpPr>
            <a:spLocks noGrp="1"/>
          </p:cNvSpPr>
          <p:nvPr>
            <p:ph type="dt" idx="2"/>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295280" y="380880"/>
            <a:ext cx="9600840" cy="1142640"/>
          </a:xfrm>
          <a:prstGeom prst="rect">
            <a:avLst/>
          </a:prstGeom>
          <a:noFill/>
          <a:ln w="0">
            <a:noFill/>
          </a:ln>
        </p:spPr>
        <p:txBody>
          <a:bodyPr lIns="0" tIns="0" rIns="0" bIns="0" anchor="ctr">
            <a:noAutofit/>
          </a:bodyPr>
          <a:lstStyle/>
          <a:p>
            <a:endParaRPr lang="en-US" sz="1800" b="0" strike="noStrike" spc="-1">
              <a:solidFill>
                <a:srgbClr val="514A40"/>
              </a:solidFill>
              <a:latin typeface="Cambria"/>
            </a:endParaRPr>
          </a:p>
        </p:txBody>
      </p:sp>
      <p:sp>
        <p:nvSpPr>
          <p:cNvPr id="76" name="PlaceHolder 2"/>
          <p:cNvSpPr>
            <a:spLocks noGrp="1"/>
          </p:cNvSpPr>
          <p:nvPr>
            <p:ph/>
          </p:nvPr>
        </p:nvSpPr>
        <p:spPr>
          <a:xfrm>
            <a:off x="1295280" y="1828800"/>
            <a:ext cx="3091320" cy="196236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77" name="PlaceHolder 3"/>
          <p:cNvSpPr>
            <a:spLocks noGrp="1"/>
          </p:cNvSpPr>
          <p:nvPr>
            <p:ph/>
          </p:nvPr>
        </p:nvSpPr>
        <p:spPr>
          <a:xfrm>
            <a:off x="4541400" y="1828800"/>
            <a:ext cx="3091320" cy="196236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78" name="PlaceHolder 4"/>
          <p:cNvSpPr>
            <a:spLocks noGrp="1"/>
          </p:cNvSpPr>
          <p:nvPr>
            <p:ph/>
          </p:nvPr>
        </p:nvSpPr>
        <p:spPr>
          <a:xfrm>
            <a:off x="7787880" y="1828800"/>
            <a:ext cx="3091320" cy="196236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79" name="PlaceHolder 5"/>
          <p:cNvSpPr>
            <a:spLocks noGrp="1"/>
          </p:cNvSpPr>
          <p:nvPr>
            <p:ph/>
          </p:nvPr>
        </p:nvSpPr>
        <p:spPr>
          <a:xfrm>
            <a:off x="1295280" y="3978000"/>
            <a:ext cx="3091320" cy="196236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80" name="PlaceHolder 6"/>
          <p:cNvSpPr>
            <a:spLocks noGrp="1"/>
          </p:cNvSpPr>
          <p:nvPr>
            <p:ph/>
          </p:nvPr>
        </p:nvSpPr>
        <p:spPr>
          <a:xfrm>
            <a:off x="4541400" y="3978000"/>
            <a:ext cx="3091320" cy="196236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81" name="PlaceHolder 7"/>
          <p:cNvSpPr>
            <a:spLocks noGrp="1"/>
          </p:cNvSpPr>
          <p:nvPr>
            <p:ph/>
          </p:nvPr>
        </p:nvSpPr>
        <p:spPr>
          <a:xfrm>
            <a:off x="7787880" y="3978000"/>
            <a:ext cx="3091320" cy="196236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3"/>
          </p:nvPr>
        </p:nvSpPr>
        <p:spPr/>
        <p:txBody>
          <a:bodyPr/>
          <a:lstStyle/>
          <a:p>
            <a:fld id="{969EE44E-0ACD-46EF-A598-0A6C584CE6DD}" type="slidenum">
              <a:t>‹#›</a:t>
            </a:fld>
            <a:endParaRPr/>
          </a:p>
        </p:txBody>
      </p:sp>
      <p:sp>
        <p:nvSpPr>
          <p:cNvPr id="11" name="PlaceHolder 10"/>
          <p:cNvSpPr>
            <a:spLocks noGrp="1"/>
          </p:cNvSpPr>
          <p:nvPr>
            <p:ph type="dt" idx="2"/>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295280" y="380880"/>
            <a:ext cx="9600840" cy="1142640"/>
          </a:xfrm>
          <a:prstGeom prst="rect">
            <a:avLst/>
          </a:prstGeom>
          <a:noFill/>
          <a:ln w="0">
            <a:noFill/>
          </a:ln>
        </p:spPr>
        <p:txBody>
          <a:bodyPr lIns="0" tIns="0" rIns="0" bIns="0" anchor="ctr">
            <a:noAutofit/>
          </a:bodyPr>
          <a:lstStyle/>
          <a:p>
            <a:endParaRPr lang="en-US" sz="1800" b="0" strike="noStrike" spc="-1">
              <a:solidFill>
                <a:srgbClr val="514A40"/>
              </a:solidFill>
              <a:latin typeface="Cambria"/>
            </a:endParaRPr>
          </a:p>
        </p:txBody>
      </p:sp>
      <p:sp>
        <p:nvSpPr>
          <p:cNvPr id="7" name="PlaceHolder 2"/>
          <p:cNvSpPr>
            <a:spLocks noGrp="1"/>
          </p:cNvSpPr>
          <p:nvPr>
            <p:ph/>
          </p:nvPr>
        </p:nvSpPr>
        <p:spPr>
          <a:xfrm>
            <a:off x="1295280" y="1828800"/>
            <a:ext cx="9600840" cy="411444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295280" y="380880"/>
            <a:ext cx="9600840" cy="1142640"/>
          </a:xfrm>
          <a:prstGeom prst="rect">
            <a:avLst/>
          </a:prstGeom>
          <a:noFill/>
          <a:ln w="0">
            <a:noFill/>
          </a:ln>
        </p:spPr>
        <p:txBody>
          <a:bodyPr lIns="0" tIns="0" rIns="0" bIns="0" anchor="ctr">
            <a:noAutofit/>
          </a:bodyPr>
          <a:lstStyle/>
          <a:p>
            <a:endParaRPr lang="en-US" sz="1800" b="0" strike="noStrike" spc="-1">
              <a:solidFill>
                <a:srgbClr val="514A40"/>
              </a:solidFill>
              <a:latin typeface="Cambria"/>
            </a:endParaRPr>
          </a:p>
        </p:txBody>
      </p:sp>
      <p:sp>
        <p:nvSpPr>
          <p:cNvPr id="9" name="PlaceHolder 2"/>
          <p:cNvSpPr>
            <a:spLocks noGrp="1"/>
          </p:cNvSpPr>
          <p:nvPr>
            <p:ph/>
          </p:nvPr>
        </p:nvSpPr>
        <p:spPr>
          <a:xfrm>
            <a:off x="1295280" y="1828800"/>
            <a:ext cx="4685040" cy="411444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10" name="PlaceHolder 3"/>
          <p:cNvSpPr>
            <a:spLocks noGrp="1"/>
          </p:cNvSpPr>
          <p:nvPr>
            <p:ph/>
          </p:nvPr>
        </p:nvSpPr>
        <p:spPr>
          <a:xfrm>
            <a:off x="6215040" y="1828800"/>
            <a:ext cx="4685040" cy="411444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1295280" y="380880"/>
            <a:ext cx="9600840" cy="1142640"/>
          </a:xfrm>
          <a:prstGeom prst="rect">
            <a:avLst/>
          </a:prstGeom>
          <a:noFill/>
          <a:ln w="0">
            <a:noFill/>
          </a:ln>
        </p:spPr>
        <p:txBody>
          <a:bodyPr lIns="0" tIns="0" rIns="0" bIns="0" anchor="ctr">
            <a:noAutofit/>
          </a:bodyPr>
          <a:lstStyle/>
          <a:p>
            <a:endParaRPr lang="en-US" sz="1800" b="0" strike="noStrike" spc="-1">
              <a:solidFill>
                <a:srgbClr val="514A40"/>
              </a:solidFill>
              <a:latin typeface="Cambri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1295280" y="380880"/>
            <a:ext cx="9600840" cy="52977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295280" y="380880"/>
            <a:ext cx="9600840" cy="1142640"/>
          </a:xfrm>
          <a:prstGeom prst="rect">
            <a:avLst/>
          </a:prstGeom>
          <a:noFill/>
          <a:ln w="0">
            <a:noFill/>
          </a:ln>
        </p:spPr>
        <p:txBody>
          <a:bodyPr lIns="0" tIns="0" rIns="0" bIns="0" anchor="ctr">
            <a:noAutofit/>
          </a:bodyPr>
          <a:lstStyle/>
          <a:p>
            <a:endParaRPr lang="en-US" sz="1800" b="0" strike="noStrike" spc="-1">
              <a:solidFill>
                <a:srgbClr val="514A40"/>
              </a:solidFill>
              <a:latin typeface="Cambria"/>
            </a:endParaRPr>
          </a:p>
        </p:txBody>
      </p:sp>
      <p:sp>
        <p:nvSpPr>
          <p:cNvPr id="14" name="PlaceHolder 2"/>
          <p:cNvSpPr>
            <a:spLocks noGrp="1"/>
          </p:cNvSpPr>
          <p:nvPr>
            <p:ph/>
          </p:nvPr>
        </p:nvSpPr>
        <p:spPr>
          <a:xfrm>
            <a:off x="1295280" y="1828800"/>
            <a:ext cx="4685040" cy="196236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15" name="PlaceHolder 3"/>
          <p:cNvSpPr>
            <a:spLocks noGrp="1"/>
          </p:cNvSpPr>
          <p:nvPr>
            <p:ph/>
          </p:nvPr>
        </p:nvSpPr>
        <p:spPr>
          <a:xfrm>
            <a:off x="6215040" y="1828800"/>
            <a:ext cx="4685040" cy="411444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16" name="PlaceHolder 4"/>
          <p:cNvSpPr>
            <a:spLocks noGrp="1"/>
          </p:cNvSpPr>
          <p:nvPr>
            <p:ph/>
          </p:nvPr>
        </p:nvSpPr>
        <p:spPr>
          <a:xfrm>
            <a:off x="1295280" y="3978000"/>
            <a:ext cx="4685040" cy="196236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295280" y="380880"/>
            <a:ext cx="9600840" cy="1142640"/>
          </a:xfrm>
          <a:prstGeom prst="rect">
            <a:avLst/>
          </a:prstGeom>
          <a:noFill/>
          <a:ln w="0">
            <a:noFill/>
          </a:ln>
        </p:spPr>
        <p:txBody>
          <a:bodyPr lIns="0" tIns="0" rIns="0" bIns="0" anchor="ctr">
            <a:noAutofit/>
          </a:bodyPr>
          <a:lstStyle/>
          <a:p>
            <a:endParaRPr lang="en-US" sz="1800" b="0" strike="noStrike" spc="-1">
              <a:solidFill>
                <a:srgbClr val="514A40"/>
              </a:solidFill>
              <a:latin typeface="Cambria"/>
            </a:endParaRPr>
          </a:p>
        </p:txBody>
      </p:sp>
      <p:sp>
        <p:nvSpPr>
          <p:cNvPr id="18" name="PlaceHolder 2"/>
          <p:cNvSpPr>
            <a:spLocks noGrp="1"/>
          </p:cNvSpPr>
          <p:nvPr>
            <p:ph/>
          </p:nvPr>
        </p:nvSpPr>
        <p:spPr>
          <a:xfrm>
            <a:off x="1295280" y="1828800"/>
            <a:ext cx="4685040" cy="411444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19" name="PlaceHolder 3"/>
          <p:cNvSpPr>
            <a:spLocks noGrp="1"/>
          </p:cNvSpPr>
          <p:nvPr>
            <p:ph/>
          </p:nvPr>
        </p:nvSpPr>
        <p:spPr>
          <a:xfrm>
            <a:off x="6215040" y="1828800"/>
            <a:ext cx="4685040" cy="196236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20" name="PlaceHolder 4"/>
          <p:cNvSpPr>
            <a:spLocks noGrp="1"/>
          </p:cNvSpPr>
          <p:nvPr>
            <p:ph/>
          </p:nvPr>
        </p:nvSpPr>
        <p:spPr>
          <a:xfrm>
            <a:off x="6215040" y="3978000"/>
            <a:ext cx="4685040" cy="196236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295280" y="380880"/>
            <a:ext cx="9600840" cy="1142640"/>
          </a:xfrm>
          <a:prstGeom prst="rect">
            <a:avLst/>
          </a:prstGeom>
          <a:noFill/>
          <a:ln w="0">
            <a:noFill/>
          </a:ln>
        </p:spPr>
        <p:txBody>
          <a:bodyPr lIns="0" tIns="0" rIns="0" bIns="0" anchor="ctr">
            <a:noAutofit/>
          </a:bodyPr>
          <a:lstStyle/>
          <a:p>
            <a:endParaRPr lang="en-US" sz="1800" b="0" strike="noStrike" spc="-1">
              <a:solidFill>
                <a:srgbClr val="514A40"/>
              </a:solidFill>
              <a:latin typeface="Cambria"/>
            </a:endParaRPr>
          </a:p>
        </p:txBody>
      </p:sp>
      <p:sp>
        <p:nvSpPr>
          <p:cNvPr id="22" name="PlaceHolder 2"/>
          <p:cNvSpPr>
            <a:spLocks noGrp="1"/>
          </p:cNvSpPr>
          <p:nvPr>
            <p:ph/>
          </p:nvPr>
        </p:nvSpPr>
        <p:spPr>
          <a:xfrm>
            <a:off x="1295280" y="1828800"/>
            <a:ext cx="4685040" cy="196236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23" name="PlaceHolder 3"/>
          <p:cNvSpPr>
            <a:spLocks noGrp="1"/>
          </p:cNvSpPr>
          <p:nvPr>
            <p:ph/>
          </p:nvPr>
        </p:nvSpPr>
        <p:spPr>
          <a:xfrm>
            <a:off x="6215040" y="1828800"/>
            <a:ext cx="4685040" cy="196236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
        <p:nvSpPr>
          <p:cNvPr id="24" name="PlaceHolder 4"/>
          <p:cNvSpPr>
            <a:spLocks noGrp="1"/>
          </p:cNvSpPr>
          <p:nvPr>
            <p:ph/>
          </p:nvPr>
        </p:nvSpPr>
        <p:spPr>
          <a:xfrm>
            <a:off x="1295280" y="3978000"/>
            <a:ext cx="9600840" cy="1962360"/>
          </a:xfrm>
          <a:prstGeom prst="rect">
            <a:avLst/>
          </a:prstGeom>
          <a:noFill/>
          <a:ln w="0">
            <a:noFill/>
          </a:ln>
        </p:spPr>
        <p:txBody>
          <a:bodyPr lIns="0" tIns="0" rIns="0" bIns="0" anchor="t">
            <a:normAutofit/>
          </a:bodyPr>
          <a:lstStyle/>
          <a:p>
            <a:pPr>
              <a:lnSpc>
                <a:spcPct val="90000"/>
              </a:lnSpc>
              <a:spcBef>
                <a:spcPts val="1417"/>
              </a:spcBef>
              <a:buNone/>
            </a:pPr>
            <a:endParaRPr lang="en-US" sz="2000" b="0" strike="noStrike" spc="-1">
              <a:solidFill>
                <a:srgbClr val="514A40"/>
              </a:solidFill>
              <a:latin typeface="Cambri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4" name="Rectangle 7" hidden="1"/>
          <p:cNvSpPr/>
          <p:nvPr/>
        </p:nvSpPr>
        <p:spPr>
          <a:xfrm>
            <a:off x="0" y="6257160"/>
            <a:ext cx="12191760" cy="54360"/>
          </a:xfrm>
          <a:prstGeom prst="rect">
            <a:avLst/>
          </a:prstGeom>
          <a:solidFill>
            <a:srgbClr val="A85229"/>
          </a:solidFill>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p:style>
      </p:sp>
      <p:sp>
        <p:nvSpPr>
          <p:cNvPr id="5" name="PlaceHolder 1"/>
          <p:cNvSpPr>
            <a:spLocks noGrp="1"/>
          </p:cNvSpPr>
          <p:nvPr>
            <p:ph type="title"/>
          </p:nvPr>
        </p:nvSpPr>
        <p:spPr>
          <a:xfrm>
            <a:off x="1066680" y="2606040"/>
            <a:ext cx="10058040" cy="2742840"/>
          </a:xfrm>
          <a:prstGeom prst="rect">
            <a:avLst/>
          </a:prstGeom>
          <a:noFill/>
          <a:ln w="0">
            <a:noFill/>
          </a:ln>
        </p:spPr>
        <p:txBody>
          <a:bodyPr anchor="b">
            <a:normAutofit/>
          </a:bodyPr>
          <a:lstStyle/>
          <a:p>
            <a:pPr>
              <a:lnSpc>
                <a:spcPct val="80000"/>
              </a:lnSpc>
              <a:buNone/>
            </a:pPr>
            <a:r>
              <a:rPr lang="en-US" sz="6800" b="1" strike="noStrike" cap="all" spc="-1">
                <a:solidFill>
                  <a:srgbClr val="514A40"/>
                </a:solidFill>
                <a:latin typeface="Cambria"/>
              </a:rPr>
              <a:t>Click to edit Master title style</a:t>
            </a:r>
            <a:endParaRPr lang="en-US" sz="6800" b="0" strike="noStrike" spc="-1">
              <a:solidFill>
                <a:srgbClr val="514A40"/>
              </a:solidFill>
              <a:latin typeface="Cambria"/>
            </a:endParaRPr>
          </a:p>
        </p:txBody>
      </p:sp>
      <p:sp>
        <p:nvSpPr>
          <p:cNvPr id="2" name="Rectangle 7"/>
          <p:cNvSpPr/>
          <p:nvPr/>
        </p:nvSpPr>
        <p:spPr>
          <a:xfrm>
            <a:off x="0" y="5888880"/>
            <a:ext cx="12191760" cy="109440"/>
          </a:xfrm>
          <a:prstGeom prst="rect">
            <a:avLst/>
          </a:prstGeom>
          <a:solidFill>
            <a:srgbClr val="A85229"/>
          </a:solidFill>
          <a:ln>
            <a:noFill/>
          </a:ln>
          <a:effectLst>
            <a:outerShdw blurRad="25560" dist="25560" dir="5400000" algn="t" rotWithShape="0">
              <a:schemeClr val="bg1">
                <a:alpha val="40000"/>
              </a:schemeClr>
            </a:outerShdw>
          </a:effectLst>
        </p:spPr>
        <p:style>
          <a:lnRef idx="2">
            <a:schemeClr val="accent1">
              <a:shade val="50000"/>
            </a:schemeClr>
          </a:lnRef>
          <a:fillRef idx="1">
            <a:schemeClr val="accent1"/>
          </a:fillRef>
          <a:effectRef idx="0">
            <a:schemeClr val="accent1"/>
          </a:effectRef>
          <a:fontRef idx="minor"/>
        </p:style>
      </p:sp>
      <p:sp>
        <p:nvSpPr>
          <p:cNvPr id="3"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000" b="0" strike="noStrike" spc="-1">
                <a:solidFill>
                  <a:srgbClr val="514A40"/>
                </a:solidFill>
                <a:latin typeface="Cambria"/>
              </a:rPr>
              <a:t>Click to edit the outline text format</a:t>
            </a:r>
          </a:p>
          <a:p>
            <a:pPr marL="864000" lvl="1" indent="-324000">
              <a:lnSpc>
                <a:spcPct val="90000"/>
              </a:lnSpc>
              <a:spcBef>
                <a:spcPts val="1134"/>
              </a:spcBef>
              <a:buClr>
                <a:srgbClr val="000000"/>
              </a:buClr>
              <a:buSzPct val="75000"/>
              <a:buFont typeface="Symbol" charset="2"/>
              <a:buChar char=""/>
            </a:pPr>
            <a:r>
              <a:rPr lang="en-US" sz="1600" b="0" strike="noStrike" spc="-1">
                <a:solidFill>
                  <a:srgbClr val="514A40"/>
                </a:solidFill>
                <a:latin typeface="Cambria"/>
              </a:rPr>
              <a:t>Second Outline Level</a:t>
            </a:r>
          </a:p>
          <a:p>
            <a:pPr marL="1296000" lvl="2" indent="-288000">
              <a:lnSpc>
                <a:spcPct val="90000"/>
              </a:lnSpc>
              <a:spcBef>
                <a:spcPts val="850"/>
              </a:spcBef>
              <a:buClr>
                <a:srgbClr val="000000"/>
              </a:buClr>
              <a:buSzPct val="45000"/>
              <a:buFont typeface="Wingdings" charset="2"/>
              <a:buChar char=""/>
            </a:pPr>
            <a:r>
              <a:rPr lang="en-US" sz="1400" b="0" strike="noStrike" spc="-1">
                <a:solidFill>
                  <a:srgbClr val="514A40"/>
                </a:solidFill>
                <a:latin typeface="Cambria"/>
              </a:rPr>
              <a:t>Third Outline Level</a:t>
            </a:r>
          </a:p>
          <a:p>
            <a:pPr marL="1728000" lvl="3" indent="-216000">
              <a:lnSpc>
                <a:spcPct val="90000"/>
              </a:lnSpc>
              <a:spcBef>
                <a:spcPts val="567"/>
              </a:spcBef>
              <a:buClr>
                <a:srgbClr val="000000"/>
              </a:buClr>
              <a:buSzPct val="75000"/>
              <a:buFont typeface="Symbol" charset="2"/>
              <a:buChar char=""/>
            </a:pPr>
            <a:r>
              <a:rPr lang="en-US" sz="1400" b="0" strike="noStrike" spc="-1">
                <a:solidFill>
                  <a:srgbClr val="514A40"/>
                </a:solidFill>
                <a:latin typeface="Cambria"/>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514A40"/>
                </a:solidFill>
                <a:latin typeface="Cambria"/>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514A40"/>
                </a:solidFill>
                <a:latin typeface="Cambria"/>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514A40"/>
                </a:solidFill>
                <a:latin typeface="Cambria"/>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blipFill>
        <a:effectLst/>
      </p:bgPr>
    </p:bg>
    <p:spTree>
      <p:nvGrpSpPr>
        <p:cNvPr id="1" name=""/>
        <p:cNvGrpSpPr/>
        <p:nvPr/>
      </p:nvGrpSpPr>
      <p:grpSpPr>
        <a:xfrm>
          <a:off x="0" y="0"/>
          <a:ext cx="0" cy="0"/>
          <a:chOff x="0" y="0"/>
          <a:chExt cx="0" cy="0"/>
        </a:xfrm>
      </p:grpSpPr>
      <p:sp>
        <p:nvSpPr>
          <p:cNvPr id="40" name="Rectangle 7"/>
          <p:cNvSpPr/>
          <p:nvPr/>
        </p:nvSpPr>
        <p:spPr>
          <a:xfrm>
            <a:off x="0" y="6257160"/>
            <a:ext cx="12191760" cy="54360"/>
          </a:xfrm>
          <a:prstGeom prst="rect">
            <a:avLst/>
          </a:prstGeom>
          <a:solidFill>
            <a:srgbClr val="A85229"/>
          </a:solidFill>
          <a:ln>
            <a:noFill/>
          </a:ln>
          <a:effectLst>
            <a:innerShdw blurRad="25400" dist="12700" dir="16200000">
              <a:schemeClr val="accent1">
                <a:lumMod val="50000"/>
                <a:alpha val="50000"/>
              </a:schemeClr>
            </a:innerShdw>
          </a:effectLst>
        </p:spPr>
        <p:style>
          <a:lnRef idx="2">
            <a:schemeClr val="accent1">
              <a:shade val="50000"/>
            </a:schemeClr>
          </a:lnRef>
          <a:fillRef idx="1">
            <a:schemeClr val="accent1"/>
          </a:fillRef>
          <a:effectRef idx="0">
            <a:schemeClr val="accent1"/>
          </a:effectRef>
          <a:fontRef idx="minor"/>
        </p:style>
      </p:sp>
      <p:sp>
        <p:nvSpPr>
          <p:cNvPr id="41" name="PlaceHolder 1"/>
          <p:cNvSpPr>
            <a:spLocks noGrp="1"/>
          </p:cNvSpPr>
          <p:nvPr>
            <p:ph type="title"/>
          </p:nvPr>
        </p:nvSpPr>
        <p:spPr>
          <a:xfrm>
            <a:off x="1295280" y="380880"/>
            <a:ext cx="9600840" cy="1142640"/>
          </a:xfrm>
          <a:prstGeom prst="rect">
            <a:avLst/>
          </a:prstGeom>
          <a:noFill/>
          <a:ln w="0">
            <a:noFill/>
          </a:ln>
        </p:spPr>
        <p:txBody>
          <a:bodyPr anchor="b">
            <a:noAutofit/>
          </a:bodyPr>
          <a:lstStyle/>
          <a:p>
            <a:pPr>
              <a:lnSpc>
                <a:spcPct val="90000"/>
              </a:lnSpc>
              <a:buNone/>
            </a:pPr>
            <a:r>
              <a:rPr lang="en-US" sz="3200" b="1" strike="noStrike" cap="all" spc="-1">
                <a:solidFill>
                  <a:srgbClr val="A85229"/>
                </a:solidFill>
                <a:latin typeface="Cambria"/>
              </a:rPr>
              <a:t>Click to edit Master title style</a:t>
            </a:r>
            <a:endParaRPr lang="en-US" sz="3200" b="0" strike="noStrike" spc="-1">
              <a:solidFill>
                <a:srgbClr val="514A40"/>
              </a:solidFill>
              <a:latin typeface="Cambria"/>
            </a:endParaRPr>
          </a:p>
        </p:txBody>
      </p:sp>
      <p:sp>
        <p:nvSpPr>
          <p:cNvPr id="42" name="PlaceHolder 2"/>
          <p:cNvSpPr>
            <a:spLocks noGrp="1"/>
          </p:cNvSpPr>
          <p:nvPr>
            <p:ph type="body"/>
          </p:nvPr>
        </p:nvSpPr>
        <p:spPr>
          <a:xfrm>
            <a:off x="1295280" y="1828800"/>
            <a:ext cx="9600840" cy="4114440"/>
          </a:xfrm>
          <a:prstGeom prst="rect">
            <a:avLst/>
          </a:prstGeom>
          <a:noFill/>
          <a:ln w="0">
            <a:noFill/>
          </a:ln>
        </p:spPr>
        <p:txBody>
          <a:bodyPr anchor="t">
            <a:noAutofit/>
          </a:bodyPr>
          <a:lstStyle/>
          <a:p>
            <a:pPr marL="274320" indent="-228600">
              <a:lnSpc>
                <a:spcPct val="90000"/>
              </a:lnSpc>
              <a:spcBef>
                <a:spcPts val="1800"/>
              </a:spcBef>
              <a:buClr>
                <a:srgbClr val="A85229"/>
              </a:buClr>
              <a:buFont typeface="Arial"/>
              <a:buChar char="•"/>
            </a:pPr>
            <a:r>
              <a:rPr lang="en-US" sz="2000" b="0" strike="noStrike" spc="-1">
                <a:solidFill>
                  <a:srgbClr val="514A40"/>
                </a:solidFill>
                <a:latin typeface="Cambria"/>
              </a:rPr>
              <a:t>Click to edit Master text styles</a:t>
            </a:r>
          </a:p>
          <a:p>
            <a:pPr marL="594360" lvl="1" indent="-228600">
              <a:lnSpc>
                <a:spcPct val="90000"/>
              </a:lnSpc>
              <a:spcBef>
                <a:spcPts val="1001"/>
              </a:spcBef>
              <a:buClr>
                <a:srgbClr val="A85229"/>
              </a:buClr>
              <a:buFont typeface="Arial"/>
              <a:buChar char="•"/>
            </a:pPr>
            <a:r>
              <a:rPr lang="en-US" sz="1800" b="0" strike="noStrike" spc="-1">
                <a:solidFill>
                  <a:srgbClr val="514A40"/>
                </a:solidFill>
                <a:latin typeface="Cambria"/>
              </a:rPr>
              <a:t>Second level</a:t>
            </a:r>
          </a:p>
          <a:p>
            <a:pPr marL="914400" lvl="2" indent="-228600">
              <a:lnSpc>
                <a:spcPct val="90000"/>
              </a:lnSpc>
              <a:spcBef>
                <a:spcPts val="799"/>
              </a:spcBef>
              <a:buClr>
                <a:srgbClr val="A85229"/>
              </a:buClr>
              <a:buFont typeface="Arial"/>
              <a:buChar char="•"/>
            </a:pPr>
            <a:r>
              <a:rPr lang="en-US" sz="1600" b="0" strike="noStrike" spc="-1">
                <a:solidFill>
                  <a:srgbClr val="514A40"/>
                </a:solidFill>
                <a:latin typeface="Cambria"/>
              </a:rPr>
              <a:t>Third level</a:t>
            </a:r>
          </a:p>
          <a:p>
            <a:pPr marL="1234440" lvl="3" indent="-228600">
              <a:lnSpc>
                <a:spcPct val="90000"/>
              </a:lnSpc>
              <a:spcBef>
                <a:spcPts val="799"/>
              </a:spcBef>
              <a:buClr>
                <a:srgbClr val="A85229"/>
              </a:buClr>
              <a:buFont typeface="Arial"/>
              <a:buChar char="•"/>
            </a:pPr>
            <a:r>
              <a:rPr lang="en-US" sz="1400" b="0" strike="noStrike" spc="-1">
                <a:solidFill>
                  <a:srgbClr val="514A40"/>
                </a:solidFill>
                <a:latin typeface="Cambria"/>
              </a:rPr>
              <a:t>Fourth level</a:t>
            </a:r>
          </a:p>
          <a:p>
            <a:pPr marL="1554480" lvl="4" indent="-228600">
              <a:lnSpc>
                <a:spcPct val="90000"/>
              </a:lnSpc>
              <a:spcBef>
                <a:spcPts val="799"/>
              </a:spcBef>
              <a:buClr>
                <a:srgbClr val="A85229"/>
              </a:buClr>
              <a:buFont typeface="Arial"/>
              <a:buChar char="•"/>
            </a:pPr>
            <a:r>
              <a:rPr lang="en-US" sz="1400" b="0" strike="noStrike" spc="-1">
                <a:solidFill>
                  <a:srgbClr val="514A40"/>
                </a:solidFill>
                <a:latin typeface="Cambria"/>
              </a:rPr>
              <a:t>Fifth level</a:t>
            </a:r>
          </a:p>
        </p:txBody>
      </p:sp>
      <p:sp>
        <p:nvSpPr>
          <p:cNvPr id="43" name="PlaceHolder 3"/>
          <p:cNvSpPr>
            <a:spLocks noGrp="1"/>
          </p:cNvSpPr>
          <p:nvPr>
            <p:ph type="ftr" idx="1"/>
          </p:nvPr>
        </p:nvSpPr>
        <p:spPr>
          <a:xfrm>
            <a:off x="1295280" y="6419520"/>
            <a:ext cx="5181120" cy="238680"/>
          </a:xfrm>
          <a:prstGeom prst="rect">
            <a:avLst/>
          </a:prstGeom>
          <a:noFill/>
          <a:ln w="0">
            <a:noFill/>
          </a:ln>
        </p:spPr>
        <p:txBody>
          <a:bodyPr anchor="ctr">
            <a:noAutofit/>
          </a:bodyPr>
          <a:lstStyle>
            <a:lvl1pPr>
              <a:lnSpc>
                <a:spcPct val="100000"/>
              </a:lnSpc>
              <a:buNone/>
              <a:defRPr lang="en-US" sz="1100" b="0" strike="noStrike" spc="-1">
                <a:solidFill>
                  <a:srgbClr val="514A40"/>
                </a:solidFill>
                <a:latin typeface="Cambria"/>
              </a:defRPr>
            </a:lvl1pPr>
          </a:lstStyle>
          <a:p>
            <a:pPr>
              <a:lnSpc>
                <a:spcPct val="100000"/>
              </a:lnSpc>
              <a:buNone/>
            </a:pPr>
            <a:r>
              <a:rPr lang="en-US" sz="1100" b="0" strike="noStrike" spc="-1">
                <a:solidFill>
                  <a:srgbClr val="514A40"/>
                </a:solidFill>
                <a:latin typeface="Cambria"/>
              </a:rPr>
              <a:t>&lt;footer&gt;</a:t>
            </a:r>
            <a:endParaRPr lang="en-US" sz="1100" b="0" strike="noStrike" spc="-1">
              <a:latin typeface="Times New Roman"/>
            </a:endParaRPr>
          </a:p>
        </p:txBody>
      </p:sp>
      <p:sp>
        <p:nvSpPr>
          <p:cNvPr id="44" name="PlaceHolder 4"/>
          <p:cNvSpPr>
            <a:spLocks noGrp="1"/>
          </p:cNvSpPr>
          <p:nvPr>
            <p:ph type="dt" idx="2"/>
          </p:nvPr>
        </p:nvSpPr>
        <p:spPr>
          <a:xfrm>
            <a:off x="8556120" y="6419520"/>
            <a:ext cx="1351080" cy="238680"/>
          </a:xfrm>
          <a:prstGeom prst="rect">
            <a:avLst/>
          </a:prstGeom>
          <a:noFill/>
          <a:ln w="0">
            <a:noFill/>
          </a:ln>
        </p:spPr>
        <p:txBody>
          <a:bodyPr anchor="ctr">
            <a:noAutofit/>
          </a:bodyPr>
          <a:lstStyle>
            <a:lvl1pPr algn="r">
              <a:lnSpc>
                <a:spcPct val="100000"/>
              </a:lnSpc>
              <a:buNone/>
              <a:defRPr lang="en-US" sz="1100" b="0" strike="noStrike" spc="-1">
                <a:solidFill>
                  <a:srgbClr val="514A40"/>
                </a:solidFill>
                <a:latin typeface="Cambria"/>
              </a:defRPr>
            </a:lvl1pPr>
          </a:lstStyle>
          <a:p>
            <a:pPr algn="r">
              <a:lnSpc>
                <a:spcPct val="100000"/>
              </a:lnSpc>
              <a:buNone/>
            </a:pPr>
            <a:r>
              <a:rPr lang="en-US" sz="1100" b="0" strike="noStrike" spc="-1">
                <a:solidFill>
                  <a:srgbClr val="514A40"/>
                </a:solidFill>
                <a:latin typeface="Cambria"/>
              </a:rPr>
              <a:t>&lt;date/time&gt;</a:t>
            </a:r>
            <a:endParaRPr lang="en-US" sz="1100" b="0" strike="noStrike" spc="-1">
              <a:latin typeface="Times New Roman"/>
            </a:endParaRPr>
          </a:p>
        </p:txBody>
      </p:sp>
      <p:sp>
        <p:nvSpPr>
          <p:cNvPr id="45" name="PlaceHolder 5"/>
          <p:cNvSpPr>
            <a:spLocks noGrp="1"/>
          </p:cNvSpPr>
          <p:nvPr>
            <p:ph type="sldNum" idx="3"/>
          </p:nvPr>
        </p:nvSpPr>
        <p:spPr>
          <a:xfrm>
            <a:off x="10198440" y="6419520"/>
            <a:ext cx="698040" cy="238680"/>
          </a:xfrm>
          <a:prstGeom prst="rect">
            <a:avLst/>
          </a:prstGeom>
          <a:noFill/>
          <a:ln w="0">
            <a:noFill/>
          </a:ln>
        </p:spPr>
        <p:txBody>
          <a:bodyPr anchor="ctr">
            <a:noAutofit/>
          </a:bodyPr>
          <a:lstStyle>
            <a:lvl1pPr algn="r">
              <a:lnSpc>
                <a:spcPct val="100000"/>
              </a:lnSpc>
              <a:buNone/>
              <a:defRPr lang="en-US" sz="1100" b="0" strike="noStrike" spc="-1">
                <a:solidFill>
                  <a:srgbClr val="514A40"/>
                </a:solidFill>
                <a:latin typeface="Cambria"/>
              </a:defRPr>
            </a:lvl1pPr>
          </a:lstStyle>
          <a:p>
            <a:pPr algn="r">
              <a:lnSpc>
                <a:spcPct val="100000"/>
              </a:lnSpc>
              <a:buNone/>
            </a:pPr>
            <a:fld id="{DA471623-3EFA-45CD-BB4F-997D3645C70C}" type="slidenum">
              <a:rPr lang="en-US" sz="1100" b="0" strike="noStrike" spc="-1">
                <a:solidFill>
                  <a:srgbClr val="514A40"/>
                </a:solidFill>
                <a:latin typeface="Cambria"/>
              </a:rPr>
              <a:t>‹#›</a:t>
            </a:fld>
            <a:endParaRPr lang="en-US" sz="11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066680" y="2606040"/>
            <a:ext cx="10058040" cy="2742840"/>
          </a:xfrm>
          <a:prstGeom prst="rect">
            <a:avLst/>
          </a:prstGeom>
          <a:noFill/>
          <a:ln w="0">
            <a:noFill/>
          </a:ln>
        </p:spPr>
        <p:txBody>
          <a:bodyPr anchor="b">
            <a:noAutofit/>
          </a:bodyPr>
          <a:lstStyle/>
          <a:p>
            <a:pPr>
              <a:lnSpc>
                <a:spcPct val="80000"/>
              </a:lnSpc>
              <a:buNone/>
            </a:pPr>
            <a:r>
              <a:rPr lang="en-US" sz="6800" b="1" strike="noStrike" cap="all" spc="-1">
                <a:solidFill>
                  <a:srgbClr val="514A40"/>
                </a:solidFill>
                <a:latin typeface="Cambria"/>
              </a:rPr>
              <a:t>Consolidation and National Security</a:t>
            </a:r>
            <a:endParaRPr lang="en-US" sz="6800" b="0" strike="noStrike" spc="-1">
              <a:solidFill>
                <a:srgbClr val="514A40"/>
              </a:solidFill>
              <a:latin typeface="Cambria"/>
            </a:endParaRPr>
          </a:p>
        </p:txBody>
      </p:sp>
      <p:sp>
        <p:nvSpPr>
          <p:cNvPr id="83" name="PlaceHolder 2"/>
          <p:cNvSpPr>
            <a:spLocks noGrp="1"/>
          </p:cNvSpPr>
          <p:nvPr>
            <p:ph type="subTitle"/>
          </p:nvPr>
        </p:nvSpPr>
        <p:spPr>
          <a:xfrm>
            <a:off x="1066680" y="5360400"/>
            <a:ext cx="10058040" cy="365400"/>
          </a:xfrm>
          <a:prstGeom prst="rect">
            <a:avLst/>
          </a:prstGeom>
          <a:noFill/>
          <a:ln w="0">
            <a:noFill/>
          </a:ln>
        </p:spPr>
        <p:txBody>
          <a:bodyPr anchor="t">
            <a:noAutofit/>
          </a:bodyPr>
          <a:lstStyle/>
          <a:p>
            <a:pPr>
              <a:lnSpc>
                <a:spcPct val="90000"/>
              </a:lnSpc>
              <a:buNone/>
              <a:tabLst>
                <a:tab pos="0" algn="l"/>
              </a:tabLst>
            </a:pPr>
            <a:r>
              <a:rPr lang="en-US" sz="2000" b="1" strike="noStrike" cap="all" spc="-1">
                <a:solidFill>
                  <a:srgbClr val="7E3D1F"/>
                </a:solidFill>
                <a:latin typeface="Cambria"/>
              </a:rPr>
              <a:t>When one goes out, they all go out</a:t>
            </a:r>
            <a:endParaRPr lang="en-US" sz="2000" b="0" strike="noStrike" spc="-1">
              <a:latin typeface="Arial"/>
            </a:endParaRPr>
          </a:p>
        </p:txBody>
      </p:sp>
      <p:sp>
        <p:nvSpPr>
          <p:cNvPr id="84" name="Subtitle 2"/>
          <p:cNvSpPr/>
          <p:nvPr/>
        </p:nvSpPr>
        <p:spPr>
          <a:xfrm>
            <a:off x="1066680" y="6255000"/>
            <a:ext cx="10058040" cy="365400"/>
          </a:xfrm>
          <a:prstGeom prst="rect">
            <a:avLst/>
          </a:prstGeom>
          <a:noFill/>
          <a:ln w="0">
            <a:noFill/>
          </a:ln>
        </p:spPr>
        <p:style>
          <a:lnRef idx="0">
            <a:scrgbClr r="0" g="0" b="0"/>
          </a:lnRef>
          <a:fillRef idx="0">
            <a:scrgbClr r="0" g="0" b="0"/>
          </a:fillRef>
          <a:effectRef idx="0">
            <a:scrgbClr r="0" g="0" b="0"/>
          </a:effectRef>
          <a:fontRef idx="minor"/>
        </p:style>
        <p:txBody>
          <a:bodyPr anchor="t">
            <a:normAutofit fontScale="99000"/>
          </a:bodyPr>
          <a:lstStyle/>
          <a:p>
            <a:pPr>
              <a:lnSpc>
                <a:spcPct val="90000"/>
              </a:lnSpc>
              <a:buNone/>
              <a:tabLst>
                <a:tab pos="0" algn="l"/>
              </a:tabLst>
            </a:pPr>
            <a:r>
              <a:rPr lang="en-US" sz="2000" b="1" strike="noStrike" cap="all" spc="-1">
                <a:solidFill>
                  <a:srgbClr val="7E3D1F"/>
                </a:solidFill>
                <a:latin typeface="Cambria"/>
              </a:rPr>
              <a:t>R. Thompson, S. Cummings, C. Flood, B. Gilbert</a:t>
            </a:r>
            <a:endParaRPr lang="en-US" sz="20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C8C73A-9AAC-401F-1661-52178963B68D}"/>
            </a:ext>
          </a:extLst>
        </p:cNvPr>
        <p:cNvGrpSpPr/>
        <p:nvPr/>
      </p:nvGrpSpPr>
      <p:grpSpPr>
        <a:xfrm>
          <a:off x="0" y="0"/>
          <a:ext cx="0" cy="0"/>
          <a:chOff x="0" y="0"/>
          <a:chExt cx="0" cy="0"/>
        </a:xfrm>
      </p:grpSpPr>
      <p:sp>
        <p:nvSpPr>
          <p:cNvPr id="93" name="PlaceHolder 1">
            <a:extLst>
              <a:ext uri="{FF2B5EF4-FFF2-40B4-BE49-F238E27FC236}">
                <a16:creationId xmlns:a16="http://schemas.microsoft.com/office/drawing/2014/main" id="{FBAA9098-DF13-E03D-928D-D2D9A60AF2A5}"/>
              </a:ext>
            </a:extLst>
          </p:cNvPr>
          <p:cNvSpPr>
            <a:spLocks noGrp="1"/>
          </p:cNvSpPr>
          <p:nvPr>
            <p:ph type="title"/>
          </p:nvPr>
        </p:nvSpPr>
        <p:spPr>
          <a:xfrm>
            <a:off x="1295280" y="-216363"/>
            <a:ext cx="9600840" cy="1142640"/>
          </a:xfrm>
          <a:prstGeom prst="rect">
            <a:avLst/>
          </a:prstGeom>
          <a:noFill/>
          <a:ln w="0">
            <a:noFill/>
          </a:ln>
        </p:spPr>
        <p:txBody>
          <a:bodyPr lIns="91440" tIns="45720" rIns="91440" bIns="45720" anchor="b">
            <a:noAutofit/>
          </a:bodyPr>
          <a:lstStyle/>
          <a:p>
            <a:r>
              <a:rPr lang="en-US" sz="3200" b="1" strike="noStrike" cap="all" spc="-1">
                <a:solidFill>
                  <a:srgbClr val="A85229"/>
                </a:solidFill>
                <a:latin typeface="Cambria"/>
              </a:rPr>
              <a:t>Progress – </a:t>
            </a:r>
            <a:r>
              <a:rPr lang="en-US" sz="3200" b="1" cap="all" spc="-1">
                <a:solidFill>
                  <a:srgbClr val="A85229"/>
                </a:solidFill>
                <a:latin typeface="Cambria"/>
              </a:rPr>
              <a:t>Supply Chain </a:t>
            </a:r>
            <a:r>
              <a:rPr lang="en-US" sz="3200" b="1" strike="noStrike" cap="all" spc="-1">
                <a:solidFill>
                  <a:srgbClr val="A85229"/>
                </a:solidFill>
                <a:latin typeface="Cambria"/>
              </a:rPr>
              <a:t>Modeling </a:t>
            </a:r>
            <a:endParaRPr lang="en-US" sz="3200" b="1" cap="all" spc="-1">
              <a:solidFill>
                <a:srgbClr val="A85229"/>
              </a:solidFill>
              <a:latin typeface="Cambria"/>
            </a:endParaRPr>
          </a:p>
        </p:txBody>
      </p:sp>
      <p:sp>
        <p:nvSpPr>
          <p:cNvPr id="94" name="PlaceHolder 2">
            <a:extLst>
              <a:ext uri="{FF2B5EF4-FFF2-40B4-BE49-F238E27FC236}">
                <a16:creationId xmlns:a16="http://schemas.microsoft.com/office/drawing/2014/main" id="{AA85ADC5-20BA-370A-F017-354C26BF7907}"/>
              </a:ext>
            </a:extLst>
          </p:cNvPr>
          <p:cNvSpPr>
            <a:spLocks noGrp="1"/>
          </p:cNvSpPr>
          <p:nvPr>
            <p:ph/>
          </p:nvPr>
        </p:nvSpPr>
        <p:spPr>
          <a:xfrm>
            <a:off x="399416" y="1025612"/>
            <a:ext cx="10496704" cy="5329519"/>
          </a:xfrm>
          <a:prstGeom prst="rect">
            <a:avLst/>
          </a:prstGeom>
          <a:noFill/>
          <a:ln w="0">
            <a:noFill/>
          </a:ln>
        </p:spPr>
        <p:txBody>
          <a:bodyPr lIns="91440" tIns="45720" rIns="91440" bIns="45720" anchor="t">
            <a:noAutofit/>
          </a:bodyPr>
          <a:lstStyle/>
          <a:p>
            <a:pPr marL="45720" indent="0">
              <a:spcBef>
                <a:spcPts val="1800"/>
              </a:spcBef>
              <a:buClr>
                <a:srgbClr val="A85229"/>
              </a:buClr>
              <a:buNone/>
            </a:pPr>
            <a:r>
              <a:rPr lang="en-US" sz="2000" b="1" spc="-1">
                <a:solidFill>
                  <a:srgbClr val="514A40"/>
                </a:solidFill>
                <a:latin typeface="Cambria"/>
              </a:rPr>
              <a:t>Purpose:</a:t>
            </a:r>
            <a:r>
              <a:rPr lang="en-US" sz="2000" spc="-1">
                <a:solidFill>
                  <a:srgbClr val="514A40"/>
                </a:solidFill>
                <a:latin typeface="Cambria"/>
              </a:rPr>
              <a:t> </a:t>
            </a:r>
            <a:endParaRPr lang="en-US"/>
          </a:p>
          <a:p>
            <a:pPr marL="45720" indent="0">
              <a:spcBef>
                <a:spcPts val="1800"/>
              </a:spcBef>
              <a:buNone/>
            </a:pPr>
            <a:r>
              <a:rPr lang="en-US" sz="2000" spc="-1">
                <a:solidFill>
                  <a:srgbClr val="514A40"/>
                </a:solidFill>
                <a:latin typeface="Cambria"/>
              </a:rPr>
              <a:t>Our second model simulates the vulnerability to production shocks when major producers have reduced output due to a cyberattack (when systems are down no production can occur and the current inventory is at risk). The four large meatpacking firms in the United States are the primary focus for this model while the remaining market share is made up by smaller firms. Our team's ultimate goal would be to gather data from simulations to analyze food security metrics and national security implications when one major producer is affected (or more than one). </a:t>
            </a:r>
            <a:endParaRPr lang="en-US"/>
          </a:p>
          <a:p>
            <a:pPr marL="45720" indent="0">
              <a:lnSpc>
                <a:spcPct val="100000"/>
              </a:lnSpc>
              <a:spcBef>
                <a:spcPts val="1800"/>
              </a:spcBef>
              <a:buNone/>
            </a:pPr>
            <a:r>
              <a:rPr lang="en-US" sz="2000" b="1" spc="-1">
                <a:solidFill>
                  <a:srgbClr val="514A40"/>
                </a:solidFill>
                <a:latin typeface="Cambria"/>
              </a:rPr>
              <a:t>Major Agents</a:t>
            </a:r>
            <a:r>
              <a:rPr lang="en-US" sz="2000" spc="-1">
                <a:solidFill>
                  <a:srgbClr val="514A40"/>
                </a:solidFill>
                <a:latin typeface="Cambria"/>
              </a:rPr>
              <a:t>: </a:t>
            </a:r>
          </a:p>
          <a:p>
            <a:pPr marL="45720" indent="0">
              <a:lnSpc>
                <a:spcPct val="100000"/>
              </a:lnSpc>
              <a:spcBef>
                <a:spcPts val="1800"/>
              </a:spcBef>
              <a:buNone/>
            </a:pPr>
            <a:r>
              <a:rPr lang="en-US" sz="2000" spc="-1">
                <a:solidFill>
                  <a:srgbClr val="514A40"/>
                </a:solidFill>
                <a:latin typeface="Cambria"/>
              </a:rPr>
              <a:t> JBS - Red Truck, has 24% of market share, primary region is Midwest</a:t>
            </a:r>
          </a:p>
          <a:p>
            <a:pPr marL="45720" indent="0">
              <a:lnSpc>
                <a:spcPct val="100000"/>
              </a:lnSpc>
              <a:spcBef>
                <a:spcPts val="1800"/>
              </a:spcBef>
              <a:buNone/>
            </a:pPr>
            <a:r>
              <a:rPr lang="en-US" sz="2000" spc="-1">
                <a:solidFill>
                  <a:srgbClr val="514A40"/>
                </a:solidFill>
                <a:latin typeface="Cambria"/>
              </a:rPr>
              <a:t> Tyson Foods – Blue Truck, has 22% of market share, primary region is West</a:t>
            </a:r>
          </a:p>
          <a:p>
            <a:pPr marL="45720" indent="0">
              <a:lnSpc>
                <a:spcPct val="100000"/>
              </a:lnSpc>
              <a:spcBef>
                <a:spcPts val="1800"/>
              </a:spcBef>
              <a:buNone/>
            </a:pPr>
            <a:r>
              <a:rPr lang="en-US" sz="2000" spc="-1">
                <a:solidFill>
                  <a:srgbClr val="514A40"/>
                </a:solidFill>
                <a:latin typeface="Cambria"/>
              </a:rPr>
              <a:t> Cargill - Green Truck, has 19% of market share, primary region is South</a:t>
            </a:r>
          </a:p>
          <a:p>
            <a:pPr marL="45720" indent="0">
              <a:lnSpc>
                <a:spcPct val="100000"/>
              </a:lnSpc>
              <a:spcBef>
                <a:spcPts val="1800"/>
              </a:spcBef>
              <a:buNone/>
            </a:pPr>
            <a:r>
              <a:rPr lang="en-US" sz="2000" spc="-1">
                <a:solidFill>
                  <a:srgbClr val="514A40"/>
                </a:solidFill>
                <a:latin typeface="Cambria"/>
              </a:rPr>
              <a:t> National Beef – Yellow Truck, has 12% of market share, primary region is Northeast</a:t>
            </a:r>
          </a:p>
        </p:txBody>
      </p:sp>
    </p:spTree>
    <p:extLst>
      <p:ext uri="{BB962C8B-B14F-4D97-AF65-F5344CB8AC3E}">
        <p14:creationId xmlns:p14="http://schemas.microsoft.com/office/powerpoint/2010/main" val="15559393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AI-generated content may be incorrect.">
            <a:extLst>
              <a:ext uri="{FF2B5EF4-FFF2-40B4-BE49-F238E27FC236}">
                <a16:creationId xmlns:a16="http://schemas.microsoft.com/office/drawing/2014/main" id="{3BCA3144-4BCD-08DF-A55A-1E6222D4FE8B}"/>
              </a:ext>
            </a:extLst>
          </p:cNvPr>
          <p:cNvPicPr>
            <a:picLocks noChangeAspect="1"/>
          </p:cNvPicPr>
          <p:nvPr/>
        </p:nvPicPr>
        <p:blipFill>
          <a:blip r:embed="rId2"/>
          <a:stretch>
            <a:fillRect/>
          </a:stretch>
        </p:blipFill>
        <p:spPr>
          <a:xfrm>
            <a:off x="2009260" y="2059"/>
            <a:ext cx="7277614" cy="6514070"/>
          </a:xfrm>
          <a:prstGeom prst="rect">
            <a:avLst/>
          </a:prstGeom>
        </p:spPr>
      </p:pic>
    </p:spTree>
    <p:extLst>
      <p:ext uri="{BB962C8B-B14F-4D97-AF65-F5344CB8AC3E}">
        <p14:creationId xmlns:p14="http://schemas.microsoft.com/office/powerpoint/2010/main" val="2511519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graph&#10;&#10;AI-generated content may be incorrect.">
            <a:extLst>
              <a:ext uri="{FF2B5EF4-FFF2-40B4-BE49-F238E27FC236}">
                <a16:creationId xmlns:a16="http://schemas.microsoft.com/office/drawing/2014/main" id="{D815FD51-B142-8E0C-23D6-7A83FCCCD4DB}"/>
              </a:ext>
            </a:extLst>
          </p:cNvPr>
          <p:cNvPicPr>
            <a:picLocks noChangeAspect="1"/>
          </p:cNvPicPr>
          <p:nvPr/>
        </p:nvPicPr>
        <p:blipFill>
          <a:blip r:embed="rId2"/>
          <a:stretch>
            <a:fillRect/>
          </a:stretch>
        </p:blipFill>
        <p:spPr>
          <a:xfrm>
            <a:off x="905149" y="113107"/>
            <a:ext cx="9714671" cy="6635406"/>
          </a:xfrm>
          <a:prstGeom prst="rect">
            <a:avLst/>
          </a:prstGeom>
        </p:spPr>
      </p:pic>
    </p:spTree>
    <p:extLst>
      <p:ext uri="{BB962C8B-B14F-4D97-AF65-F5344CB8AC3E}">
        <p14:creationId xmlns:p14="http://schemas.microsoft.com/office/powerpoint/2010/main" val="4138612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EF78A6-6B08-E7D2-7F42-8621BB469913}"/>
            </a:ext>
          </a:extLst>
        </p:cNvPr>
        <p:cNvGrpSpPr/>
        <p:nvPr/>
      </p:nvGrpSpPr>
      <p:grpSpPr>
        <a:xfrm>
          <a:off x="0" y="0"/>
          <a:ext cx="0" cy="0"/>
          <a:chOff x="0" y="0"/>
          <a:chExt cx="0" cy="0"/>
        </a:xfrm>
      </p:grpSpPr>
      <p:sp>
        <p:nvSpPr>
          <p:cNvPr id="93" name="PlaceHolder 1">
            <a:extLst>
              <a:ext uri="{FF2B5EF4-FFF2-40B4-BE49-F238E27FC236}">
                <a16:creationId xmlns:a16="http://schemas.microsoft.com/office/drawing/2014/main" id="{C55FA812-1CF9-B3D6-1829-F0B52771BD9B}"/>
              </a:ext>
            </a:extLst>
          </p:cNvPr>
          <p:cNvSpPr>
            <a:spLocks noGrp="1"/>
          </p:cNvSpPr>
          <p:nvPr>
            <p:ph type="title"/>
          </p:nvPr>
        </p:nvSpPr>
        <p:spPr>
          <a:xfrm>
            <a:off x="1295280" y="-566471"/>
            <a:ext cx="9600840" cy="1142640"/>
          </a:xfrm>
          <a:prstGeom prst="rect">
            <a:avLst/>
          </a:prstGeom>
          <a:noFill/>
          <a:ln w="0">
            <a:noFill/>
          </a:ln>
        </p:spPr>
        <p:txBody>
          <a:bodyPr lIns="91440" tIns="45720" rIns="91440" bIns="45720" anchor="b">
            <a:noAutofit/>
          </a:bodyPr>
          <a:lstStyle/>
          <a:p>
            <a:r>
              <a:rPr lang="en-US" sz="3200" b="1" strike="noStrike" cap="all" spc="-1">
                <a:solidFill>
                  <a:srgbClr val="A85229"/>
                </a:solidFill>
                <a:latin typeface="Cambria"/>
              </a:rPr>
              <a:t>Progress – </a:t>
            </a:r>
            <a:r>
              <a:rPr lang="en-US" sz="3200" b="1" cap="all" spc="-1">
                <a:solidFill>
                  <a:srgbClr val="A85229"/>
                </a:solidFill>
                <a:latin typeface="Cambria"/>
              </a:rPr>
              <a:t>Supply Chain </a:t>
            </a:r>
            <a:r>
              <a:rPr lang="en-US" sz="3200" b="1" strike="noStrike" cap="all" spc="-1">
                <a:solidFill>
                  <a:srgbClr val="A85229"/>
                </a:solidFill>
                <a:latin typeface="Cambria"/>
              </a:rPr>
              <a:t>Modeling </a:t>
            </a:r>
            <a:endParaRPr lang="en-US" sz="3200" b="1" cap="all" spc="-1">
              <a:solidFill>
                <a:srgbClr val="A85229"/>
              </a:solidFill>
              <a:latin typeface="Cambria"/>
            </a:endParaRPr>
          </a:p>
        </p:txBody>
      </p:sp>
      <p:sp>
        <p:nvSpPr>
          <p:cNvPr id="94" name="PlaceHolder 2">
            <a:extLst>
              <a:ext uri="{FF2B5EF4-FFF2-40B4-BE49-F238E27FC236}">
                <a16:creationId xmlns:a16="http://schemas.microsoft.com/office/drawing/2014/main" id="{9A742EB6-1262-4C0C-762D-362CCBD46CC9}"/>
              </a:ext>
            </a:extLst>
          </p:cNvPr>
          <p:cNvSpPr>
            <a:spLocks noGrp="1"/>
          </p:cNvSpPr>
          <p:nvPr>
            <p:ph/>
          </p:nvPr>
        </p:nvSpPr>
        <p:spPr>
          <a:xfrm>
            <a:off x="100794" y="577679"/>
            <a:ext cx="12075826" cy="5648432"/>
          </a:xfrm>
          <a:prstGeom prst="rect">
            <a:avLst/>
          </a:prstGeom>
          <a:noFill/>
          <a:ln w="0">
            <a:noFill/>
          </a:ln>
        </p:spPr>
        <p:txBody>
          <a:bodyPr lIns="91440" tIns="45720" rIns="91440" bIns="45720" anchor="t">
            <a:noAutofit/>
          </a:bodyPr>
          <a:lstStyle/>
          <a:p>
            <a:pPr marL="45720" indent="0">
              <a:spcBef>
                <a:spcPts val="1800"/>
              </a:spcBef>
              <a:buClr>
                <a:srgbClr val="A85229"/>
              </a:buClr>
              <a:buNone/>
            </a:pPr>
            <a:r>
              <a:rPr lang="en-US" sz="3200" b="1" spc="-1">
                <a:solidFill>
                  <a:srgbClr val="514A40"/>
                </a:solidFill>
                <a:latin typeface="Cambria"/>
              </a:rPr>
              <a:t>Initial Conditions: </a:t>
            </a:r>
          </a:p>
          <a:p>
            <a:pPr marL="45720" indent="0">
              <a:spcBef>
                <a:spcPts val="1800"/>
              </a:spcBef>
              <a:buNone/>
            </a:pPr>
            <a:r>
              <a:rPr lang="en-US" spc="-1">
                <a:solidFill>
                  <a:srgbClr val="514A40"/>
                </a:solidFill>
                <a:latin typeface="Cambria"/>
              </a:rPr>
              <a:t>Each firm starts at full production capacity, 14 days of meat supply in the system, and has a food security index of 100 (best case). </a:t>
            </a:r>
            <a:endParaRPr lang="en-US"/>
          </a:p>
          <a:p>
            <a:pPr marL="45720" indent="0">
              <a:spcBef>
                <a:spcPts val="1800"/>
              </a:spcBef>
              <a:buNone/>
            </a:pPr>
            <a:r>
              <a:rPr lang="en-US" sz="3200" b="1" spc="-1">
                <a:solidFill>
                  <a:srgbClr val="514A40"/>
                </a:solidFill>
                <a:latin typeface="Cambria"/>
              </a:rPr>
              <a:t>Shock Scenarios:</a:t>
            </a:r>
          </a:p>
          <a:p>
            <a:pPr marL="45720" indent="0">
              <a:spcBef>
                <a:spcPts val="1800"/>
              </a:spcBef>
              <a:buNone/>
            </a:pPr>
            <a:r>
              <a:rPr lang="en-US" b="1" spc="-1">
                <a:solidFill>
                  <a:srgbClr val="514A40"/>
                </a:solidFill>
                <a:latin typeface="Cambria"/>
              </a:rPr>
              <a:t>Mild</a:t>
            </a:r>
            <a:r>
              <a:rPr lang="en-US" spc="-1">
                <a:solidFill>
                  <a:srgbClr val="514A40"/>
                </a:solidFill>
                <a:latin typeface="Cambria"/>
              </a:rPr>
              <a:t> – A small-scale attack with 10% production loss and a 5 tick recovery.</a:t>
            </a:r>
          </a:p>
          <a:p>
            <a:pPr marL="45720" indent="0">
              <a:spcBef>
                <a:spcPts val="1800"/>
              </a:spcBef>
              <a:buNone/>
            </a:pPr>
            <a:r>
              <a:rPr lang="en-US" b="1" spc="-1">
                <a:solidFill>
                  <a:srgbClr val="514A40"/>
                </a:solidFill>
                <a:latin typeface="Cambria"/>
              </a:rPr>
              <a:t>Recovery</a:t>
            </a:r>
            <a:r>
              <a:rPr lang="en-US" spc="-1">
                <a:solidFill>
                  <a:srgbClr val="514A40"/>
                </a:solidFill>
                <a:latin typeface="Cambria"/>
              </a:rPr>
              <a:t> – A moderate attack with 30% production loss, 20 tick recovery, but has industry support for recovery. </a:t>
            </a:r>
            <a:endParaRPr lang="en-US"/>
          </a:p>
          <a:p>
            <a:pPr marL="45720" indent="0">
              <a:spcBef>
                <a:spcPts val="1800"/>
              </a:spcBef>
              <a:buNone/>
            </a:pPr>
            <a:r>
              <a:rPr lang="en-US" b="1" spc="-1">
                <a:solidFill>
                  <a:srgbClr val="514A40"/>
                </a:solidFill>
                <a:latin typeface="Cambria"/>
              </a:rPr>
              <a:t>Severe</a:t>
            </a:r>
            <a:r>
              <a:rPr lang="en-US" spc="-1">
                <a:solidFill>
                  <a:srgbClr val="514A40"/>
                </a:solidFill>
                <a:latin typeface="Cambria"/>
              </a:rPr>
              <a:t> – A major cyberattack with 50% production loss and a 30 tick recovery time. </a:t>
            </a:r>
          </a:p>
        </p:txBody>
      </p:sp>
    </p:spTree>
    <p:extLst>
      <p:ext uri="{BB962C8B-B14F-4D97-AF65-F5344CB8AC3E}">
        <p14:creationId xmlns:p14="http://schemas.microsoft.com/office/powerpoint/2010/main" val="36603874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FDDA9C-DA5F-415C-1A0E-15C23CDD0C42}"/>
            </a:ext>
          </a:extLst>
        </p:cNvPr>
        <p:cNvGrpSpPr/>
        <p:nvPr/>
      </p:nvGrpSpPr>
      <p:grpSpPr>
        <a:xfrm>
          <a:off x="0" y="0"/>
          <a:ext cx="0" cy="0"/>
          <a:chOff x="0" y="0"/>
          <a:chExt cx="0" cy="0"/>
        </a:xfrm>
      </p:grpSpPr>
      <p:sp>
        <p:nvSpPr>
          <p:cNvPr id="93" name="PlaceHolder 1">
            <a:extLst>
              <a:ext uri="{FF2B5EF4-FFF2-40B4-BE49-F238E27FC236}">
                <a16:creationId xmlns:a16="http://schemas.microsoft.com/office/drawing/2014/main" id="{DF15A0A5-CDF2-7AD5-A105-7BA53E6082F6}"/>
              </a:ext>
            </a:extLst>
          </p:cNvPr>
          <p:cNvSpPr>
            <a:spLocks noGrp="1"/>
          </p:cNvSpPr>
          <p:nvPr>
            <p:ph type="title"/>
          </p:nvPr>
        </p:nvSpPr>
        <p:spPr>
          <a:xfrm>
            <a:off x="1295280" y="-566471"/>
            <a:ext cx="9600840" cy="1142640"/>
          </a:xfrm>
          <a:prstGeom prst="rect">
            <a:avLst/>
          </a:prstGeom>
          <a:noFill/>
          <a:ln w="0">
            <a:noFill/>
          </a:ln>
        </p:spPr>
        <p:txBody>
          <a:bodyPr lIns="91440" tIns="45720" rIns="91440" bIns="45720" anchor="b">
            <a:noAutofit/>
          </a:bodyPr>
          <a:lstStyle/>
          <a:p>
            <a:r>
              <a:rPr lang="en-US" sz="3200" b="1" strike="noStrike" cap="all" spc="-1">
                <a:solidFill>
                  <a:srgbClr val="A85229"/>
                </a:solidFill>
                <a:latin typeface="Cambria"/>
              </a:rPr>
              <a:t>Progress – </a:t>
            </a:r>
            <a:r>
              <a:rPr lang="en-US" sz="3200" b="1" cap="all" spc="-1">
                <a:solidFill>
                  <a:srgbClr val="A85229"/>
                </a:solidFill>
                <a:latin typeface="Cambria"/>
              </a:rPr>
              <a:t>Supply Chain </a:t>
            </a:r>
            <a:r>
              <a:rPr lang="en-US" sz="3200" b="1" strike="noStrike" cap="all" spc="-1">
                <a:solidFill>
                  <a:srgbClr val="A85229"/>
                </a:solidFill>
                <a:latin typeface="Cambria"/>
              </a:rPr>
              <a:t>Modeling </a:t>
            </a:r>
            <a:endParaRPr lang="en-US" sz="3200" b="1" cap="all" spc="-1">
              <a:solidFill>
                <a:srgbClr val="A85229"/>
              </a:solidFill>
              <a:latin typeface="Cambria"/>
            </a:endParaRPr>
          </a:p>
        </p:txBody>
      </p:sp>
      <p:sp>
        <p:nvSpPr>
          <p:cNvPr id="94" name="PlaceHolder 2">
            <a:extLst>
              <a:ext uri="{FF2B5EF4-FFF2-40B4-BE49-F238E27FC236}">
                <a16:creationId xmlns:a16="http://schemas.microsoft.com/office/drawing/2014/main" id="{677E319E-BDD8-1F02-75AD-6D07187A6F67}"/>
              </a:ext>
            </a:extLst>
          </p:cNvPr>
          <p:cNvSpPr>
            <a:spLocks noGrp="1"/>
          </p:cNvSpPr>
          <p:nvPr>
            <p:ph/>
          </p:nvPr>
        </p:nvSpPr>
        <p:spPr>
          <a:xfrm>
            <a:off x="-2179" y="294505"/>
            <a:ext cx="12092784" cy="5514870"/>
          </a:xfrm>
          <a:prstGeom prst="rect">
            <a:avLst/>
          </a:prstGeom>
          <a:noFill/>
          <a:ln w="0">
            <a:noFill/>
          </a:ln>
        </p:spPr>
        <p:txBody>
          <a:bodyPr lIns="91440" tIns="45720" rIns="91440" bIns="45720" anchor="ctr">
            <a:noAutofit/>
          </a:bodyPr>
          <a:lstStyle/>
          <a:p>
            <a:pPr marL="45720" indent="0">
              <a:spcBef>
                <a:spcPts val="1800"/>
              </a:spcBef>
              <a:buClr>
                <a:srgbClr val="A85229"/>
              </a:buClr>
              <a:buNone/>
            </a:pPr>
            <a:r>
              <a:rPr lang="en-US" sz="2000" b="1" spc="-1">
                <a:solidFill>
                  <a:srgbClr val="514A40"/>
                </a:solidFill>
                <a:latin typeface="Cambria"/>
              </a:rPr>
              <a:t>Key Parameters: </a:t>
            </a:r>
          </a:p>
          <a:p>
            <a:pPr marL="45720" indent="0">
              <a:lnSpc>
                <a:spcPct val="100000"/>
              </a:lnSpc>
              <a:buNone/>
            </a:pPr>
            <a:r>
              <a:rPr lang="en-US" sz="1800" b="1" spc="-1">
                <a:solidFill>
                  <a:srgbClr val="514A40"/>
                </a:solidFill>
                <a:latin typeface="Cambria"/>
              </a:rPr>
              <a:t>Shock duration:</a:t>
            </a:r>
            <a:r>
              <a:rPr lang="en-US" sz="1800" spc="-1">
                <a:solidFill>
                  <a:srgbClr val="514A40"/>
                </a:solidFill>
                <a:latin typeface="Cambria"/>
              </a:rPr>
              <a:t> Number of ticks that the initial "shock" lasts. (0-30)The greater the duration, the greater the disruption (0-30)</a:t>
            </a:r>
          </a:p>
          <a:p>
            <a:pPr marL="45720" indent="0">
              <a:lnSpc>
                <a:spcPct val="100000"/>
              </a:lnSpc>
              <a:buNone/>
            </a:pPr>
            <a:r>
              <a:rPr lang="en-US" sz="1800" b="1" spc="-1">
                <a:solidFill>
                  <a:srgbClr val="514A40"/>
                </a:solidFill>
                <a:latin typeface="Cambria"/>
              </a:rPr>
              <a:t>Shock percentage:</a:t>
            </a:r>
            <a:r>
              <a:rPr lang="en-US" sz="1800" spc="-1">
                <a:solidFill>
                  <a:srgbClr val="514A40"/>
                </a:solidFill>
                <a:latin typeface="Cambria"/>
              </a:rPr>
              <a:t> Production reduction during shock (10-70%).  It represents the total immediate production reduction.</a:t>
            </a:r>
          </a:p>
          <a:p>
            <a:pPr marL="45720" indent="0">
              <a:lnSpc>
                <a:spcPct val="100000"/>
              </a:lnSpc>
              <a:buNone/>
            </a:pPr>
            <a:r>
              <a:rPr lang="en-US" sz="1800" b="1" spc="-1">
                <a:solidFill>
                  <a:srgbClr val="514A40"/>
                </a:solidFill>
                <a:latin typeface="Cambria"/>
              </a:rPr>
              <a:t>Recovery rate:</a:t>
            </a:r>
            <a:r>
              <a:rPr lang="en-US" sz="1800" spc="-1">
                <a:solidFill>
                  <a:srgbClr val="514A40"/>
                </a:solidFill>
                <a:latin typeface="Cambria"/>
              </a:rPr>
              <a:t> Speed at which the affected firms recover (1-50%) per tick. </a:t>
            </a:r>
          </a:p>
          <a:p>
            <a:pPr marL="45720" indent="0">
              <a:lnSpc>
                <a:spcPct val="100000"/>
              </a:lnSpc>
              <a:buNone/>
            </a:pPr>
            <a:r>
              <a:rPr lang="en-US" sz="1800" b="1" spc="-1">
                <a:solidFill>
                  <a:srgbClr val="514A40"/>
                </a:solidFill>
                <a:latin typeface="Cambria"/>
              </a:rPr>
              <a:t>Cascading effects:</a:t>
            </a:r>
            <a:r>
              <a:rPr lang="en-US" sz="1800" spc="-1">
                <a:solidFill>
                  <a:srgbClr val="514A40"/>
                </a:solidFill>
                <a:latin typeface="Cambria"/>
              </a:rPr>
              <a:t> The rate at which disruptions spread to other firms (0 – 100%) The higher values mean the supply chain is affected more. </a:t>
            </a:r>
          </a:p>
          <a:p>
            <a:pPr marL="45720" indent="0">
              <a:lnSpc>
                <a:spcPct val="100000"/>
              </a:lnSpc>
              <a:buNone/>
            </a:pPr>
            <a:r>
              <a:rPr lang="en-US" sz="1800" b="1" spc="-1">
                <a:solidFill>
                  <a:srgbClr val="514A40"/>
                </a:solidFill>
                <a:latin typeface="Cambria"/>
              </a:rPr>
              <a:t>Price elasticity:</a:t>
            </a:r>
            <a:r>
              <a:rPr lang="en-US" sz="1800" spc="-1">
                <a:solidFill>
                  <a:srgbClr val="514A40"/>
                </a:solidFill>
                <a:latin typeface="Cambria"/>
              </a:rPr>
              <a:t> How prices respond to changes in supply. (.5-3.0) The higher values create more dramatic price hikes. </a:t>
            </a:r>
          </a:p>
          <a:p>
            <a:pPr marL="45720" indent="0">
              <a:lnSpc>
                <a:spcPct val="100000"/>
              </a:lnSpc>
              <a:buNone/>
            </a:pPr>
            <a:r>
              <a:rPr lang="en-US" sz="1800" b="1" spc="-1">
                <a:solidFill>
                  <a:srgbClr val="514A40"/>
                </a:solidFill>
                <a:latin typeface="Cambria"/>
              </a:rPr>
              <a:t>Shock-start time: </a:t>
            </a:r>
            <a:r>
              <a:rPr lang="en-US" sz="1800" spc="-1">
                <a:solidFill>
                  <a:srgbClr val="514A40"/>
                </a:solidFill>
                <a:latin typeface="Cambria"/>
              </a:rPr>
              <a:t>This is the tick number when disruption begins. It allows for observing baseline values before a shock happens. </a:t>
            </a:r>
          </a:p>
          <a:p>
            <a:pPr marL="45720" indent="0">
              <a:lnSpc>
                <a:spcPct val="100000"/>
              </a:lnSpc>
              <a:buNone/>
            </a:pPr>
            <a:r>
              <a:rPr lang="en-US" sz="1800" b="1" spc="-1">
                <a:solidFill>
                  <a:srgbClr val="514A40"/>
                </a:solidFill>
                <a:latin typeface="Cambria"/>
              </a:rPr>
              <a:t>National security threshold: </a:t>
            </a:r>
            <a:r>
              <a:rPr lang="en-US" sz="1800" spc="-1">
                <a:solidFill>
                  <a:srgbClr val="514A40"/>
                </a:solidFill>
                <a:latin typeface="Cambria"/>
              </a:rPr>
              <a:t>The risk level that simulates national security concerns (0-100). The higher the value, the more sensitive the model will report national security risks. The lower threshold means that the model will only report national security risks only in severe situations. </a:t>
            </a:r>
          </a:p>
        </p:txBody>
      </p:sp>
    </p:spTree>
    <p:extLst>
      <p:ext uri="{BB962C8B-B14F-4D97-AF65-F5344CB8AC3E}">
        <p14:creationId xmlns:p14="http://schemas.microsoft.com/office/powerpoint/2010/main" val="19770550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1D6602-CB37-CFCB-EE18-B4C241876E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E3B408-CFCA-30A9-878B-B409175A80D5}"/>
              </a:ext>
            </a:extLst>
          </p:cNvPr>
          <p:cNvSpPr>
            <a:spLocks noGrp="1"/>
          </p:cNvSpPr>
          <p:nvPr>
            <p:ph type="title"/>
          </p:nvPr>
        </p:nvSpPr>
        <p:spPr/>
        <p:txBody>
          <a:bodyPr/>
          <a:lstStyle/>
          <a:p>
            <a:r>
              <a:rPr lang="en-US"/>
              <a:t>Supply Chain Demo</a:t>
            </a:r>
          </a:p>
        </p:txBody>
      </p:sp>
    </p:spTree>
    <p:extLst>
      <p:ext uri="{BB962C8B-B14F-4D97-AF65-F5344CB8AC3E}">
        <p14:creationId xmlns:p14="http://schemas.microsoft.com/office/powerpoint/2010/main" val="1666559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1295280" y="380880"/>
            <a:ext cx="9600840" cy="1142640"/>
          </a:xfrm>
          <a:prstGeom prst="rect">
            <a:avLst/>
          </a:prstGeom>
          <a:noFill/>
          <a:ln w="0">
            <a:noFill/>
          </a:ln>
        </p:spPr>
        <p:txBody>
          <a:bodyPr anchor="b">
            <a:noAutofit/>
          </a:bodyPr>
          <a:lstStyle/>
          <a:p>
            <a:pPr>
              <a:lnSpc>
                <a:spcPct val="90000"/>
              </a:lnSpc>
              <a:buNone/>
            </a:pPr>
            <a:r>
              <a:rPr lang="en-US" sz="3200" b="1" strike="noStrike" cap="all" spc="-1">
                <a:solidFill>
                  <a:srgbClr val="A85229"/>
                </a:solidFill>
                <a:latin typeface="Cambria"/>
              </a:rPr>
              <a:t>Progress – Survey/defcon</a:t>
            </a:r>
            <a:endParaRPr lang="en-US" sz="3200" b="0" strike="noStrike" spc="-1">
              <a:solidFill>
                <a:srgbClr val="514A40"/>
              </a:solidFill>
              <a:latin typeface="Cambria"/>
            </a:endParaRPr>
          </a:p>
        </p:txBody>
      </p:sp>
      <p:sp>
        <p:nvSpPr>
          <p:cNvPr id="98" name="PlaceHolder 2"/>
          <p:cNvSpPr>
            <a:spLocks noGrp="1"/>
          </p:cNvSpPr>
          <p:nvPr>
            <p:ph/>
          </p:nvPr>
        </p:nvSpPr>
        <p:spPr>
          <a:xfrm>
            <a:off x="1295280" y="1828800"/>
            <a:ext cx="9600840" cy="1599840"/>
          </a:xfrm>
          <a:prstGeom prst="rect">
            <a:avLst/>
          </a:prstGeom>
          <a:noFill/>
          <a:ln w="0">
            <a:noFill/>
          </a:ln>
        </p:spPr>
        <p:txBody>
          <a:bodyPr lIns="91440" tIns="45720" rIns="91440" bIns="45720" anchor="t">
            <a:normAutofit fontScale="97000"/>
          </a:bodyPr>
          <a:lstStyle/>
          <a:p>
            <a:pPr marL="274320" indent="-228600">
              <a:lnSpc>
                <a:spcPct val="90000"/>
              </a:lnSpc>
              <a:spcBef>
                <a:spcPts val="1800"/>
              </a:spcBef>
              <a:buClr>
                <a:srgbClr val="A85229"/>
              </a:buClr>
              <a:buFont typeface="Arial"/>
              <a:buChar char="•"/>
            </a:pPr>
            <a:r>
              <a:rPr lang="en-US" sz="1900" b="0" strike="noStrike" spc="-1">
                <a:solidFill>
                  <a:srgbClr val="514A40"/>
                </a:solidFill>
                <a:latin typeface="Cambria"/>
              </a:rPr>
              <a:t>Presented modified </a:t>
            </a:r>
            <a:r>
              <a:rPr lang="en-US" sz="1900" spc="-1">
                <a:solidFill>
                  <a:srgbClr val="514A40"/>
                </a:solidFill>
                <a:latin typeface="Cambria"/>
              </a:rPr>
              <a:t>deck</a:t>
            </a:r>
            <a:r>
              <a:rPr lang="en-US" sz="1900" b="0" strike="noStrike" spc="-1">
                <a:solidFill>
                  <a:srgbClr val="514A40"/>
                </a:solidFill>
                <a:latin typeface="Cambria"/>
              </a:rPr>
              <a:t> (Can’t give too much away!)</a:t>
            </a:r>
          </a:p>
          <a:p>
            <a:pPr marL="274320">
              <a:spcBef>
                <a:spcPts val="1800"/>
              </a:spcBef>
              <a:buClr>
                <a:srgbClr val="A85229"/>
              </a:buClr>
              <a:buFont typeface="Arial"/>
              <a:buChar char="•"/>
            </a:pPr>
            <a:r>
              <a:rPr lang="en-US" sz="1900" spc="-1">
                <a:solidFill>
                  <a:srgbClr val="514A40"/>
                </a:solidFill>
                <a:latin typeface="Cambria"/>
              </a:rPr>
              <a:t>Asked Approx</a:t>
            </a:r>
            <a:r>
              <a:rPr lang="en-US" sz="1900" b="0" strike="noStrike" spc="-1">
                <a:solidFill>
                  <a:srgbClr val="514A40"/>
                </a:solidFill>
                <a:latin typeface="Cambria"/>
              </a:rPr>
              <a:t>. 30-40 people surveyed before presentation</a:t>
            </a:r>
          </a:p>
          <a:p>
            <a:pPr marL="274320">
              <a:spcBef>
                <a:spcPts val="1800"/>
              </a:spcBef>
              <a:buClr>
                <a:srgbClr val="A85229"/>
              </a:buClr>
              <a:buFont typeface="Arial"/>
              <a:buChar char="•"/>
            </a:pPr>
            <a:r>
              <a:rPr lang="en-US" sz="1900" b="0" strike="noStrike" spc="-1">
                <a:solidFill>
                  <a:srgbClr val="514A40"/>
                </a:solidFill>
                <a:latin typeface="Cambria"/>
              </a:rPr>
              <a:t>Resulted in 20 </a:t>
            </a:r>
            <a:r>
              <a:rPr lang="en-US" sz="1900" spc="-1">
                <a:solidFill>
                  <a:srgbClr val="514A40"/>
                </a:solidFill>
                <a:latin typeface="Cambria"/>
              </a:rPr>
              <a:t>actual </a:t>
            </a:r>
            <a:r>
              <a:rPr lang="en-US" sz="1900" b="0" strike="noStrike" spc="-1">
                <a:solidFill>
                  <a:srgbClr val="514A40"/>
                </a:solidFill>
                <a:latin typeface="Cambria"/>
              </a:rPr>
              <a:t>responses, goal was 10</a:t>
            </a:r>
            <a:r>
              <a:rPr lang="en-US" sz="1900" spc="-1">
                <a:solidFill>
                  <a:srgbClr val="514A40"/>
                </a:solidFill>
                <a:latin typeface="Cambria"/>
              </a:rPr>
              <a:t>,</a:t>
            </a:r>
            <a:r>
              <a:rPr lang="en-US" sz="1900" b="0" strike="noStrike" spc="-1">
                <a:solidFill>
                  <a:srgbClr val="514A40"/>
                </a:solidFill>
                <a:latin typeface="Cambria"/>
              </a:rPr>
              <a:t> and discussion among professional practitioners</a:t>
            </a:r>
          </a:p>
          <a:p>
            <a:pPr marL="45720">
              <a:lnSpc>
                <a:spcPct val="90000"/>
              </a:lnSpc>
              <a:spcBef>
                <a:spcPts val="1800"/>
              </a:spcBef>
              <a:buNone/>
              <a:tabLst>
                <a:tab pos="0" algn="l"/>
              </a:tabLst>
            </a:pPr>
            <a:endParaRPr lang="en-US" sz="2000" b="0" strike="noStrike" spc="-1">
              <a:solidFill>
                <a:srgbClr val="514A40"/>
              </a:solidFill>
              <a:latin typeface="Cambria"/>
            </a:endParaRPr>
          </a:p>
        </p:txBody>
      </p:sp>
      <p:pic>
        <p:nvPicPr>
          <p:cNvPr id="99" name="Picture 3"/>
          <p:cNvPicPr/>
          <p:nvPr/>
        </p:nvPicPr>
        <p:blipFill>
          <a:blip r:embed="rId2"/>
          <a:stretch/>
        </p:blipFill>
        <p:spPr>
          <a:xfrm>
            <a:off x="150480" y="3372840"/>
            <a:ext cx="4514760" cy="3372840"/>
          </a:xfrm>
          <a:prstGeom prst="rect">
            <a:avLst/>
          </a:prstGeom>
          <a:ln w="0">
            <a:noFill/>
          </a:ln>
        </p:spPr>
      </p:pic>
      <p:pic>
        <p:nvPicPr>
          <p:cNvPr id="100" name="Content Placeholder 2"/>
          <p:cNvPicPr/>
          <p:nvPr/>
        </p:nvPicPr>
        <p:blipFill>
          <a:blip r:embed="rId3"/>
          <a:stretch/>
        </p:blipFill>
        <p:spPr>
          <a:xfrm>
            <a:off x="7526520" y="3378240"/>
            <a:ext cx="4514760" cy="3367080"/>
          </a:xfrm>
          <a:prstGeom prst="rect">
            <a:avLst/>
          </a:prstGeom>
          <a:ln w="0">
            <a:noFill/>
          </a:ln>
        </p:spPr>
      </p:pic>
      <p:sp>
        <p:nvSpPr>
          <p:cNvPr id="101" name="Content Placeholder 2"/>
          <p:cNvSpPr/>
          <p:nvPr/>
        </p:nvSpPr>
        <p:spPr>
          <a:xfrm>
            <a:off x="4813920" y="3521880"/>
            <a:ext cx="2540880" cy="1954440"/>
          </a:xfrm>
          <a:prstGeom prst="rect">
            <a:avLst/>
          </a:prstGeom>
          <a:noFill/>
          <a:ln w="0">
            <a:noFill/>
          </a:ln>
        </p:spPr>
        <p:style>
          <a:lnRef idx="0">
            <a:scrgbClr r="0" g="0" b="0"/>
          </a:lnRef>
          <a:fillRef idx="0">
            <a:scrgbClr r="0" g="0" b="0"/>
          </a:fillRef>
          <a:effectRef idx="0">
            <a:scrgbClr r="0" g="0" b="0"/>
          </a:effectRef>
          <a:fontRef idx="minor"/>
        </p:style>
        <p:txBody>
          <a:bodyPr anchor="t">
            <a:normAutofit/>
          </a:bodyPr>
          <a:lstStyle/>
          <a:p>
            <a:pPr marL="45720" algn="ctr">
              <a:lnSpc>
                <a:spcPct val="90000"/>
              </a:lnSpc>
              <a:spcBef>
                <a:spcPts val="1800"/>
              </a:spcBef>
              <a:buNone/>
              <a:tabLst>
                <a:tab pos="0" algn="l"/>
              </a:tabLst>
            </a:pPr>
            <a:r>
              <a:rPr lang="en-US" sz="2000" b="0" strike="noStrike" spc="-1">
                <a:solidFill>
                  <a:srgbClr val="514A40"/>
                </a:solidFill>
                <a:latin typeface="Cambria"/>
              </a:rPr>
              <a:t>Class help with distribution?</a:t>
            </a:r>
            <a:endParaRPr lang="en-US" sz="2000" b="0" strike="noStrike" spc="-1">
              <a:latin typeface="Arial"/>
            </a:endParaRPr>
          </a:p>
          <a:p>
            <a:pPr marL="45720">
              <a:lnSpc>
                <a:spcPct val="90000"/>
              </a:lnSpc>
              <a:spcBef>
                <a:spcPts val="1800"/>
              </a:spcBef>
              <a:buNone/>
              <a:tabLst>
                <a:tab pos="0" algn="l"/>
              </a:tabLst>
            </a:pPr>
            <a:endParaRPr lang="en-US" sz="2000" b="0" strike="noStrike" spc="-1">
              <a:latin typeface="Arial"/>
            </a:endParaRPr>
          </a:p>
        </p:txBody>
      </p:sp>
      <p:pic>
        <p:nvPicPr>
          <p:cNvPr id="102" name="Picture 6"/>
          <p:cNvPicPr/>
          <p:nvPr/>
        </p:nvPicPr>
        <p:blipFill>
          <a:blip r:embed="rId4"/>
          <a:stretch/>
        </p:blipFill>
        <p:spPr>
          <a:xfrm>
            <a:off x="4957200" y="4199400"/>
            <a:ext cx="2277000" cy="227700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1295280" y="380880"/>
            <a:ext cx="9600840" cy="1142640"/>
          </a:xfrm>
        </p:spPr>
        <p:txBody>
          <a:bodyPr anchor="ctr">
            <a:normAutofit/>
          </a:bodyPr>
          <a:lstStyle/>
          <a:p>
            <a:pPr>
              <a:buNone/>
            </a:pPr>
            <a:r>
              <a:rPr lang="en-US" sz="3200" b="1" strike="noStrike" cap="all" spc="-1">
                <a:solidFill>
                  <a:schemeClr val="accent1"/>
                </a:solidFill>
                <a:latin typeface="Cambria"/>
              </a:rPr>
              <a:t>Findings – Survey/</a:t>
            </a:r>
            <a:r>
              <a:rPr lang="en-US" sz="3200" b="1" cap="all" spc="-1">
                <a:solidFill>
                  <a:schemeClr val="accent1"/>
                </a:solidFill>
                <a:latin typeface="Cambria"/>
              </a:rPr>
              <a:t>defcon402</a:t>
            </a:r>
            <a:r>
              <a:rPr lang="en-US" sz="3200" b="1" strike="noStrike" cap="all" spc="-1">
                <a:solidFill>
                  <a:schemeClr val="accent1"/>
                </a:solidFill>
                <a:latin typeface="Cambria"/>
              </a:rPr>
              <a:t> </a:t>
            </a:r>
            <a:endParaRPr lang="en-US" sz="3200" b="0" strike="noStrike" spc="-1">
              <a:solidFill>
                <a:schemeClr val="accent1"/>
              </a:solidFill>
              <a:latin typeface="Cambria"/>
            </a:endParaRPr>
          </a:p>
        </p:txBody>
      </p:sp>
      <p:sp>
        <p:nvSpPr>
          <p:cNvPr id="104" name="PlaceHolder 2"/>
          <p:cNvSpPr>
            <a:spLocks noGrp="1"/>
          </p:cNvSpPr>
          <p:nvPr>
            <p:ph type="title"/>
          </p:nvPr>
        </p:nvSpPr>
        <p:spPr>
          <a:xfrm>
            <a:off x="1295280" y="1828800"/>
            <a:ext cx="4685040" cy="4114440"/>
          </a:xfrm>
        </p:spPr>
        <p:txBody>
          <a:bodyPr anchor="t">
            <a:normAutofit/>
          </a:bodyPr>
          <a:lstStyle/>
          <a:p>
            <a:pPr marL="274320" indent="-228600">
              <a:spcBef>
                <a:spcPts val="1800"/>
              </a:spcBef>
              <a:buClr>
                <a:srgbClr val="A85229"/>
              </a:buClr>
              <a:buFont typeface="Arial"/>
              <a:buChar char="•"/>
            </a:pPr>
            <a:r>
              <a:rPr lang="en-US" sz="2000" spc="-1">
                <a:solidFill>
                  <a:srgbClr val="514A40"/>
                </a:solidFill>
                <a:latin typeface="Cambria"/>
              </a:rPr>
              <a:t>Market-Share was split perfectly, regarding influence on decision making</a:t>
            </a:r>
            <a:endParaRPr lang="en-US" sz="2000" b="0" strike="noStrike" spc="-1">
              <a:solidFill>
                <a:srgbClr val="514A40"/>
              </a:solidFill>
              <a:latin typeface="Cambria"/>
            </a:endParaRPr>
          </a:p>
          <a:p>
            <a:pPr marL="274320" indent="-228600">
              <a:spcBef>
                <a:spcPts val="1800"/>
              </a:spcBef>
              <a:buClr>
                <a:srgbClr val="A85229"/>
              </a:buClr>
              <a:buFont typeface="Arial"/>
              <a:buChar char="•"/>
            </a:pPr>
            <a:r>
              <a:rPr lang="en-US" sz="2000" spc="-1">
                <a:solidFill>
                  <a:srgbClr val="514A40"/>
                </a:solidFill>
                <a:latin typeface="Cambria"/>
              </a:rPr>
              <a:t>Most respondents did not consider market share a significant risk. This is what we expected.</a:t>
            </a:r>
            <a:endParaRPr lang="en-US" b="0" strike="noStrike"/>
          </a:p>
          <a:p>
            <a:pPr marL="274320" indent="-228600">
              <a:spcBef>
                <a:spcPts val="1800"/>
              </a:spcBef>
              <a:buClr>
                <a:srgbClr val="A85229"/>
              </a:buClr>
              <a:buFont typeface="Arial"/>
              <a:buChar char="•"/>
            </a:pPr>
            <a:r>
              <a:rPr lang="en-US" sz="2000" spc="-1">
                <a:solidFill>
                  <a:srgbClr val="514A40"/>
                </a:solidFill>
                <a:latin typeface="Cambria"/>
              </a:rPr>
              <a:t>A large market share was mostly considered a positive, or had no opinion. Bottom line: No negativity associated with market share.</a:t>
            </a:r>
            <a:endParaRPr lang="en-US" sz="2000" b="0" strike="noStrike" spc="-1">
              <a:solidFill>
                <a:srgbClr val="514A40"/>
              </a:solidFill>
              <a:latin typeface="Cambria"/>
            </a:endParaRPr>
          </a:p>
        </p:txBody>
      </p:sp>
      <p:pic>
        <p:nvPicPr>
          <p:cNvPr id="4" name="Picture 3" descr="Chart1.png">
            <a:extLst>
              <a:ext uri="{FF2B5EF4-FFF2-40B4-BE49-F238E27FC236}">
                <a16:creationId xmlns:a16="http://schemas.microsoft.com/office/drawing/2014/main" id="{390482C7-40AF-E101-CA40-CCEC3F20DD5A}"/>
              </a:ext>
            </a:extLst>
          </p:cNvPr>
          <p:cNvPicPr>
            <a:picLocks noChangeAspect="1"/>
          </p:cNvPicPr>
          <p:nvPr/>
        </p:nvPicPr>
        <p:blipFill>
          <a:blip r:embed="rId2"/>
          <a:stretch>
            <a:fillRect/>
          </a:stretch>
        </p:blipFill>
        <p:spPr>
          <a:xfrm>
            <a:off x="7271728" y="1234404"/>
            <a:ext cx="4433888" cy="498633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F8FCB-3D75-2715-93B9-E93668E6F881}"/>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6A3BF168-6620-4C1A-D4CB-210C8F6B2844}"/>
              </a:ext>
            </a:extLst>
          </p:cNvPr>
          <p:cNvSpPr>
            <a:spLocks noGrp="1"/>
          </p:cNvSpPr>
          <p:nvPr>
            <p:ph type="subTitle"/>
          </p:nvPr>
        </p:nvSpPr>
        <p:spPr/>
        <p:txBody>
          <a:bodyPr/>
          <a:lstStyle/>
          <a:p>
            <a:endParaRPr lang="en-US"/>
          </a:p>
        </p:txBody>
      </p:sp>
      <p:pic>
        <p:nvPicPr>
          <p:cNvPr id="5" name="Picture 4" descr="Chart2.png">
            <a:extLst>
              <a:ext uri="{FF2B5EF4-FFF2-40B4-BE49-F238E27FC236}">
                <a16:creationId xmlns:a16="http://schemas.microsoft.com/office/drawing/2014/main" id="{D0CB6753-8A33-74EE-D61D-6D0AAE55BDAD}"/>
              </a:ext>
            </a:extLst>
          </p:cNvPr>
          <p:cNvPicPr>
            <a:picLocks noChangeAspect="1"/>
          </p:cNvPicPr>
          <p:nvPr/>
        </p:nvPicPr>
        <p:blipFill>
          <a:blip r:embed="rId2"/>
          <a:stretch>
            <a:fillRect/>
          </a:stretch>
        </p:blipFill>
        <p:spPr>
          <a:xfrm>
            <a:off x="5117306" y="602350"/>
            <a:ext cx="6922292" cy="5343736"/>
          </a:xfrm>
          <a:prstGeom prst="rect">
            <a:avLst/>
          </a:prstGeom>
        </p:spPr>
      </p:pic>
      <p:pic>
        <p:nvPicPr>
          <p:cNvPr id="6" name="Picture 5" descr="Chart3.png">
            <a:extLst>
              <a:ext uri="{FF2B5EF4-FFF2-40B4-BE49-F238E27FC236}">
                <a16:creationId xmlns:a16="http://schemas.microsoft.com/office/drawing/2014/main" id="{09C33C75-0C72-49AD-88E4-AFDC73238A85}"/>
              </a:ext>
            </a:extLst>
          </p:cNvPr>
          <p:cNvPicPr>
            <a:picLocks noChangeAspect="1"/>
          </p:cNvPicPr>
          <p:nvPr/>
        </p:nvPicPr>
        <p:blipFill>
          <a:blip r:embed="rId3"/>
          <a:stretch>
            <a:fillRect/>
          </a:stretch>
        </p:blipFill>
        <p:spPr>
          <a:xfrm>
            <a:off x="302236" y="605205"/>
            <a:ext cx="4810124" cy="5331618"/>
          </a:xfrm>
          <a:prstGeom prst="rect">
            <a:avLst/>
          </a:prstGeom>
        </p:spPr>
      </p:pic>
    </p:spTree>
    <p:extLst>
      <p:ext uri="{BB962C8B-B14F-4D97-AF65-F5344CB8AC3E}">
        <p14:creationId xmlns:p14="http://schemas.microsoft.com/office/powerpoint/2010/main" val="40809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1295280" y="380880"/>
            <a:ext cx="9600840" cy="1142640"/>
          </a:xfrm>
          <a:prstGeom prst="rect">
            <a:avLst/>
          </a:prstGeom>
          <a:noFill/>
          <a:ln w="0">
            <a:noFill/>
          </a:ln>
        </p:spPr>
        <p:txBody>
          <a:bodyPr anchor="b">
            <a:noAutofit/>
          </a:bodyPr>
          <a:lstStyle/>
          <a:p>
            <a:pPr>
              <a:lnSpc>
                <a:spcPct val="90000"/>
              </a:lnSpc>
              <a:buNone/>
            </a:pPr>
            <a:r>
              <a:rPr lang="en-US" sz="3200" b="1" strike="noStrike" cap="all" spc="-1">
                <a:solidFill>
                  <a:srgbClr val="A85229"/>
                </a:solidFill>
                <a:latin typeface="Cambria"/>
              </a:rPr>
              <a:t>Progress – Case Studies</a:t>
            </a:r>
            <a:endParaRPr lang="en-US" sz="3200" b="0" strike="noStrike" spc="-1">
              <a:solidFill>
                <a:srgbClr val="514A40"/>
              </a:solidFill>
              <a:latin typeface="Cambria"/>
            </a:endParaRPr>
          </a:p>
        </p:txBody>
      </p:sp>
      <p:sp>
        <p:nvSpPr>
          <p:cNvPr id="106" name="PlaceHolder 2"/>
          <p:cNvSpPr>
            <a:spLocks noGrp="1"/>
          </p:cNvSpPr>
          <p:nvPr>
            <p:ph/>
          </p:nvPr>
        </p:nvSpPr>
        <p:spPr>
          <a:xfrm>
            <a:off x="1295280" y="1828800"/>
            <a:ext cx="9600840" cy="1599840"/>
          </a:xfrm>
          <a:prstGeom prst="rect">
            <a:avLst/>
          </a:prstGeom>
          <a:noFill/>
          <a:ln w="0">
            <a:noFill/>
          </a:ln>
        </p:spPr>
        <p:txBody>
          <a:bodyPr anchor="t">
            <a:noAutofit/>
          </a:bodyPr>
          <a:lstStyle/>
          <a:p>
            <a:pPr marL="274320" indent="-228600">
              <a:lnSpc>
                <a:spcPct val="90000"/>
              </a:lnSpc>
              <a:spcBef>
                <a:spcPts val="1800"/>
              </a:spcBef>
              <a:buClr>
                <a:srgbClr val="A85229"/>
              </a:buClr>
              <a:buFont typeface="Arial"/>
              <a:buChar char="•"/>
            </a:pPr>
            <a:r>
              <a:rPr lang="en-US" sz="2000" b="0" strike="noStrike" spc="-1">
                <a:solidFill>
                  <a:srgbClr val="514A40"/>
                </a:solidFill>
                <a:latin typeface="Cambria"/>
              </a:rPr>
              <a:t>Case Studies were already completed by others</a:t>
            </a:r>
          </a:p>
          <a:p>
            <a:pPr marL="274320" indent="-228600">
              <a:lnSpc>
                <a:spcPct val="90000"/>
              </a:lnSpc>
              <a:spcBef>
                <a:spcPts val="1800"/>
              </a:spcBef>
              <a:buClr>
                <a:srgbClr val="A85229"/>
              </a:buClr>
              <a:buFont typeface="Arial"/>
              <a:buChar char="•"/>
            </a:pPr>
            <a:r>
              <a:rPr lang="en-US" sz="2000" b="0" strike="noStrike" spc="-1">
                <a:solidFill>
                  <a:srgbClr val="514A40"/>
                </a:solidFill>
                <a:latin typeface="Cambria"/>
              </a:rPr>
              <a:t>Use as evidence for final paper/report</a:t>
            </a:r>
          </a:p>
          <a:p>
            <a:pPr marL="274320" indent="-228600">
              <a:lnSpc>
                <a:spcPct val="90000"/>
              </a:lnSpc>
              <a:spcBef>
                <a:spcPts val="1800"/>
              </a:spcBef>
              <a:buClr>
                <a:srgbClr val="A85229"/>
              </a:buClr>
              <a:buFont typeface="Arial"/>
              <a:buChar char="•"/>
            </a:pPr>
            <a:r>
              <a:rPr lang="en-US" sz="2000" b="0" strike="noStrike" spc="-1">
                <a:solidFill>
                  <a:srgbClr val="514A40"/>
                </a:solidFill>
                <a:latin typeface="Cambria"/>
              </a:rPr>
              <a:t>More time for Survey and Model development</a:t>
            </a:r>
          </a:p>
          <a:p>
            <a:pPr>
              <a:lnSpc>
                <a:spcPct val="90000"/>
              </a:lnSpc>
              <a:spcBef>
                <a:spcPts val="1800"/>
              </a:spcBef>
              <a:buNone/>
            </a:pPr>
            <a:endParaRPr lang="en-US" sz="2000" b="0" strike="noStrike" spc="-1">
              <a:solidFill>
                <a:srgbClr val="514A40"/>
              </a:solidFill>
              <a:latin typeface="Cambria"/>
            </a:endParaRPr>
          </a:p>
          <a:p>
            <a:pPr marL="45720">
              <a:lnSpc>
                <a:spcPct val="90000"/>
              </a:lnSpc>
              <a:spcBef>
                <a:spcPts val="1800"/>
              </a:spcBef>
              <a:buNone/>
              <a:tabLst>
                <a:tab pos="0" algn="l"/>
              </a:tabLst>
            </a:pPr>
            <a:endParaRPr lang="en-US" sz="2000" b="0" strike="noStrike" spc="-1">
              <a:solidFill>
                <a:srgbClr val="514A40"/>
              </a:solidFill>
              <a:latin typeface="Cambri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1295280" y="380880"/>
            <a:ext cx="9600840" cy="1142640"/>
          </a:xfrm>
          <a:prstGeom prst="rect">
            <a:avLst/>
          </a:prstGeom>
          <a:noFill/>
          <a:ln w="0">
            <a:noFill/>
          </a:ln>
        </p:spPr>
        <p:txBody>
          <a:bodyPr anchor="b">
            <a:noAutofit/>
          </a:bodyPr>
          <a:lstStyle/>
          <a:p>
            <a:pPr>
              <a:lnSpc>
                <a:spcPct val="90000"/>
              </a:lnSpc>
              <a:buNone/>
            </a:pPr>
            <a:r>
              <a:rPr lang="en-US" sz="3200" b="1" strike="noStrike" cap="all" spc="-1">
                <a:solidFill>
                  <a:srgbClr val="A85229"/>
                </a:solidFill>
                <a:latin typeface="Cambria"/>
              </a:rPr>
              <a:t>Problem</a:t>
            </a:r>
            <a:endParaRPr lang="en-US" sz="3200" b="0" strike="noStrike" spc="-1">
              <a:solidFill>
                <a:srgbClr val="514A40"/>
              </a:solidFill>
              <a:latin typeface="Cambria"/>
            </a:endParaRPr>
          </a:p>
        </p:txBody>
      </p:sp>
      <p:sp>
        <p:nvSpPr>
          <p:cNvPr id="86" name="PlaceHolder 2"/>
          <p:cNvSpPr>
            <a:spLocks noGrp="1"/>
          </p:cNvSpPr>
          <p:nvPr>
            <p:ph/>
          </p:nvPr>
        </p:nvSpPr>
        <p:spPr>
          <a:xfrm>
            <a:off x="1295280" y="1828800"/>
            <a:ext cx="9600840" cy="4114440"/>
          </a:xfrm>
          <a:prstGeom prst="rect">
            <a:avLst/>
          </a:prstGeom>
          <a:noFill/>
          <a:ln w="0">
            <a:noFill/>
          </a:ln>
        </p:spPr>
        <p:txBody>
          <a:bodyPr lIns="91440" tIns="45720" rIns="91440" bIns="45720" anchor="t">
            <a:normAutofit/>
          </a:bodyPr>
          <a:lstStyle/>
          <a:p>
            <a:pPr marL="45720">
              <a:lnSpc>
                <a:spcPct val="90000"/>
              </a:lnSpc>
              <a:spcBef>
                <a:spcPts val="1800"/>
              </a:spcBef>
              <a:buNone/>
              <a:tabLst>
                <a:tab pos="0" algn="l"/>
              </a:tabLst>
            </a:pPr>
            <a:r>
              <a:rPr lang="en-US" sz="2800" b="0" strike="noStrike" spc="-1">
                <a:solidFill>
                  <a:srgbClr val="514A40"/>
                </a:solidFill>
                <a:latin typeface="Cambria"/>
              </a:rPr>
              <a:t>Modern consolidation in food production allows adversaries to disrupt operations with less effort than before, potentially causing widespread food insecurity. </a:t>
            </a:r>
          </a:p>
          <a:p>
            <a:pPr marL="45720">
              <a:lnSpc>
                <a:spcPct val="90000"/>
              </a:lnSpc>
              <a:spcBef>
                <a:spcPts val="1800"/>
              </a:spcBef>
              <a:buNone/>
              <a:tabLst>
                <a:tab pos="0" algn="l"/>
              </a:tabLst>
            </a:pPr>
            <a:r>
              <a:rPr lang="en-US" sz="2800" b="0" strike="noStrike" spc="-1">
                <a:solidFill>
                  <a:srgbClr val="514A40"/>
                </a:solidFill>
                <a:latin typeface="Cambria"/>
              </a:rPr>
              <a:t>Example: If National Poultry Corporation produces 75% of domestic poultry products, a </a:t>
            </a:r>
            <a:r>
              <a:rPr lang="en-US" spc="-1">
                <a:solidFill>
                  <a:srgbClr val="514A40"/>
                </a:solidFill>
                <a:latin typeface="Cambria"/>
              </a:rPr>
              <a:t>cyber-attack</a:t>
            </a:r>
            <a:r>
              <a:rPr lang="en-US" sz="2800" b="0" strike="noStrike" spc="-1">
                <a:solidFill>
                  <a:srgbClr val="514A40"/>
                </a:solidFill>
                <a:latin typeface="Cambria"/>
              </a:rPr>
              <a:t> targeting them would cause starvation conditions for large numbers of people.</a:t>
            </a:r>
          </a:p>
          <a:p>
            <a:pPr marL="45720">
              <a:lnSpc>
                <a:spcPct val="90000"/>
              </a:lnSpc>
              <a:spcBef>
                <a:spcPts val="1800"/>
              </a:spcBef>
              <a:buNone/>
              <a:tabLst>
                <a:tab pos="0" algn="l"/>
              </a:tabLst>
            </a:pPr>
            <a:r>
              <a:rPr lang="en-US" sz="2800" b="0" strike="noStrike" spc="-1">
                <a:solidFill>
                  <a:srgbClr val="514A40"/>
                </a:solidFill>
                <a:latin typeface="Cambria"/>
              </a:rPr>
              <a:t>This has happened before!</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1295280" y="380880"/>
            <a:ext cx="9600840" cy="1142640"/>
          </a:xfrm>
          <a:prstGeom prst="rect">
            <a:avLst/>
          </a:prstGeom>
          <a:noFill/>
          <a:ln w="0">
            <a:noFill/>
          </a:ln>
        </p:spPr>
        <p:txBody>
          <a:bodyPr lIns="91440" tIns="45720" rIns="91440" bIns="45720" anchor="b">
            <a:noAutofit/>
          </a:bodyPr>
          <a:lstStyle/>
          <a:p>
            <a:pPr>
              <a:lnSpc>
                <a:spcPct val="90000"/>
              </a:lnSpc>
              <a:buNone/>
            </a:pPr>
            <a:r>
              <a:rPr lang="en-US" sz="3200" b="1" strike="noStrike" cap="all" spc="-1">
                <a:solidFill>
                  <a:srgbClr val="A85229"/>
                </a:solidFill>
                <a:latin typeface="Cambria"/>
              </a:rPr>
              <a:t>Findings – </a:t>
            </a:r>
            <a:r>
              <a:rPr lang="en-US" sz="3200" b="1" cap="all" spc="-1">
                <a:solidFill>
                  <a:srgbClr val="A85229"/>
                </a:solidFill>
                <a:latin typeface="Cambria"/>
              </a:rPr>
              <a:t>JBS</a:t>
            </a:r>
            <a:endParaRPr lang="en-US" sz="3200" b="0" strike="noStrike" spc="-1">
              <a:solidFill>
                <a:srgbClr val="514A40"/>
              </a:solidFill>
              <a:latin typeface="Cambria"/>
            </a:endParaRPr>
          </a:p>
        </p:txBody>
      </p:sp>
      <p:sp>
        <p:nvSpPr>
          <p:cNvPr id="108" name="PlaceHolder 2"/>
          <p:cNvSpPr>
            <a:spLocks noGrp="1"/>
          </p:cNvSpPr>
          <p:nvPr>
            <p:ph/>
          </p:nvPr>
        </p:nvSpPr>
        <p:spPr>
          <a:xfrm>
            <a:off x="1295280" y="1828800"/>
            <a:ext cx="9600840" cy="4114440"/>
          </a:xfrm>
          <a:prstGeom prst="rect">
            <a:avLst/>
          </a:prstGeom>
          <a:noFill/>
          <a:ln w="0">
            <a:noFill/>
          </a:ln>
        </p:spPr>
        <p:txBody>
          <a:bodyPr lIns="91440" tIns="45720" rIns="91440" bIns="45720" anchor="t">
            <a:noAutofit/>
          </a:bodyPr>
          <a:lstStyle/>
          <a:p>
            <a:pPr marL="388620" indent="-342900">
              <a:spcBef>
                <a:spcPts val="1800"/>
              </a:spcBef>
              <a:buClr>
                <a:srgbClr val="A85229"/>
              </a:buClr>
              <a:buFont typeface="Arial"/>
              <a:buChar char="•"/>
            </a:pPr>
            <a:r>
              <a:rPr lang="en-US" sz="2400" spc="-1" err="1">
                <a:solidFill>
                  <a:srgbClr val="514A40"/>
                </a:solidFill>
                <a:latin typeface="Cambria"/>
                <a:cs typeface="Times New Roman"/>
              </a:rPr>
              <a:t>REvil</a:t>
            </a:r>
            <a:r>
              <a:rPr lang="en-US" sz="2400" spc="-1">
                <a:solidFill>
                  <a:srgbClr val="514A40"/>
                </a:solidFill>
                <a:latin typeface="Cambria"/>
                <a:cs typeface="Times New Roman"/>
              </a:rPr>
              <a:t> monetized access to victim networks and sold that access to other </a:t>
            </a:r>
            <a:r>
              <a:rPr lang="en-US" sz="2400" spc="-1" err="1">
                <a:solidFill>
                  <a:srgbClr val="514A40"/>
                </a:solidFill>
                <a:latin typeface="Cambria"/>
                <a:cs typeface="Times New Roman"/>
              </a:rPr>
              <a:t>REvil</a:t>
            </a:r>
            <a:r>
              <a:rPr lang="en-US" sz="2400" spc="-1">
                <a:solidFill>
                  <a:srgbClr val="514A40"/>
                </a:solidFill>
                <a:latin typeface="Cambria"/>
                <a:cs typeface="Times New Roman"/>
              </a:rPr>
              <a:t> affiliates.</a:t>
            </a:r>
            <a:endParaRPr lang="en-US" sz="2400">
              <a:solidFill>
                <a:srgbClr val="000000"/>
              </a:solidFill>
              <a:latin typeface="Cambria"/>
              <a:cs typeface="Times New Roman"/>
            </a:endParaRPr>
          </a:p>
          <a:p>
            <a:pPr marL="388620" indent="-342900">
              <a:spcBef>
                <a:spcPts val="1800"/>
              </a:spcBef>
              <a:buClr>
                <a:srgbClr val="A85229"/>
              </a:buClr>
              <a:buFont typeface="Arial"/>
              <a:buChar char="•"/>
            </a:pPr>
            <a:r>
              <a:rPr lang="en-US" sz="2400" spc="-1">
                <a:solidFill>
                  <a:srgbClr val="514A40"/>
                </a:solidFill>
                <a:latin typeface="Cambria"/>
                <a:cs typeface="Times New Roman"/>
              </a:rPr>
              <a:t>Before encrypting victim organization networks, </a:t>
            </a:r>
            <a:r>
              <a:rPr lang="en-US" sz="2400" spc="-1" err="1">
                <a:solidFill>
                  <a:srgbClr val="514A40"/>
                </a:solidFill>
                <a:latin typeface="Cambria"/>
                <a:cs typeface="Times New Roman"/>
              </a:rPr>
              <a:t>REvil</a:t>
            </a:r>
            <a:r>
              <a:rPr lang="en-US" sz="2400" spc="-1">
                <a:solidFill>
                  <a:srgbClr val="514A40"/>
                </a:solidFill>
                <a:latin typeface="Cambria"/>
                <a:cs typeface="Times New Roman"/>
              </a:rPr>
              <a:t> used double extortion methods to first steal sensitive data from victims and then publish that data on </a:t>
            </a:r>
            <a:r>
              <a:rPr lang="en-US" sz="2400" spc="-1" err="1">
                <a:solidFill>
                  <a:srgbClr val="514A40"/>
                </a:solidFill>
                <a:latin typeface="Cambria"/>
                <a:cs typeface="Times New Roman"/>
              </a:rPr>
              <a:t>REvil’s</a:t>
            </a:r>
            <a:r>
              <a:rPr lang="en-US" sz="2400" spc="-1">
                <a:solidFill>
                  <a:srgbClr val="514A40"/>
                </a:solidFill>
                <a:latin typeface="Cambria"/>
                <a:cs typeface="Times New Roman"/>
              </a:rPr>
              <a:t> public blog.</a:t>
            </a:r>
          </a:p>
          <a:p>
            <a:pPr marL="388620" indent="-342900">
              <a:spcBef>
                <a:spcPts val="1800"/>
              </a:spcBef>
              <a:buClr>
                <a:srgbClr val="A85229"/>
              </a:buClr>
              <a:buFont typeface="Arial"/>
              <a:buChar char="•"/>
            </a:pPr>
            <a:r>
              <a:rPr lang="en-US" sz="2400" spc="-1" err="1">
                <a:solidFill>
                  <a:srgbClr val="514A40"/>
                </a:solidFill>
                <a:latin typeface="Cambria"/>
                <a:cs typeface="Times New Roman"/>
              </a:rPr>
              <a:t>REvil</a:t>
            </a:r>
            <a:r>
              <a:rPr lang="en-US" sz="2400" spc="-1">
                <a:solidFill>
                  <a:srgbClr val="514A40"/>
                </a:solidFill>
                <a:latin typeface="Cambria"/>
                <a:cs typeface="Times New Roman"/>
              </a:rPr>
              <a:t> harassed victim company employees via email and telephone to coerce the companies into paying ransoms</a:t>
            </a:r>
          </a:p>
          <a:p>
            <a:pPr marL="388620" indent="-342900">
              <a:spcBef>
                <a:spcPts val="1800"/>
              </a:spcBef>
              <a:buClr>
                <a:srgbClr val="A85229"/>
              </a:buClr>
              <a:buFont typeface="Arial"/>
              <a:buChar char="•"/>
            </a:pPr>
            <a:r>
              <a:rPr lang="en-US" sz="2400" spc="-1">
                <a:solidFill>
                  <a:srgbClr val="514A40"/>
                </a:solidFill>
                <a:latin typeface="Cambria"/>
                <a:cs typeface="Times New Roman"/>
              </a:rPr>
              <a:t>USDA instructed competitors to increase output</a:t>
            </a:r>
          </a:p>
          <a:p>
            <a:pPr marL="388620" indent="-342900">
              <a:spcBef>
                <a:spcPts val="1800"/>
              </a:spcBef>
              <a:buClr>
                <a:srgbClr val="A85229"/>
              </a:buClr>
              <a:buFont typeface="Arial"/>
              <a:buChar char="•"/>
            </a:pPr>
            <a:r>
              <a:rPr lang="en-US" sz="2400" spc="-1">
                <a:solidFill>
                  <a:srgbClr val="514A40"/>
                </a:solidFill>
                <a:latin typeface="Cambria"/>
                <a:cs typeface="Times New Roman"/>
              </a:rPr>
              <a:t>JBS was dark for a full day and incrementally came back over three days</a:t>
            </a:r>
          </a:p>
          <a:p>
            <a:pPr marL="388620" indent="-342900">
              <a:spcBef>
                <a:spcPts val="1800"/>
              </a:spcBef>
              <a:buClr>
                <a:srgbClr val="A85229"/>
              </a:buClr>
              <a:buFont typeface="Arial"/>
              <a:buChar char="•"/>
            </a:pPr>
            <a:endParaRPr lang="en-US" sz="2400" spc="-1">
              <a:solidFill>
                <a:srgbClr val="514A40"/>
              </a:solidFill>
              <a:latin typeface="Cambria"/>
              <a:cs typeface="Times New Roman"/>
            </a:endParaRPr>
          </a:p>
          <a:p>
            <a:pPr marL="274320">
              <a:spcBef>
                <a:spcPts val="1800"/>
              </a:spcBef>
              <a:buClr>
                <a:srgbClr val="A85229"/>
              </a:buClr>
              <a:buFont typeface="Arial"/>
              <a:buChar char="•"/>
            </a:pPr>
            <a:endParaRPr lang="en-US" sz="2000" spc="-1">
              <a:solidFill>
                <a:srgbClr val="514A40"/>
              </a:solidFill>
              <a:latin typeface="Cambria"/>
              <a:cs typeface="Times New Roman"/>
            </a:endParaRPr>
          </a:p>
          <a:p>
            <a:pPr marL="274320">
              <a:spcBef>
                <a:spcPts val="1800"/>
              </a:spcBef>
              <a:buClr>
                <a:srgbClr val="A85229"/>
              </a:buClr>
              <a:buFont typeface="Arial"/>
              <a:buChar char="•"/>
            </a:pPr>
            <a:endParaRPr lang="en-US" sz="2000" spc="-1">
              <a:solidFill>
                <a:srgbClr val="514A40"/>
              </a:solidFill>
              <a:latin typeface="Cambria"/>
              <a:cs typeface="Times New Roman"/>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329040-08EC-2092-311A-4AA439FEF0EB}"/>
            </a:ext>
          </a:extLst>
        </p:cNvPr>
        <p:cNvGrpSpPr/>
        <p:nvPr/>
      </p:nvGrpSpPr>
      <p:grpSpPr>
        <a:xfrm>
          <a:off x="0" y="0"/>
          <a:ext cx="0" cy="0"/>
          <a:chOff x="0" y="0"/>
          <a:chExt cx="0" cy="0"/>
        </a:xfrm>
      </p:grpSpPr>
      <p:sp>
        <p:nvSpPr>
          <p:cNvPr id="107" name="PlaceHolder 1">
            <a:extLst>
              <a:ext uri="{FF2B5EF4-FFF2-40B4-BE49-F238E27FC236}">
                <a16:creationId xmlns:a16="http://schemas.microsoft.com/office/drawing/2014/main" id="{24432276-4615-9C53-5C78-C646C343E6F8}"/>
              </a:ext>
            </a:extLst>
          </p:cNvPr>
          <p:cNvSpPr>
            <a:spLocks noGrp="1"/>
          </p:cNvSpPr>
          <p:nvPr>
            <p:ph type="title"/>
          </p:nvPr>
        </p:nvSpPr>
        <p:spPr>
          <a:xfrm>
            <a:off x="1295280" y="380880"/>
            <a:ext cx="9600840" cy="1142640"/>
          </a:xfrm>
          <a:prstGeom prst="rect">
            <a:avLst/>
          </a:prstGeom>
          <a:noFill/>
          <a:ln w="0">
            <a:noFill/>
          </a:ln>
        </p:spPr>
        <p:txBody>
          <a:bodyPr lIns="91440" tIns="45720" rIns="91440" bIns="45720" anchor="b">
            <a:noAutofit/>
          </a:bodyPr>
          <a:lstStyle/>
          <a:p>
            <a:r>
              <a:rPr lang="en-US" sz="3200" b="1" strike="noStrike" cap="all" spc="-1">
                <a:solidFill>
                  <a:srgbClr val="A85229"/>
                </a:solidFill>
                <a:latin typeface="Cambria"/>
              </a:rPr>
              <a:t>Findings – </a:t>
            </a:r>
            <a:r>
              <a:rPr lang="en-US" sz="3200" b="1" cap="all" spc="-1">
                <a:solidFill>
                  <a:srgbClr val="A85229"/>
                </a:solidFill>
                <a:latin typeface="Cambria"/>
              </a:rPr>
              <a:t>Crowd Strike</a:t>
            </a:r>
            <a:endParaRPr lang="en-US" sz="3200" b="0" strike="noStrike" spc="-1">
              <a:solidFill>
                <a:srgbClr val="514A40"/>
              </a:solidFill>
              <a:latin typeface="Cambria"/>
            </a:endParaRPr>
          </a:p>
        </p:txBody>
      </p:sp>
      <p:sp>
        <p:nvSpPr>
          <p:cNvPr id="108" name="PlaceHolder 2">
            <a:extLst>
              <a:ext uri="{FF2B5EF4-FFF2-40B4-BE49-F238E27FC236}">
                <a16:creationId xmlns:a16="http://schemas.microsoft.com/office/drawing/2014/main" id="{5FE010C8-F7AD-8AE3-D47B-E61A24FDB07B}"/>
              </a:ext>
            </a:extLst>
          </p:cNvPr>
          <p:cNvSpPr>
            <a:spLocks noGrp="1"/>
          </p:cNvSpPr>
          <p:nvPr>
            <p:ph/>
          </p:nvPr>
        </p:nvSpPr>
        <p:spPr>
          <a:xfrm>
            <a:off x="1295280" y="1828800"/>
            <a:ext cx="9600840" cy="4114440"/>
          </a:xfrm>
          <a:prstGeom prst="rect">
            <a:avLst/>
          </a:prstGeom>
          <a:noFill/>
          <a:ln w="0">
            <a:noFill/>
          </a:ln>
        </p:spPr>
        <p:txBody>
          <a:bodyPr lIns="91440" tIns="45720" rIns="91440" bIns="45720" anchor="t">
            <a:noAutofit/>
          </a:bodyPr>
          <a:lstStyle/>
          <a:p>
            <a:pPr marL="388620" indent="-342900">
              <a:spcBef>
                <a:spcPts val="1800"/>
              </a:spcBef>
              <a:buClr>
                <a:srgbClr val="A85229"/>
              </a:buClr>
              <a:buFont typeface="Arial"/>
              <a:buChar char="•"/>
            </a:pPr>
            <a:r>
              <a:rPr lang="en-US" sz="2400" spc="-1">
                <a:solidFill>
                  <a:srgbClr val="514A40"/>
                </a:solidFill>
                <a:latin typeface="Cambria"/>
                <a:cs typeface="Times New Roman"/>
              </a:rPr>
              <a:t>Systems administrator at CrowdStrike caused the largest IT outage in American history</a:t>
            </a:r>
            <a:endParaRPr lang="en-US" sz="2400">
              <a:solidFill>
                <a:srgbClr val="000000"/>
              </a:solidFill>
              <a:latin typeface="Cambria"/>
              <a:cs typeface="Times New Roman"/>
            </a:endParaRPr>
          </a:p>
          <a:p>
            <a:pPr marL="388620" indent="-342900">
              <a:spcBef>
                <a:spcPts val="1800"/>
              </a:spcBef>
              <a:buClr>
                <a:srgbClr val="A85229"/>
              </a:buClr>
              <a:buFont typeface="Arial"/>
              <a:buChar char="•"/>
            </a:pPr>
            <a:r>
              <a:rPr lang="en-US" sz="2400" spc="-1">
                <a:solidFill>
                  <a:srgbClr val="514A40"/>
                </a:solidFill>
                <a:latin typeface="Cambria"/>
                <a:cs typeface="Times New Roman"/>
              </a:rPr>
              <a:t>System administrator  performed a windows  update which was neither validated, verified or followed the change management approval process</a:t>
            </a:r>
          </a:p>
          <a:p>
            <a:pPr marL="388620" indent="-342900">
              <a:spcBef>
                <a:spcPts val="1800"/>
              </a:spcBef>
              <a:buClr>
                <a:srgbClr val="A85229"/>
              </a:buClr>
              <a:buFont typeface="Arial"/>
              <a:buChar char="•"/>
            </a:pPr>
            <a:r>
              <a:rPr lang="en-US" sz="2400" spc="-1">
                <a:solidFill>
                  <a:srgbClr val="514A40"/>
                </a:solidFill>
                <a:latin typeface="Cambria"/>
                <a:cs typeface="Times New Roman"/>
              </a:rPr>
              <a:t>There was a security flaw discover in the Falcon sensor version 7.11 and above which caused the system to crash</a:t>
            </a:r>
          </a:p>
          <a:p>
            <a:pPr marL="388620" indent="-342900">
              <a:spcBef>
                <a:spcPts val="1800"/>
              </a:spcBef>
              <a:buClr>
                <a:srgbClr val="A85229"/>
              </a:buClr>
              <a:buFont typeface="Arial"/>
              <a:buChar char="•"/>
            </a:pPr>
            <a:r>
              <a:rPr lang="en-US" sz="2400" spc="-1">
                <a:solidFill>
                  <a:srgbClr val="514A40"/>
                </a:solidFill>
                <a:latin typeface="Cambria"/>
                <a:cs typeface="Times New Roman"/>
              </a:rPr>
              <a:t>Billions of dollars in lost productivity and chaos</a:t>
            </a:r>
          </a:p>
          <a:p>
            <a:pPr marL="388620" indent="-342900">
              <a:spcBef>
                <a:spcPts val="1800"/>
              </a:spcBef>
              <a:buClr>
                <a:srgbClr val="A85229"/>
              </a:buClr>
              <a:buFont typeface="Arial"/>
              <a:buChar char="•"/>
            </a:pPr>
            <a:r>
              <a:rPr lang="en-US" sz="2400" i="1" spc="-1">
                <a:solidFill>
                  <a:srgbClr val="514A40"/>
                </a:solidFill>
                <a:latin typeface="Cambria"/>
                <a:cs typeface="Times New Roman"/>
              </a:rPr>
              <a:t>Not even a cyberattack only cyber negligence!</a:t>
            </a:r>
          </a:p>
          <a:p>
            <a:pPr marL="388620" indent="-342900">
              <a:spcBef>
                <a:spcPts val="1800"/>
              </a:spcBef>
              <a:buClr>
                <a:srgbClr val="A85229"/>
              </a:buClr>
              <a:buFont typeface="Arial"/>
              <a:buChar char="•"/>
            </a:pPr>
            <a:endParaRPr lang="en-US" sz="2400" spc="-1">
              <a:solidFill>
                <a:srgbClr val="514A40"/>
              </a:solidFill>
              <a:latin typeface="Cambria"/>
              <a:cs typeface="Times New Roman"/>
            </a:endParaRPr>
          </a:p>
          <a:p>
            <a:pPr marL="274320">
              <a:spcBef>
                <a:spcPts val="1800"/>
              </a:spcBef>
              <a:buClr>
                <a:srgbClr val="A85229"/>
              </a:buClr>
              <a:buFont typeface="Arial"/>
              <a:buChar char="•"/>
            </a:pPr>
            <a:endParaRPr lang="en-US" sz="2000" spc="-1">
              <a:solidFill>
                <a:srgbClr val="514A40"/>
              </a:solidFill>
              <a:latin typeface="Cambria"/>
              <a:cs typeface="Times New Roman"/>
            </a:endParaRPr>
          </a:p>
          <a:p>
            <a:pPr marL="274320">
              <a:spcBef>
                <a:spcPts val="1800"/>
              </a:spcBef>
              <a:buClr>
                <a:srgbClr val="A85229"/>
              </a:buClr>
              <a:buFont typeface="Arial"/>
              <a:buChar char="•"/>
            </a:pPr>
            <a:endParaRPr lang="en-US" sz="2000" spc="-1">
              <a:solidFill>
                <a:srgbClr val="514A40"/>
              </a:solidFill>
              <a:latin typeface="Cambria"/>
              <a:cs typeface="Times New Roman"/>
            </a:endParaRPr>
          </a:p>
        </p:txBody>
      </p:sp>
    </p:spTree>
    <p:extLst>
      <p:ext uri="{BB962C8B-B14F-4D97-AF65-F5344CB8AC3E}">
        <p14:creationId xmlns:p14="http://schemas.microsoft.com/office/powerpoint/2010/main" val="27751855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1295280" y="380880"/>
            <a:ext cx="9600840" cy="1142640"/>
          </a:xfrm>
          <a:prstGeom prst="rect">
            <a:avLst/>
          </a:prstGeom>
          <a:noFill/>
          <a:ln w="0">
            <a:noFill/>
          </a:ln>
        </p:spPr>
        <p:txBody>
          <a:bodyPr anchor="b">
            <a:noAutofit/>
          </a:bodyPr>
          <a:lstStyle/>
          <a:p>
            <a:pPr>
              <a:lnSpc>
                <a:spcPct val="90000"/>
              </a:lnSpc>
              <a:buNone/>
            </a:pPr>
            <a:r>
              <a:rPr lang="en-US" sz="3200" b="1" strike="noStrike" cap="all" spc="-1">
                <a:solidFill>
                  <a:srgbClr val="A85229"/>
                </a:solidFill>
                <a:latin typeface="Cambria"/>
              </a:rPr>
              <a:t>Final GOALS for M3</a:t>
            </a:r>
            <a:endParaRPr lang="en-US" sz="3200" b="0" strike="noStrike" spc="-1">
              <a:solidFill>
                <a:srgbClr val="514A40"/>
              </a:solidFill>
              <a:latin typeface="Cambria"/>
            </a:endParaRPr>
          </a:p>
        </p:txBody>
      </p:sp>
      <p:sp>
        <p:nvSpPr>
          <p:cNvPr id="110" name="PlaceHolder 2"/>
          <p:cNvSpPr>
            <a:spLocks noGrp="1"/>
          </p:cNvSpPr>
          <p:nvPr>
            <p:ph/>
          </p:nvPr>
        </p:nvSpPr>
        <p:spPr>
          <a:xfrm>
            <a:off x="1295280" y="1828800"/>
            <a:ext cx="9600840" cy="4114440"/>
          </a:xfrm>
          <a:prstGeom prst="rect">
            <a:avLst/>
          </a:prstGeom>
          <a:noFill/>
          <a:ln w="0">
            <a:noFill/>
          </a:ln>
        </p:spPr>
        <p:txBody>
          <a:bodyPr lIns="91440" tIns="45720" rIns="91440" bIns="45720" anchor="t">
            <a:noAutofit/>
          </a:bodyPr>
          <a:lstStyle/>
          <a:p>
            <a:pPr marL="274320" indent="-228600">
              <a:lnSpc>
                <a:spcPct val="90000"/>
              </a:lnSpc>
              <a:spcBef>
                <a:spcPts val="1800"/>
              </a:spcBef>
              <a:buClr>
                <a:srgbClr val="A85229"/>
              </a:buClr>
              <a:buFont typeface="Arial"/>
              <a:buChar char="•"/>
            </a:pPr>
            <a:r>
              <a:rPr lang="en-US" sz="2000" b="0" strike="noStrike" spc="-1" dirty="0">
                <a:solidFill>
                  <a:srgbClr val="514A40"/>
                </a:solidFill>
                <a:latin typeface="Cambria"/>
              </a:rPr>
              <a:t>Continue to develop model</a:t>
            </a:r>
          </a:p>
          <a:p>
            <a:pPr marL="274320" indent="-228600">
              <a:lnSpc>
                <a:spcPct val="90000"/>
              </a:lnSpc>
              <a:spcBef>
                <a:spcPts val="1800"/>
              </a:spcBef>
              <a:buClr>
                <a:srgbClr val="A85229"/>
              </a:buClr>
              <a:buFont typeface="Arial"/>
              <a:buChar char="•"/>
            </a:pPr>
            <a:r>
              <a:rPr lang="en-US" sz="2000" b="0" strike="noStrike" spc="-1" dirty="0">
                <a:solidFill>
                  <a:srgbClr val="514A40"/>
                </a:solidFill>
                <a:latin typeface="Cambria"/>
              </a:rPr>
              <a:t>Get more responses for survey</a:t>
            </a:r>
          </a:p>
          <a:p>
            <a:pPr marL="274320" indent="-228600">
              <a:lnSpc>
                <a:spcPct val="90000"/>
              </a:lnSpc>
              <a:spcBef>
                <a:spcPts val="1800"/>
              </a:spcBef>
              <a:buClr>
                <a:srgbClr val="A85229"/>
              </a:buClr>
              <a:buFont typeface="Arial"/>
              <a:buChar char="•"/>
            </a:pPr>
            <a:r>
              <a:rPr lang="en-US" sz="2000" b="0" strike="noStrike" spc="-1" dirty="0">
                <a:solidFill>
                  <a:srgbClr val="514A40"/>
                </a:solidFill>
                <a:latin typeface="Cambria"/>
              </a:rPr>
              <a:t>Update graphics after both are complete</a:t>
            </a:r>
          </a:p>
          <a:p>
            <a:pPr marL="274320">
              <a:spcBef>
                <a:spcPts val="1800"/>
              </a:spcBef>
              <a:buClr>
                <a:srgbClr val="A85229"/>
              </a:buClr>
              <a:buFont typeface="Arial"/>
              <a:buChar char="•"/>
            </a:pPr>
            <a:r>
              <a:rPr lang="en-US" sz="2000" b="0" strike="noStrike" spc="-1" dirty="0">
                <a:solidFill>
                  <a:srgbClr val="514A40"/>
                </a:solidFill>
                <a:latin typeface="Cambria"/>
              </a:rPr>
              <a:t>Create final report and paper</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1295280" y="380880"/>
            <a:ext cx="9600840" cy="1142640"/>
          </a:xfrm>
          <a:prstGeom prst="rect">
            <a:avLst/>
          </a:prstGeom>
          <a:noFill/>
          <a:ln w="0">
            <a:noFill/>
          </a:ln>
        </p:spPr>
        <p:txBody>
          <a:bodyPr anchor="b">
            <a:noAutofit/>
          </a:bodyPr>
          <a:lstStyle/>
          <a:p>
            <a:pPr>
              <a:lnSpc>
                <a:spcPct val="90000"/>
              </a:lnSpc>
              <a:buNone/>
            </a:pPr>
            <a:r>
              <a:rPr lang="en-US" sz="3200" b="1" strike="noStrike" cap="all" spc="-1">
                <a:solidFill>
                  <a:srgbClr val="A85229"/>
                </a:solidFill>
                <a:latin typeface="Cambria"/>
              </a:rPr>
              <a:t>Question</a:t>
            </a:r>
            <a:endParaRPr lang="en-US" sz="3200" b="0" strike="noStrike" spc="-1">
              <a:solidFill>
                <a:srgbClr val="514A40"/>
              </a:solidFill>
              <a:latin typeface="Cambria"/>
            </a:endParaRPr>
          </a:p>
        </p:txBody>
      </p:sp>
      <p:sp>
        <p:nvSpPr>
          <p:cNvPr id="88" name="PlaceHolder 2"/>
          <p:cNvSpPr>
            <a:spLocks noGrp="1"/>
          </p:cNvSpPr>
          <p:nvPr>
            <p:ph/>
          </p:nvPr>
        </p:nvSpPr>
        <p:spPr>
          <a:xfrm>
            <a:off x="1295280" y="1828800"/>
            <a:ext cx="9600840" cy="4114440"/>
          </a:xfrm>
          <a:prstGeom prst="rect">
            <a:avLst/>
          </a:prstGeom>
          <a:noFill/>
          <a:ln w="0">
            <a:noFill/>
          </a:ln>
        </p:spPr>
        <p:txBody>
          <a:bodyPr anchor="t">
            <a:normAutofit fontScale="84000"/>
          </a:bodyPr>
          <a:lstStyle/>
          <a:p>
            <a:pPr marL="45720">
              <a:lnSpc>
                <a:spcPct val="90000"/>
              </a:lnSpc>
              <a:spcBef>
                <a:spcPts val="1800"/>
              </a:spcBef>
              <a:buNone/>
              <a:tabLst>
                <a:tab pos="0" algn="l"/>
              </a:tabLst>
            </a:pPr>
            <a:r>
              <a:rPr lang="en-US" sz="2800" b="0" strike="noStrike" spc="-1">
                <a:solidFill>
                  <a:srgbClr val="514A40"/>
                </a:solidFill>
                <a:latin typeface="Cambria"/>
              </a:rPr>
              <a:t>What cybersecurity risks arise from consolidation in critical infrastructure?</a:t>
            </a:r>
          </a:p>
          <a:p>
            <a:pPr marL="45720">
              <a:lnSpc>
                <a:spcPct val="90000"/>
              </a:lnSpc>
              <a:spcBef>
                <a:spcPts val="1800"/>
              </a:spcBef>
              <a:buNone/>
              <a:tabLst>
                <a:tab pos="0" algn="l"/>
              </a:tabLst>
            </a:pPr>
            <a:r>
              <a:rPr lang="en-US" sz="2800" b="0" strike="noStrike" spc="-1">
                <a:solidFill>
                  <a:srgbClr val="514A40"/>
                </a:solidFill>
                <a:latin typeface="Cambria"/>
              </a:rPr>
              <a:t>How have past cyber attacks on large companies affected national security and societal stability?</a:t>
            </a:r>
          </a:p>
          <a:p>
            <a:pPr marL="45720">
              <a:lnSpc>
                <a:spcPct val="90000"/>
              </a:lnSpc>
              <a:spcBef>
                <a:spcPts val="1800"/>
              </a:spcBef>
              <a:buNone/>
              <a:tabLst>
                <a:tab pos="0" algn="l"/>
              </a:tabLst>
            </a:pPr>
            <a:r>
              <a:rPr lang="en-US" sz="2800" b="0" strike="noStrike" spc="-1">
                <a:solidFill>
                  <a:srgbClr val="514A40"/>
                </a:solidFill>
                <a:latin typeface="Cambria"/>
              </a:rPr>
              <a:t>Using analogous examples, what is shown regarding the vulnerabilities of critical industry monopolization?</a:t>
            </a:r>
          </a:p>
          <a:p>
            <a:pPr marL="45720">
              <a:lnSpc>
                <a:spcPct val="90000"/>
              </a:lnSpc>
              <a:spcBef>
                <a:spcPts val="1800"/>
              </a:spcBef>
              <a:buNone/>
              <a:tabLst>
                <a:tab pos="0" algn="l"/>
              </a:tabLst>
            </a:pPr>
            <a:endParaRPr lang="en-US" sz="2800" b="0" strike="noStrike" spc="-1">
              <a:solidFill>
                <a:srgbClr val="514A40"/>
              </a:solidFill>
              <a:latin typeface="Cambria"/>
            </a:endParaRPr>
          </a:p>
          <a:p>
            <a:pPr marL="45720">
              <a:lnSpc>
                <a:spcPct val="90000"/>
              </a:lnSpc>
              <a:spcBef>
                <a:spcPts val="1800"/>
              </a:spcBef>
              <a:buNone/>
              <a:tabLst>
                <a:tab pos="0" algn="l"/>
              </a:tabLst>
            </a:pPr>
            <a:r>
              <a:rPr lang="en-US" sz="2800" b="0" strike="noStrike" spc="-1">
                <a:solidFill>
                  <a:srgbClr val="514A40"/>
                </a:solidFill>
                <a:latin typeface="Cambria"/>
              </a:rPr>
              <a:t>Consolidation in critical infrastructure sectors significantly increases negative downstream effects and creates single points of failure on an industrial scale.</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1295280" y="380880"/>
            <a:ext cx="9600840" cy="1142640"/>
          </a:xfrm>
          <a:prstGeom prst="rect">
            <a:avLst/>
          </a:prstGeom>
          <a:noFill/>
          <a:ln w="0">
            <a:noFill/>
          </a:ln>
        </p:spPr>
        <p:txBody>
          <a:bodyPr lIns="91440" tIns="45720" rIns="91440" bIns="45720" anchor="b">
            <a:noAutofit/>
          </a:bodyPr>
          <a:lstStyle/>
          <a:p>
            <a:pPr>
              <a:lnSpc>
                <a:spcPct val="90000"/>
              </a:lnSpc>
              <a:buNone/>
            </a:pPr>
            <a:r>
              <a:rPr lang="en-US" sz="3200" b="1" strike="noStrike" cap="all" spc="-1">
                <a:solidFill>
                  <a:srgbClr val="A85229"/>
                </a:solidFill>
                <a:latin typeface="Cambria"/>
              </a:rPr>
              <a:t>Goals (</a:t>
            </a:r>
            <a:r>
              <a:rPr lang="en-US" sz="3200" b="1" cap="all" spc="-1">
                <a:solidFill>
                  <a:srgbClr val="A85229"/>
                </a:solidFill>
                <a:latin typeface="Cambria"/>
              </a:rPr>
              <a:t>Original</a:t>
            </a:r>
            <a:r>
              <a:rPr lang="en-US" sz="3200" b="1" strike="noStrike" cap="all" spc="-1">
                <a:solidFill>
                  <a:srgbClr val="A85229"/>
                </a:solidFill>
                <a:latin typeface="Cambria"/>
              </a:rPr>
              <a:t>)</a:t>
            </a:r>
            <a:endParaRPr lang="en-US" sz="3200" b="0" strike="noStrike" spc="-1">
              <a:solidFill>
                <a:srgbClr val="514A40"/>
              </a:solidFill>
              <a:latin typeface="Cambria"/>
            </a:endParaRPr>
          </a:p>
        </p:txBody>
      </p:sp>
      <p:sp>
        <p:nvSpPr>
          <p:cNvPr id="90" name="Content Placeholder 2"/>
          <p:cNvSpPr/>
          <p:nvPr/>
        </p:nvSpPr>
        <p:spPr>
          <a:xfrm>
            <a:off x="1447920" y="1738440"/>
            <a:ext cx="9600840" cy="3853440"/>
          </a:xfrm>
          <a:prstGeom prst="rect">
            <a:avLst/>
          </a:prstGeom>
          <a:noFill/>
          <a:ln w="0">
            <a:noFill/>
          </a:ln>
        </p:spPr>
        <p:style>
          <a:lnRef idx="0">
            <a:scrgbClr r="0" g="0" b="0"/>
          </a:lnRef>
          <a:fillRef idx="0">
            <a:scrgbClr r="0" g="0" b="0"/>
          </a:fillRef>
          <a:effectRef idx="0">
            <a:scrgbClr r="0" g="0" b="0"/>
          </a:effectRef>
          <a:fontRef idx="minor"/>
        </p:style>
        <p:txBody>
          <a:bodyPr anchor="t">
            <a:normAutofit/>
          </a:bodyPr>
          <a:lstStyle/>
          <a:p>
            <a:pPr marL="274320" indent="-228600">
              <a:lnSpc>
                <a:spcPct val="90000"/>
              </a:lnSpc>
              <a:spcBef>
                <a:spcPts val="1800"/>
              </a:spcBef>
              <a:buClr>
                <a:srgbClr val="A85229"/>
              </a:buClr>
              <a:buFont typeface="Arial"/>
              <a:buChar char="•"/>
            </a:pPr>
            <a:r>
              <a:rPr lang="en-US" sz="2400" b="0" strike="noStrike" spc="-1">
                <a:solidFill>
                  <a:srgbClr val="514A40"/>
                </a:solidFill>
                <a:latin typeface="Cambria"/>
              </a:rPr>
              <a:t>Create guidelines for software adoption to add to private organizations existing policy</a:t>
            </a:r>
            <a:endParaRPr lang="en-US" sz="2400" b="0" strike="noStrike" spc="-1">
              <a:latin typeface="Arial"/>
            </a:endParaRPr>
          </a:p>
          <a:p>
            <a:pPr marL="274320" indent="-228600">
              <a:lnSpc>
                <a:spcPct val="90000"/>
              </a:lnSpc>
              <a:spcBef>
                <a:spcPts val="1800"/>
              </a:spcBef>
              <a:buClr>
                <a:srgbClr val="A85229"/>
              </a:buClr>
              <a:buFont typeface="Arial"/>
              <a:buChar char="•"/>
            </a:pPr>
            <a:r>
              <a:rPr lang="en-US" sz="2400" b="0" strike="noStrike" spc="-1">
                <a:solidFill>
                  <a:srgbClr val="514A40"/>
                </a:solidFill>
                <a:latin typeface="Cambria"/>
              </a:rPr>
              <a:t>Create guidelines for the USFG to consider in M&amp;A filings</a:t>
            </a:r>
            <a:endParaRPr lang="en-US" sz="2400" b="0" strike="noStrike" spc="-1">
              <a:latin typeface="Arial"/>
            </a:endParaRPr>
          </a:p>
          <a:p>
            <a:pPr marL="274320" indent="-228600">
              <a:lnSpc>
                <a:spcPct val="90000"/>
              </a:lnSpc>
              <a:spcBef>
                <a:spcPts val="1800"/>
              </a:spcBef>
              <a:buClr>
                <a:srgbClr val="A85229"/>
              </a:buClr>
              <a:buFont typeface="Arial"/>
              <a:buChar char="•"/>
            </a:pPr>
            <a:r>
              <a:rPr lang="en-US" sz="2400" b="0" strike="noStrike" spc="-1">
                <a:solidFill>
                  <a:srgbClr val="514A40"/>
                </a:solidFill>
                <a:latin typeface="Cambria"/>
              </a:rPr>
              <a:t>Create guidelines for DoD (Department of Defense) when contractors attempt to consolidate</a:t>
            </a:r>
            <a:endParaRPr lang="en-US" sz="24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1295280" y="380880"/>
            <a:ext cx="9600840" cy="1142640"/>
          </a:xfrm>
          <a:prstGeom prst="rect">
            <a:avLst/>
          </a:prstGeom>
          <a:noFill/>
          <a:ln w="0">
            <a:noFill/>
          </a:ln>
        </p:spPr>
        <p:txBody>
          <a:bodyPr lIns="91440" tIns="45720" rIns="91440" bIns="45720" anchor="b">
            <a:noAutofit/>
          </a:bodyPr>
          <a:lstStyle/>
          <a:p>
            <a:pPr>
              <a:lnSpc>
                <a:spcPct val="90000"/>
              </a:lnSpc>
              <a:buNone/>
            </a:pPr>
            <a:r>
              <a:rPr lang="en-US" sz="3200" b="1" strike="noStrike" cap="all" spc="-1">
                <a:solidFill>
                  <a:srgbClr val="A85229"/>
                </a:solidFill>
                <a:latin typeface="Cambria"/>
              </a:rPr>
              <a:t>Goals (</a:t>
            </a:r>
            <a:r>
              <a:rPr lang="en-US" sz="3200" b="1" cap="all" spc="-1">
                <a:solidFill>
                  <a:srgbClr val="A85229"/>
                </a:solidFill>
                <a:latin typeface="Cambria"/>
              </a:rPr>
              <a:t>revised</a:t>
            </a:r>
            <a:r>
              <a:rPr lang="en-US" sz="3200" b="1" strike="noStrike" cap="all" spc="-1">
                <a:solidFill>
                  <a:srgbClr val="A85229"/>
                </a:solidFill>
                <a:latin typeface="Cambria"/>
              </a:rPr>
              <a:t>)</a:t>
            </a:r>
            <a:endParaRPr lang="en-US" sz="3200" b="0" strike="noStrike" spc="-1">
              <a:solidFill>
                <a:srgbClr val="514A40"/>
              </a:solidFill>
              <a:latin typeface="Cambria"/>
            </a:endParaRPr>
          </a:p>
        </p:txBody>
      </p:sp>
      <p:sp>
        <p:nvSpPr>
          <p:cNvPr id="92" name="Content Placeholder 2"/>
          <p:cNvSpPr/>
          <p:nvPr/>
        </p:nvSpPr>
        <p:spPr>
          <a:xfrm>
            <a:off x="1447920" y="1738440"/>
            <a:ext cx="9600840" cy="3813840"/>
          </a:xfrm>
          <a:prstGeom prst="rect">
            <a:avLst/>
          </a:prstGeom>
          <a:noFill/>
          <a:ln w="0">
            <a:noFill/>
          </a:ln>
        </p:spPr>
        <p:style>
          <a:lnRef idx="0">
            <a:scrgbClr r="0" g="0" b="0"/>
          </a:lnRef>
          <a:fillRef idx="0">
            <a:scrgbClr r="0" g="0" b="0"/>
          </a:fillRef>
          <a:effectRef idx="0">
            <a:scrgbClr r="0" g="0" b="0"/>
          </a:effectRef>
          <a:fontRef idx="minor"/>
        </p:style>
        <p:txBody>
          <a:bodyPr anchor="t">
            <a:normAutofit/>
          </a:bodyPr>
          <a:lstStyle/>
          <a:p>
            <a:pPr marL="274320" indent="-228600">
              <a:lnSpc>
                <a:spcPct val="90000"/>
              </a:lnSpc>
              <a:spcBef>
                <a:spcPts val="1800"/>
              </a:spcBef>
              <a:buClr>
                <a:srgbClr val="A85229"/>
              </a:buClr>
              <a:buFont typeface="Arial"/>
              <a:buChar char="•"/>
            </a:pPr>
            <a:r>
              <a:rPr lang="en-US" sz="2800" b="0" strike="noStrike" spc="-1">
                <a:solidFill>
                  <a:srgbClr val="514A40"/>
                </a:solidFill>
                <a:latin typeface="Cambria"/>
              </a:rPr>
              <a:t>Two Models </a:t>
            </a:r>
            <a:endParaRPr lang="en-US" sz="2800" b="0" strike="noStrike" spc="-1">
              <a:latin typeface="Arial"/>
            </a:endParaRPr>
          </a:p>
          <a:p>
            <a:pPr marL="594360" lvl="1" indent="-228600">
              <a:lnSpc>
                <a:spcPct val="90000"/>
              </a:lnSpc>
              <a:spcBef>
                <a:spcPts val="1001"/>
              </a:spcBef>
              <a:buClr>
                <a:srgbClr val="A85229"/>
              </a:buClr>
              <a:buFont typeface="Arial"/>
              <a:buChar char="•"/>
            </a:pPr>
            <a:r>
              <a:rPr lang="en-US" sz="2600" b="0" strike="noStrike" spc="-1">
                <a:solidFill>
                  <a:srgbClr val="514A40"/>
                </a:solidFill>
                <a:latin typeface="Cambria"/>
              </a:rPr>
              <a:t>Network Attack </a:t>
            </a:r>
            <a:endParaRPr lang="en-US" sz="2600" b="0" strike="noStrike" spc="-1">
              <a:latin typeface="Arial"/>
            </a:endParaRPr>
          </a:p>
          <a:p>
            <a:pPr marL="594360" lvl="1" indent="-228600">
              <a:lnSpc>
                <a:spcPct val="90000"/>
              </a:lnSpc>
              <a:spcBef>
                <a:spcPts val="1001"/>
              </a:spcBef>
              <a:buClr>
                <a:srgbClr val="A85229"/>
              </a:buClr>
              <a:buFont typeface="Arial"/>
              <a:buChar char="•"/>
            </a:pPr>
            <a:r>
              <a:rPr lang="en-US" sz="2600" b="0" strike="noStrike" spc="-1">
                <a:solidFill>
                  <a:srgbClr val="514A40"/>
                </a:solidFill>
                <a:latin typeface="Cambria"/>
              </a:rPr>
              <a:t>Effects of outage on Supply Chain</a:t>
            </a:r>
            <a:endParaRPr lang="en-US" sz="2600" b="0" strike="noStrike" spc="-1">
              <a:latin typeface="Arial"/>
            </a:endParaRPr>
          </a:p>
          <a:p>
            <a:pPr marL="274320" indent="-228600">
              <a:lnSpc>
                <a:spcPct val="90000"/>
              </a:lnSpc>
              <a:spcBef>
                <a:spcPts val="1800"/>
              </a:spcBef>
              <a:buClr>
                <a:srgbClr val="A85229"/>
              </a:buClr>
              <a:buFont typeface="Arial"/>
              <a:buChar char="•"/>
            </a:pPr>
            <a:r>
              <a:rPr lang="en-US" sz="2800" b="0" strike="noStrike" spc="-1">
                <a:solidFill>
                  <a:srgbClr val="514A40"/>
                </a:solidFill>
                <a:latin typeface="Cambria"/>
              </a:rPr>
              <a:t>Survey of IT and non-IT decision makers</a:t>
            </a:r>
            <a:endParaRPr lang="en-US" sz="2800" b="0" strike="noStrike" spc="-1">
              <a:latin typeface="Arial"/>
            </a:endParaRPr>
          </a:p>
          <a:p>
            <a:pPr marL="274320" indent="-228600">
              <a:lnSpc>
                <a:spcPct val="90000"/>
              </a:lnSpc>
              <a:spcBef>
                <a:spcPts val="1800"/>
              </a:spcBef>
              <a:buClr>
                <a:srgbClr val="A85229"/>
              </a:buClr>
              <a:buFont typeface="Arial"/>
              <a:buChar char="•"/>
            </a:pPr>
            <a:r>
              <a:rPr lang="en-US" sz="2800" b="0" strike="noStrike" spc="-1">
                <a:solidFill>
                  <a:srgbClr val="514A40"/>
                </a:solidFill>
                <a:latin typeface="Cambria"/>
              </a:rPr>
              <a:t>Case Studies of Crowd Strike and JBS</a:t>
            </a:r>
            <a:endParaRPr lang="en-US" sz="2800" b="0" strike="noStrike" spc="-1">
              <a:latin typeface="Arial"/>
            </a:endParaRPr>
          </a:p>
          <a:p>
            <a:pPr marL="274320" indent="-228600">
              <a:lnSpc>
                <a:spcPct val="90000"/>
              </a:lnSpc>
              <a:spcBef>
                <a:spcPts val="1800"/>
              </a:spcBef>
              <a:buClr>
                <a:srgbClr val="A85229"/>
              </a:buClr>
              <a:buFont typeface="Arial"/>
              <a:buChar char="•"/>
            </a:pPr>
            <a:r>
              <a:rPr lang="en-US" sz="2800" b="0" strike="noStrike" spc="-1">
                <a:solidFill>
                  <a:srgbClr val="514A40"/>
                </a:solidFill>
                <a:latin typeface="Cambria"/>
              </a:rPr>
              <a:t>Use above three as evidence for paper</a:t>
            </a:r>
            <a:endParaRPr lang="en-US" sz="2800" b="0" strike="noStrike" spc="-1">
              <a:latin typeface="Aria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1295280" y="380880"/>
            <a:ext cx="9600840" cy="1142640"/>
          </a:xfrm>
          <a:prstGeom prst="rect">
            <a:avLst/>
          </a:prstGeom>
          <a:noFill/>
          <a:ln w="0">
            <a:noFill/>
          </a:ln>
        </p:spPr>
        <p:txBody>
          <a:bodyPr lIns="91440" tIns="45720" rIns="91440" bIns="45720" anchor="b">
            <a:noAutofit/>
          </a:bodyPr>
          <a:lstStyle/>
          <a:p>
            <a:r>
              <a:rPr lang="en-US" sz="3200" b="1" strike="noStrike" cap="all" spc="-1">
                <a:solidFill>
                  <a:srgbClr val="A85229"/>
                </a:solidFill>
                <a:latin typeface="Cambria"/>
              </a:rPr>
              <a:t>Progress – </a:t>
            </a:r>
            <a:r>
              <a:rPr lang="en-US" sz="3200" b="1" cap="all" spc="-1">
                <a:solidFill>
                  <a:srgbClr val="A85229"/>
                </a:solidFill>
                <a:latin typeface="Cambria"/>
              </a:rPr>
              <a:t>Network </a:t>
            </a:r>
            <a:r>
              <a:rPr lang="en-US" sz="3200" b="1" strike="noStrike" cap="all" spc="-1">
                <a:solidFill>
                  <a:srgbClr val="A85229"/>
                </a:solidFill>
                <a:latin typeface="Cambria"/>
              </a:rPr>
              <a:t>Modeling </a:t>
            </a:r>
            <a:endParaRPr lang="en-US"/>
          </a:p>
        </p:txBody>
      </p:sp>
      <p:sp>
        <p:nvSpPr>
          <p:cNvPr id="94" name="PlaceHolder 2"/>
          <p:cNvSpPr>
            <a:spLocks noGrp="1"/>
          </p:cNvSpPr>
          <p:nvPr>
            <p:ph/>
          </p:nvPr>
        </p:nvSpPr>
        <p:spPr>
          <a:xfrm>
            <a:off x="1295280" y="1828800"/>
            <a:ext cx="9600840" cy="4114440"/>
          </a:xfrm>
          <a:prstGeom prst="rect">
            <a:avLst/>
          </a:prstGeom>
          <a:noFill/>
          <a:ln w="0">
            <a:noFill/>
          </a:ln>
        </p:spPr>
        <p:txBody>
          <a:bodyPr lIns="91440" tIns="45720" rIns="91440" bIns="45720" anchor="t">
            <a:noAutofit/>
          </a:bodyPr>
          <a:lstStyle/>
          <a:p>
            <a:pPr marL="274320">
              <a:spcBef>
                <a:spcPts val="1800"/>
              </a:spcBef>
              <a:buClr>
                <a:srgbClr val="A85229"/>
              </a:buClr>
              <a:buFont typeface="Arial"/>
              <a:buChar char="•"/>
            </a:pPr>
            <a:r>
              <a:rPr lang="en-US" sz="2500" b="1" spc="-1">
                <a:solidFill>
                  <a:srgbClr val="514A40"/>
                </a:solidFill>
                <a:latin typeface="Cambria"/>
              </a:rPr>
              <a:t>Purpose</a:t>
            </a:r>
            <a:endParaRPr lang="en-US" sz="2500" b="1">
              <a:solidFill>
                <a:srgbClr val="000000"/>
              </a:solidFill>
              <a:latin typeface="Arial"/>
            </a:endParaRPr>
          </a:p>
          <a:p>
            <a:pPr marL="274320" indent="-228600">
              <a:lnSpc>
                <a:spcPct val="90000"/>
              </a:lnSpc>
              <a:spcBef>
                <a:spcPts val="1800"/>
              </a:spcBef>
              <a:buClr>
                <a:srgbClr val="A85229"/>
              </a:buClr>
              <a:buFont typeface="Arial"/>
              <a:buChar char="•"/>
            </a:pPr>
            <a:r>
              <a:rPr lang="en-US" sz="2000" spc="-1">
                <a:solidFill>
                  <a:srgbClr val="514A40"/>
                </a:solidFill>
                <a:latin typeface="Cambria"/>
                <a:cs typeface="Arial"/>
              </a:rPr>
              <a:t>This</a:t>
            </a:r>
            <a:r>
              <a:rPr lang="en-US" sz="2000" spc="-1">
                <a:solidFill>
                  <a:srgbClr val="514A40"/>
                </a:solidFill>
                <a:latin typeface="Cambria"/>
                <a:ea typeface="+mn-lt"/>
                <a:cs typeface="+mn-lt"/>
              </a:rPr>
              <a:t> model is designed to simulate the network vulnerabilities associated with the CrowdStrike outage. It shows the effects of a potential cyberattack by illustrating how a network can be brought down, the extent of the disruption, and the timeline required for the recovery </a:t>
            </a:r>
            <a:r>
              <a:rPr lang="en-US" sz="2000" b="0" strike="noStrike" spc="-1">
                <a:solidFill>
                  <a:srgbClr val="514A40"/>
                </a:solidFill>
                <a:latin typeface="Cambria"/>
                <a:ea typeface="+mn-lt"/>
                <a:cs typeface="+mn-lt"/>
              </a:rPr>
              <a:t>of </a:t>
            </a:r>
            <a:r>
              <a:rPr lang="en-US" sz="2000" spc="-1">
                <a:solidFill>
                  <a:srgbClr val="514A40"/>
                </a:solidFill>
                <a:latin typeface="Cambria"/>
                <a:ea typeface="+mn-lt"/>
                <a:cs typeface="+mn-lt"/>
              </a:rPr>
              <a:t>services. The goal is to demonstrate network outage and provide insight into the time it takes to bring the network back online.</a:t>
            </a:r>
            <a:endParaRPr lang="en-US" sz="2000">
              <a:latin typeface="Cambria"/>
            </a:endParaRPr>
          </a:p>
          <a:p>
            <a:pPr marL="274320">
              <a:spcBef>
                <a:spcPts val="1800"/>
              </a:spcBef>
              <a:buClr>
                <a:srgbClr val="A85229"/>
              </a:buClr>
              <a:buFont typeface="Arial"/>
              <a:buChar char="•"/>
            </a:pPr>
            <a:endParaRPr lang="en-US" sz="2000" b="0" strike="noStrike" spc="-1">
              <a:solidFill>
                <a:srgbClr val="514A40"/>
              </a:solidFill>
              <a:latin typeface="Cambria"/>
              <a:cs typeface="Arial"/>
            </a:endParaRPr>
          </a:p>
          <a:p>
            <a:pPr marL="274320" indent="-228600">
              <a:lnSpc>
                <a:spcPct val="90000"/>
              </a:lnSpc>
              <a:spcBef>
                <a:spcPts val="1800"/>
              </a:spcBef>
              <a:buClr>
                <a:srgbClr val="A85229"/>
              </a:buClr>
              <a:buFont typeface="Arial"/>
              <a:buChar char="•"/>
            </a:pPr>
            <a:endParaRPr lang="en-US" sz="2000" b="0" strike="noStrike" spc="-1">
              <a:solidFill>
                <a:srgbClr val="514A40"/>
              </a:solidFill>
              <a:latin typeface="Cambria"/>
              <a:cs typeface="Arial"/>
            </a:endParaRPr>
          </a:p>
          <a:p>
            <a:pPr marL="274320">
              <a:spcBef>
                <a:spcPts val="1800"/>
              </a:spcBef>
              <a:buClr>
                <a:srgbClr val="A85229"/>
              </a:buClr>
              <a:buFont typeface="Arial"/>
              <a:buChar char="•"/>
            </a:pPr>
            <a:endParaRPr lang="en-US" sz="2000" spc="-1">
              <a:solidFill>
                <a:srgbClr val="514A40"/>
              </a:solidFill>
              <a:latin typeface="Cambri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61C43-6F6F-BC1F-17A2-B6C42C9408C3}"/>
              </a:ext>
            </a:extLst>
          </p:cNvPr>
          <p:cNvSpPr>
            <a:spLocks noGrp="1"/>
          </p:cNvSpPr>
          <p:nvPr>
            <p:ph type="title"/>
          </p:nvPr>
        </p:nvSpPr>
        <p:spPr/>
        <p:txBody>
          <a:bodyPr/>
          <a:lstStyle/>
          <a:p>
            <a:endParaRPr lang="en-US"/>
          </a:p>
        </p:txBody>
      </p:sp>
      <p:pic>
        <p:nvPicPr>
          <p:cNvPr id="5" name="Content Placeholder 4" descr="A screenshot of a computer&#10;&#10;AI-generated content may be incorrect.">
            <a:extLst>
              <a:ext uri="{FF2B5EF4-FFF2-40B4-BE49-F238E27FC236}">
                <a16:creationId xmlns:a16="http://schemas.microsoft.com/office/drawing/2014/main" id="{9C6819B3-F211-FFE3-4C67-B6099FF328A8}"/>
              </a:ext>
            </a:extLst>
          </p:cNvPr>
          <p:cNvPicPr>
            <a:picLocks noGrp="1" noChangeAspect="1"/>
          </p:cNvPicPr>
          <p:nvPr>
            <p:ph/>
          </p:nvPr>
        </p:nvPicPr>
        <p:blipFill>
          <a:blip r:embed="rId2"/>
          <a:stretch>
            <a:fillRect/>
          </a:stretch>
        </p:blipFill>
        <p:spPr>
          <a:xfrm>
            <a:off x="1570512" y="1828800"/>
            <a:ext cx="4134576" cy="4114440"/>
          </a:xfrm>
        </p:spPr>
      </p:pic>
      <p:pic>
        <p:nvPicPr>
          <p:cNvPr id="6" name="Picture 5" descr="A computer screen shot of a network&#10;&#10;AI-generated content may be incorrect.">
            <a:extLst>
              <a:ext uri="{FF2B5EF4-FFF2-40B4-BE49-F238E27FC236}">
                <a16:creationId xmlns:a16="http://schemas.microsoft.com/office/drawing/2014/main" id="{CC40E097-C54D-1E77-5422-E8B71F8FB33D}"/>
              </a:ext>
            </a:extLst>
          </p:cNvPr>
          <p:cNvPicPr>
            <a:picLocks noChangeAspect="1"/>
          </p:cNvPicPr>
          <p:nvPr/>
        </p:nvPicPr>
        <p:blipFill>
          <a:blip r:embed="rId3"/>
          <a:stretch>
            <a:fillRect/>
          </a:stretch>
        </p:blipFill>
        <p:spPr>
          <a:xfrm>
            <a:off x="-2732" y="611659"/>
            <a:ext cx="7877014" cy="6248400"/>
          </a:xfrm>
          <a:prstGeom prst="rect">
            <a:avLst/>
          </a:prstGeom>
        </p:spPr>
      </p:pic>
      <p:sp>
        <p:nvSpPr>
          <p:cNvPr id="8" name="Content Placeholder 7">
            <a:extLst>
              <a:ext uri="{FF2B5EF4-FFF2-40B4-BE49-F238E27FC236}">
                <a16:creationId xmlns:a16="http://schemas.microsoft.com/office/drawing/2014/main" id="{F919DE36-C36F-3777-797A-15FF996823AB}"/>
              </a:ext>
            </a:extLst>
          </p:cNvPr>
          <p:cNvSpPr>
            <a:spLocks noGrp="1"/>
          </p:cNvSpPr>
          <p:nvPr>
            <p:ph/>
          </p:nvPr>
        </p:nvSpPr>
        <p:spPr>
          <a:xfrm>
            <a:off x="7869668" y="1828800"/>
            <a:ext cx="4151640" cy="4114440"/>
          </a:xfrm>
        </p:spPr>
        <p:txBody>
          <a:bodyPr>
            <a:normAutofit lnSpcReduction="10000"/>
          </a:bodyPr>
          <a:lstStyle/>
          <a:p>
            <a:r>
              <a:rPr lang="en-US"/>
              <a:t>The red dot represents CrowdStrike.</a:t>
            </a:r>
          </a:p>
          <a:p>
            <a:r>
              <a:rPr lang="en-US"/>
              <a:t>Variables</a:t>
            </a:r>
          </a:p>
          <a:p>
            <a:pPr lvl="1">
              <a:buFont typeface="Courier New" panose="020B0604020202020204" pitchFamily="34" charset="0"/>
              <a:buChar char="o"/>
            </a:pPr>
            <a:r>
              <a:rPr lang="en-US" err="1"/>
              <a:t>Crowdstrike</a:t>
            </a:r>
            <a:r>
              <a:rPr lang="en-US"/>
              <a:t>-connections</a:t>
            </a:r>
          </a:p>
          <a:p>
            <a:pPr lvl="2">
              <a:buFont typeface="Wingdings" panose="020B0604020202020204" pitchFamily="34" charset="0"/>
              <a:buChar char="§"/>
            </a:pPr>
            <a:r>
              <a:rPr lang="en-US"/>
              <a:t>Number of connections to </a:t>
            </a:r>
            <a:r>
              <a:rPr lang="en-US" err="1"/>
              <a:t>crowdstrike</a:t>
            </a:r>
            <a:endParaRPr lang="en-US"/>
          </a:p>
          <a:p>
            <a:pPr lvl="1">
              <a:buFont typeface="Courier New" panose="020B0604020202020204" pitchFamily="34" charset="0"/>
              <a:buChar char="o"/>
            </a:pPr>
            <a:r>
              <a:rPr lang="en-US"/>
              <a:t>Bad-update-spread is the chance of node receiving update.</a:t>
            </a:r>
          </a:p>
          <a:p>
            <a:pPr lvl="1">
              <a:buFont typeface="Courier New" panose="020B0604020202020204" pitchFamily="34" charset="0"/>
              <a:buChar char="o"/>
            </a:pPr>
            <a:r>
              <a:rPr lang="en-US"/>
              <a:t>Recovery-delay</a:t>
            </a:r>
          </a:p>
          <a:p>
            <a:pPr lvl="2">
              <a:buFont typeface="Wingdings" panose="020B0604020202020204" pitchFamily="34" charset="0"/>
              <a:buChar char="§"/>
            </a:pPr>
            <a:r>
              <a:rPr lang="en-US"/>
              <a:t>Amount of time it took fix implementation. </a:t>
            </a:r>
          </a:p>
          <a:p>
            <a:pPr lvl="1">
              <a:buFont typeface="Courier New" panose="020B0604020202020204" pitchFamily="34" charset="0"/>
              <a:buChar char="o"/>
            </a:pPr>
            <a:endParaRPr lang="en-US"/>
          </a:p>
        </p:txBody>
      </p:sp>
    </p:spTree>
    <p:extLst>
      <p:ext uri="{BB962C8B-B14F-4D97-AF65-F5344CB8AC3E}">
        <p14:creationId xmlns:p14="http://schemas.microsoft.com/office/powerpoint/2010/main" val="1085942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750607-A5C1-6F88-E18C-7EA18B9BCF17}"/>
            </a:ext>
          </a:extLst>
        </p:cNvPr>
        <p:cNvGrpSpPr/>
        <p:nvPr/>
      </p:nvGrpSpPr>
      <p:grpSpPr>
        <a:xfrm>
          <a:off x="0" y="0"/>
          <a:ext cx="0" cy="0"/>
          <a:chOff x="0" y="0"/>
          <a:chExt cx="0" cy="0"/>
        </a:xfrm>
      </p:grpSpPr>
      <p:sp>
        <p:nvSpPr>
          <p:cNvPr id="95" name="PlaceHolder 1">
            <a:extLst>
              <a:ext uri="{FF2B5EF4-FFF2-40B4-BE49-F238E27FC236}">
                <a16:creationId xmlns:a16="http://schemas.microsoft.com/office/drawing/2014/main" id="{0586CEB6-3475-CA6F-2F39-5F6EA9ED2163}"/>
              </a:ext>
            </a:extLst>
          </p:cNvPr>
          <p:cNvSpPr>
            <a:spLocks noGrp="1"/>
          </p:cNvSpPr>
          <p:nvPr>
            <p:ph type="title"/>
          </p:nvPr>
        </p:nvSpPr>
        <p:spPr>
          <a:xfrm>
            <a:off x="1295280" y="380880"/>
            <a:ext cx="9600840" cy="1142640"/>
          </a:xfrm>
          <a:prstGeom prst="rect">
            <a:avLst/>
          </a:prstGeom>
          <a:noFill/>
          <a:ln w="0">
            <a:noFill/>
          </a:ln>
        </p:spPr>
        <p:txBody>
          <a:bodyPr lIns="91440" tIns="45720" rIns="91440" bIns="45720" anchor="b">
            <a:noAutofit/>
          </a:bodyPr>
          <a:lstStyle/>
          <a:p>
            <a:r>
              <a:rPr lang="en-US" sz="3200" b="1" strike="noStrike" cap="all" spc="-1">
                <a:solidFill>
                  <a:srgbClr val="A85229"/>
                </a:solidFill>
                <a:latin typeface="Cambria"/>
              </a:rPr>
              <a:t>Findings – </a:t>
            </a:r>
            <a:r>
              <a:rPr lang="en-US" sz="3200" b="1" cap="all" spc="-1">
                <a:solidFill>
                  <a:srgbClr val="A85229"/>
                </a:solidFill>
                <a:latin typeface="Cambria"/>
              </a:rPr>
              <a:t>network Model</a:t>
            </a:r>
            <a:endParaRPr lang="en-US" sz="3200" b="0" strike="noStrike" spc="-1">
              <a:solidFill>
                <a:srgbClr val="514A40"/>
              </a:solidFill>
              <a:latin typeface="Cambria"/>
            </a:endParaRPr>
          </a:p>
        </p:txBody>
      </p:sp>
      <p:sp>
        <p:nvSpPr>
          <p:cNvPr id="96" name="PlaceHolder 2">
            <a:extLst>
              <a:ext uri="{FF2B5EF4-FFF2-40B4-BE49-F238E27FC236}">
                <a16:creationId xmlns:a16="http://schemas.microsoft.com/office/drawing/2014/main" id="{18FA053B-42EF-641D-05DB-AD913DF7D876}"/>
              </a:ext>
            </a:extLst>
          </p:cNvPr>
          <p:cNvSpPr>
            <a:spLocks noGrp="1"/>
          </p:cNvSpPr>
          <p:nvPr>
            <p:ph/>
          </p:nvPr>
        </p:nvSpPr>
        <p:spPr>
          <a:xfrm>
            <a:off x="1295280" y="1828800"/>
            <a:ext cx="9600840" cy="4114440"/>
          </a:xfrm>
          <a:prstGeom prst="rect">
            <a:avLst/>
          </a:prstGeom>
          <a:noFill/>
          <a:ln w="0">
            <a:noFill/>
          </a:ln>
        </p:spPr>
        <p:txBody>
          <a:bodyPr lIns="91440" tIns="45720" rIns="91440" bIns="45720" anchor="t">
            <a:noAutofit/>
          </a:bodyPr>
          <a:lstStyle/>
          <a:p>
            <a:pPr marL="274320">
              <a:spcBef>
                <a:spcPts val="1800"/>
              </a:spcBef>
              <a:buClr>
                <a:srgbClr val="A85229"/>
              </a:buClr>
              <a:buFont typeface="Arial"/>
              <a:buChar char="•"/>
            </a:pPr>
            <a:r>
              <a:rPr lang="en-US" sz="2000" spc="-1">
                <a:solidFill>
                  <a:srgbClr val="514A40"/>
                </a:solidFill>
                <a:latin typeface="Cambria"/>
              </a:rPr>
              <a:t>Graph 1 mimics the response delay to fix the update and the increased number of connections to </a:t>
            </a:r>
            <a:r>
              <a:rPr lang="en-US" sz="2000" spc="-1" err="1">
                <a:solidFill>
                  <a:srgbClr val="514A40"/>
                </a:solidFill>
                <a:latin typeface="Cambria"/>
              </a:rPr>
              <a:t>Crowdstrike</a:t>
            </a:r>
            <a:r>
              <a:rPr lang="en-US" sz="2000" spc="-1">
                <a:solidFill>
                  <a:srgbClr val="514A40"/>
                </a:solidFill>
                <a:latin typeface="Cambria"/>
              </a:rPr>
              <a:t> giving an increasing the number of nodes that received update. </a:t>
            </a:r>
          </a:p>
          <a:p>
            <a:pPr marL="274320">
              <a:spcBef>
                <a:spcPts val="1800"/>
              </a:spcBef>
              <a:buClr>
                <a:srgbClr val="A85229"/>
              </a:buClr>
              <a:buFont typeface="Arial"/>
              <a:buChar char="•"/>
            </a:pPr>
            <a:r>
              <a:rPr lang="en-US" sz="2000" spc="-1">
                <a:solidFill>
                  <a:srgbClr val="514A40"/>
                </a:solidFill>
                <a:latin typeface="Cambria"/>
              </a:rPr>
              <a:t>Graph 2 shows decreased time response and decrease connections to </a:t>
            </a:r>
            <a:r>
              <a:rPr lang="en-US" sz="2000" spc="-1" err="1">
                <a:solidFill>
                  <a:srgbClr val="514A40"/>
                </a:solidFill>
                <a:latin typeface="Cambria"/>
              </a:rPr>
              <a:t>Crowdstrike</a:t>
            </a:r>
            <a:r>
              <a:rPr lang="en-US" sz="2000" spc="-1">
                <a:solidFill>
                  <a:srgbClr val="514A40"/>
                </a:solidFill>
                <a:latin typeface="Cambria"/>
              </a:rPr>
              <a:t>. This shows the recovery was faster with limited number of affected nodes. </a:t>
            </a:r>
          </a:p>
        </p:txBody>
      </p:sp>
      <p:pic>
        <p:nvPicPr>
          <p:cNvPr id="3" name="Picture 2" descr="A screen shot of a graph&#10;&#10;AI-generated content may be incorrect.">
            <a:extLst>
              <a:ext uri="{FF2B5EF4-FFF2-40B4-BE49-F238E27FC236}">
                <a16:creationId xmlns:a16="http://schemas.microsoft.com/office/drawing/2014/main" id="{05A848DA-B2C2-96D1-4C5D-10262226B7A7}"/>
              </a:ext>
            </a:extLst>
          </p:cNvPr>
          <p:cNvPicPr>
            <a:picLocks noChangeAspect="1"/>
          </p:cNvPicPr>
          <p:nvPr/>
        </p:nvPicPr>
        <p:blipFill>
          <a:blip r:embed="rId2"/>
          <a:stretch>
            <a:fillRect/>
          </a:stretch>
        </p:blipFill>
        <p:spPr>
          <a:xfrm>
            <a:off x="1722738" y="3773702"/>
            <a:ext cx="3124200" cy="2152650"/>
          </a:xfrm>
          <a:prstGeom prst="rect">
            <a:avLst/>
          </a:prstGeom>
        </p:spPr>
      </p:pic>
      <p:pic>
        <p:nvPicPr>
          <p:cNvPr id="4" name="Picture 3" descr="A graph of a network status&#10;&#10;AI-generated content may be incorrect.">
            <a:extLst>
              <a:ext uri="{FF2B5EF4-FFF2-40B4-BE49-F238E27FC236}">
                <a16:creationId xmlns:a16="http://schemas.microsoft.com/office/drawing/2014/main" id="{17A19474-C511-62A2-08F4-95FDED4537AE}"/>
              </a:ext>
            </a:extLst>
          </p:cNvPr>
          <p:cNvPicPr>
            <a:picLocks noChangeAspect="1"/>
          </p:cNvPicPr>
          <p:nvPr/>
        </p:nvPicPr>
        <p:blipFill>
          <a:blip r:embed="rId3"/>
          <a:stretch>
            <a:fillRect/>
          </a:stretch>
        </p:blipFill>
        <p:spPr>
          <a:xfrm>
            <a:off x="7033017" y="3811582"/>
            <a:ext cx="3105150" cy="2114550"/>
          </a:xfrm>
          <a:prstGeom prst="rect">
            <a:avLst/>
          </a:prstGeom>
        </p:spPr>
      </p:pic>
    </p:spTree>
    <p:extLst>
      <p:ext uri="{BB962C8B-B14F-4D97-AF65-F5344CB8AC3E}">
        <p14:creationId xmlns:p14="http://schemas.microsoft.com/office/powerpoint/2010/main" val="38045136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7F399C-1B23-A293-2BBC-6E20667E2C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C183DF-A4C2-F7D6-D58A-BF82B95B4B1E}"/>
              </a:ext>
            </a:extLst>
          </p:cNvPr>
          <p:cNvSpPr>
            <a:spLocks noGrp="1"/>
          </p:cNvSpPr>
          <p:nvPr>
            <p:ph type="title"/>
          </p:nvPr>
        </p:nvSpPr>
        <p:spPr/>
        <p:txBody>
          <a:bodyPr/>
          <a:lstStyle/>
          <a:p>
            <a:r>
              <a:rPr lang="en-US"/>
              <a:t>Network Demo</a:t>
            </a:r>
          </a:p>
        </p:txBody>
      </p:sp>
    </p:spTree>
    <p:extLst>
      <p:ext uri="{BB962C8B-B14F-4D97-AF65-F5344CB8AC3E}">
        <p14:creationId xmlns:p14="http://schemas.microsoft.com/office/powerpoint/2010/main" val="141070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F9F7F3"/>
      </a:lt2>
      <a:accent1>
        <a:srgbClr val="A85229"/>
      </a:accent1>
      <a:accent2>
        <a:srgbClr val="98916E"/>
      </a:accent2>
      <a:accent3>
        <a:srgbClr val="C9A645"/>
      </a:accent3>
      <a:accent4>
        <a:srgbClr val="76A7B2"/>
      </a:accent4>
      <a:accent5>
        <a:srgbClr val="82A670"/>
      </a:accent5>
      <a:accent6>
        <a:srgbClr val="896170"/>
      </a:accent6>
      <a:hlink>
        <a:srgbClr val="A85229"/>
      </a:hlink>
      <a:folHlink>
        <a:srgbClr val="98916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Business red line presentation (widescreen)</Template>
  <Application>Microsoft Office PowerPoint</Application>
  <PresentationFormat>Widescreen</PresentationFormat>
  <Slides>22</Slides>
  <Notes>0</Notes>
  <HiddenSlides>0</HiddenSlide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Office Theme</vt:lpstr>
      <vt:lpstr>Office Theme</vt:lpstr>
      <vt:lpstr>Consolidation and National Security</vt:lpstr>
      <vt:lpstr>Problem</vt:lpstr>
      <vt:lpstr>Question</vt:lpstr>
      <vt:lpstr>Goals (Original)</vt:lpstr>
      <vt:lpstr>Goals (revised)</vt:lpstr>
      <vt:lpstr>Progress – Network Modeling </vt:lpstr>
      <vt:lpstr>PowerPoint Presentation</vt:lpstr>
      <vt:lpstr>Findings – network Model</vt:lpstr>
      <vt:lpstr>Network Demo</vt:lpstr>
      <vt:lpstr>Progress – Supply Chain Modeling </vt:lpstr>
      <vt:lpstr>PowerPoint Presentation</vt:lpstr>
      <vt:lpstr>PowerPoint Presentation</vt:lpstr>
      <vt:lpstr>Progress – Supply Chain Modeling </vt:lpstr>
      <vt:lpstr>Progress – Supply Chain Modeling </vt:lpstr>
      <vt:lpstr>Supply Chain Demo</vt:lpstr>
      <vt:lpstr>Progress – Survey/defcon</vt:lpstr>
      <vt:lpstr>Findings – Survey/defcon402 </vt:lpstr>
      <vt:lpstr>PowerPoint Presentation</vt:lpstr>
      <vt:lpstr>Progress – Case Studies</vt:lpstr>
      <vt:lpstr>Findings – JBS</vt:lpstr>
      <vt:lpstr>Findings – Crowd Strike</vt:lpstr>
      <vt:lpstr>Final GOALS for M3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Ryan J. Thompson</dc:creator>
  <dc:description/>
  <cp:revision>4</cp:revision>
  <dcterms:created xsi:type="dcterms:W3CDTF">2025-02-16T15:56:03Z</dcterms:created>
  <dcterms:modified xsi:type="dcterms:W3CDTF">2025-04-06T22:18:53Z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12</vt:i4>
  </property>
</Properties>
</file>