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1F3782-1743-4F9F-87AA-3FE6BACA00B8}"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E02AB-7598-4B4E-A599-D6556F01A85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150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1F3782-1743-4F9F-87AA-3FE6BACA00B8}"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E02AB-7598-4B4E-A599-D6556F01A85F}" type="slidenum">
              <a:rPr lang="en-US" smtClean="0"/>
              <a:t>‹#›</a:t>
            </a:fld>
            <a:endParaRPr lang="en-US"/>
          </a:p>
        </p:txBody>
      </p:sp>
    </p:spTree>
    <p:extLst>
      <p:ext uri="{BB962C8B-B14F-4D97-AF65-F5344CB8AC3E}">
        <p14:creationId xmlns:p14="http://schemas.microsoft.com/office/powerpoint/2010/main" val="2436714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1F3782-1743-4F9F-87AA-3FE6BACA00B8}"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E02AB-7598-4B4E-A599-D6556F01A85F}" type="slidenum">
              <a:rPr lang="en-US" smtClean="0"/>
              <a:t>‹#›</a:t>
            </a:fld>
            <a:endParaRPr lang="en-US"/>
          </a:p>
        </p:txBody>
      </p:sp>
    </p:spTree>
    <p:extLst>
      <p:ext uri="{BB962C8B-B14F-4D97-AF65-F5344CB8AC3E}">
        <p14:creationId xmlns:p14="http://schemas.microsoft.com/office/powerpoint/2010/main" val="3000436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1F3782-1743-4F9F-87AA-3FE6BACA00B8}"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E02AB-7598-4B4E-A599-D6556F01A85F}" type="slidenum">
              <a:rPr lang="en-US" smtClean="0"/>
              <a:t>‹#›</a:t>
            </a:fld>
            <a:endParaRPr lang="en-US"/>
          </a:p>
        </p:txBody>
      </p:sp>
    </p:spTree>
    <p:extLst>
      <p:ext uri="{BB962C8B-B14F-4D97-AF65-F5344CB8AC3E}">
        <p14:creationId xmlns:p14="http://schemas.microsoft.com/office/powerpoint/2010/main" val="47946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1F3782-1743-4F9F-87AA-3FE6BACA00B8}"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E02AB-7598-4B4E-A599-D6556F01A85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666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1F3782-1743-4F9F-87AA-3FE6BACA00B8}"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8E02AB-7598-4B4E-A599-D6556F01A85F}" type="slidenum">
              <a:rPr lang="en-US" smtClean="0"/>
              <a:t>‹#›</a:t>
            </a:fld>
            <a:endParaRPr lang="en-US"/>
          </a:p>
        </p:txBody>
      </p:sp>
    </p:spTree>
    <p:extLst>
      <p:ext uri="{BB962C8B-B14F-4D97-AF65-F5344CB8AC3E}">
        <p14:creationId xmlns:p14="http://schemas.microsoft.com/office/powerpoint/2010/main" val="255401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1F3782-1743-4F9F-87AA-3FE6BACA00B8}" type="datetimeFigureOut">
              <a:rPr lang="en-US" smtClean="0"/>
              <a:t>6/23/2022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8E02AB-7598-4B4E-A599-D6556F01A85F}" type="slidenum">
              <a:rPr lang="en-US" smtClean="0"/>
              <a:t>‹#›</a:t>
            </a:fld>
            <a:endParaRPr lang="en-US"/>
          </a:p>
        </p:txBody>
      </p:sp>
    </p:spTree>
    <p:extLst>
      <p:ext uri="{BB962C8B-B14F-4D97-AF65-F5344CB8AC3E}">
        <p14:creationId xmlns:p14="http://schemas.microsoft.com/office/powerpoint/2010/main" val="1184658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1F3782-1743-4F9F-87AA-3FE6BACA00B8}" type="datetimeFigureOut">
              <a:rPr lang="en-US" smtClean="0"/>
              <a:t>6/23/2022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8E02AB-7598-4B4E-A599-D6556F01A85F}" type="slidenum">
              <a:rPr lang="en-US" smtClean="0"/>
              <a:t>‹#›</a:t>
            </a:fld>
            <a:endParaRPr lang="en-US"/>
          </a:p>
        </p:txBody>
      </p:sp>
    </p:spTree>
    <p:extLst>
      <p:ext uri="{BB962C8B-B14F-4D97-AF65-F5344CB8AC3E}">
        <p14:creationId xmlns:p14="http://schemas.microsoft.com/office/powerpoint/2010/main" val="71349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1F3782-1743-4F9F-87AA-3FE6BACA00B8}" type="datetimeFigureOut">
              <a:rPr lang="en-US" smtClean="0"/>
              <a:t>6/23/2022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F8E02AB-7598-4B4E-A599-D6556F01A85F}" type="slidenum">
              <a:rPr lang="en-US" smtClean="0"/>
              <a:t>‹#›</a:t>
            </a:fld>
            <a:endParaRPr lang="en-US"/>
          </a:p>
        </p:txBody>
      </p:sp>
    </p:spTree>
    <p:extLst>
      <p:ext uri="{BB962C8B-B14F-4D97-AF65-F5344CB8AC3E}">
        <p14:creationId xmlns:p14="http://schemas.microsoft.com/office/powerpoint/2010/main" val="3973292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1F3782-1743-4F9F-87AA-3FE6BACA00B8}" type="datetimeFigureOut">
              <a:rPr lang="en-US" smtClean="0"/>
              <a:t>6/23/2022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F8E02AB-7598-4B4E-A599-D6556F01A85F}" type="slidenum">
              <a:rPr lang="en-US" smtClean="0"/>
              <a:t>‹#›</a:t>
            </a:fld>
            <a:endParaRPr lang="en-US"/>
          </a:p>
        </p:txBody>
      </p:sp>
    </p:spTree>
    <p:extLst>
      <p:ext uri="{BB962C8B-B14F-4D97-AF65-F5344CB8AC3E}">
        <p14:creationId xmlns:p14="http://schemas.microsoft.com/office/powerpoint/2010/main" val="4137653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1F3782-1743-4F9F-87AA-3FE6BACA00B8}"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8E02AB-7598-4B4E-A599-D6556F01A85F}" type="slidenum">
              <a:rPr lang="en-US" smtClean="0"/>
              <a:t>‹#›</a:t>
            </a:fld>
            <a:endParaRPr lang="en-US"/>
          </a:p>
        </p:txBody>
      </p:sp>
    </p:spTree>
    <p:extLst>
      <p:ext uri="{BB962C8B-B14F-4D97-AF65-F5344CB8AC3E}">
        <p14:creationId xmlns:p14="http://schemas.microsoft.com/office/powerpoint/2010/main" val="577401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1F3782-1743-4F9F-87AA-3FE6BACA00B8}" type="datetimeFigureOut">
              <a:rPr lang="en-US" smtClean="0"/>
              <a:t>6/23/2022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F8E02AB-7598-4B4E-A599-D6556F01A85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0740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irma.nps.gov/STATS/SSRSReports/National%20Reports/Query%20Builder%20for%20Public%20Use%20Statistics%20(1979%20-%20Last%20Calendar%20Yea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AE639-066A-6582-69FC-A1BBA4EF83FD}"/>
              </a:ext>
            </a:extLst>
          </p:cNvPr>
          <p:cNvSpPr>
            <a:spLocks noGrp="1"/>
          </p:cNvSpPr>
          <p:nvPr>
            <p:ph type="ctrTitle"/>
          </p:nvPr>
        </p:nvSpPr>
        <p:spPr/>
        <p:txBody>
          <a:bodyPr/>
          <a:lstStyle/>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Recreational Visits to National Park Statistical Analysis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D8440954-93C9-E8C7-A5C1-97C447A22202}"/>
              </a:ext>
            </a:extLst>
          </p:cNvPr>
          <p:cNvSpPr>
            <a:spLocks noGrp="1"/>
          </p:cNvSpPr>
          <p:nvPr>
            <p:ph type="subTitle" idx="1"/>
          </p:nvPr>
        </p:nvSpPr>
        <p:spPr/>
        <p:txBody>
          <a:bodyPr/>
          <a:lstStyle/>
          <a:p>
            <a:r>
              <a:rPr lang="en-US" dirty="0"/>
              <a:t>Christopher Flowers, </a:t>
            </a:r>
            <a:r>
              <a:rPr lang="en-US" dirty="0" err="1"/>
              <a:t>M.s.</a:t>
            </a:r>
            <a:r>
              <a:rPr lang="en-US" dirty="0"/>
              <a:t> of Data Analytics</a:t>
            </a:r>
          </a:p>
        </p:txBody>
      </p:sp>
    </p:spTree>
    <p:extLst>
      <p:ext uri="{BB962C8B-B14F-4D97-AF65-F5344CB8AC3E}">
        <p14:creationId xmlns:p14="http://schemas.microsoft.com/office/powerpoint/2010/main" val="3066998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5F8A8-2C67-B7FC-EDAB-E470BA2AAA0F}"/>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CF6B7EE3-02E7-3453-1FB4-32E7792E7536}"/>
              </a:ext>
            </a:extLst>
          </p:cNvPr>
          <p:cNvSpPr>
            <a:spLocks noGrp="1"/>
          </p:cNvSpPr>
          <p:nvPr>
            <p:ph idx="1"/>
          </p:nvPr>
        </p:nvSpPr>
        <p:spPr/>
        <p:txBody>
          <a:bodyPr/>
          <a:lstStyle/>
          <a:p>
            <a:pPr>
              <a:buFont typeface="Wingdings" panose="05000000000000000000" pitchFamily="2" charset="2"/>
              <a:buChar char="§"/>
            </a:pPr>
            <a:r>
              <a:rPr lang="en-US" dirty="0"/>
              <a:t>Only has five years of data</a:t>
            </a:r>
          </a:p>
          <a:p>
            <a:pPr>
              <a:buFont typeface="Wingdings" panose="05000000000000000000" pitchFamily="2" charset="2"/>
              <a:buChar char="§"/>
            </a:pPr>
            <a:r>
              <a:rPr lang="en-US" dirty="0"/>
              <a:t>Dataset when filtered is small at 120 records.</a:t>
            </a:r>
          </a:p>
          <a:p>
            <a:pPr>
              <a:buFont typeface="Wingdings" panose="05000000000000000000" pitchFamily="2" charset="2"/>
              <a:buChar char="§"/>
            </a:pPr>
            <a:r>
              <a:rPr lang="en-US" dirty="0"/>
              <a:t>Skewed values for pandemic years.</a:t>
            </a:r>
          </a:p>
          <a:p>
            <a:pPr>
              <a:buFont typeface="Wingdings" panose="05000000000000000000" pitchFamily="2" charset="2"/>
              <a:buChar char="§"/>
            </a:pPr>
            <a:r>
              <a:rPr lang="en-US" dirty="0"/>
              <a:t>Only compared two parks</a:t>
            </a:r>
          </a:p>
        </p:txBody>
      </p:sp>
    </p:spTree>
    <p:extLst>
      <p:ext uri="{BB962C8B-B14F-4D97-AF65-F5344CB8AC3E}">
        <p14:creationId xmlns:p14="http://schemas.microsoft.com/office/powerpoint/2010/main" val="2402198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C5B1-71C6-0138-1B57-CAEFFC07EB33}"/>
              </a:ext>
            </a:extLst>
          </p:cNvPr>
          <p:cNvSpPr>
            <a:spLocks noGrp="1"/>
          </p:cNvSpPr>
          <p:nvPr>
            <p:ph type="title"/>
          </p:nvPr>
        </p:nvSpPr>
        <p:spPr/>
        <p:txBody>
          <a:bodyPr/>
          <a:lstStyle/>
          <a:p>
            <a:r>
              <a:rPr lang="en-US" dirty="0"/>
              <a:t>Actions Proposed and Benefits</a:t>
            </a:r>
          </a:p>
        </p:txBody>
      </p:sp>
      <p:sp>
        <p:nvSpPr>
          <p:cNvPr id="3" name="Content Placeholder 2">
            <a:extLst>
              <a:ext uri="{FF2B5EF4-FFF2-40B4-BE49-F238E27FC236}">
                <a16:creationId xmlns:a16="http://schemas.microsoft.com/office/drawing/2014/main" id="{1C093F23-085A-56F1-8CAD-9F804EE8F19F}"/>
              </a:ext>
            </a:extLst>
          </p:cNvPr>
          <p:cNvSpPr>
            <a:spLocks noGrp="1"/>
          </p:cNvSpPr>
          <p:nvPr>
            <p:ph idx="1"/>
          </p:nvPr>
        </p:nvSpPr>
        <p:spPr/>
        <p:txBody>
          <a:bodyPr/>
          <a:lstStyle/>
          <a:p>
            <a:pPr>
              <a:buFont typeface="Wingdings" panose="05000000000000000000" pitchFamily="2" charset="2"/>
              <a:buChar char="§"/>
            </a:pPr>
            <a:r>
              <a:rPr lang="en-US" dirty="0"/>
              <a:t>Helps determine which parks are visited more than others. </a:t>
            </a:r>
          </a:p>
          <a:p>
            <a:pPr>
              <a:buFont typeface="Wingdings" panose="05000000000000000000" pitchFamily="2" charset="2"/>
              <a:buChar char="§"/>
            </a:pPr>
            <a:r>
              <a:rPr lang="en-US" dirty="0"/>
              <a:t>Allows for direction of finances to more visited National Parks.</a:t>
            </a:r>
          </a:p>
          <a:p>
            <a:pPr>
              <a:buFont typeface="Wingdings" panose="05000000000000000000" pitchFamily="2" charset="2"/>
              <a:buChar char="§"/>
            </a:pPr>
            <a:r>
              <a:rPr lang="en-US" dirty="0"/>
              <a:t>Helps in the creation of new areas(camp sights, hiking trails, etc.) at National Parks.</a:t>
            </a:r>
          </a:p>
          <a:p>
            <a:pPr>
              <a:buFont typeface="Wingdings" panose="05000000000000000000" pitchFamily="2" charset="2"/>
              <a:buChar char="§"/>
            </a:pPr>
            <a:r>
              <a:rPr lang="en-US" dirty="0"/>
              <a:t>Shows how COVID has changed visits to National Parks. </a:t>
            </a:r>
          </a:p>
        </p:txBody>
      </p:sp>
    </p:spTree>
    <p:extLst>
      <p:ext uri="{BB962C8B-B14F-4D97-AF65-F5344CB8AC3E}">
        <p14:creationId xmlns:p14="http://schemas.microsoft.com/office/powerpoint/2010/main" val="327287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C69B-5636-18E1-2F8B-155EB7DD0884}"/>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A241E9A5-A010-9A4B-646D-01C75B1D4AFB}"/>
              </a:ext>
            </a:extLst>
          </p:cNvPr>
          <p:cNvSpPr>
            <a:spLocks noGrp="1"/>
          </p:cNvSpPr>
          <p:nvPr>
            <p:ph idx="1"/>
          </p:nvPr>
        </p:nvSpPr>
        <p:spPr/>
        <p:txBody>
          <a:bodyPr/>
          <a:lstStyle/>
          <a:p>
            <a:pPr marL="0" marR="0">
              <a:lnSpc>
                <a:spcPct val="107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Stats Report Viewer. (2022). Retrieved 16 May 2022, from </a:t>
            </a: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https://irma.nps.gov/STATS/SSRSReports/National%20Reports/Query%20Builder%20for%20Public%20Use%20Statistics%20(1979%20-%20Last%20Calendar%20Year)</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Visitation Numbers (U.S. National Park Service). (2022). Retrieved 12 May 2022, from https://www.nps.gov/aboutus/visitation-numbers.htm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3944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B73BD-A684-626B-37C9-C5460CE22CE6}"/>
              </a:ext>
            </a:extLst>
          </p:cNvPr>
          <p:cNvSpPr>
            <a:spLocks noGrp="1"/>
          </p:cNvSpPr>
          <p:nvPr>
            <p:ph type="title"/>
          </p:nvPr>
        </p:nvSpPr>
        <p:spPr/>
        <p:txBody>
          <a:bodyPr/>
          <a:lstStyle/>
          <a:p>
            <a:r>
              <a:rPr lang="en-US" dirty="0"/>
              <a:t>The Problem </a:t>
            </a:r>
          </a:p>
        </p:txBody>
      </p:sp>
      <p:sp>
        <p:nvSpPr>
          <p:cNvPr id="3" name="Content Placeholder 2">
            <a:extLst>
              <a:ext uri="{FF2B5EF4-FFF2-40B4-BE49-F238E27FC236}">
                <a16:creationId xmlns:a16="http://schemas.microsoft.com/office/drawing/2014/main" id="{2E377ABC-501A-BF34-2CD6-D7BCDDB15641}"/>
              </a:ext>
            </a:extLst>
          </p:cNvPr>
          <p:cNvSpPr>
            <a:spLocks noGrp="1"/>
          </p:cNvSpPr>
          <p:nvPr>
            <p:ph idx="1"/>
          </p:nvPr>
        </p:nvSpPr>
        <p:spPr/>
        <p:txBody>
          <a:bodyPr/>
          <a:lstStyle/>
          <a:p>
            <a:pPr>
              <a:lnSpc>
                <a:spcPct val="100000"/>
              </a:lnSpc>
            </a:pPr>
            <a:r>
              <a:rPr lang="en-US" dirty="0">
                <a:latin typeface="Times New Roman" panose="02020603050405020304" pitchFamily="18" charset="0"/>
                <a:cs typeface="Times New Roman" panose="02020603050405020304" pitchFamily="18" charset="0"/>
              </a:rPr>
              <a:t>People visits are National Parks each year for various reasons. Among those National Parks are the Great Smokey Mountain and Yellowstone National Parks. But who has the most visitors.  </a:t>
            </a:r>
          </a:p>
        </p:txBody>
      </p:sp>
    </p:spTree>
    <p:extLst>
      <p:ext uri="{BB962C8B-B14F-4D97-AF65-F5344CB8AC3E}">
        <p14:creationId xmlns:p14="http://schemas.microsoft.com/office/powerpoint/2010/main" val="2717577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0B4AD-B1E8-0EA7-FF5A-5ADE4ADBEDC1}"/>
              </a:ext>
            </a:extLst>
          </p:cNvPr>
          <p:cNvSpPr>
            <a:spLocks noGrp="1"/>
          </p:cNvSpPr>
          <p:nvPr>
            <p:ph type="title"/>
          </p:nvPr>
        </p:nvSpPr>
        <p:spPr/>
        <p:txBody>
          <a:bodyPr/>
          <a:lstStyle/>
          <a:p>
            <a:r>
              <a:rPr lang="en-US" dirty="0"/>
              <a:t>The Reality </a:t>
            </a:r>
          </a:p>
        </p:txBody>
      </p:sp>
      <p:sp>
        <p:nvSpPr>
          <p:cNvPr id="3" name="Content Placeholder 2">
            <a:extLst>
              <a:ext uri="{FF2B5EF4-FFF2-40B4-BE49-F238E27FC236}">
                <a16:creationId xmlns:a16="http://schemas.microsoft.com/office/drawing/2014/main" id="{07DAF269-2A90-573F-3AA2-5E7CCC107D2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National Parks Service has hundreds of National Parks across this nation. It would be hard for them to keep a close eye on number of visits to each park. We need to know how many visitors for each park and what kind of visitors. This will allow for financial means be directed to where they can be used. </a:t>
            </a:r>
          </a:p>
        </p:txBody>
      </p:sp>
    </p:spTree>
    <p:extLst>
      <p:ext uri="{BB962C8B-B14F-4D97-AF65-F5344CB8AC3E}">
        <p14:creationId xmlns:p14="http://schemas.microsoft.com/office/powerpoint/2010/main" val="2119451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62E21-A6D2-9D5F-29A4-BDA5B3AFFC65}"/>
              </a:ext>
            </a:extLst>
          </p:cNvPr>
          <p:cNvSpPr>
            <a:spLocks noGrp="1"/>
          </p:cNvSpPr>
          <p:nvPr>
            <p:ph type="title"/>
          </p:nvPr>
        </p:nvSpPr>
        <p:spPr/>
        <p:txBody>
          <a:bodyPr/>
          <a:lstStyle/>
          <a:p>
            <a:r>
              <a:rPr lang="en-US" dirty="0"/>
              <a:t>The Hypothesis</a:t>
            </a:r>
          </a:p>
        </p:txBody>
      </p:sp>
      <p:sp>
        <p:nvSpPr>
          <p:cNvPr id="3" name="Content Placeholder 2">
            <a:extLst>
              <a:ext uri="{FF2B5EF4-FFF2-40B4-BE49-F238E27FC236}">
                <a16:creationId xmlns:a16="http://schemas.microsoft.com/office/drawing/2014/main" id="{6D13431A-BEC9-3CE3-2511-61A1BF11928A}"/>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Monthly Recreational Visits to the Great Smokey Mountains National Park occur no statistically significant difference from monthly Recreational Visits to Yellowstone National Park.</a:t>
            </a:r>
            <a:endParaRPr lang="en-US" dirty="0"/>
          </a:p>
        </p:txBody>
      </p:sp>
    </p:spTree>
    <p:extLst>
      <p:ext uri="{BB962C8B-B14F-4D97-AF65-F5344CB8AC3E}">
        <p14:creationId xmlns:p14="http://schemas.microsoft.com/office/powerpoint/2010/main" val="3362877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7AFE-3361-344E-E0B5-014B9C457F66}"/>
              </a:ext>
            </a:extLst>
          </p:cNvPr>
          <p:cNvSpPr>
            <a:spLocks noGrp="1"/>
          </p:cNvSpPr>
          <p:nvPr>
            <p:ph type="title"/>
          </p:nvPr>
        </p:nvSpPr>
        <p:spPr/>
        <p:txBody>
          <a:bodyPr/>
          <a:lstStyle/>
          <a:p>
            <a:r>
              <a:rPr lang="en-US" dirty="0"/>
              <a:t>The Alternative Hypothesis</a:t>
            </a:r>
          </a:p>
        </p:txBody>
      </p:sp>
      <p:sp>
        <p:nvSpPr>
          <p:cNvPr id="3" name="Content Placeholder 2">
            <a:extLst>
              <a:ext uri="{FF2B5EF4-FFF2-40B4-BE49-F238E27FC236}">
                <a16:creationId xmlns:a16="http://schemas.microsoft.com/office/drawing/2014/main" id="{5BD0314C-C901-E1F6-E9C8-4ACF65D5D725}"/>
              </a:ext>
            </a:extLst>
          </p:cNvPr>
          <p:cNvSpPr>
            <a:spLocks noGrp="1"/>
          </p:cNvSpPr>
          <p:nvPr>
            <p:ph idx="1"/>
          </p:nvPr>
        </p:nvSpPr>
        <p:spPr/>
        <p:txBody>
          <a:bodyPr/>
          <a:lstStyle/>
          <a:p>
            <a:r>
              <a:rPr lang="en-US" sz="1800">
                <a:effectLst/>
                <a:latin typeface="Times New Roman" panose="02020603050405020304" pitchFamily="18" charset="0"/>
                <a:ea typeface="Calibri" panose="020F0502020204030204" pitchFamily="34" charset="0"/>
                <a:cs typeface="Times New Roman" panose="02020603050405020304" pitchFamily="18" charset="0"/>
              </a:rPr>
              <a:t>Monthly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Recreational Visits to the Great Smokey Mountains National Park occur at a statistically significant higher rate than monthly Recreational Visits to Yellowstone National Park.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27658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7222-0928-CA04-6DFC-761853C8888D}"/>
              </a:ext>
            </a:extLst>
          </p:cNvPr>
          <p:cNvSpPr>
            <a:spLocks noGrp="1"/>
          </p:cNvSpPr>
          <p:nvPr>
            <p:ph type="title"/>
          </p:nvPr>
        </p:nvSpPr>
        <p:spPr/>
        <p:txBody>
          <a:bodyPr/>
          <a:lstStyle/>
          <a:p>
            <a:r>
              <a:rPr lang="en-US" dirty="0"/>
              <a:t>The Data Used</a:t>
            </a:r>
          </a:p>
        </p:txBody>
      </p:sp>
      <p:sp>
        <p:nvSpPr>
          <p:cNvPr id="3" name="Content Placeholder 2">
            <a:extLst>
              <a:ext uri="{FF2B5EF4-FFF2-40B4-BE49-F238E27FC236}">
                <a16:creationId xmlns:a16="http://schemas.microsoft.com/office/drawing/2014/main" id="{DD9CC95D-7FD3-D417-EC43-6880755461CD}"/>
              </a:ext>
            </a:extLst>
          </p:cNvPr>
          <p:cNvSpPr>
            <a:spLocks noGrp="1"/>
          </p:cNvSpPr>
          <p:nvPr>
            <p:ph idx="1"/>
          </p:nvPr>
        </p:nvSpPr>
        <p:spPr/>
        <p:txBody>
          <a:bodyPr/>
          <a:lstStyle/>
          <a:p>
            <a:pPr>
              <a:buFont typeface="Wingdings" panose="05000000000000000000" pitchFamily="2" charset="2"/>
              <a:buChar char="§"/>
            </a:pPr>
            <a:r>
              <a:rPr lang="en-US" dirty="0"/>
              <a:t>22,896 Records of All National Parks,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Stats Report Viewer</a:t>
            </a:r>
            <a:endParaRPr lang="en-US" dirty="0"/>
          </a:p>
          <a:p>
            <a:pPr>
              <a:buFont typeface="Wingdings" panose="05000000000000000000" pitchFamily="2" charset="2"/>
              <a:buChar cha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297,115,406 recreation visits, Visitation Numbers (U.S. National Park Service)</a:t>
            </a:r>
          </a:p>
          <a:p>
            <a:pPr>
              <a:buFont typeface="Wingdings" panose="05000000000000000000" pitchFamily="2" charset="2"/>
              <a:buChar char="§"/>
            </a:pPr>
            <a:r>
              <a:rPr lang="en-US" dirty="0"/>
              <a:t>18 Total Columns</a:t>
            </a:r>
          </a:p>
          <a:p>
            <a:pPr>
              <a:buFont typeface="Wingdings" panose="05000000000000000000" pitchFamily="2" charset="2"/>
              <a:buChar char="§"/>
            </a:pPr>
            <a:r>
              <a:rPr lang="en-US" dirty="0"/>
              <a:t>5 years of data </a:t>
            </a:r>
          </a:p>
          <a:p>
            <a:pPr>
              <a:buFont typeface="Wingdings" panose="05000000000000000000" pitchFamily="2" charset="2"/>
              <a:buChar char="§"/>
            </a:pPr>
            <a:r>
              <a:rPr lang="en-US" dirty="0"/>
              <a:t>9 different types of visitors</a:t>
            </a:r>
          </a:p>
        </p:txBody>
      </p:sp>
    </p:spTree>
    <p:extLst>
      <p:ext uri="{BB962C8B-B14F-4D97-AF65-F5344CB8AC3E}">
        <p14:creationId xmlns:p14="http://schemas.microsoft.com/office/powerpoint/2010/main" val="383846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2DE1-9056-8DFD-C3F6-EA686E07DFFD}"/>
              </a:ext>
            </a:extLst>
          </p:cNvPr>
          <p:cNvSpPr>
            <a:spLocks noGrp="1"/>
          </p:cNvSpPr>
          <p:nvPr>
            <p:ph type="title"/>
          </p:nvPr>
        </p:nvSpPr>
        <p:spPr/>
        <p:txBody>
          <a:bodyPr/>
          <a:lstStyle/>
          <a:p>
            <a:r>
              <a:rPr lang="en-US" dirty="0"/>
              <a:t>The Preparation</a:t>
            </a:r>
          </a:p>
        </p:txBody>
      </p:sp>
      <p:sp>
        <p:nvSpPr>
          <p:cNvPr id="3" name="Content Placeholder 2">
            <a:extLst>
              <a:ext uri="{FF2B5EF4-FFF2-40B4-BE49-F238E27FC236}">
                <a16:creationId xmlns:a16="http://schemas.microsoft.com/office/drawing/2014/main" id="{27834055-610F-A4E4-F534-618F4CD5B9C0}"/>
              </a:ext>
            </a:extLst>
          </p:cNvPr>
          <p:cNvSpPr>
            <a:spLocks noGrp="1"/>
          </p:cNvSpPr>
          <p:nvPr>
            <p:ph idx="1"/>
          </p:nvPr>
        </p:nvSpPr>
        <p:spPr/>
        <p:txBody>
          <a:bodyPr/>
          <a:lstStyle/>
          <a:p>
            <a:pPr>
              <a:buFont typeface="Wingdings" panose="05000000000000000000" pitchFamily="2" charset="2"/>
              <a:buChar char="§"/>
            </a:pPr>
            <a:r>
              <a:rPr lang="en-US" dirty="0"/>
              <a:t>14 columns removed</a:t>
            </a:r>
          </a:p>
          <a:p>
            <a:pPr>
              <a:buFont typeface="Wingdings" panose="05000000000000000000" pitchFamily="2" charset="2"/>
              <a:buChar char="§"/>
            </a:pPr>
            <a:r>
              <a:rPr lang="en-US" dirty="0"/>
              <a:t>1 column added(aggregate column)</a:t>
            </a:r>
          </a:p>
          <a:p>
            <a:pPr>
              <a:buFont typeface="Wingdings" panose="05000000000000000000" pitchFamily="2" charset="2"/>
              <a:buChar char="§"/>
            </a:pPr>
            <a:r>
              <a:rPr lang="en-US" dirty="0"/>
              <a:t>0 data type conversions</a:t>
            </a:r>
          </a:p>
          <a:p>
            <a:pPr>
              <a:buFont typeface="Wingdings" panose="05000000000000000000" pitchFamily="2" charset="2"/>
              <a:buChar char="§"/>
            </a:pPr>
            <a:r>
              <a:rPr lang="en-US" dirty="0"/>
              <a:t>0 data removed </a:t>
            </a:r>
            <a:r>
              <a:rPr lang="en-US"/>
              <a:t>for duplication</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107438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86ED-DB8A-AC6F-F79C-8D212CC36A08}"/>
              </a:ext>
            </a:extLst>
          </p:cNvPr>
          <p:cNvSpPr>
            <a:spLocks noGrp="1"/>
          </p:cNvSpPr>
          <p:nvPr>
            <p:ph type="title"/>
          </p:nvPr>
        </p:nvSpPr>
        <p:spPr/>
        <p:txBody>
          <a:bodyPr/>
          <a:lstStyle/>
          <a:p>
            <a:r>
              <a:rPr lang="en-US" dirty="0"/>
              <a:t>The Data Analysis</a:t>
            </a:r>
          </a:p>
        </p:txBody>
      </p:sp>
      <p:sp>
        <p:nvSpPr>
          <p:cNvPr id="3" name="Content Placeholder 2">
            <a:extLst>
              <a:ext uri="{FF2B5EF4-FFF2-40B4-BE49-F238E27FC236}">
                <a16:creationId xmlns:a16="http://schemas.microsoft.com/office/drawing/2014/main" id="{3AB00878-9070-A8BC-8DA1-15A7CCD2DB33}"/>
              </a:ext>
            </a:extLst>
          </p:cNvPr>
          <p:cNvSpPr>
            <a:spLocks noGrp="1"/>
          </p:cNvSpPr>
          <p:nvPr>
            <p:ph idx="1"/>
          </p:nvPr>
        </p:nvSpPr>
        <p:spPr/>
        <p:txBody>
          <a:bodyPr/>
          <a:lstStyle/>
          <a:p>
            <a:pPr>
              <a:buFont typeface="Wingdings" panose="05000000000000000000" pitchFamily="2" charset="2"/>
              <a:buChar char="§"/>
            </a:pPr>
            <a:r>
              <a:rPr lang="en-US" dirty="0"/>
              <a:t>Check the correlation of the variables. </a:t>
            </a:r>
          </a:p>
          <a:p>
            <a:pPr>
              <a:buFont typeface="Wingdings" panose="05000000000000000000" pitchFamily="2" charset="2"/>
              <a:buChar char="§"/>
            </a:pPr>
            <a:endParaRPr lang="en-US" dirty="0"/>
          </a:p>
        </p:txBody>
      </p:sp>
      <p:pic>
        <p:nvPicPr>
          <p:cNvPr id="4" name="Picture 3" descr="Table&#10;&#10;Description automatically generated">
            <a:extLst>
              <a:ext uri="{FF2B5EF4-FFF2-40B4-BE49-F238E27FC236}">
                <a16:creationId xmlns:a16="http://schemas.microsoft.com/office/drawing/2014/main" id="{580EA3F0-AA23-E325-6462-76697305067C}"/>
              </a:ext>
            </a:extLst>
          </p:cNvPr>
          <p:cNvPicPr>
            <a:picLocks noChangeAspect="1"/>
          </p:cNvPicPr>
          <p:nvPr/>
        </p:nvPicPr>
        <p:blipFill>
          <a:blip r:embed="rId2"/>
          <a:stretch>
            <a:fillRect/>
          </a:stretch>
        </p:blipFill>
        <p:spPr>
          <a:xfrm>
            <a:off x="1209674" y="2388447"/>
            <a:ext cx="7381875" cy="3945677"/>
          </a:xfrm>
          <a:prstGeom prst="rect">
            <a:avLst/>
          </a:prstGeom>
        </p:spPr>
      </p:pic>
    </p:spTree>
    <p:extLst>
      <p:ext uri="{BB962C8B-B14F-4D97-AF65-F5344CB8AC3E}">
        <p14:creationId xmlns:p14="http://schemas.microsoft.com/office/powerpoint/2010/main" val="1025329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A91CB-B790-FD36-3732-D33B8358468F}"/>
              </a:ext>
            </a:extLst>
          </p:cNvPr>
          <p:cNvSpPr>
            <a:spLocks noGrp="1"/>
          </p:cNvSpPr>
          <p:nvPr>
            <p:ph type="title"/>
          </p:nvPr>
        </p:nvSpPr>
        <p:spPr/>
        <p:txBody>
          <a:bodyPr/>
          <a:lstStyle/>
          <a:p>
            <a:r>
              <a:rPr lang="en-US" dirty="0"/>
              <a:t>The Findings </a:t>
            </a:r>
          </a:p>
        </p:txBody>
      </p:sp>
      <p:sp>
        <p:nvSpPr>
          <p:cNvPr id="3" name="Content Placeholder 2">
            <a:extLst>
              <a:ext uri="{FF2B5EF4-FFF2-40B4-BE49-F238E27FC236}">
                <a16:creationId xmlns:a16="http://schemas.microsoft.com/office/drawing/2014/main" id="{3A64381D-373E-38E8-1AB4-1555A50BD0E8}"/>
              </a:ext>
            </a:extLst>
          </p:cNvPr>
          <p:cNvSpPr>
            <a:spLocks noGrp="1"/>
          </p:cNvSpPr>
          <p:nvPr>
            <p:ph idx="1"/>
          </p:nvPr>
        </p:nvSpPr>
        <p:spPr/>
        <p:txBody>
          <a:bodyPr/>
          <a:lstStyle/>
          <a:p>
            <a:pPr>
              <a:buFont typeface="Wingdings" panose="05000000000000000000" pitchFamily="2" charset="2"/>
              <a:buChar char="§"/>
            </a:pPr>
            <a:r>
              <a:rPr lang="en-US" dirty="0"/>
              <a:t>P-Value is &lt;.0001 for the intercept.</a:t>
            </a:r>
          </a:p>
          <a:p>
            <a:pPr>
              <a:buFont typeface="Wingdings" panose="05000000000000000000" pitchFamily="2" charset="2"/>
              <a:buChar char="§"/>
            </a:pPr>
            <a:r>
              <a:rPr lang="en-US" dirty="0"/>
              <a:t>Estimate of intercept is 2019.011467.</a:t>
            </a:r>
          </a:p>
          <a:p>
            <a:pPr>
              <a:buFont typeface="Wingdings" panose="05000000000000000000" pitchFamily="2" charset="2"/>
              <a:buChar char="§"/>
            </a:pPr>
            <a:r>
              <a:rPr lang="en-US" dirty="0"/>
              <a:t> </a:t>
            </a:r>
          </a:p>
        </p:txBody>
      </p:sp>
      <p:pic>
        <p:nvPicPr>
          <p:cNvPr id="5" name="Picture 4" descr="Diagram&#10;&#10;Description automatically generated">
            <a:extLst>
              <a:ext uri="{FF2B5EF4-FFF2-40B4-BE49-F238E27FC236}">
                <a16:creationId xmlns:a16="http://schemas.microsoft.com/office/drawing/2014/main" id="{6D842A66-2096-E362-664B-AB81F6AFBD06}"/>
              </a:ext>
            </a:extLst>
          </p:cNvPr>
          <p:cNvPicPr>
            <a:picLocks noChangeAspect="1"/>
          </p:cNvPicPr>
          <p:nvPr/>
        </p:nvPicPr>
        <p:blipFill>
          <a:blip r:embed="rId2"/>
          <a:stretch>
            <a:fillRect/>
          </a:stretch>
        </p:blipFill>
        <p:spPr>
          <a:xfrm>
            <a:off x="1264920" y="2662872"/>
            <a:ext cx="5943600" cy="3147695"/>
          </a:xfrm>
          <a:prstGeom prst="rect">
            <a:avLst/>
          </a:prstGeom>
        </p:spPr>
      </p:pic>
    </p:spTree>
    <p:extLst>
      <p:ext uri="{BB962C8B-B14F-4D97-AF65-F5344CB8AC3E}">
        <p14:creationId xmlns:p14="http://schemas.microsoft.com/office/powerpoint/2010/main" val="45902787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786</TotalTime>
  <Words>425</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Calibri Light</vt:lpstr>
      <vt:lpstr>Times New Roman</vt:lpstr>
      <vt:lpstr>Wingdings</vt:lpstr>
      <vt:lpstr>Retrospect</vt:lpstr>
      <vt:lpstr>Recreational Visits to National Park Statistical Analysis  </vt:lpstr>
      <vt:lpstr>The Problem </vt:lpstr>
      <vt:lpstr>The Reality </vt:lpstr>
      <vt:lpstr>The Hypothesis</vt:lpstr>
      <vt:lpstr>The Alternative Hypothesis</vt:lpstr>
      <vt:lpstr>The Data Used</vt:lpstr>
      <vt:lpstr>The Preparation</vt:lpstr>
      <vt:lpstr>The Data Analysis</vt:lpstr>
      <vt:lpstr>The Findings </vt:lpstr>
      <vt:lpstr>Limitations</vt:lpstr>
      <vt:lpstr>Actions Proposed and Benefits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Recreational Visits to National Park Statistical Analysis  </dc:title>
  <dc:creator>Christopher Flowers</dc:creator>
  <cp:lastModifiedBy>Christopher Flowers</cp:lastModifiedBy>
  <cp:revision>4</cp:revision>
  <dcterms:created xsi:type="dcterms:W3CDTF">2022-06-23T02:38:41Z</dcterms:created>
  <dcterms:modified xsi:type="dcterms:W3CDTF">2022-06-24T01:37:14Z</dcterms:modified>
</cp:coreProperties>
</file>