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674" autoAdjust="0"/>
  </p:normalViewPr>
  <p:slideViewPr>
    <p:cSldViewPr snapToGrid="0">
      <p:cViewPr varScale="1">
        <p:scale>
          <a:sx n="104" d="100"/>
          <a:sy n="104" d="100"/>
        </p:scale>
        <p:origin x="134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63B71-E0E0-42E5-95FF-C7375259EF8C}" type="datetimeFigureOut">
              <a:rPr lang="en-US" smtClean="0"/>
              <a:t>16-May-17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AE7BD-25A3-4C04-85E5-427B5023F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79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</a:rPr>
              <a:t>Katherine</a:t>
            </a:r>
            <a:r>
              <a:rPr lang="en-US" dirty="0"/>
              <a:t> = sum of all diseased periods only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ALSO: burn period is underestimated, as we presume they all start in E, some will already be in Q &amp; S, this slows it down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Number of peaks </a:t>
            </a:r>
            <a:r>
              <a:rPr lang="en-US" dirty="0"/>
              <a:t>= </a:t>
            </a:r>
            <a:r>
              <a:rPr lang="en-US" dirty="0">
                <a:solidFill>
                  <a:srgbClr val="FF0000"/>
                </a:solidFill>
              </a:rPr>
              <a:t>Katherine</a:t>
            </a:r>
            <a:r>
              <a:rPr lang="en-US" dirty="0"/>
              <a:t>/(</a:t>
            </a:r>
            <a:r>
              <a:rPr lang="en-US" dirty="0">
                <a:solidFill>
                  <a:srgbClr val="00B0F0"/>
                </a:solidFill>
              </a:rPr>
              <a:t>self-reporting</a:t>
            </a:r>
            <a:r>
              <a:rPr lang="en-US" dirty="0"/>
              <a:t>*</a:t>
            </a:r>
            <a:r>
              <a:rPr lang="en-US" dirty="0">
                <a:solidFill>
                  <a:srgbClr val="00B050"/>
                </a:solidFill>
              </a:rPr>
              <a:t>prevalence</a:t>
            </a:r>
            <a:r>
              <a:rPr lang="en-US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Q+S:K+Z </a:t>
            </a:r>
            <a:r>
              <a:rPr lang="en-US" dirty="0"/>
              <a:t>= from bar-charts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?b? </a:t>
            </a:r>
            <a:r>
              <a:rPr lang="en-US" dirty="0"/>
              <a:t>= mirror of above the line, i.e. same as one of the short green arrows?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?a? </a:t>
            </a:r>
            <a:r>
              <a:rPr lang="en-US" dirty="0"/>
              <a:t>= from </a:t>
            </a:r>
            <a:r>
              <a:rPr lang="en-US" dirty="0">
                <a:solidFill>
                  <a:srgbClr val="FF0000"/>
                </a:solidFill>
              </a:rPr>
              <a:t>Katherine</a:t>
            </a:r>
            <a:r>
              <a:rPr lang="en-US" dirty="0"/>
              <a:t> &amp; 5% incidence after 5 years ||OR|| we can find this from </a:t>
            </a:r>
            <a:r>
              <a:rPr lang="en-US" dirty="0" err="1"/>
              <a:t>Sc</a:t>
            </a:r>
            <a:r>
              <a:rPr lang="en-US" dirty="0"/>
              <a:t> &amp; Cs? I think no to both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AE7BD-25A3-4C04-85E5-427B5023F2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90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4C84-2D01-428B-8E0F-553E61147614}" type="datetimeFigureOut">
              <a:rPr lang="en-US" smtClean="0"/>
              <a:t>16-May-17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DBEA-4CCB-4B66-9618-B861DA2D0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00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4C84-2D01-428B-8E0F-553E61147614}" type="datetimeFigureOut">
              <a:rPr lang="en-US" smtClean="0"/>
              <a:t>16-May-17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DBEA-4CCB-4B66-9618-B861DA2D0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65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4C84-2D01-428B-8E0F-553E61147614}" type="datetimeFigureOut">
              <a:rPr lang="en-US" smtClean="0"/>
              <a:t>16-May-17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DBEA-4CCB-4B66-9618-B861DA2D0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4C84-2D01-428B-8E0F-553E61147614}" type="datetimeFigureOut">
              <a:rPr lang="en-US" smtClean="0"/>
              <a:t>16-May-17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DBEA-4CCB-4B66-9618-B861DA2D0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47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4C84-2D01-428B-8E0F-553E61147614}" type="datetimeFigureOut">
              <a:rPr lang="en-US" smtClean="0"/>
              <a:t>16-May-17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DBEA-4CCB-4B66-9618-B861DA2D0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8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4C84-2D01-428B-8E0F-553E61147614}" type="datetimeFigureOut">
              <a:rPr lang="en-US" smtClean="0"/>
              <a:t>16-May-17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DBEA-4CCB-4B66-9618-B861DA2D0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07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4C84-2D01-428B-8E0F-553E61147614}" type="datetimeFigureOut">
              <a:rPr lang="en-US" smtClean="0"/>
              <a:t>16-May-17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DBEA-4CCB-4B66-9618-B861DA2D0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92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4C84-2D01-428B-8E0F-553E61147614}" type="datetimeFigureOut">
              <a:rPr lang="en-US" smtClean="0"/>
              <a:t>16-May-17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DBEA-4CCB-4B66-9618-B861DA2D0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10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4C84-2D01-428B-8E0F-553E61147614}" type="datetimeFigureOut">
              <a:rPr lang="en-US" smtClean="0"/>
              <a:t>16-May-17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DBEA-4CCB-4B66-9618-B861DA2D0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81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4C84-2D01-428B-8E0F-553E61147614}" type="datetimeFigureOut">
              <a:rPr lang="en-US" smtClean="0"/>
              <a:t>16-May-17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DBEA-4CCB-4B66-9618-B861DA2D0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80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4C84-2D01-428B-8E0F-553E61147614}" type="datetimeFigureOut">
              <a:rPr lang="en-US" smtClean="0"/>
              <a:t>16-May-17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DBEA-4CCB-4B66-9618-B861DA2D0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6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D4C84-2D01-428B-8E0F-553E61147614}" type="datetimeFigureOut">
              <a:rPr lang="en-US" smtClean="0"/>
              <a:t>16-May-17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7DBEA-4CCB-4B66-9618-B861DA2D0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>
            <a:cxnSpLocks/>
          </p:cNvCxnSpPr>
          <p:nvPr/>
        </p:nvCxnSpPr>
        <p:spPr>
          <a:xfrm>
            <a:off x="7077807" y="-57252"/>
            <a:ext cx="0" cy="479103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: Shape 4"/>
          <p:cNvSpPr/>
          <p:nvPr/>
        </p:nvSpPr>
        <p:spPr>
          <a:xfrm>
            <a:off x="0" y="1125059"/>
            <a:ext cx="12192000" cy="2461966"/>
          </a:xfrm>
          <a:custGeom>
            <a:avLst/>
            <a:gdLst>
              <a:gd name="connsiteX0" fmla="*/ 0 w 10322170"/>
              <a:gd name="connsiteY0" fmla="*/ 2444266 h 2461966"/>
              <a:gd name="connsiteX1" fmla="*/ 1969477 w 10322170"/>
              <a:gd name="connsiteY1" fmla="*/ 5 h 2461966"/>
              <a:gd name="connsiteX2" fmla="*/ 3807070 w 10322170"/>
              <a:gd name="connsiteY2" fmla="*/ 2461851 h 2461966"/>
              <a:gd name="connsiteX3" fmla="*/ 5987562 w 10322170"/>
              <a:gd name="connsiteY3" fmla="*/ 114305 h 2461966"/>
              <a:gd name="connsiteX4" fmla="*/ 8036170 w 10322170"/>
              <a:gd name="connsiteY4" fmla="*/ 2373928 h 2461966"/>
              <a:gd name="connsiteX5" fmla="*/ 10322170 w 10322170"/>
              <a:gd name="connsiteY5" fmla="*/ 52759 h 246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22170" h="2461966">
                <a:moveTo>
                  <a:pt x="0" y="2444266"/>
                </a:moveTo>
                <a:cubicBezTo>
                  <a:pt x="667482" y="1220670"/>
                  <a:pt x="1334965" y="-2926"/>
                  <a:pt x="1969477" y="5"/>
                </a:cubicBezTo>
                <a:cubicBezTo>
                  <a:pt x="2603989" y="2936"/>
                  <a:pt x="3137389" y="2442801"/>
                  <a:pt x="3807070" y="2461851"/>
                </a:cubicBezTo>
                <a:cubicBezTo>
                  <a:pt x="4476751" y="2480901"/>
                  <a:pt x="5282712" y="128959"/>
                  <a:pt x="5987562" y="114305"/>
                </a:cubicBezTo>
                <a:cubicBezTo>
                  <a:pt x="6692412" y="99651"/>
                  <a:pt x="7313735" y="2384186"/>
                  <a:pt x="8036170" y="2373928"/>
                </a:cubicBezTo>
                <a:cubicBezTo>
                  <a:pt x="8758605" y="2363670"/>
                  <a:pt x="9540387" y="1208214"/>
                  <a:pt x="10322170" y="52759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 flipV="1">
            <a:off x="0" y="1719896"/>
            <a:ext cx="12192000" cy="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 flipV="1">
            <a:off x="0" y="2578726"/>
            <a:ext cx="12192000" cy="1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4108" y="133607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8496" y="192588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2301" y="2985566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Q+S</a:t>
            </a: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>
            <a:off x="6315806" y="1768160"/>
            <a:ext cx="1395048" cy="13114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>
          <a:xfrm>
            <a:off x="5741375" y="2482010"/>
            <a:ext cx="574431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cxnSpLocks/>
          </p:cNvCxnSpPr>
          <p:nvPr/>
        </p:nvCxnSpPr>
        <p:spPr>
          <a:xfrm>
            <a:off x="6315806" y="-57252"/>
            <a:ext cx="0" cy="479103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7810499" y="-57252"/>
            <a:ext cx="0" cy="479103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7787054" y="2482010"/>
            <a:ext cx="574431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</p:cNvCxnSpPr>
          <p:nvPr/>
        </p:nvCxnSpPr>
        <p:spPr>
          <a:xfrm>
            <a:off x="6469252" y="1632087"/>
            <a:ext cx="1241602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12164" y="1012913"/>
            <a:ext cx="1209434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Prevalence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50:50</a:t>
            </a:r>
          </a:p>
        </p:txBody>
      </p:sp>
      <p:cxnSp>
        <p:nvCxnSpPr>
          <p:cNvPr id="32" name="Straight Arrow Connector 31"/>
          <p:cNvCxnSpPr>
            <a:cxnSpLocks/>
          </p:cNvCxnSpPr>
          <p:nvPr/>
        </p:nvCxnSpPr>
        <p:spPr>
          <a:xfrm>
            <a:off x="6315806" y="1825518"/>
            <a:ext cx="762001" cy="0"/>
          </a:xfrm>
          <a:prstGeom prst="straightConnector1">
            <a:avLst/>
          </a:prstGeom>
          <a:ln w="190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028590" y="1843106"/>
            <a:ext cx="147687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Self-reporting</a:t>
            </a:r>
          </a:p>
          <a:p>
            <a:pPr algn="ctr"/>
            <a:r>
              <a:rPr lang="en-US" dirty="0">
                <a:solidFill>
                  <a:srgbClr val="00B0F0"/>
                </a:solidFill>
              </a:rPr>
              <a:t>12 weeks</a:t>
            </a:r>
          </a:p>
        </p:txBody>
      </p: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297955" y="1825518"/>
            <a:ext cx="1710716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621787" y="1832924"/>
            <a:ext cx="1094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Katherine</a:t>
            </a:r>
          </a:p>
          <a:p>
            <a:r>
              <a:rPr lang="en-US" dirty="0">
                <a:solidFill>
                  <a:srgbClr val="FF0000"/>
                </a:solidFill>
              </a:rPr>
              <a:t>∑=1 year</a:t>
            </a:r>
          </a:p>
        </p:txBody>
      </p: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11660587" y="1828652"/>
            <a:ext cx="578304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cxnSpLocks/>
          </p:cNvCxnSpPr>
          <p:nvPr/>
        </p:nvCxnSpPr>
        <p:spPr>
          <a:xfrm>
            <a:off x="4149969" y="287"/>
            <a:ext cx="0" cy="479103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25657" y="4226510"/>
            <a:ext cx="2879051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Q0 = , K0 = , S0 = , Z0 = </a:t>
            </a:r>
          </a:p>
          <a:p>
            <a:r>
              <a:rPr lang="en-US" sz="1100" dirty="0"/>
              <a:t>Qs = </a:t>
            </a:r>
            <a:r>
              <a:rPr lang="en-US" sz="1100" dirty="0">
                <a:solidFill>
                  <a:srgbClr val="FF0000"/>
                </a:solidFill>
              </a:rPr>
              <a:t>???</a:t>
            </a:r>
          </a:p>
          <a:p>
            <a:r>
              <a:rPr lang="en-US" sz="1100" dirty="0" err="1"/>
              <a:t>Qk</a:t>
            </a:r>
            <a:r>
              <a:rPr lang="en-US" sz="1100" dirty="0"/>
              <a:t> =</a:t>
            </a:r>
            <a:r>
              <a:rPr lang="en-US" sz="1100" dirty="0">
                <a:solidFill>
                  <a:srgbClr val="FF0000"/>
                </a:solidFill>
              </a:rPr>
              <a:t> ???</a:t>
            </a:r>
            <a:endParaRPr lang="en-US" sz="1100" dirty="0"/>
          </a:p>
          <a:p>
            <a:r>
              <a:rPr lang="en-US" sz="1100" dirty="0" err="1"/>
              <a:t>Kz</a:t>
            </a:r>
            <a:r>
              <a:rPr lang="en-US" sz="1100" dirty="0"/>
              <a:t> =</a:t>
            </a:r>
            <a:r>
              <a:rPr lang="en-US" sz="1100" dirty="0">
                <a:solidFill>
                  <a:srgbClr val="FF0000"/>
                </a:solidFill>
              </a:rPr>
              <a:t> ???</a:t>
            </a:r>
            <a:endParaRPr lang="en-US" sz="1100" dirty="0"/>
          </a:p>
          <a:p>
            <a:r>
              <a:rPr lang="en-US" sz="1100" dirty="0" err="1"/>
              <a:t>Kq</a:t>
            </a:r>
            <a:r>
              <a:rPr lang="en-US" sz="1100" dirty="0"/>
              <a:t> = 0</a:t>
            </a:r>
          </a:p>
          <a:p>
            <a:r>
              <a:rPr lang="en-US" sz="1100" dirty="0" err="1"/>
              <a:t>Sc</a:t>
            </a:r>
            <a:r>
              <a:rPr lang="en-US" sz="1100" dirty="0"/>
              <a:t> = </a:t>
            </a:r>
            <a:r>
              <a:rPr lang="en-US" sz="1100" dirty="0">
                <a:highlight>
                  <a:srgbClr val="FF0000"/>
                </a:highlight>
              </a:rPr>
              <a:t>from self-reporting &amp; prevalence</a:t>
            </a:r>
          </a:p>
          <a:p>
            <a:r>
              <a:rPr lang="en-US" sz="1100" dirty="0" err="1"/>
              <a:t>Sq</a:t>
            </a:r>
            <a:r>
              <a:rPr lang="en-US" sz="1100" dirty="0"/>
              <a:t> =</a:t>
            </a:r>
            <a:r>
              <a:rPr lang="en-US" sz="1100" dirty="0">
                <a:solidFill>
                  <a:srgbClr val="FF0000"/>
                </a:solidFill>
              </a:rPr>
              <a:t> ???</a:t>
            </a:r>
            <a:endParaRPr lang="en-US" sz="1100" dirty="0"/>
          </a:p>
          <a:p>
            <a:r>
              <a:rPr lang="en-US" sz="1100" dirty="0" err="1"/>
              <a:t>Sz</a:t>
            </a:r>
            <a:r>
              <a:rPr lang="en-US" sz="1100" dirty="0"/>
              <a:t> = 0</a:t>
            </a:r>
          </a:p>
          <a:p>
            <a:r>
              <a:rPr lang="en-US" sz="1100" dirty="0" err="1"/>
              <a:t>Zk</a:t>
            </a:r>
            <a:r>
              <a:rPr lang="en-US" sz="1100" dirty="0"/>
              <a:t> = 0</a:t>
            </a:r>
          </a:p>
          <a:p>
            <a:r>
              <a:rPr lang="en-US" sz="1100" dirty="0" err="1"/>
              <a:t>Zs</a:t>
            </a:r>
            <a:r>
              <a:rPr lang="en-US" sz="1100" dirty="0"/>
              <a:t> = </a:t>
            </a:r>
            <a:r>
              <a:rPr lang="en-US" sz="1100" dirty="0">
                <a:solidFill>
                  <a:srgbClr val="FF0000"/>
                </a:solidFill>
              </a:rPr>
              <a:t>???</a:t>
            </a:r>
            <a:endParaRPr lang="en-US" sz="1100" dirty="0"/>
          </a:p>
          <a:p>
            <a:r>
              <a:rPr lang="en-US" sz="1100" dirty="0"/>
              <a:t>Cy - </a:t>
            </a:r>
            <a:r>
              <a:rPr lang="en-US" sz="1100" dirty="0">
                <a:highlight>
                  <a:srgbClr val="FF0000"/>
                </a:highlight>
              </a:rPr>
              <a:t>from self-reporting &amp; prevalence</a:t>
            </a:r>
          </a:p>
          <a:p>
            <a:r>
              <a:rPr lang="en-US" sz="1100" dirty="0"/>
              <a:t>Cs </a:t>
            </a:r>
            <a:r>
              <a:rPr lang="en-US" sz="1100" dirty="0">
                <a:solidFill>
                  <a:srgbClr val="FF0000"/>
                </a:solidFill>
              </a:rPr>
              <a:t>- </a:t>
            </a:r>
            <a:r>
              <a:rPr lang="en-US" sz="1100" dirty="0">
                <a:highlight>
                  <a:srgbClr val="FF0000"/>
                </a:highlight>
              </a:rPr>
              <a:t>from self-reporting &amp; prevalence</a:t>
            </a:r>
          </a:p>
          <a:p>
            <a:r>
              <a:rPr lang="en-US" sz="1100" dirty="0" err="1"/>
              <a:t>Ym</a:t>
            </a:r>
            <a:r>
              <a:rPr lang="en-US" sz="1100" dirty="0"/>
              <a:t> + </a:t>
            </a:r>
            <a:r>
              <a:rPr lang="en-US" sz="1100" dirty="0" err="1"/>
              <a:t>Yc</a:t>
            </a:r>
            <a:r>
              <a:rPr lang="en-US" sz="1100" dirty="0"/>
              <a:t> = 1/self-reporting. SEPARATE</a:t>
            </a:r>
          </a:p>
          <a:p>
            <a:r>
              <a:rPr lang="en-US" sz="1100" dirty="0"/>
              <a:t>Omega = 0</a:t>
            </a:r>
          </a:p>
        </p:txBody>
      </p:sp>
    </p:spTree>
    <p:extLst>
      <p:ext uri="{BB962C8B-B14F-4D97-AF65-F5344CB8AC3E}">
        <p14:creationId xmlns:p14="http://schemas.microsoft.com/office/powerpoint/2010/main" val="12996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191</Words>
  <Application>Microsoft Office PowerPoint</Application>
  <PresentationFormat>Widescreen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Finn McQuaid</dc:creator>
  <cp:lastModifiedBy>Christopher Finn McQuaid</cp:lastModifiedBy>
  <cp:revision>24</cp:revision>
  <dcterms:created xsi:type="dcterms:W3CDTF">2017-05-15T10:29:55Z</dcterms:created>
  <dcterms:modified xsi:type="dcterms:W3CDTF">2017-05-16T14:39:14Z</dcterms:modified>
</cp:coreProperties>
</file>