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077807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/>
          <p:cNvSpPr/>
          <p:nvPr/>
        </p:nvSpPr>
        <p:spPr>
          <a:xfrm>
            <a:off x="0" y="1125059"/>
            <a:ext cx="12192000" cy="2461966"/>
          </a:xfrm>
          <a:custGeom>
            <a:avLst/>
            <a:gdLst>
              <a:gd name="connsiteX0" fmla="*/ 0 w 10322170"/>
              <a:gd name="connsiteY0" fmla="*/ 2444266 h 2461966"/>
              <a:gd name="connsiteX1" fmla="*/ 1969477 w 10322170"/>
              <a:gd name="connsiteY1" fmla="*/ 5 h 2461966"/>
              <a:gd name="connsiteX2" fmla="*/ 3807070 w 10322170"/>
              <a:gd name="connsiteY2" fmla="*/ 2461851 h 2461966"/>
              <a:gd name="connsiteX3" fmla="*/ 5987562 w 10322170"/>
              <a:gd name="connsiteY3" fmla="*/ 114305 h 2461966"/>
              <a:gd name="connsiteX4" fmla="*/ 8036170 w 10322170"/>
              <a:gd name="connsiteY4" fmla="*/ 2373928 h 2461966"/>
              <a:gd name="connsiteX5" fmla="*/ 10322170 w 10322170"/>
              <a:gd name="connsiteY5" fmla="*/ 52759 h 2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2170" h="2461966">
                <a:moveTo>
                  <a:pt x="0" y="2444266"/>
                </a:moveTo>
                <a:cubicBezTo>
                  <a:pt x="667482" y="1220670"/>
                  <a:pt x="1334965" y="-2926"/>
                  <a:pt x="1969477" y="5"/>
                </a:cubicBezTo>
                <a:cubicBezTo>
                  <a:pt x="2603989" y="2936"/>
                  <a:pt x="3137389" y="2442801"/>
                  <a:pt x="3807070" y="2461851"/>
                </a:cubicBezTo>
                <a:cubicBezTo>
                  <a:pt x="4476751" y="2480901"/>
                  <a:pt x="5282712" y="128959"/>
                  <a:pt x="5987562" y="114305"/>
                </a:cubicBezTo>
                <a:cubicBezTo>
                  <a:pt x="6692412" y="99651"/>
                  <a:pt x="7313735" y="2384186"/>
                  <a:pt x="8036170" y="2373928"/>
                </a:cubicBezTo>
                <a:cubicBezTo>
                  <a:pt x="8758605" y="2363670"/>
                  <a:pt x="9540387" y="1208214"/>
                  <a:pt x="10322170" y="5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0" y="1719896"/>
            <a:ext cx="12192000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0" y="2578726"/>
            <a:ext cx="12192000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108" y="13360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496" y="19258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301" y="29855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Q+S+K+Z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71038" y="2663718"/>
            <a:ext cx="269044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9252" y="2685873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year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741375" y="2482010"/>
            <a:ext cx="57443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6315806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7810499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787054" y="2482010"/>
            <a:ext cx="57443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6469252" y="1632087"/>
            <a:ext cx="1241602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2164" y="1012913"/>
            <a:ext cx="12094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Prevalence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50:50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315806" y="1825518"/>
            <a:ext cx="762001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8590" y="1843106"/>
            <a:ext cx="14768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Self-reporting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12 weeks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1149" y="2666654"/>
            <a:ext cx="269044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69363" y="2688809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year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0975729" y="2684238"/>
            <a:ext cx="1216271" cy="163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221598" y="2720523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year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675185" y="2705874"/>
            <a:ext cx="178483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15861" y="3009038"/>
            <a:ext cx="31652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4149969" y="287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02122" y="229734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?a?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15879" y="27015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?b?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146" y="5641670"/>
            <a:ext cx="557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peaks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/(</a:t>
            </a:r>
            <a:r>
              <a:rPr lang="en-US" dirty="0">
                <a:solidFill>
                  <a:srgbClr val="00B0F0"/>
                </a:solidFill>
              </a:rPr>
              <a:t>self-reporting</a:t>
            </a:r>
            <a:r>
              <a:rPr lang="en-US" dirty="0"/>
              <a:t>*</a:t>
            </a:r>
            <a:r>
              <a:rPr lang="en-US" dirty="0">
                <a:solidFill>
                  <a:srgbClr val="00B050"/>
                </a:solidFill>
              </a:rPr>
              <a:t>prevalence</a:t>
            </a:r>
            <a:r>
              <a:rPr lang="en-US" dirty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713" y="5303537"/>
            <a:ext cx="843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?a? </a:t>
            </a:r>
            <a:r>
              <a:rPr lang="en-US" dirty="0"/>
              <a:t>= from </a:t>
            </a:r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 &amp; 5% incidence after 5 years ||OR|| we can find this from </a:t>
            </a:r>
            <a:r>
              <a:rPr lang="en-US" dirty="0" err="1"/>
              <a:t>Sc</a:t>
            </a:r>
            <a:r>
              <a:rPr lang="en-US" dirty="0"/>
              <a:t> &amp; Cs?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-13648" y="6230278"/>
            <a:ext cx="26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Q+S:K+Z </a:t>
            </a:r>
            <a:r>
              <a:rPr lang="en-US" dirty="0"/>
              <a:t>= from bar-charts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46" y="6483906"/>
            <a:ext cx="1145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ALSO: burn period is underestimated, as we presume they all start in E, some will already be in Q &amp; S, this slows it down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1289" y="5979803"/>
            <a:ext cx="713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?b? </a:t>
            </a:r>
            <a:r>
              <a:rPr lang="en-US" dirty="0"/>
              <a:t>= mirror of above the line, i.e. same as one of the short green arrows?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733" y="4981088"/>
            <a:ext cx="28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 = sum of all years?</a:t>
            </a:r>
          </a:p>
        </p:txBody>
      </p:sp>
    </p:spTree>
    <p:extLst>
      <p:ext uri="{BB962C8B-B14F-4D97-AF65-F5344CB8AC3E}">
        <p14:creationId xmlns:p14="http://schemas.microsoft.com/office/powerpoint/2010/main" val="1299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3893" y="137592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Eq</a:t>
            </a:r>
            <a:r>
              <a:rPr lang="en-US" dirty="0"/>
              <a:t> - </a:t>
            </a:r>
          </a:p>
          <a:p>
            <a:r>
              <a:rPr lang="en-US" dirty="0"/>
              <a:t>Qs – </a:t>
            </a:r>
          </a:p>
          <a:p>
            <a:r>
              <a:rPr lang="en-US" dirty="0" err="1"/>
              <a:t>Qk</a:t>
            </a:r>
            <a:r>
              <a:rPr lang="en-US" dirty="0"/>
              <a:t> - </a:t>
            </a:r>
          </a:p>
          <a:p>
            <a:r>
              <a:rPr lang="en-US" dirty="0" err="1"/>
              <a:t>Kz</a:t>
            </a:r>
            <a:r>
              <a:rPr lang="en-US" dirty="0"/>
              <a:t> -</a:t>
            </a:r>
          </a:p>
          <a:p>
            <a:r>
              <a:rPr lang="en-US" dirty="0" err="1"/>
              <a:t>Kq</a:t>
            </a:r>
            <a:r>
              <a:rPr lang="en-US" dirty="0"/>
              <a:t> -</a:t>
            </a:r>
          </a:p>
          <a:p>
            <a:r>
              <a:rPr lang="en-US" dirty="0" err="1"/>
              <a:t>Sc</a:t>
            </a:r>
            <a:r>
              <a:rPr lang="en-US" dirty="0"/>
              <a:t> - from self-reporting &amp; prevalence</a:t>
            </a:r>
          </a:p>
          <a:p>
            <a:r>
              <a:rPr lang="en-US" dirty="0" err="1"/>
              <a:t>Sq</a:t>
            </a:r>
            <a:r>
              <a:rPr lang="en-US" dirty="0"/>
              <a:t> -</a:t>
            </a:r>
          </a:p>
          <a:p>
            <a:r>
              <a:rPr lang="en-US" dirty="0" err="1"/>
              <a:t>Sz</a:t>
            </a:r>
            <a:r>
              <a:rPr lang="en-US" dirty="0"/>
              <a:t> -</a:t>
            </a:r>
          </a:p>
          <a:p>
            <a:r>
              <a:rPr lang="en-US" dirty="0" err="1"/>
              <a:t>Zk</a:t>
            </a:r>
            <a:r>
              <a:rPr lang="en-US" dirty="0"/>
              <a:t> -</a:t>
            </a:r>
          </a:p>
          <a:p>
            <a:r>
              <a:rPr lang="en-US" dirty="0" err="1"/>
              <a:t>Zs</a:t>
            </a:r>
            <a:r>
              <a:rPr lang="en-US" dirty="0"/>
              <a:t> -</a:t>
            </a:r>
          </a:p>
          <a:p>
            <a:r>
              <a:rPr lang="en-US" dirty="0"/>
              <a:t>Cy - from self-reporting &amp; prevalence</a:t>
            </a:r>
          </a:p>
          <a:p>
            <a:r>
              <a:rPr lang="en-US" dirty="0"/>
              <a:t>Cs - from self-reporting &amp; prevalence</a:t>
            </a:r>
          </a:p>
          <a:p>
            <a:r>
              <a:rPr lang="en-US" dirty="0" err="1"/>
              <a:t>Ym</a:t>
            </a:r>
            <a:r>
              <a:rPr lang="en-US" dirty="0"/>
              <a:t> - from self-reporting</a:t>
            </a:r>
          </a:p>
          <a:p>
            <a:r>
              <a:rPr lang="en-US" dirty="0" err="1"/>
              <a:t>Yc</a:t>
            </a:r>
            <a:r>
              <a:rPr lang="en-US" dirty="0"/>
              <a:t> - from self-reporting</a:t>
            </a:r>
          </a:p>
          <a:p>
            <a:r>
              <a:rPr lang="en-US" dirty="0"/>
              <a:t>Omega -</a:t>
            </a:r>
          </a:p>
        </p:txBody>
      </p:sp>
    </p:spTree>
    <p:extLst>
      <p:ext uri="{BB962C8B-B14F-4D97-AF65-F5344CB8AC3E}">
        <p14:creationId xmlns:p14="http://schemas.microsoft.com/office/powerpoint/2010/main" val="385683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179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Finn McQuaid</dc:creator>
  <cp:lastModifiedBy>Christopher Finn McQuaid</cp:lastModifiedBy>
  <cp:revision>17</cp:revision>
  <dcterms:created xsi:type="dcterms:W3CDTF">2017-05-15T10:29:55Z</dcterms:created>
  <dcterms:modified xsi:type="dcterms:W3CDTF">2017-05-15T13:30:05Z</dcterms:modified>
</cp:coreProperties>
</file>