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A435-7A0A-4B46-BCE3-0AEAC3E51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44DAD-A46B-4FED-B4EA-1085E82A6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05C01-1D62-4500-B2E2-74269705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1850-D207-4B87-A812-24EED0F91DF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7B34A-3507-494C-806D-DCD2EF96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0CA6-9B10-40FC-9161-1D65CDB7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9CD4-3F98-4F78-9781-D38BBF37C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728D-47A0-4C05-80B6-BC1C5262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EB709-8D6C-4572-8433-8D7B9769D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A1F5B-00D9-432F-83BD-525A14BC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1850-D207-4B87-A812-24EED0F91DF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9FC58-49D3-497F-BC29-B79EDFDE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ABF50-40AA-4316-B282-86153993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9CD4-3F98-4F78-9781-D38BBF37C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A2AD4-683D-4C1E-AA5A-C12E49834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C8A60-6294-41B2-BEFD-EDB432FEA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A61DC-BE0C-42C9-839A-ED4B96B1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1850-D207-4B87-A812-24EED0F91DF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DED85-071B-488A-AC74-9C8C502B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AA3EE-B639-423E-B899-A35531E3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9CD4-3F98-4F78-9781-D38BBF37C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7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E5B4-A66E-423E-A6C3-054E0317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04A88-705D-4C3D-9612-E3B8963B2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9542B-033B-48CE-A93B-3CF9C2E6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1850-D207-4B87-A812-24EED0F91DF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AC800-453C-479D-B254-41118AF3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63CB8-EC3F-494E-A13C-95399445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9CD4-3F98-4F78-9781-D38BBF37C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EF26-55F4-4D69-8D19-B0BD9F20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4289E-6C2D-44E5-B399-3B56DE511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A57D0-8169-4942-BE71-0055A8B1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1850-D207-4B87-A812-24EED0F91DF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2C460-C975-4A16-96EF-FDE7E56E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06D09-926E-43EC-B24F-02A558FA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9CD4-3F98-4F78-9781-D38BBF37C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4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E723-99D2-4C05-AB4A-5E99DDA9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721F-A0B1-4DCB-851E-D7C5536BA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0E9BF-A24D-4C41-83A8-A1ED09D5C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E8CDA-2F1D-467B-9276-C56C79DD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1850-D207-4B87-A812-24EED0F91DF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3DFB2-C537-4E14-94D0-856417B8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8A9DC-DA21-40BA-A4E4-6D77F31B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9CD4-3F98-4F78-9781-D38BBF37C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8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040D-58A3-4833-9007-1838C2BA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906CA-B195-4B48-A67A-81D5E7C72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9D6C4-5480-49AC-8549-59E4954C8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8FAA3-2F68-4EA6-AAB1-EE9679593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5AE24-AF24-464A-8A22-AE781ADFC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EC658-0518-44A2-BC5F-FCDFFC6C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1850-D207-4B87-A812-24EED0F91DF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669DE-0C0E-4B09-A15B-9087D3B3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ED16A-BEE1-42B3-B0B9-154FFAFD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9CD4-3F98-4F78-9781-D38BBF37C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5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A0E1-EC2B-414A-AD11-04F12629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87612-2904-4D97-96BE-78AB307D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1850-D207-4B87-A812-24EED0F91DF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23082-681F-4C81-B6B6-1DC20343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EA10C-FA64-459D-B8A7-EDFAA987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9CD4-3F98-4F78-9781-D38BBF37C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4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0548B-8C85-4559-84F1-B2E3D5E4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1850-D207-4B87-A812-24EED0F91DF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B2455-01EB-496C-BFC8-6AF328B4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01DFB-5FA0-4D38-962E-3639A930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9CD4-3F98-4F78-9781-D38BBF37C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7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A923-E4FD-4FBE-9B57-102FFA6C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05DA-4926-46A1-915D-AE6DA029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819DF-FF42-44D3-B967-5CF8072E4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EEB29-C386-4900-BF34-2482468F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1850-D207-4B87-A812-24EED0F91DF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5329E-FAFA-4F6A-A38B-201736BB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E4D62-8D4C-4865-9C51-75DB073C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9CD4-3F98-4F78-9781-D38BBF37C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68DC-4262-492D-BF64-B353DDBD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BE711-9687-4FF4-A247-33694EACB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7D2E4-1C5C-475D-8C70-B8AEB5247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7E768-D24D-46A2-8519-D1E3B4CF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1850-D207-4B87-A812-24EED0F91DF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F66F7-348F-429F-9258-7524B01F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87AB9-4060-4100-BE50-A4F9ABA2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9CD4-3F98-4F78-9781-D38BBF37C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45A01-AF76-456C-ABCF-92ABDD4A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A272F-602E-4138-AA6D-A9C912861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48A82-65DF-4A61-9865-4F1335186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61850-D207-4B87-A812-24EED0F91DF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D34CC-7154-45C5-974D-A80496137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97924-1085-4F8F-BDB4-4828F9428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99CD4-3F98-4F78-9781-D38BBF37C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4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5816009-4295-4354-A831-FDCEB760F2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627026"/>
                  </p:ext>
                </p:extLst>
              </p:nvPr>
            </p:nvGraphicFramePr>
            <p:xfrm>
              <a:off x="2031999" y="214169"/>
              <a:ext cx="7172961" cy="27437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74538">
                      <a:extLst>
                        <a:ext uri="{9D8B030D-6E8A-4147-A177-3AD203B41FA5}">
                          <a16:colId xmlns:a16="http://schemas.microsoft.com/office/drawing/2014/main" val="2343819101"/>
                        </a:ext>
                      </a:extLst>
                    </a:gridCol>
                    <a:gridCol w="1088572">
                      <a:extLst>
                        <a:ext uri="{9D8B030D-6E8A-4147-A177-3AD203B41FA5}">
                          <a16:colId xmlns:a16="http://schemas.microsoft.com/office/drawing/2014/main" val="1540463374"/>
                        </a:ext>
                      </a:extLst>
                    </a:gridCol>
                    <a:gridCol w="2638697">
                      <a:extLst>
                        <a:ext uri="{9D8B030D-6E8A-4147-A177-3AD203B41FA5}">
                          <a16:colId xmlns:a16="http://schemas.microsoft.com/office/drawing/2014/main" val="3011979731"/>
                        </a:ext>
                      </a:extLst>
                    </a:gridCol>
                    <a:gridCol w="1071154">
                      <a:extLst>
                        <a:ext uri="{9D8B030D-6E8A-4147-A177-3AD203B41FA5}">
                          <a16:colId xmlns:a16="http://schemas.microsoft.com/office/drawing/2014/main" val="28396481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114300" indent="-114300" algn="l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Regression </a:t>
                          </a:r>
                          <a:b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Performance Metrics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60325" indent="0" algn="l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Synonyms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60325" indent="0" algn="l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14300" marR="0" lvl="0" indent="-11430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Formula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516339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Root mean square error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RMSE / MSE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marR="0" lvl="0" indent="-11430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Mean of squared distance between true and predicted values; </a:t>
                          </a:r>
                          <a:r>
                            <a:rPr kumimoji="0" lang="en-US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takes square root for better scale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13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30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bHide m:val="on"/>
                                            <m:supHide m:val="on"/>
                                            <m:ctrlPr>
                                              <a:rPr lang="en-US" sz="13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3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13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acc>
                                                      <m:accPr>
                                                        <m:chr m:val="̂"/>
                                                        <m:ctrlPr>
                                                          <a:rPr lang="en-US" sz="130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1300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  <m:r>
                                                      <a:rPr lang="en-US" sz="13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sz="13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13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num>
                                      <m:den>
                                        <m:r>
                                          <a:rPr lang="en-US" sz="13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43582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Mean absolute error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MAE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marR="0" lvl="0" indent="-11430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Mean of absolute difference between true and predicted values; </a:t>
                          </a:r>
                          <a:r>
                            <a:rPr kumimoji="0" lang="en-US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less prone to outlier influence than RMSE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3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n"/>
                                        <m:supHide m:val="on"/>
                                        <m:ctrlPr>
                                          <a:rPr lang="en-US" sz="13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3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3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3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sz="13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3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13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38529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Bias (raw)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marR="0" lvl="0" indent="-11430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marR="0" lvl="0" indent="-11430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Difference of predicted and actual value; </a:t>
                          </a:r>
                          <a:b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</a:br>
                          <a:r>
                            <a:rPr kumimoji="0" lang="en-US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gauges over/under estimation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3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3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13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3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220242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Absolute value of the bias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AVB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marR="0" lvl="0" indent="-11430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Absolute value of bias; </a:t>
                          </a:r>
                          <a:r>
                            <a:rPr kumimoji="0" lang="en-US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better statistical properties than raw bias</a:t>
                          </a:r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; skewed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3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3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3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sz="13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13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82102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5816009-4295-4354-A831-FDCEB760F2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627026"/>
                  </p:ext>
                </p:extLst>
              </p:nvPr>
            </p:nvGraphicFramePr>
            <p:xfrm>
              <a:off x="2031999" y="214169"/>
              <a:ext cx="7172961" cy="27437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74538">
                      <a:extLst>
                        <a:ext uri="{9D8B030D-6E8A-4147-A177-3AD203B41FA5}">
                          <a16:colId xmlns:a16="http://schemas.microsoft.com/office/drawing/2014/main" val="2343819101"/>
                        </a:ext>
                      </a:extLst>
                    </a:gridCol>
                    <a:gridCol w="1088572">
                      <a:extLst>
                        <a:ext uri="{9D8B030D-6E8A-4147-A177-3AD203B41FA5}">
                          <a16:colId xmlns:a16="http://schemas.microsoft.com/office/drawing/2014/main" val="1540463374"/>
                        </a:ext>
                      </a:extLst>
                    </a:gridCol>
                    <a:gridCol w="2638697">
                      <a:extLst>
                        <a:ext uri="{9D8B030D-6E8A-4147-A177-3AD203B41FA5}">
                          <a16:colId xmlns:a16="http://schemas.microsoft.com/office/drawing/2014/main" val="3011979731"/>
                        </a:ext>
                      </a:extLst>
                    </a:gridCol>
                    <a:gridCol w="1071154">
                      <a:extLst>
                        <a:ext uri="{9D8B030D-6E8A-4147-A177-3AD203B41FA5}">
                          <a16:colId xmlns:a16="http://schemas.microsoft.com/office/drawing/2014/main" val="2839648131"/>
                        </a:ext>
                      </a:extLst>
                    </a:gridCol>
                  </a:tblGrid>
                  <a:tr h="558165">
                    <a:tc>
                      <a:txBody>
                        <a:bodyPr/>
                        <a:lstStyle/>
                        <a:p>
                          <a:pPr marL="114300" indent="-114300" algn="l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Regression </a:t>
                          </a:r>
                          <a:b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Performance Metrics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60325" indent="0" algn="l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Synonyms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60325" indent="0" algn="l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14300" marR="0" lvl="0" indent="-11430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Formula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51633949"/>
                      </a:ext>
                    </a:extLst>
                  </a:tr>
                  <a:tr h="676783"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Root mean square error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RMSE / MSE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marR="0" lvl="0" indent="-11430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Mean of squared distance between true and predicted values; </a:t>
                          </a:r>
                          <a:r>
                            <a:rPr kumimoji="0" lang="en-US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takes square root for better scale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9318" t="-92793" r="-1705" b="-2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4358282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Mean absolute error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MAE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marR="0" lvl="0" indent="-11430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Mean of absolute difference between true and predicted values; </a:t>
                          </a:r>
                          <a:r>
                            <a:rPr kumimoji="0" lang="en-US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less prone to outlier influence than RMSE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9318" t="-218367" r="-1705" b="-1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38529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Bias (raw)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marR="0" lvl="0" indent="-11430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marR="0" lvl="0" indent="-11430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Difference of predicted and actual value; </a:t>
                          </a:r>
                          <a:b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</a:br>
                          <a:r>
                            <a:rPr kumimoji="0" lang="en-US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gauges over/under estimation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9318" t="-416000" r="-1705" b="-1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20242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Absolute value of the bias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AVB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marR="0" lvl="0" indent="-11430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Absolute value of bias; </a:t>
                          </a:r>
                          <a:r>
                            <a:rPr kumimoji="0" lang="en-US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better statistical properties than raw bias</a:t>
                          </a:r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; skewed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9318" t="-516000" r="-1705" b="-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2102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CA7688B-3EE7-4D5A-AACB-BFCF291838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1038110"/>
                  </p:ext>
                </p:extLst>
              </p:nvPr>
            </p:nvGraphicFramePr>
            <p:xfrm>
              <a:off x="2031998" y="3106478"/>
              <a:ext cx="7172961" cy="286493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77597">
                      <a:extLst>
                        <a:ext uri="{9D8B030D-6E8A-4147-A177-3AD203B41FA5}">
                          <a16:colId xmlns:a16="http://schemas.microsoft.com/office/drawing/2014/main" val="845377416"/>
                        </a:ext>
                      </a:extLst>
                    </a:gridCol>
                    <a:gridCol w="1086330">
                      <a:extLst>
                        <a:ext uri="{9D8B030D-6E8A-4147-A177-3AD203B41FA5}">
                          <a16:colId xmlns:a16="http://schemas.microsoft.com/office/drawing/2014/main" val="3677497610"/>
                        </a:ext>
                      </a:extLst>
                    </a:gridCol>
                    <a:gridCol w="2638425">
                      <a:extLst>
                        <a:ext uri="{9D8B030D-6E8A-4147-A177-3AD203B41FA5}">
                          <a16:colId xmlns:a16="http://schemas.microsoft.com/office/drawing/2014/main" val="2283088314"/>
                        </a:ext>
                      </a:extLst>
                    </a:gridCol>
                    <a:gridCol w="1070609">
                      <a:extLst>
                        <a:ext uri="{9D8B030D-6E8A-4147-A177-3AD203B41FA5}">
                          <a16:colId xmlns:a16="http://schemas.microsoft.com/office/drawing/2014/main" val="22461381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114300" indent="-114300" algn="l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Classification</a:t>
                          </a:r>
                          <a:b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Performance Metrics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60325" indent="0" algn="l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Synonyms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60325" indent="0" algn="l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60325" indent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Formula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4494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60325" indent="0" algn="l" fontAlgn="b"/>
                          <a:r>
                            <a:rPr lang="en-US" sz="13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Accuracy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60325" indent="0" algn="l" fontAlgn="b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indent="-114300" algn="l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Proportion of correct predictions out of all predictions; </a:t>
                          </a:r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can be a poor metric alone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3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𝑇𝑃</m:t>
                                    </m:r>
                                    <m:r>
                                      <a:rPr lang="en-US" sz="13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3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sz="13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3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47532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Positive predictive value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Precision</a:t>
                          </a:r>
                          <a:endParaRPr lang="en-US" sz="13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Proportion of </a:t>
                          </a:r>
                          <a:r>
                            <a:rPr lang="en-US" sz="11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true</a:t>
                          </a:r>
                          <a: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 positives out of </a:t>
                          </a:r>
                          <a:r>
                            <a:rPr lang="en-US" sz="11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predicted</a:t>
                          </a:r>
                          <a: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 positives; </a:t>
                          </a:r>
                          <a:r>
                            <a:rPr lang="en-US" sz="11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can assess false positives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3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sz="13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𝑇𝑃</m:t>
                                    </m:r>
                                    <m:r>
                                      <a:rPr lang="en-US" sz="13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3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1352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Recall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Sensitivity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Proportion of </a:t>
                          </a:r>
                          <a:r>
                            <a:rPr lang="en-US" sz="11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true</a:t>
                          </a:r>
                          <a: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 positives out of </a:t>
                          </a:r>
                          <a:r>
                            <a:rPr lang="en-US" sz="11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actual</a:t>
                          </a:r>
                          <a: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 </a:t>
                          </a:r>
                          <a:b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</a:br>
                          <a: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positives; </a:t>
                          </a:r>
                          <a:r>
                            <a:rPr lang="en-US" sz="11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can assess false negatives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3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sz="13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𝑇𝑃</m:t>
                                    </m:r>
                                    <m:r>
                                      <a:rPr lang="en-US" sz="13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3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428106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Area under the receiver </a:t>
                          </a:r>
                          <a:b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</a:br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operating characteristic curve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AUC-ROC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Normalized AUC of false positive rate vs </a:t>
                          </a:r>
                          <a:b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</a:br>
                          <a: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true positive rate; </a:t>
                          </a:r>
                          <a:r>
                            <a:rPr lang="en-US" sz="11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cut-point agnostic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98024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Net Reclassification Improvement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NRI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1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Compares models</a:t>
                          </a:r>
                          <a: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; aggregate scores of </a:t>
                          </a:r>
                          <a:b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</a:br>
                          <a: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correct and incorrect </a:t>
                          </a:r>
                          <a:r>
                            <a:rPr lang="en-US" sz="11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reclassifications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69172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CA7688B-3EE7-4D5A-AACB-BFCF291838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1038110"/>
                  </p:ext>
                </p:extLst>
              </p:nvPr>
            </p:nvGraphicFramePr>
            <p:xfrm>
              <a:off x="2031998" y="3106478"/>
              <a:ext cx="7172961" cy="286493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77597">
                      <a:extLst>
                        <a:ext uri="{9D8B030D-6E8A-4147-A177-3AD203B41FA5}">
                          <a16:colId xmlns:a16="http://schemas.microsoft.com/office/drawing/2014/main" val="845377416"/>
                        </a:ext>
                      </a:extLst>
                    </a:gridCol>
                    <a:gridCol w="1086330">
                      <a:extLst>
                        <a:ext uri="{9D8B030D-6E8A-4147-A177-3AD203B41FA5}">
                          <a16:colId xmlns:a16="http://schemas.microsoft.com/office/drawing/2014/main" val="3677497610"/>
                        </a:ext>
                      </a:extLst>
                    </a:gridCol>
                    <a:gridCol w="2638425">
                      <a:extLst>
                        <a:ext uri="{9D8B030D-6E8A-4147-A177-3AD203B41FA5}">
                          <a16:colId xmlns:a16="http://schemas.microsoft.com/office/drawing/2014/main" val="2283088314"/>
                        </a:ext>
                      </a:extLst>
                    </a:gridCol>
                    <a:gridCol w="1070609">
                      <a:extLst>
                        <a:ext uri="{9D8B030D-6E8A-4147-A177-3AD203B41FA5}">
                          <a16:colId xmlns:a16="http://schemas.microsoft.com/office/drawing/2014/main" val="2246138196"/>
                        </a:ext>
                      </a:extLst>
                    </a:gridCol>
                  </a:tblGrid>
                  <a:tr h="558165">
                    <a:tc>
                      <a:txBody>
                        <a:bodyPr/>
                        <a:lstStyle/>
                        <a:p>
                          <a:pPr marL="114300" indent="-114300" algn="l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Classification</a:t>
                          </a:r>
                          <a:b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Performance Metrics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60325" indent="0" algn="l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Synonyms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60325" indent="0" algn="l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60325" indent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Formula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4494357"/>
                      </a:ext>
                    </a:extLst>
                  </a:tr>
                  <a:tr h="461074">
                    <a:tc>
                      <a:txBody>
                        <a:bodyPr/>
                        <a:lstStyle/>
                        <a:p>
                          <a:pPr marL="60325" indent="0" algn="l" fontAlgn="b"/>
                          <a:r>
                            <a:rPr lang="en-US" sz="13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Accuracy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60325" indent="0" algn="l" fontAlgn="b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indent="-114300" algn="l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Proportion of correct predictions out of all predictions; </a:t>
                          </a:r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can be a poor metric alone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9318" t="-135526" r="-1705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753228"/>
                      </a:ext>
                    </a:extLst>
                  </a:tr>
                  <a:tr h="465646"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Positive predictive value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Precision</a:t>
                          </a:r>
                          <a:endParaRPr lang="en-US" sz="13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Proportion of </a:t>
                          </a:r>
                          <a:r>
                            <a:rPr lang="en-US" sz="11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true</a:t>
                          </a:r>
                          <a: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 positives out of </a:t>
                          </a:r>
                          <a:r>
                            <a:rPr lang="en-US" sz="11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predicted</a:t>
                          </a:r>
                          <a: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 positives; </a:t>
                          </a:r>
                          <a:r>
                            <a:rPr lang="en-US" sz="11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can assess false positives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9318" t="-235526" r="-1705" b="-3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1352401"/>
                      </a:ext>
                    </a:extLst>
                  </a:tr>
                  <a:tr h="465646"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Recall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Sensitivity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Proportion of </a:t>
                          </a:r>
                          <a:r>
                            <a:rPr lang="en-US" sz="11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true</a:t>
                          </a:r>
                          <a: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 positives out of </a:t>
                          </a:r>
                          <a:r>
                            <a:rPr lang="en-US" sz="11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actual</a:t>
                          </a:r>
                          <a: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 </a:t>
                          </a:r>
                          <a:b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</a:br>
                          <a: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positives; </a:t>
                          </a:r>
                          <a:r>
                            <a:rPr lang="en-US" sz="11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can assess false negatives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9318" t="-331169" r="-1705" b="-2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28106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Area under the receiver </a:t>
                          </a:r>
                          <a:b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</a:br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operating characteristic curve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AUC-ROC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Normalized AUC of false positive rate vs </a:t>
                          </a:r>
                          <a:b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</a:br>
                          <a: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true positive rate; </a:t>
                          </a:r>
                          <a:r>
                            <a:rPr lang="en-US" sz="11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cut-point agnostic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98024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Net Reclassification Improvement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3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NRI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174625" indent="-114300" algn="l" defTabSz="914400" rtl="0" eaLnBrk="1" fontAlgn="b" latinLnBrk="0" hangingPunct="1"/>
                          <a:r>
                            <a:rPr lang="en-US" sz="11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Compares models</a:t>
                          </a:r>
                          <a: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; aggregate scores of </a:t>
                          </a:r>
                          <a:b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</a:br>
                          <a:r>
                            <a:rPr lang="en-US" sz="1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correct and incorrect </a:t>
                          </a:r>
                          <a:r>
                            <a:rPr lang="en-US" sz="11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reclassifications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69172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57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194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Murchison</dc:creator>
  <cp:lastModifiedBy>Chad Murchison</cp:lastModifiedBy>
  <cp:revision>9</cp:revision>
  <dcterms:created xsi:type="dcterms:W3CDTF">2021-11-09T05:08:56Z</dcterms:created>
  <dcterms:modified xsi:type="dcterms:W3CDTF">2021-11-09T18:55:49Z</dcterms:modified>
</cp:coreProperties>
</file>