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11F5-6132-4149-8721-7A9A074B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BC2E2-176C-4076-B01C-74440D63E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54FE-5429-4437-920E-901F49D7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AD2B-D141-4CE0-BFB2-1D0C4DC5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90C2-0D88-4278-8DEF-B683AF9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8AA0-48CC-4CB7-BB16-DF9A9C84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6B86-ACFB-4A62-AD27-3408C5AF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134B-AB59-4E60-A559-296B5D5D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CFE9-1D84-43B0-8716-DE009772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084B-1D18-4041-978D-4A9227CF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45002-3844-4C73-A9D9-71D182CBD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EFB7A-EEFF-44FD-B302-DEBA179A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991F-5263-4585-9C0A-FCBFBBF9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4DE4-B150-4F33-925E-B0D31F9A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A426-E215-4086-AD46-5E538FE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914A-D221-477D-B8F0-1D8E0076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E25F-12F2-4E52-B7D4-404D90B6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B329-B5E9-4E2C-9DBE-21D5CFC4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572C-0BD3-4301-ACC9-FAA339D5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1171-4C7C-4ACB-BE9D-3D6C9BD8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3A35-3311-4028-86F1-E0D2366F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B86E-9B2B-4083-9597-2897C98B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8471-5DA3-4018-BB19-B4E65580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C095-11B8-4039-AEB3-5D1BE31B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5E1E-5DA1-416D-8725-D0D9B50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F581-8F7D-4EC6-A174-C5BFAE05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30C-38A4-4AF8-B5F5-08E3C095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EBB5A-3DC7-4195-85D7-6D749BAC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A2CCC-4EA6-4AAC-8793-B62EA00F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36A0-B914-4F69-ADE5-333E1177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3818-A7B7-4718-815A-3B6C9DF2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BD5A-7612-475B-A4F1-55E7F78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4D4B-9962-4FB3-A92C-EB1AE3C6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C49C2-44F2-46A1-9488-A2E4174C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5D190-15EC-43A5-A494-EDE175F71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D0D41-E043-4317-9057-FD56BBEB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46219-F5BD-4A5F-864E-438A5819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EB59-CD4A-413E-A10A-DE9CE45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1FD65-F641-4233-A5FD-648EDE54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472A-CB03-4966-90F8-45A14F9A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18F57-20DE-4219-A9B0-BDD6D89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372E-B516-4BF7-A4DE-608FE904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CBFBD-5B29-4678-9749-747FB07F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6F31F-198F-434E-9D8C-66B8E56C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551E1-48B7-4665-848D-BE4F633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3232-CD5C-456F-8F5B-DDDF2087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68A5-A95B-43D7-AB6C-1F86623D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B8BB-0208-4EAE-B520-B244403E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0302-6BB9-447C-8CC0-B8DA6FA8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FA2E9-B976-4DF5-994B-8AF87E84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9F1D-49CE-43F2-A4AF-7251E5D4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9F2E-26BE-4518-832E-2E68A921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0D25-417D-44D5-AA96-3B5B904F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81B1A-6E23-48E6-8613-1C8A6DF8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8C69-CCA3-4FE0-92EB-DD9430283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932A-1583-43D9-AEF4-4980491C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F039-701D-4AE6-9249-A704092B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B603-0C8A-4ADB-8378-BA8D1B06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F577D-3539-4CC0-8D52-3D35A693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5BE4-8CB8-4C1E-95F2-EAFB42B1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6629-A180-4E57-ABCE-CA0CEA45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C0CB-CEA8-49F8-97F0-1D9046883B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FF3DA-72C4-4DD8-A69F-6C9437B37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0618-5B31-4AD2-84C6-7505F2E0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03064-72A1-407A-A7A3-199184F2D749}"/>
              </a:ext>
            </a:extLst>
          </p:cNvPr>
          <p:cNvSpPr txBox="1"/>
          <p:nvPr/>
        </p:nvSpPr>
        <p:spPr>
          <a:xfrm>
            <a:off x="364152" y="310901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19 study dataset</a:t>
            </a:r>
          </a:p>
          <a:p>
            <a:pPr algn="ctr"/>
            <a:r>
              <a:rPr lang="en-US" dirty="0"/>
              <a:t>N = 8936; t = 46987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06810-C6BE-4E4E-AB4E-71751603E55D}"/>
              </a:ext>
            </a:extLst>
          </p:cNvPr>
          <p:cNvSpPr txBox="1"/>
          <p:nvPr/>
        </p:nvSpPr>
        <p:spPr>
          <a:xfrm>
            <a:off x="1993369" y="2186322"/>
            <a:ext cx="284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Normalization from visit code to time: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Collapse baseline/screening to time 0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unmappable visits / 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D7024-F720-4CFE-8618-238DCE3909D8}"/>
              </a:ext>
            </a:extLst>
          </p:cNvPr>
          <p:cNvSpPr txBox="1"/>
          <p:nvPr/>
        </p:nvSpPr>
        <p:spPr>
          <a:xfrm>
            <a:off x="364152" y="1549344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study outcome set </a:t>
            </a:r>
          </a:p>
          <a:p>
            <a:pPr algn="ctr"/>
            <a:r>
              <a:rPr lang="en-US" dirty="0"/>
              <a:t>N = 7848; t = 38128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E1DF6-BAFC-46FB-B831-63450F7290B4}"/>
              </a:ext>
            </a:extLst>
          </p:cNvPr>
          <p:cNvSpPr txBox="1"/>
          <p:nvPr/>
        </p:nvSpPr>
        <p:spPr>
          <a:xfrm>
            <a:off x="1993369" y="932296"/>
            <a:ext cx="331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 studies missing outcomes: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Five studies missing both ADAS-Cog and CDR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Six studies with CDR but missing ADAS-Cog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16754-CC73-4757-B5FC-47BBB51DD0BB}"/>
              </a:ext>
            </a:extLst>
          </p:cNvPr>
          <p:cNvSpPr txBox="1"/>
          <p:nvPr/>
        </p:nvSpPr>
        <p:spPr>
          <a:xfrm>
            <a:off x="364152" y="2807780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normalized set</a:t>
            </a:r>
          </a:p>
          <a:p>
            <a:pPr algn="ctr"/>
            <a:r>
              <a:rPr lang="en-US" dirty="0"/>
              <a:t>N = 7820; t = 32550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52547-3200-451C-8389-472286C20CBE}"/>
              </a:ext>
            </a:extLst>
          </p:cNvPr>
          <p:cNvSpPr txBox="1"/>
          <p:nvPr/>
        </p:nvSpPr>
        <p:spPr>
          <a:xfrm>
            <a:off x="1993369" y="3440348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required timepoints: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data without at least one valid outcome 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0E5BD-93CB-4D43-A2BA-C50FC9B791C1}"/>
              </a:ext>
            </a:extLst>
          </p:cNvPr>
          <p:cNvSpPr txBox="1"/>
          <p:nvPr/>
        </p:nvSpPr>
        <p:spPr>
          <a:xfrm>
            <a:off x="364152" y="4041067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ADAS/CDR set</a:t>
            </a:r>
          </a:p>
          <a:p>
            <a:pPr algn="ctr"/>
            <a:r>
              <a:rPr lang="en-US" dirty="0"/>
              <a:t>N = 7099; t = 27688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6F67F-A05E-4F57-8D9E-0665E7E8655B}"/>
              </a:ext>
            </a:extLst>
          </p:cNvPr>
          <p:cNvSpPr txBox="1"/>
          <p:nvPr/>
        </p:nvSpPr>
        <p:spPr>
          <a:xfrm>
            <a:off x="1993369" y="4694375"/>
            <a:ext cx="29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Minimal covariate: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anyone without baseline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B0754-901D-4281-A741-A137095021F5}"/>
              </a:ext>
            </a:extLst>
          </p:cNvPr>
          <p:cNvSpPr txBox="1"/>
          <p:nvPr/>
        </p:nvSpPr>
        <p:spPr>
          <a:xfrm>
            <a:off x="0" y="5230328"/>
            <a:ext cx="295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covariate data set</a:t>
            </a:r>
          </a:p>
          <a:p>
            <a:pPr algn="ctr"/>
            <a:r>
              <a:rPr lang="en-US" dirty="0"/>
              <a:t>N = 7071 (2297 t=1)</a:t>
            </a:r>
          </a:p>
          <a:p>
            <a:pPr algn="ctr"/>
            <a:r>
              <a:rPr lang="en-US" dirty="0"/>
              <a:t>t = 27688 over 23 visit times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FDA4E-A078-4A44-B6CA-A7BAA85F8789}"/>
              </a:ext>
            </a:extLst>
          </p:cNvPr>
          <p:cNvSpPr txBox="1"/>
          <p:nvPr/>
        </p:nvSpPr>
        <p:spPr>
          <a:xfrm>
            <a:off x="7636889" y="433511"/>
            <a:ext cx="290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Cull maximum time: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Set maximum study time at six years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ADCS only followed out to 3 years with long-term ADNI inherently unimpaired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2C561-60C2-4D87-9A54-C96F092C0616}"/>
              </a:ext>
            </a:extLst>
          </p:cNvPr>
          <p:cNvSpPr txBox="1"/>
          <p:nvPr/>
        </p:nvSpPr>
        <p:spPr>
          <a:xfrm>
            <a:off x="5440276" y="1362605"/>
            <a:ext cx="295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6-year max time data set</a:t>
            </a:r>
          </a:p>
          <a:p>
            <a:pPr algn="ctr"/>
            <a:r>
              <a:rPr lang="en-US" dirty="0"/>
              <a:t>N = 7071 (2297 t=1)</a:t>
            </a:r>
          </a:p>
          <a:p>
            <a:pPr algn="ctr"/>
            <a:r>
              <a:rPr lang="en-US" dirty="0"/>
              <a:t>t = 26988 over 17 visit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E3186-8063-4C14-BA49-1C8842B0F141}"/>
              </a:ext>
            </a:extLst>
          </p:cNvPr>
          <p:cNvSpPr txBox="1"/>
          <p:nvPr/>
        </p:nvSpPr>
        <p:spPr>
          <a:xfrm>
            <a:off x="7636889" y="2358272"/>
            <a:ext cx="290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outcomes: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Remove CDR statuses with perfect fits e.g. all subjects impaired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one and two month measures to normalize intervals and fix sparsity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7865D-C1F4-40ED-877B-273FB8AC366C}"/>
              </a:ext>
            </a:extLst>
          </p:cNvPr>
          <p:cNvSpPr txBox="1"/>
          <p:nvPr/>
        </p:nvSpPr>
        <p:spPr>
          <a:xfrm>
            <a:off x="5440276" y="3388579"/>
            <a:ext cx="295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 processed dataset</a:t>
            </a:r>
          </a:p>
          <a:p>
            <a:pPr algn="ctr"/>
            <a:r>
              <a:rPr lang="en-US" dirty="0"/>
              <a:t>N = 7071 (2327 t=1)</a:t>
            </a:r>
          </a:p>
          <a:p>
            <a:pPr algn="ctr"/>
            <a:r>
              <a:rPr lang="en-US" dirty="0"/>
              <a:t>t = 25813 over 14 visit times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B126E-9CB7-43A0-A24F-C7D428C44F43}"/>
              </a:ext>
            </a:extLst>
          </p:cNvPr>
          <p:cNvSpPr txBox="1"/>
          <p:nvPr/>
        </p:nvSpPr>
        <p:spPr>
          <a:xfrm>
            <a:off x="7636889" y="4410006"/>
            <a:ext cx="3078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CPAD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individuals missing CPAD covariates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Notable impact is APOE4 which drops three full studies and 2700 subjects (1777 t=1)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244CB-3FED-4E5C-B0AD-47D755AB111D}"/>
              </a:ext>
            </a:extLst>
          </p:cNvPr>
          <p:cNvSpPr txBox="1"/>
          <p:nvPr/>
        </p:nvSpPr>
        <p:spPr>
          <a:xfrm>
            <a:off x="5282431" y="5339100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CPAD modelling dataset</a:t>
            </a:r>
          </a:p>
          <a:p>
            <a:pPr algn="ctr"/>
            <a:r>
              <a:rPr lang="en-US" dirty="0"/>
              <a:t>N = 3625 (550 t=1); t = 17022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3623; t=15352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5DF4AE-99CB-4300-B505-A0E64AA8B3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477072" y="957232"/>
            <a:ext cx="0" cy="59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569311-C257-4D26-BFED-75F48E5C4D4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477072" y="2195675"/>
            <a:ext cx="0" cy="61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7565F8-D99E-4C0A-AB73-D2CEEED6275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477072" y="3454111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A473D-387D-454E-A939-B1CFEE2733B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7072" y="4687398"/>
            <a:ext cx="1" cy="54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81C541-7CBF-415A-B086-3FA4E38F1CD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917348" y="664343"/>
            <a:ext cx="1" cy="69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F5CE3F-C9C0-42FE-960A-9325A407DE4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77073" y="6153658"/>
            <a:ext cx="0" cy="47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040D81-C73D-4C13-92A1-E141172D397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917349" y="2285935"/>
            <a:ext cx="0" cy="110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F65248-320C-407E-A5C0-0A2604E1F62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6917349" y="4311909"/>
            <a:ext cx="0" cy="102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0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1366B-02F3-4E97-961B-D310B0A20FF9}"/>
              </a:ext>
            </a:extLst>
          </p:cNvPr>
          <p:cNvSpPr txBox="1"/>
          <p:nvPr/>
        </p:nvSpPr>
        <p:spPr>
          <a:xfrm>
            <a:off x="3844657" y="29786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CPAD modelling dataset</a:t>
            </a:r>
          </a:p>
          <a:p>
            <a:pPr algn="ctr"/>
            <a:r>
              <a:rPr lang="en-US" dirty="0"/>
              <a:t>N = 3625 (550 t=1); t = 17022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3623; t=15352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FC3620-DEB5-4252-A1B3-64ED0BA9C7E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476012" y="3402108"/>
            <a:ext cx="3563" cy="10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414C1C-066E-4E8B-8F82-8BF7669B7844}"/>
              </a:ext>
            </a:extLst>
          </p:cNvPr>
          <p:cNvSpPr txBox="1"/>
          <p:nvPr/>
        </p:nvSpPr>
        <p:spPr>
          <a:xfrm>
            <a:off x="3844657" y="2201779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Pre-holdout dataset</a:t>
            </a:r>
          </a:p>
          <a:p>
            <a:pPr algn="ctr"/>
            <a:r>
              <a:rPr lang="en-US" dirty="0"/>
              <a:t>N = 3501 (490 t=1); t = 16706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3093; t=13169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73984-ED96-43BA-93CD-79B9D346194E}"/>
              </a:ext>
            </a:extLst>
          </p:cNvPr>
          <p:cNvSpPr txBox="1"/>
          <p:nvPr/>
        </p:nvSpPr>
        <p:spPr>
          <a:xfrm>
            <a:off x="5914783" y="1479973"/>
            <a:ext cx="34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 CDR status reference model: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 15% of the CDR measures with subjects representatively sampled across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2754D-FDE5-466F-BC43-642B608FF4E5}"/>
              </a:ext>
            </a:extLst>
          </p:cNvPr>
          <p:cNvSpPr txBox="1"/>
          <p:nvPr/>
        </p:nvSpPr>
        <p:spPr>
          <a:xfrm>
            <a:off x="7339604" y="2391706"/>
            <a:ext cx="367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validation holdouts: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 10% of all subjects as a holdout for evaluation on trajectories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Holdout 10% of the final observations from the remaining participants with at least two timepoints for evaluation of last visit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080A5-EAFE-4A8C-9CBF-B6DDE3318E3C}"/>
              </a:ext>
            </a:extLst>
          </p:cNvPr>
          <p:cNvSpPr txBox="1"/>
          <p:nvPr/>
        </p:nvSpPr>
        <p:spPr>
          <a:xfrm>
            <a:off x="3841094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building dataset</a:t>
            </a:r>
          </a:p>
          <a:p>
            <a:pPr algn="ctr"/>
            <a:r>
              <a:rPr lang="en-US" dirty="0"/>
              <a:t>N = 3117 (438 t=1); t = 14708</a:t>
            </a:r>
          </a:p>
          <a:p>
            <a:pPr algn="ctr"/>
            <a:r>
              <a:rPr lang="en-US" dirty="0"/>
              <a:t>ADAS-Cog – N=2555; t=13240</a:t>
            </a:r>
          </a:p>
          <a:p>
            <a:pPr algn="ctr"/>
            <a:r>
              <a:rPr lang="en-US" dirty="0"/>
              <a:t>CDR Status – N= 2755; t=11639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91035-A6A6-4733-89A6-CEBF7E5CEE46}"/>
              </a:ext>
            </a:extLst>
          </p:cNvPr>
          <p:cNvSpPr txBox="1"/>
          <p:nvPr/>
        </p:nvSpPr>
        <p:spPr>
          <a:xfrm>
            <a:off x="290882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Trajectory validation set</a:t>
            </a:r>
          </a:p>
          <a:p>
            <a:pPr algn="ctr"/>
            <a:r>
              <a:rPr lang="en-US" dirty="0"/>
              <a:t>N = 348 (51 t=1); t = 1682</a:t>
            </a:r>
          </a:p>
          <a:p>
            <a:pPr algn="ctr"/>
            <a:r>
              <a:rPr lang="en-US" dirty="0"/>
              <a:t>ADAS-Cog – N=289; t=1538</a:t>
            </a:r>
          </a:p>
          <a:p>
            <a:pPr algn="ctr"/>
            <a:r>
              <a:rPr lang="en-US" dirty="0"/>
              <a:t>CDR Status – N=304; t=1267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CDBAD-5901-4735-A87F-7D312E355562}"/>
              </a:ext>
            </a:extLst>
          </p:cNvPr>
          <p:cNvSpPr txBox="1"/>
          <p:nvPr/>
        </p:nvSpPr>
        <p:spPr>
          <a:xfrm>
            <a:off x="7641854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observation validation set</a:t>
            </a:r>
          </a:p>
          <a:p>
            <a:pPr algn="ctr"/>
            <a:r>
              <a:rPr lang="en-US" dirty="0"/>
              <a:t>N = 262</a:t>
            </a:r>
          </a:p>
          <a:p>
            <a:pPr algn="ctr"/>
            <a:r>
              <a:rPr lang="en-US" dirty="0"/>
              <a:t>ADAS-Cog – N=235</a:t>
            </a:r>
          </a:p>
          <a:p>
            <a:pPr algn="ctr"/>
            <a:r>
              <a:rPr lang="en-US" dirty="0"/>
              <a:t>CDR Status – N= 230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8F94F-DEDE-44A8-9205-641B3F2E35C2}"/>
              </a:ext>
            </a:extLst>
          </p:cNvPr>
          <p:cNvSpPr txBox="1"/>
          <p:nvPr/>
        </p:nvSpPr>
        <p:spPr>
          <a:xfrm>
            <a:off x="207336" y="2484039"/>
            <a:ext cx="3675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Finalize dataset: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Filter data for complete coverage of covariates as complete matrices are a common requirement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Populate MMSE score at baseline based on first </a:t>
            </a:r>
            <a:br>
              <a:rPr lang="en-US" sz="1200" dirty="0"/>
            </a:br>
            <a:r>
              <a:rPr lang="en-US" sz="1200" dirty="0"/>
              <a:t>non-missing value within first six months and LOCF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F1760B-AFB9-439F-8979-B64617755A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5801" y="3847524"/>
            <a:ext cx="3557339" cy="634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044D47-7500-4453-9EF1-3231DA9C2743}"/>
              </a:ext>
            </a:extLst>
          </p:cNvPr>
          <p:cNvCxnSpPr>
            <a:cxnSpLocks/>
          </p:cNvCxnSpPr>
          <p:nvPr/>
        </p:nvCxnSpPr>
        <p:spPr>
          <a:xfrm>
            <a:off x="5479575" y="3853074"/>
            <a:ext cx="3797197" cy="635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6E918-F6C0-48EE-B85E-E04AD1CB39BA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5479575" y="1498197"/>
            <a:ext cx="0" cy="7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EE54D4E-44FA-443A-96EB-0B791D7F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4149"/>
              </p:ext>
            </p:extLst>
          </p:nvPr>
        </p:nvGraphicFramePr>
        <p:xfrm>
          <a:off x="2580412" y="5929671"/>
          <a:ext cx="5791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173540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37824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486522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5902529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355576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6392884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406514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52321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9630525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586431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1710655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547894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820701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540205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89058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67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Visits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6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549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Murchison</dc:creator>
  <cp:lastModifiedBy>Chad Murchison</cp:lastModifiedBy>
  <cp:revision>23</cp:revision>
  <dcterms:created xsi:type="dcterms:W3CDTF">2021-09-26T20:17:51Z</dcterms:created>
  <dcterms:modified xsi:type="dcterms:W3CDTF">2021-11-01T19:14:46Z</dcterms:modified>
</cp:coreProperties>
</file>