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66" autoAdjust="0"/>
    <p:restoredTop sz="94605" autoAdjust="0"/>
  </p:normalViewPr>
  <p:slideViewPr>
    <p:cSldViewPr>
      <p:cViewPr varScale="1">
        <p:scale>
          <a:sx n="103" d="100"/>
          <a:sy n="103" d="100"/>
        </p:scale>
        <p:origin x="-6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1B2CAE-C838-4555-AE09-781673F6E96D}" type="datetimeFigureOut">
              <a:rPr lang="de-DE" smtClean="0"/>
              <a:pPr/>
              <a:t>12.05.2009</a:t>
            </a:fld>
            <a:endParaRPr lang="de-C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59651D-87C6-48ED-90E1-379BB3CE0FC4}" type="slidenum">
              <a:rPr lang="de-CH" smtClean="0"/>
              <a:pPr/>
              <a:t>‹#›</a:t>
            </a:fld>
            <a:endParaRPr lang="de-C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CH" dirty="0"/>
          </a:p>
        </p:txBody>
      </p:sp>
      <p:sp>
        <p:nvSpPr>
          <p:cNvPr id="4" name="Slide Number Placeholder 3"/>
          <p:cNvSpPr>
            <a:spLocks noGrp="1"/>
          </p:cNvSpPr>
          <p:nvPr>
            <p:ph type="sldNum" sz="quarter" idx="10"/>
          </p:nvPr>
        </p:nvSpPr>
        <p:spPr/>
        <p:txBody>
          <a:bodyPr/>
          <a:lstStyle/>
          <a:p>
            <a:fld id="{3459651D-87C6-48ED-90E1-379BB3CE0FC4}" type="slidenum">
              <a:rPr lang="de-CH" smtClean="0"/>
              <a:pPr/>
              <a:t>2</a:t>
            </a:fld>
            <a:endParaRPr lang="de-CH"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91AFB38-7F0F-4E65-9016-729E2F991F73}" type="datetime4">
              <a:rPr lang="en-US" smtClean="0"/>
              <a:pPr/>
              <a:t>May 12, 2009</a:t>
            </a:fld>
            <a:endParaRPr lang="de-CH"/>
          </a:p>
        </p:txBody>
      </p:sp>
      <p:sp>
        <p:nvSpPr>
          <p:cNvPr id="17" name="Footer Placeholder 16"/>
          <p:cNvSpPr>
            <a:spLocks noGrp="1"/>
          </p:cNvSpPr>
          <p:nvPr>
            <p:ph type="ftr" sz="quarter" idx="11"/>
          </p:nvPr>
        </p:nvSpPr>
        <p:spPr/>
        <p:txBody>
          <a:bodyPr/>
          <a:lstStyle/>
          <a:p>
            <a:r>
              <a:rPr lang="de-CH" smtClean="0"/>
              <a:t>Game Programing Laboratory</a:t>
            </a:r>
            <a:endParaRPr lang="de-CH"/>
          </a:p>
        </p:txBody>
      </p:sp>
      <p:sp>
        <p:nvSpPr>
          <p:cNvPr id="29" name="Slide Number Placeholder 28"/>
          <p:cNvSpPr>
            <a:spLocks noGrp="1"/>
          </p:cNvSpPr>
          <p:nvPr>
            <p:ph type="sldNum" sz="quarter" idx="12"/>
          </p:nvPr>
        </p:nvSpPr>
        <p:spPr/>
        <p:txBody>
          <a:bodyPr/>
          <a:lstStyle/>
          <a:p>
            <a:fld id="{94DC829C-B434-429A-BFAA-3A8BDECA7E9F}" type="slidenum">
              <a:rPr lang="de-CH" smtClean="0"/>
              <a:pPr/>
              <a:t>‹#›</a:t>
            </a:fld>
            <a:endParaRPr lang="de-CH"/>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2CCE04-FC13-47C6-92C8-C6C0081D0F0B}" type="datetime4">
              <a:rPr lang="en-US" smtClean="0"/>
              <a:pPr/>
              <a:t>May 12, 2009</a:t>
            </a:fld>
            <a:endParaRPr lang="de-CH"/>
          </a:p>
        </p:txBody>
      </p:sp>
      <p:sp>
        <p:nvSpPr>
          <p:cNvPr id="5" name="Footer Placeholder 4"/>
          <p:cNvSpPr>
            <a:spLocks noGrp="1"/>
          </p:cNvSpPr>
          <p:nvPr>
            <p:ph type="ftr" sz="quarter" idx="11"/>
          </p:nvPr>
        </p:nvSpPr>
        <p:spPr/>
        <p:txBody>
          <a:bodyPr/>
          <a:lstStyle/>
          <a:p>
            <a:r>
              <a:rPr lang="de-CH" smtClean="0"/>
              <a:t>Game Programing Laboratory</a:t>
            </a:r>
            <a:endParaRPr lang="de-CH"/>
          </a:p>
        </p:txBody>
      </p:sp>
      <p:sp>
        <p:nvSpPr>
          <p:cNvPr id="6" name="Slide Number Placeholder 5"/>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76FB36-50AB-4B52-84F5-8BB3D4685CDE}" type="datetime4">
              <a:rPr lang="en-US" smtClean="0"/>
              <a:pPr/>
              <a:t>May 12, 2009</a:t>
            </a:fld>
            <a:endParaRPr lang="de-CH"/>
          </a:p>
        </p:txBody>
      </p:sp>
      <p:sp>
        <p:nvSpPr>
          <p:cNvPr id="5" name="Footer Placeholder 4"/>
          <p:cNvSpPr>
            <a:spLocks noGrp="1"/>
          </p:cNvSpPr>
          <p:nvPr>
            <p:ph type="ftr" sz="quarter" idx="11"/>
          </p:nvPr>
        </p:nvSpPr>
        <p:spPr/>
        <p:txBody>
          <a:bodyPr/>
          <a:lstStyle/>
          <a:p>
            <a:r>
              <a:rPr lang="de-CH" smtClean="0"/>
              <a:t>Game Programing Laboratory</a:t>
            </a:r>
            <a:endParaRPr lang="de-CH"/>
          </a:p>
        </p:txBody>
      </p:sp>
      <p:sp>
        <p:nvSpPr>
          <p:cNvPr id="6" name="Slide Number Placeholder 5"/>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bright="-22000" contrast="-49000"/>
          </a:blip>
          <a:srcRect/>
          <a:stretch>
            <a:fillRect l="-17000" t="-8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a:lstStyle/>
          <a:p>
            <a:r>
              <a:rPr lang="en-US" smtClean="0"/>
              <a:t>Click to edit Master title style</a:t>
            </a:r>
            <a:endParaRPr lang="de-CH"/>
          </a:p>
        </p:txBody>
      </p:sp>
      <p:sp>
        <p:nvSpPr>
          <p:cNvPr id="8" name="Date Placeholder 7"/>
          <p:cNvSpPr>
            <a:spLocks noGrp="1"/>
          </p:cNvSpPr>
          <p:nvPr>
            <p:ph type="dt" sz="half" idx="10"/>
          </p:nvPr>
        </p:nvSpPr>
        <p:spPr/>
        <p:txBody>
          <a:bodyPr/>
          <a:lstStyle/>
          <a:p>
            <a:fld id="{FD3456F3-F988-4644-9B1F-732BB24E8D12}" type="datetime4">
              <a:rPr lang="en-US" smtClean="0"/>
              <a:pPr/>
              <a:t>May 12, 2009</a:t>
            </a:fld>
            <a:endParaRPr lang="de-CH" dirty="0"/>
          </a:p>
        </p:txBody>
      </p:sp>
      <p:sp>
        <p:nvSpPr>
          <p:cNvPr id="9" name="Slide Number Placeholder 8"/>
          <p:cNvSpPr>
            <a:spLocks noGrp="1"/>
          </p:cNvSpPr>
          <p:nvPr>
            <p:ph type="sldNum" sz="quarter" idx="11"/>
          </p:nvPr>
        </p:nvSpPr>
        <p:spPr/>
        <p:txBody>
          <a:bodyPr/>
          <a:lstStyle/>
          <a:p>
            <a:fld id="{94DC829C-B434-429A-BFAA-3A8BDECA7E9F}" type="slidenum">
              <a:rPr lang="de-CH" smtClean="0"/>
              <a:pPr/>
              <a:t>‹#›</a:t>
            </a:fld>
            <a:endParaRPr lang="de-CH"/>
          </a:p>
        </p:txBody>
      </p:sp>
      <p:sp>
        <p:nvSpPr>
          <p:cNvPr id="10" name="Footer Placeholder 9"/>
          <p:cNvSpPr>
            <a:spLocks noGrp="1"/>
          </p:cNvSpPr>
          <p:nvPr>
            <p:ph type="ftr" sz="quarter" idx="12"/>
          </p:nvPr>
        </p:nvSpPr>
        <p:spPr/>
        <p:txBody>
          <a:bodyPr/>
          <a:lstStyle/>
          <a:p>
            <a:r>
              <a:rPr lang="en-US" noProof="0" dirty="0" smtClean="0"/>
              <a:t>Game </a:t>
            </a:r>
            <a:r>
              <a:rPr lang="en-US" noProof="0" dirty="0" err="1" smtClean="0"/>
              <a:t>Programing</a:t>
            </a:r>
            <a:r>
              <a:rPr lang="en-US" noProof="0" dirty="0" smtClean="0"/>
              <a:t> Laboratory</a:t>
            </a:r>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EBF5DF-780F-456C-A555-8B62CA5D4506}" type="datetime4">
              <a:rPr lang="en-US" smtClean="0"/>
              <a:pPr/>
              <a:t>May 12, 2009</a:t>
            </a:fld>
            <a:endParaRPr lang="de-CH"/>
          </a:p>
        </p:txBody>
      </p:sp>
      <p:sp>
        <p:nvSpPr>
          <p:cNvPr id="5" name="Footer Placeholder 4"/>
          <p:cNvSpPr>
            <a:spLocks noGrp="1"/>
          </p:cNvSpPr>
          <p:nvPr>
            <p:ph type="ftr" sz="quarter" idx="11"/>
          </p:nvPr>
        </p:nvSpPr>
        <p:spPr/>
        <p:txBody>
          <a:bodyPr/>
          <a:lstStyle/>
          <a:p>
            <a:r>
              <a:rPr lang="de-CH" smtClean="0"/>
              <a:t>Game Programing Laboratory</a:t>
            </a:r>
            <a:endParaRPr lang="de-CH"/>
          </a:p>
        </p:txBody>
      </p:sp>
      <p:sp>
        <p:nvSpPr>
          <p:cNvPr id="6" name="Slide Number Placeholder 5"/>
          <p:cNvSpPr>
            <a:spLocks noGrp="1"/>
          </p:cNvSpPr>
          <p:nvPr>
            <p:ph type="sldNum" sz="quarter" idx="12"/>
          </p:nvPr>
        </p:nvSpPr>
        <p:spPr>
          <a:xfrm>
            <a:off x="7924800" y="6416675"/>
            <a:ext cx="762000" cy="365125"/>
          </a:xfrm>
        </p:spPr>
        <p:txBody>
          <a:bodyPr/>
          <a:lstStyle/>
          <a:p>
            <a:fld id="{94DC829C-B434-429A-BFAA-3A8BDECA7E9F}" type="slidenum">
              <a:rPr lang="de-CH" smtClean="0"/>
              <a:pPr/>
              <a:t>‹#›</a:t>
            </a:fld>
            <a:endParaRPr lang="de-C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5757DA3-6B96-48F2-A79A-08453494CFFD}" type="datetime4">
              <a:rPr lang="en-US" smtClean="0"/>
              <a:pPr/>
              <a:t>May 12, 2009</a:t>
            </a:fld>
            <a:endParaRPr lang="de-CH"/>
          </a:p>
        </p:txBody>
      </p:sp>
      <p:sp>
        <p:nvSpPr>
          <p:cNvPr id="6" name="Footer Placeholder 5"/>
          <p:cNvSpPr>
            <a:spLocks noGrp="1"/>
          </p:cNvSpPr>
          <p:nvPr>
            <p:ph type="ftr" sz="quarter" idx="11"/>
          </p:nvPr>
        </p:nvSpPr>
        <p:spPr/>
        <p:txBody>
          <a:bodyPr/>
          <a:lstStyle/>
          <a:p>
            <a:r>
              <a:rPr lang="de-CH" smtClean="0"/>
              <a:t>Game Programing Laboratory</a:t>
            </a:r>
            <a:endParaRPr lang="de-CH"/>
          </a:p>
        </p:txBody>
      </p:sp>
      <p:sp>
        <p:nvSpPr>
          <p:cNvPr id="7" name="Slide Number Placeholder 6"/>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984DBB-B553-4E56-982F-D704A07319BD}" type="datetime4">
              <a:rPr lang="en-US" smtClean="0"/>
              <a:pPr/>
              <a:t>May 12, 2009</a:t>
            </a:fld>
            <a:endParaRPr lang="de-CH"/>
          </a:p>
        </p:txBody>
      </p:sp>
      <p:sp>
        <p:nvSpPr>
          <p:cNvPr id="8" name="Footer Placeholder 7"/>
          <p:cNvSpPr>
            <a:spLocks noGrp="1"/>
          </p:cNvSpPr>
          <p:nvPr>
            <p:ph type="ftr" sz="quarter" idx="11"/>
          </p:nvPr>
        </p:nvSpPr>
        <p:spPr/>
        <p:txBody>
          <a:bodyPr/>
          <a:lstStyle/>
          <a:p>
            <a:r>
              <a:rPr lang="de-CH" smtClean="0"/>
              <a:t>Game Programing Laboratory</a:t>
            </a:r>
            <a:endParaRPr lang="de-CH"/>
          </a:p>
        </p:txBody>
      </p:sp>
      <p:sp>
        <p:nvSpPr>
          <p:cNvPr id="9" name="Slide Number Placeholder 8"/>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66FAD9-9585-46A3-BF5D-CB6DCF8840DE}" type="datetime4">
              <a:rPr lang="en-US" smtClean="0"/>
              <a:pPr/>
              <a:t>May 12, 2009</a:t>
            </a:fld>
            <a:endParaRPr lang="de-CH"/>
          </a:p>
        </p:txBody>
      </p:sp>
      <p:sp>
        <p:nvSpPr>
          <p:cNvPr id="4" name="Footer Placeholder 3"/>
          <p:cNvSpPr>
            <a:spLocks noGrp="1"/>
          </p:cNvSpPr>
          <p:nvPr>
            <p:ph type="ftr" sz="quarter" idx="11"/>
          </p:nvPr>
        </p:nvSpPr>
        <p:spPr/>
        <p:txBody>
          <a:bodyPr/>
          <a:lstStyle/>
          <a:p>
            <a:r>
              <a:rPr lang="de-CH" smtClean="0"/>
              <a:t>Game Programing Laboratory</a:t>
            </a:r>
            <a:endParaRPr lang="de-CH"/>
          </a:p>
        </p:txBody>
      </p:sp>
      <p:sp>
        <p:nvSpPr>
          <p:cNvPr id="5" name="Slide Number Placeholder 4"/>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393E-1007-4886-9255-6344016076B5}" type="datetime4">
              <a:rPr lang="en-US" smtClean="0"/>
              <a:pPr/>
              <a:t>May 12, 2009</a:t>
            </a:fld>
            <a:endParaRPr lang="de-CH"/>
          </a:p>
        </p:txBody>
      </p:sp>
      <p:sp>
        <p:nvSpPr>
          <p:cNvPr id="3" name="Footer Placeholder 2"/>
          <p:cNvSpPr>
            <a:spLocks noGrp="1"/>
          </p:cNvSpPr>
          <p:nvPr>
            <p:ph type="ftr" sz="quarter" idx="11"/>
          </p:nvPr>
        </p:nvSpPr>
        <p:spPr/>
        <p:txBody>
          <a:bodyPr/>
          <a:lstStyle/>
          <a:p>
            <a:r>
              <a:rPr lang="de-CH" smtClean="0"/>
              <a:t>Game Programing Laboratory</a:t>
            </a:r>
            <a:endParaRPr lang="de-CH"/>
          </a:p>
        </p:txBody>
      </p:sp>
      <p:sp>
        <p:nvSpPr>
          <p:cNvPr id="4" name="Slide Number Placeholder 3"/>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06ED30-A47D-4BBF-B947-A4BA2E745E95}" type="datetime4">
              <a:rPr lang="en-US" smtClean="0"/>
              <a:pPr/>
              <a:t>May 12, 2009</a:t>
            </a:fld>
            <a:endParaRPr lang="de-CH"/>
          </a:p>
        </p:txBody>
      </p:sp>
      <p:sp>
        <p:nvSpPr>
          <p:cNvPr id="6" name="Footer Placeholder 5"/>
          <p:cNvSpPr>
            <a:spLocks noGrp="1"/>
          </p:cNvSpPr>
          <p:nvPr>
            <p:ph type="ftr" sz="quarter" idx="11"/>
          </p:nvPr>
        </p:nvSpPr>
        <p:spPr/>
        <p:txBody>
          <a:bodyPr/>
          <a:lstStyle/>
          <a:p>
            <a:r>
              <a:rPr lang="de-CH" smtClean="0"/>
              <a:t>Game Programing Laboratory</a:t>
            </a:r>
            <a:endParaRPr lang="de-CH"/>
          </a:p>
        </p:txBody>
      </p:sp>
      <p:sp>
        <p:nvSpPr>
          <p:cNvPr id="7" name="Slide Number Placeholder 6"/>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86EBBF-7759-4BBD-BA88-87224CF75B38}" type="datetime4">
              <a:rPr lang="en-US" smtClean="0"/>
              <a:pPr/>
              <a:t>May 12, 2009</a:t>
            </a:fld>
            <a:endParaRPr lang="de-CH"/>
          </a:p>
        </p:txBody>
      </p:sp>
      <p:sp>
        <p:nvSpPr>
          <p:cNvPr id="6" name="Footer Placeholder 5"/>
          <p:cNvSpPr>
            <a:spLocks noGrp="1"/>
          </p:cNvSpPr>
          <p:nvPr>
            <p:ph type="ftr" sz="quarter" idx="11"/>
          </p:nvPr>
        </p:nvSpPr>
        <p:spPr/>
        <p:txBody>
          <a:bodyPr/>
          <a:lstStyle/>
          <a:p>
            <a:r>
              <a:rPr lang="de-CH" smtClean="0"/>
              <a:t>Game Programing Laboratory</a:t>
            </a:r>
            <a:endParaRPr lang="de-CH"/>
          </a:p>
        </p:txBody>
      </p:sp>
      <p:sp>
        <p:nvSpPr>
          <p:cNvPr id="7" name="Slide Number Placeholder 6"/>
          <p:cNvSpPr>
            <a:spLocks noGrp="1"/>
          </p:cNvSpPr>
          <p:nvPr>
            <p:ph type="sldNum" sz="quarter" idx="12"/>
          </p:nvPr>
        </p:nvSpPr>
        <p:spPr/>
        <p:txBody>
          <a:bodyPr/>
          <a:lstStyle/>
          <a:p>
            <a:fld id="{94DC829C-B434-429A-BFAA-3A8BDECA7E9F}" type="slidenum">
              <a:rPr lang="de-CH" smtClean="0"/>
              <a:pPr/>
              <a:t>‹#›</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t="-8000" r="-17000"/>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2438F3C-2C7D-43CB-8D4A-14AB2F777FBE}" type="datetime4">
              <a:rPr lang="en-US" smtClean="0"/>
              <a:pPr/>
              <a:t>May 12, 2009</a:t>
            </a:fld>
            <a:endParaRPr lang="de-CH"/>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de-CH" smtClean="0"/>
              <a:t>Game Programing Laboratory</a:t>
            </a:r>
            <a:endParaRPr lang="de-CH"/>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4DC829C-B434-429A-BFAA-3A8BDECA7E9F}" type="slidenum">
              <a:rPr lang="de-CH" smtClean="0"/>
              <a:pPr/>
              <a:t>‹#›</a:t>
            </a:fld>
            <a:endParaRPr lang="de-CH"/>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85794"/>
            <a:ext cx="8229600" cy="1828800"/>
          </a:xfrm>
        </p:spPr>
        <p:txBody>
          <a:bodyPr>
            <a:normAutofit fontScale="90000"/>
          </a:bodyPr>
          <a:lstStyle/>
          <a:p>
            <a:r>
              <a:rPr lang="en-US" sz="7200" dirty="0" smtClean="0">
                <a:effectLst>
                  <a:outerShdw blurRad="38100" dist="38100" dir="2700000" algn="tl">
                    <a:srgbClr val="000000">
                      <a:alpha val="43137"/>
                    </a:srgbClr>
                  </a:outerShdw>
                </a:effectLst>
              </a:rPr>
              <a:t>Project</a:t>
            </a:r>
            <a:br>
              <a:rPr lang="en-US" sz="7200" dirty="0" smtClean="0">
                <a:effectLst>
                  <a:outerShdw blurRad="38100" dist="38100" dir="2700000" algn="tl">
                    <a:srgbClr val="000000">
                      <a:alpha val="43137"/>
                    </a:srgbClr>
                  </a:outerShdw>
                </a:effectLst>
              </a:rPr>
            </a:br>
            <a:r>
              <a:rPr lang="en-US" sz="7200" dirty="0" smtClean="0">
                <a:effectLst>
                  <a:outerShdw blurRad="38100" dist="38100" dir="2700000" algn="tl">
                    <a:srgbClr val="000000">
                      <a:alpha val="43137"/>
                    </a:srgbClr>
                  </a:outerShdw>
                </a:effectLst>
              </a:rPr>
              <a:t>Magma</a:t>
            </a:r>
            <a:endParaRPr lang="en-US" sz="72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28728" y="4500570"/>
            <a:ext cx="6400800" cy="1752600"/>
          </a:xfrm>
        </p:spPr>
        <p:txBody>
          <a:bodyPr/>
          <a:lstStyle/>
          <a:p>
            <a:r>
              <a:rPr lang="en-US" smtClean="0">
                <a:effectLst>
                  <a:outerShdw blurRad="38100" dist="38100" dir="2700000" algn="tl">
                    <a:srgbClr val="000000">
                      <a:alpha val="43137"/>
                    </a:srgbClr>
                  </a:outerShdw>
                </a:effectLst>
              </a:rPr>
              <a:t>Dominik Käser</a:t>
            </a:r>
          </a:p>
          <a:p>
            <a:r>
              <a:rPr lang="en-US" smtClean="0">
                <a:effectLst>
                  <a:outerShdw blurRad="38100" dist="38100" dir="2700000" algn="tl">
                    <a:srgbClr val="000000">
                      <a:alpha val="43137"/>
                    </a:srgbClr>
                  </a:outerShdw>
                </a:effectLst>
              </a:rPr>
              <a:t>Christian Oberholzer</a:t>
            </a:r>
          </a:p>
          <a:p>
            <a:r>
              <a:rPr lang="en-US" smtClean="0">
                <a:effectLst>
                  <a:outerShdw blurRad="38100" dist="38100" dir="2700000" algn="tl">
                    <a:srgbClr val="000000">
                      <a:alpha val="43137"/>
                    </a:srgbClr>
                  </a:outerShdw>
                </a:effectLst>
              </a:rPr>
              <a:t>Janick Bernet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600200"/>
            <a:ext cx="3186106" cy="4400568"/>
          </a:xfrm>
        </p:spPr>
        <p:txBody>
          <a:bodyPr>
            <a:normAutofit fontScale="92500"/>
          </a:bodyPr>
          <a:lstStyle/>
          <a:p>
            <a:r>
              <a:rPr lang="en-US" dirty="0" smtClean="0"/>
              <a:t>Lava</a:t>
            </a:r>
          </a:p>
          <a:p>
            <a:r>
              <a:rPr lang="en-US" dirty="0" smtClean="0"/>
              <a:t>Pillars</a:t>
            </a:r>
          </a:p>
          <a:p>
            <a:r>
              <a:rPr lang="en-US" dirty="0" smtClean="0"/>
              <a:t>Hovering Islands</a:t>
            </a:r>
          </a:p>
          <a:p>
            <a:r>
              <a:rPr lang="en-US" dirty="0" smtClean="0"/>
              <a:t>Players can move between islands</a:t>
            </a:r>
          </a:p>
          <a:p>
            <a:r>
              <a:rPr lang="en-US" dirty="0" smtClean="0"/>
              <a:t>Players can fight each other</a:t>
            </a:r>
          </a:p>
          <a:p>
            <a:endParaRPr lang="en-US" dirty="0" smtClean="0"/>
          </a:p>
        </p:txBody>
      </p:sp>
      <p:sp>
        <p:nvSpPr>
          <p:cNvPr id="2" name="Title 1"/>
          <p:cNvSpPr>
            <a:spLocks noGrp="1"/>
          </p:cNvSpPr>
          <p:nvPr>
            <p:ph type="title"/>
          </p:nvPr>
        </p:nvSpPr>
        <p:spPr/>
        <p:txBody>
          <a:bodyPr/>
          <a:lstStyle/>
          <a:p>
            <a:r>
              <a:rPr lang="de-CH" dirty="0" err="1" smtClean="0"/>
              <a:t>Game</a:t>
            </a:r>
            <a:r>
              <a:rPr lang="de-CH" dirty="0" smtClean="0"/>
              <a:t> </a:t>
            </a:r>
            <a:r>
              <a:rPr lang="de-CH" dirty="0" err="1" smtClean="0"/>
              <a:t>Description</a:t>
            </a:r>
            <a:endParaRPr lang="de-CH" dirty="0"/>
          </a:p>
        </p:txBody>
      </p:sp>
      <p:sp>
        <p:nvSpPr>
          <p:cNvPr id="10" name="Date Placeholder 9"/>
          <p:cNvSpPr>
            <a:spLocks noGrp="1"/>
          </p:cNvSpPr>
          <p:nvPr>
            <p:ph type="dt" sz="half" idx="10"/>
          </p:nvPr>
        </p:nvSpPr>
        <p:spPr/>
        <p:txBody>
          <a:bodyPr/>
          <a:lstStyle/>
          <a:p>
            <a:fld id="{68B3A63F-3C21-45A5-881E-7079D21D2553}" type="datetime4">
              <a:rPr lang="en-US" smtClean="0"/>
              <a:pPr/>
              <a:t>May 12, 2009</a:t>
            </a:fld>
            <a:endParaRPr lang="de-CH" dirty="0"/>
          </a:p>
        </p:txBody>
      </p:sp>
      <p:sp>
        <p:nvSpPr>
          <p:cNvPr id="11" name="Slide Number Placeholder 10"/>
          <p:cNvSpPr>
            <a:spLocks noGrp="1"/>
          </p:cNvSpPr>
          <p:nvPr>
            <p:ph type="sldNum" sz="quarter" idx="11"/>
          </p:nvPr>
        </p:nvSpPr>
        <p:spPr/>
        <p:txBody>
          <a:bodyPr/>
          <a:lstStyle/>
          <a:p>
            <a:fld id="{94DC829C-B434-429A-BFAA-3A8BDECA7E9F}" type="slidenum">
              <a:rPr lang="de-CH" smtClean="0"/>
              <a:pPr/>
              <a:t>2</a:t>
            </a:fld>
            <a:endParaRPr lang="de-CH"/>
          </a:p>
        </p:txBody>
      </p:sp>
      <p:sp>
        <p:nvSpPr>
          <p:cNvPr id="12" name="Footer Placeholder 11"/>
          <p:cNvSpPr>
            <a:spLocks noGrp="1"/>
          </p:cNvSpPr>
          <p:nvPr>
            <p:ph type="ftr" sz="quarter" idx="12"/>
          </p:nvPr>
        </p:nvSpPr>
        <p:spPr/>
        <p:txBody>
          <a:bodyPr/>
          <a:lstStyle/>
          <a:p>
            <a:r>
              <a:rPr lang="de-CH" dirty="0" err="1" smtClean="0"/>
              <a:t>Game</a:t>
            </a:r>
            <a:r>
              <a:rPr lang="de-CH" dirty="0" smtClean="0"/>
              <a:t> </a:t>
            </a:r>
            <a:r>
              <a:rPr lang="de-CH" dirty="0" err="1" smtClean="0"/>
              <a:t>Programing</a:t>
            </a:r>
            <a:r>
              <a:rPr lang="de-CH" dirty="0" smtClean="0"/>
              <a:t> Laboratory</a:t>
            </a:r>
            <a:endParaRPr lang="de-CH" dirty="0"/>
          </a:p>
        </p:txBody>
      </p:sp>
      <p:pic>
        <p:nvPicPr>
          <p:cNvPr id="3075" name="Picture 3"/>
          <p:cNvPicPr>
            <a:picLocks noChangeAspect="1" noChangeArrowheads="1"/>
          </p:cNvPicPr>
          <p:nvPr/>
        </p:nvPicPr>
        <p:blipFill>
          <a:blip r:embed="rId3">
            <a:lum bright="20000" contrast="20000"/>
          </a:blip>
          <a:srcRect r="9517"/>
          <a:stretch>
            <a:fillRect/>
          </a:stretch>
        </p:blipFill>
        <p:spPr bwMode="auto">
          <a:xfrm>
            <a:off x="3714744" y="1571612"/>
            <a:ext cx="5143536" cy="4571986"/>
          </a:xfrm>
          <a:prstGeom prst="roundRect">
            <a:avLst>
              <a:gd name="adj" fmla="val 8056"/>
            </a:avLst>
          </a:prstGeom>
          <a:solidFill>
            <a:srgbClr val="FFFFFF"/>
          </a:solidFill>
          <a:ln w="76200" cap="sq">
            <a:solidFill>
              <a:srgbClr val="292929"/>
            </a:solidFill>
            <a:miter lim="800000"/>
          </a:ln>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Easily observable environment (one screen)</a:t>
            </a:r>
          </a:p>
          <a:p>
            <a:r>
              <a:rPr lang="en-US" dirty="0" smtClean="0"/>
              <a:t>Various methods of interactions (direct combat, melee, islands moving)</a:t>
            </a:r>
          </a:p>
          <a:p>
            <a:r>
              <a:rPr lang="en-US" dirty="0" smtClean="0"/>
              <a:t>Living environment (running lava)</a:t>
            </a:r>
          </a:p>
          <a:p>
            <a:endParaRPr lang="en-US" dirty="0" smtClean="0"/>
          </a:p>
          <a:p>
            <a:endParaRPr lang="en-US" dirty="0"/>
          </a:p>
        </p:txBody>
      </p:sp>
      <p:sp>
        <p:nvSpPr>
          <p:cNvPr id="3" name="Title 2"/>
          <p:cNvSpPr>
            <a:spLocks noGrp="1"/>
          </p:cNvSpPr>
          <p:nvPr>
            <p:ph type="title"/>
          </p:nvPr>
        </p:nvSpPr>
        <p:spPr/>
        <p:txBody>
          <a:bodyPr/>
          <a:lstStyle/>
          <a:p>
            <a:r>
              <a:rPr lang="en-US" dirty="0" smtClean="0"/>
              <a:t>Game Strengths</a:t>
            </a:r>
            <a:endParaRPr lang="en-US" dirty="0"/>
          </a:p>
        </p:txBody>
      </p:sp>
      <p:sp>
        <p:nvSpPr>
          <p:cNvPr id="4" name="Date Placeholder 3"/>
          <p:cNvSpPr>
            <a:spLocks noGrp="1"/>
          </p:cNvSpPr>
          <p:nvPr>
            <p:ph type="dt" sz="half" idx="10"/>
          </p:nvPr>
        </p:nvSpPr>
        <p:spPr/>
        <p:txBody>
          <a:bodyPr/>
          <a:lstStyle/>
          <a:p>
            <a:fld id="{EE9DF18A-702D-492C-8FAA-404C4DC0A077}" type="datetime4">
              <a:rPr lang="en-US" smtClean="0"/>
              <a:pPr/>
              <a:t>May 12, 2009</a:t>
            </a:fld>
            <a:endParaRPr lang="en-US"/>
          </a:p>
        </p:txBody>
      </p:sp>
      <p:sp>
        <p:nvSpPr>
          <p:cNvPr id="5" name="Slide Number Placeholder 4"/>
          <p:cNvSpPr>
            <a:spLocks noGrp="1"/>
          </p:cNvSpPr>
          <p:nvPr>
            <p:ph type="sldNum" sz="quarter" idx="11"/>
          </p:nvPr>
        </p:nvSpPr>
        <p:spPr/>
        <p:txBody>
          <a:bodyPr/>
          <a:lstStyle/>
          <a:p>
            <a:fld id="{94DC829C-B434-429A-BFAA-3A8BDECA7E9F}"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Game Programing Laboratory</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Running lava</a:t>
            </a:r>
          </a:p>
          <a:p>
            <a:r>
              <a:rPr lang="en-US" dirty="0" smtClean="0"/>
              <a:t>Colliding islands</a:t>
            </a:r>
          </a:p>
          <a:p>
            <a:endParaRPr lang="en-US" dirty="0"/>
          </a:p>
        </p:txBody>
      </p:sp>
      <p:sp>
        <p:nvSpPr>
          <p:cNvPr id="3" name="Title 2"/>
          <p:cNvSpPr>
            <a:spLocks noGrp="1"/>
          </p:cNvSpPr>
          <p:nvPr>
            <p:ph type="title"/>
          </p:nvPr>
        </p:nvSpPr>
        <p:spPr/>
        <p:txBody>
          <a:bodyPr/>
          <a:lstStyle/>
          <a:p>
            <a:r>
              <a:rPr lang="en-US" dirty="0" smtClean="0"/>
              <a:t>Technical Items</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May 12, 2009</a:t>
            </a:fld>
            <a:endParaRPr lang="en-US"/>
          </a:p>
        </p:txBody>
      </p:sp>
      <p:sp>
        <p:nvSpPr>
          <p:cNvPr id="5" name="Slide Number Placeholder 4"/>
          <p:cNvSpPr>
            <a:spLocks noGrp="1"/>
          </p:cNvSpPr>
          <p:nvPr>
            <p:ph type="sldNum" sz="quarter" idx="11"/>
          </p:nvPr>
        </p:nvSpPr>
        <p:spPr/>
        <p:txBody>
          <a:bodyPr/>
          <a:lstStyle/>
          <a:p>
            <a:fld id="{94DC829C-B434-429A-BFAA-3A8BDECA7E9F}"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Game Programing Laboratory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XNA</a:t>
            </a:r>
            <a:endParaRPr lang="en-US" dirty="0"/>
          </a:p>
        </p:txBody>
      </p:sp>
      <p:sp>
        <p:nvSpPr>
          <p:cNvPr id="3" name="Title 2"/>
          <p:cNvSpPr>
            <a:spLocks noGrp="1"/>
          </p:cNvSpPr>
          <p:nvPr>
            <p:ph type="title"/>
          </p:nvPr>
        </p:nvSpPr>
        <p:spPr/>
        <p:txBody>
          <a:bodyPr/>
          <a:lstStyle/>
          <a:p>
            <a:r>
              <a:rPr lang="en-US" dirty="0" smtClean="0"/>
              <a:t>Tools</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May 12, 2009</a:t>
            </a:fld>
            <a:endParaRPr lang="de-CH" dirty="0"/>
          </a:p>
        </p:txBody>
      </p:sp>
      <p:sp>
        <p:nvSpPr>
          <p:cNvPr id="5" name="Slide Number Placeholder 4"/>
          <p:cNvSpPr>
            <a:spLocks noGrp="1"/>
          </p:cNvSpPr>
          <p:nvPr>
            <p:ph type="sldNum" sz="quarter" idx="11"/>
          </p:nvPr>
        </p:nvSpPr>
        <p:spPr/>
        <p:txBody>
          <a:bodyPr/>
          <a:lstStyle/>
          <a:p>
            <a:fld id="{94DC829C-B434-429A-BFAA-3A8BDECA7E9F}" type="slidenum">
              <a:rPr lang="de-CH" smtClean="0"/>
              <a:pPr/>
              <a:t>5</a:t>
            </a:fld>
            <a:endParaRPr lang="de-CH"/>
          </a:p>
        </p:txBody>
      </p:sp>
      <p:sp>
        <p:nvSpPr>
          <p:cNvPr id="6" name="Footer Placeholder 5"/>
          <p:cNvSpPr>
            <a:spLocks noGrp="1"/>
          </p:cNvSpPr>
          <p:nvPr>
            <p:ph type="ftr" sz="quarter" idx="12"/>
          </p:nvPr>
        </p:nvSpPr>
        <p:spPr/>
        <p:txBody>
          <a:bodyPr/>
          <a:lstStyle/>
          <a:p>
            <a:r>
              <a:rPr lang="en-US" noProof="0" smtClean="0"/>
              <a:t>Game Programing Laboratory</a:t>
            </a:r>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714480" y="1428736"/>
          <a:ext cx="5708067" cy="4708522"/>
        </p:xfrm>
        <a:graphic>
          <a:graphicData uri="http://schemas.openxmlformats.org/drawingml/2006/table">
            <a:tbl>
              <a:tblPr/>
              <a:tblGrid>
                <a:gridCol w="841940"/>
                <a:gridCol w="841940"/>
                <a:gridCol w="3276430"/>
                <a:gridCol w="747757"/>
              </a:tblGrid>
              <a:tr h="181097">
                <a:tc>
                  <a:txBody>
                    <a:bodyPr/>
                    <a:lstStyle/>
                    <a:p>
                      <a:pPr algn="just">
                        <a:lnSpc>
                          <a:spcPct val="115000"/>
                        </a:lnSpc>
                        <a:spcBef>
                          <a:spcPts val="1000"/>
                        </a:spcBef>
                        <a:spcAft>
                          <a:spcPts val="0"/>
                        </a:spcAft>
                      </a:pPr>
                      <a:r>
                        <a:rPr lang="en-US" sz="1000" dirty="0">
                          <a:solidFill>
                            <a:srgbClr val="FFFFFF"/>
                          </a:solidFill>
                          <a:latin typeface="Calibri"/>
                          <a:ea typeface="Times New Roman"/>
                          <a:cs typeface="Times New Roman"/>
                        </a:rPr>
                        <a:t>ID</a:t>
                      </a:r>
                      <a:r>
                        <a:rPr lang="en-US" sz="1000" b="1" dirty="0">
                          <a:solidFill>
                            <a:srgbClr val="FFFFFF"/>
                          </a:solidFill>
                          <a:latin typeface="Calibri"/>
                          <a:ea typeface="Times New Roman"/>
                          <a:cs typeface="Times New Roman"/>
                        </a:rPr>
                        <a:t> </a:t>
                      </a:r>
                      <a:endParaRPr lang="de-CH" sz="1000" dirty="0">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Milestone</a:t>
                      </a:r>
                      <a:endParaRPr lang="de-CH" sz="1000">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Description </a:t>
                      </a:r>
                      <a:endParaRPr lang="de-CH" sz="1000">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Due Date </a:t>
                      </a:r>
                      <a:endParaRPr lang="de-CH" sz="1000">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r>
              <a:tr h="724388">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MS01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Prototype Chapter Written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prototype chapter must have been written and added to the game notebook. Everyone in the team should also have installed and experimented with XNA in order to be ready for development.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March 16,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362194">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MS02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Functional Minimum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functional minimum must be implemented, working and tested.</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March 23,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543291">
                <a:tc>
                  <a:txBody>
                    <a:bodyPr/>
                    <a:lstStyle/>
                    <a:p>
                      <a:pPr algn="just">
                        <a:lnSpc>
                          <a:spcPct val="115000"/>
                        </a:lnSpc>
                        <a:spcBef>
                          <a:spcPts val="1000"/>
                        </a:spcBef>
                        <a:spcAft>
                          <a:spcPts val="0"/>
                        </a:spcAft>
                      </a:pPr>
                      <a:r>
                        <a:rPr lang="en-US" sz="1000" b="1">
                          <a:solidFill>
                            <a:schemeClr val="bg1"/>
                          </a:solidFill>
                          <a:latin typeface="Calibri"/>
                          <a:ea typeface="Times New Roman"/>
                          <a:cs typeface="Times New Roman"/>
                        </a:rPr>
                        <a:t>MS03 </a:t>
                      </a:r>
                      <a:endParaRPr lang="de-CH" sz="100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Interim Report Written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chapter with the interim report must have been written and added to the game notebook.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April 6,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362194">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MS04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Low Target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low target shall be hit.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April 13,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724388">
                <a:tc>
                  <a:txBody>
                    <a:bodyPr/>
                    <a:lstStyle/>
                    <a:p>
                      <a:pPr algn="just">
                        <a:lnSpc>
                          <a:spcPct val="115000"/>
                        </a:lnSpc>
                        <a:spcBef>
                          <a:spcPts val="1000"/>
                        </a:spcBef>
                        <a:spcAft>
                          <a:spcPts val="0"/>
                        </a:spcAft>
                      </a:pPr>
                      <a:r>
                        <a:rPr lang="en-US" sz="1000" b="1">
                          <a:solidFill>
                            <a:schemeClr val="bg1"/>
                          </a:solidFill>
                          <a:latin typeface="Calibri"/>
                          <a:ea typeface="Times New Roman"/>
                          <a:cs typeface="Times New Roman"/>
                        </a:rPr>
                        <a:t>MS05 </a:t>
                      </a:r>
                      <a:endParaRPr lang="de-CH" sz="100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Desirable Target </a:t>
                      </a:r>
                      <a:endParaRPr lang="de-CH" sz="100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With this milestone the team must have fulfilled the requirements for the desirable target. The prototype must be tested and in presentable order since it is needed for play testing in the week after. </a:t>
                      </a:r>
                      <a:endParaRPr lang="de-CH" sz="100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4,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543291">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MS06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Play test Chapter Written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play test chapter must have been written and added to the game notebook. This concludes that to this date all the play testing must be done.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11,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543291">
                <a:tc>
                  <a:txBody>
                    <a:bodyPr/>
                    <a:lstStyle/>
                    <a:p>
                      <a:pPr algn="just">
                        <a:lnSpc>
                          <a:spcPct val="115000"/>
                        </a:lnSpc>
                        <a:spcBef>
                          <a:spcPts val="1000"/>
                        </a:spcBef>
                        <a:spcAft>
                          <a:spcPts val="0"/>
                        </a:spcAft>
                      </a:pPr>
                      <a:r>
                        <a:rPr lang="en-US" sz="1000" b="1">
                          <a:solidFill>
                            <a:schemeClr val="bg1"/>
                          </a:solidFill>
                          <a:latin typeface="Calibri"/>
                          <a:ea typeface="Times New Roman"/>
                          <a:cs typeface="Times New Roman"/>
                        </a:rPr>
                        <a:t>MS07 </a:t>
                      </a:r>
                      <a:endParaRPr lang="de-CH" sz="100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Gold Version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development must have been concluded. All testing must have been finished and some of the high target functionality should be implemented.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25, 12pm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724388">
                <a:tc>
                  <a:txBody>
                    <a:bodyPr/>
                    <a:lstStyle/>
                    <a:p>
                      <a:pPr algn="just">
                        <a:lnSpc>
                          <a:spcPct val="115000"/>
                        </a:lnSpc>
                        <a:spcBef>
                          <a:spcPts val="1000"/>
                        </a:spcBef>
                        <a:spcAft>
                          <a:spcPts val="0"/>
                        </a:spcAft>
                      </a:pPr>
                      <a:r>
                        <a:rPr lang="en-US" sz="1000" b="1" dirty="0">
                          <a:solidFill>
                            <a:schemeClr val="bg1"/>
                          </a:solidFill>
                          <a:latin typeface="Calibri"/>
                          <a:ea typeface="Times New Roman"/>
                          <a:cs typeface="Times New Roman"/>
                        </a:rPr>
                        <a:t>MS08 </a:t>
                      </a:r>
                      <a:endParaRPr lang="de-CH" sz="1000" dirty="0">
                        <a:solidFill>
                          <a:schemeClr val="bg1"/>
                        </a:solidFill>
                        <a:latin typeface="Calibri"/>
                        <a:ea typeface="Times New Roman"/>
                        <a:cs typeface="Times New Roman"/>
                      </a:endParaRPr>
                    </a:p>
                  </a:txBody>
                  <a:tcPr marL="64422" marR="64422"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Conclusion and Presentation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With this milestone the conclusion chapter must have been written and added to the game notebook. In addition the public presentation of the game must be ready to be held. </a:t>
                      </a:r>
                      <a:endParaRPr lang="de-CH" sz="1000" dirty="0">
                        <a:solidFill>
                          <a:schemeClr val="bg1"/>
                        </a:solidFill>
                        <a:latin typeface="Calibri"/>
                        <a:ea typeface="Times New Roman"/>
                        <a:cs typeface="Times New Roman"/>
                      </a:endParaRPr>
                    </a:p>
                  </a:txBody>
                  <a:tcPr marL="64422" marR="64422"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May 29, 5pm </a:t>
                      </a:r>
                      <a:endParaRPr lang="de-CH" sz="1000" dirty="0">
                        <a:solidFill>
                          <a:schemeClr val="bg1"/>
                        </a:solidFill>
                        <a:latin typeface="Calibri"/>
                        <a:ea typeface="Times New Roman"/>
                        <a:cs typeface="Times New Roman"/>
                      </a:endParaRPr>
                    </a:p>
                  </a:txBody>
                  <a:tcPr marL="64422" marR="64422"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bl>
          </a:graphicData>
        </a:graphic>
      </p:graphicFrame>
      <p:sp>
        <p:nvSpPr>
          <p:cNvPr id="3" name="Title 2"/>
          <p:cNvSpPr>
            <a:spLocks noGrp="1"/>
          </p:cNvSpPr>
          <p:nvPr>
            <p:ph type="title"/>
          </p:nvPr>
        </p:nvSpPr>
        <p:spPr/>
        <p:txBody>
          <a:bodyPr/>
          <a:lstStyle/>
          <a:p>
            <a:r>
              <a:rPr lang="en-US" dirty="0" smtClean="0"/>
              <a:t>Development Schedule</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May 12, 2009</a:t>
            </a:fld>
            <a:endParaRPr lang="de-CH" dirty="0"/>
          </a:p>
        </p:txBody>
      </p:sp>
      <p:sp>
        <p:nvSpPr>
          <p:cNvPr id="5" name="Slide Number Placeholder 4"/>
          <p:cNvSpPr>
            <a:spLocks noGrp="1"/>
          </p:cNvSpPr>
          <p:nvPr>
            <p:ph type="sldNum" sz="quarter" idx="11"/>
          </p:nvPr>
        </p:nvSpPr>
        <p:spPr/>
        <p:txBody>
          <a:bodyPr/>
          <a:lstStyle/>
          <a:p>
            <a:fld id="{94DC829C-B434-429A-BFAA-3A8BDECA7E9F}" type="slidenum">
              <a:rPr lang="de-CH" smtClean="0"/>
              <a:pPr/>
              <a:t>6</a:t>
            </a:fld>
            <a:endParaRPr lang="de-CH"/>
          </a:p>
        </p:txBody>
      </p:sp>
      <p:sp>
        <p:nvSpPr>
          <p:cNvPr id="6" name="Footer Placeholder 5"/>
          <p:cNvSpPr>
            <a:spLocks noGrp="1"/>
          </p:cNvSpPr>
          <p:nvPr>
            <p:ph type="ftr" sz="quarter" idx="12"/>
          </p:nvPr>
        </p:nvSpPr>
        <p:spPr/>
        <p:txBody>
          <a:bodyPr/>
          <a:lstStyle/>
          <a:p>
            <a:r>
              <a:rPr lang="en-US" noProof="0" smtClean="0"/>
              <a:t>Game Programing Laboratory</a:t>
            </a:r>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Schedule</a:t>
            </a:r>
            <a:endParaRPr lang="en-US" dirty="0"/>
          </a:p>
        </p:txBody>
      </p:sp>
      <p:sp>
        <p:nvSpPr>
          <p:cNvPr id="4" name="Date Placeholder 3"/>
          <p:cNvSpPr>
            <a:spLocks noGrp="1"/>
          </p:cNvSpPr>
          <p:nvPr>
            <p:ph type="dt" sz="half" idx="10"/>
          </p:nvPr>
        </p:nvSpPr>
        <p:spPr/>
        <p:txBody>
          <a:bodyPr/>
          <a:lstStyle/>
          <a:p>
            <a:fld id="{FD3456F3-F988-4644-9B1F-732BB24E8D12}" type="datetime4">
              <a:rPr lang="en-US" smtClean="0"/>
              <a:pPr/>
              <a:t>May 12, 2009</a:t>
            </a:fld>
            <a:endParaRPr lang="de-CH" dirty="0"/>
          </a:p>
        </p:txBody>
      </p:sp>
      <p:sp>
        <p:nvSpPr>
          <p:cNvPr id="5" name="Slide Number Placeholder 4"/>
          <p:cNvSpPr>
            <a:spLocks noGrp="1"/>
          </p:cNvSpPr>
          <p:nvPr>
            <p:ph type="sldNum" sz="quarter" idx="11"/>
          </p:nvPr>
        </p:nvSpPr>
        <p:spPr/>
        <p:txBody>
          <a:bodyPr/>
          <a:lstStyle/>
          <a:p>
            <a:fld id="{94DC829C-B434-429A-BFAA-3A8BDECA7E9F}" type="slidenum">
              <a:rPr lang="de-CH" smtClean="0"/>
              <a:pPr/>
              <a:t>7</a:t>
            </a:fld>
            <a:endParaRPr lang="de-CH"/>
          </a:p>
        </p:txBody>
      </p:sp>
      <p:sp>
        <p:nvSpPr>
          <p:cNvPr id="6" name="Footer Placeholder 5"/>
          <p:cNvSpPr>
            <a:spLocks noGrp="1"/>
          </p:cNvSpPr>
          <p:nvPr>
            <p:ph type="ftr" sz="quarter" idx="12"/>
          </p:nvPr>
        </p:nvSpPr>
        <p:spPr/>
        <p:txBody>
          <a:bodyPr/>
          <a:lstStyle/>
          <a:p>
            <a:r>
              <a:rPr lang="en-US" noProof="0" smtClean="0"/>
              <a:t>Game Programing Laboratory</a:t>
            </a:r>
            <a:endParaRPr lang="en-US" noProof="0" dirty="0"/>
          </a:p>
        </p:txBody>
      </p:sp>
      <p:graphicFrame>
        <p:nvGraphicFramePr>
          <p:cNvPr id="9" name="Table 8"/>
          <p:cNvGraphicFramePr>
            <a:graphicFrameLocks noGrp="1"/>
          </p:cNvGraphicFramePr>
          <p:nvPr/>
        </p:nvGraphicFramePr>
        <p:xfrm>
          <a:off x="1714480" y="1571612"/>
          <a:ext cx="6087998" cy="4333032"/>
        </p:xfrm>
        <a:graphic>
          <a:graphicData uri="http://schemas.openxmlformats.org/drawingml/2006/table">
            <a:tbl>
              <a:tblPr/>
              <a:tblGrid>
                <a:gridCol w="557171"/>
                <a:gridCol w="1092381"/>
                <a:gridCol w="754815"/>
                <a:gridCol w="526233"/>
                <a:gridCol w="526233"/>
                <a:gridCol w="526233"/>
                <a:gridCol w="526233"/>
                <a:gridCol w="526233"/>
                <a:gridCol w="526233"/>
                <a:gridCol w="526233"/>
              </a:tblGrid>
              <a:tr h="142876">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ID</a:t>
                      </a:r>
                      <a:endParaRPr lang="de-CH" sz="1000" dirty="0">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Requirement </a:t>
                      </a:r>
                      <a:endParaRPr lang="de-CH" sz="1000" dirty="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Assignee</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Mo </a:t>
                      </a:r>
                      <a:endParaRPr lang="de-CH" sz="1000" dirty="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Tue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Wed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Thu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Fri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a:solidFill>
                            <a:srgbClr val="FFFFFF"/>
                          </a:solidFill>
                          <a:latin typeface="Calibri"/>
                          <a:ea typeface="Times New Roman"/>
                          <a:cs typeface="Times New Roman"/>
                        </a:rPr>
                        <a:t>Sat </a:t>
                      </a:r>
                      <a:endParaRPr lang="de-CH" sz="1000">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c>
                  <a:txBody>
                    <a:bodyPr/>
                    <a:lstStyle/>
                    <a:p>
                      <a:pPr algn="just">
                        <a:lnSpc>
                          <a:spcPct val="115000"/>
                        </a:lnSpc>
                        <a:spcBef>
                          <a:spcPts val="1000"/>
                        </a:spcBef>
                        <a:spcAft>
                          <a:spcPts val="0"/>
                        </a:spcAft>
                      </a:pPr>
                      <a:r>
                        <a:rPr lang="en-US" sz="1000" b="1" dirty="0">
                          <a:solidFill>
                            <a:srgbClr val="FFFFFF"/>
                          </a:solidFill>
                          <a:latin typeface="Calibri"/>
                          <a:ea typeface="Times New Roman"/>
                          <a:cs typeface="Times New Roman"/>
                        </a:rPr>
                        <a:t>Sun </a:t>
                      </a:r>
                      <a:endParaRPr lang="de-CH" sz="1000" dirty="0">
                        <a:latin typeface="Calibri"/>
                        <a:ea typeface="Times New Roman"/>
                        <a:cs typeface="Times New Roman"/>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07F09"/>
                    </a:solidFill>
                  </a:tcPr>
                </a:tc>
              </a:tr>
              <a:tr h="183566">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ReqG01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Basic Camera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2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458917">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ReqG03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Basic Software Framework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cob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8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183566">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ReqL01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Lava Ground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3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275349">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ReqL02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Basic Lava Effect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cob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2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183566">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ReqL04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Deadly Lava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3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183566">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ReqPi01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Pillars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jab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3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367132">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ReqPi02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Basic Pillar Rendering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2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183566">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ReqI01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Floating Islands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2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367132">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ReqI02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Basic Island Rendering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dpk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160305">
                <a:tc>
                  <a:txBody>
                    <a:bodyPr/>
                    <a:lstStyle/>
                    <a:p>
                      <a:pPr algn="l">
                        <a:lnSpc>
                          <a:spcPct val="115000"/>
                        </a:lnSpc>
                        <a:spcBef>
                          <a:spcPts val="1000"/>
                        </a:spcBef>
                        <a:spcAft>
                          <a:spcPts val="0"/>
                        </a:spcAft>
                      </a:pPr>
                      <a:r>
                        <a:rPr lang="en-US" sz="1000" b="1" dirty="0">
                          <a:solidFill>
                            <a:schemeClr val="bg1"/>
                          </a:solidFill>
                          <a:latin typeface="Calibri"/>
                          <a:ea typeface="Times New Roman"/>
                          <a:cs typeface="Times New Roman"/>
                        </a:rPr>
                        <a:t>ReqP01 </a:t>
                      </a:r>
                      <a:endParaRPr lang="de-CH" sz="1000" dirty="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Player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jab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4 </a:t>
                      </a:r>
                      <a:endParaRPr lang="de-CH" sz="1000" dirty="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275349">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ReqP02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Basic Player Model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dpk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2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275349">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ReqP06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Island Jumping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275349">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ReqP08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Direct Combat 1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r h="311188">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None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Testing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jab/dpk/cob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4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4 </a:t>
                      </a:r>
                      <a:endParaRPr lang="de-CH" sz="1000" dirty="0">
                        <a:solidFill>
                          <a:schemeClr val="bg1"/>
                        </a:solidFill>
                        <a:latin typeface="Calibri"/>
                        <a:ea typeface="Times New Roman"/>
                        <a:cs typeface="Times New Roman"/>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chemeClr val="tx1"/>
                    </a:solidFill>
                  </a:tcPr>
                </a:tc>
              </a:tr>
              <a:tr h="458917">
                <a:tc>
                  <a:txBody>
                    <a:bodyPr/>
                    <a:lstStyle/>
                    <a:p>
                      <a:pPr algn="l">
                        <a:lnSpc>
                          <a:spcPct val="115000"/>
                        </a:lnSpc>
                        <a:spcBef>
                          <a:spcPts val="1000"/>
                        </a:spcBef>
                        <a:spcAft>
                          <a:spcPts val="0"/>
                        </a:spcAft>
                      </a:pPr>
                      <a:r>
                        <a:rPr lang="en-US" sz="1000" b="1">
                          <a:solidFill>
                            <a:schemeClr val="bg1"/>
                          </a:solidFill>
                          <a:latin typeface="Calibri"/>
                          <a:ea typeface="Times New Roman"/>
                          <a:cs typeface="Times New Roman"/>
                        </a:rPr>
                        <a:t>None </a:t>
                      </a:r>
                      <a:endParaRPr lang="de-CH" sz="1000">
                        <a:solidFill>
                          <a:schemeClr val="bg1"/>
                        </a:solidFill>
                        <a:latin typeface="Calibri"/>
                        <a:ea typeface="Times New Roman"/>
                        <a:cs typeface="Times New Roman"/>
                      </a:endParaRPr>
                    </a:p>
                  </a:txBody>
                  <a:tcPr marL="32126" marR="32126" marT="0" marB="0">
                    <a:lnL w="12700" cap="flat" cmpd="sng" algn="ctr">
                      <a:solidFill>
                        <a:srgbClr val="F89E42"/>
                      </a:solidFill>
                      <a:prstDash val="solid"/>
                      <a:round/>
                      <a:headEnd type="none" w="med" len="med"/>
                      <a:tailEnd type="none" w="med" len="med"/>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Work Estimates and Plan for MS05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jab/dpk/cob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dirty="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endParaRPr lang="de-CH" sz="1000">
                        <a:solidFill>
                          <a:schemeClr val="bg1"/>
                        </a:solidFill>
                        <a:latin typeface="Calibri"/>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a:solidFill>
                            <a:schemeClr val="bg1"/>
                          </a:solidFill>
                          <a:latin typeface="Calibri"/>
                          <a:ea typeface="Times New Roman"/>
                          <a:cs typeface="Times New Roman"/>
                        </a:rPr>
                        <a:t>1 </a:t>
                      </a:r>
                      <a:endParaRPr lang="de-CH" sz="1000">
                        <a:solidFill>
                          <a:schemeClr val="bg1"/>
                        </a:solidFill>
                        <a:latin typeface="Calibri"/>
                        <a:ea typeface="Times New Roman"/>
                        <a:cs typeface="Times New Roman"/>
                      </a:endParaRPr>
                    </a:p>
                  </a:txBody>
                  <a:tcPr marL="32126" marR="32126" marT="0" marB="0">
                    <a:lnL>
                      <a:noFill/>
                    </a:lnL>
                    <a:lnR>
                      <a:noFill/>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c>
                  <a:txBody>
                    <a:bodyPr/>
                    <a:lstStyle/>
                    <a:p>
                      <a:pPr algn="l">
                        <a:lnSpc>
                          <a:spcPct val="115000"/>
                        </a:lnSpc>
                        <a:spcBef>
                          <a:spcPts val="1000"/>
                        </a:spcBef>
                        <a:spcAft>
                          <a:spcPts val="0"/>
                        </a:spcAft>
                      </a:pPr>
                      <a:r>
                        <a:rPr lang="en-US" sz="1000" dirty="0">
                          <a:solidFill>
                            <a:schemeClr val="bg1"/>
                          </a:solidFill>
                          <a:latin typeface="Calibri"/>
                          <a:ea typeface="Times New Roman"/>
                          <a:cs typeface="Times New Roman"/>
                        </a:rPr>
                        <a:t>1 </a:t>
                      </a:r>
                      <a:endParaRPr lang="de-CH" sz="1000" dirty="0">
                        <a:solidFill>
                          <a:schemeClr val="bg1"/>
                        </a:solidFill>
                        <a:latin typeface="Calibri"/>
                        <a:ea typeface="Times New Roman"/>
                        <a:cs typeface="Times New Roman"/>
                      </a:endParaRPr>
                    </a:p>
                  </a:txBody>
                  <a:tcPr marL="32126" marR="32126" marT="0" marB="0">
                    <a:lnL>
                      <a:noFill/>
                    </a:lnL>
                    <a:lnR w="12700" cap="flat" cmpd="sng" algn="ctr">
                      <a:solidFill>
                        <a:srgbClr val="F89E42"/>
                      </a:solidFill>
                      <a:prstDash val="solid"/>
                      <a:round/>
                      <a:headEnd type="none" w="med" len="med"/>
                      <a:tailEnd type="none" w="med" len="med"/>
                    </a:lnR>
                    <a:lnT w="12700" cap="flat" cmpd="sng" algn="ctr">
                      <a:solidFill>
                        <a:srgbClr val="F89E42"/>
                      </a:solidFill>
                      <a:prstDash val="solid"/>
                      <a:round/>
                      <a:headEnd type="none" w="med" len="med"/>
                      <a:tailEnd type="none" w="med" len="med"/>
                    </a:lnT>
                    <a:lnB w="12700" cap="flat" cmpd="sng" algn="ctr">
                      <a:solidFill>
                        <a:srgbClr val="F89E42"/>
                      </a:solidFill>
                      <a:prstDash val="solid"/>
                      <a:round/>
                      <a:headEnd type="none" w="med" len="med"/>
                      <a:tailEnd type="none" w="med" len="med"/>
                    </a:lnB>
                    <a:solidFill>
                      <a:srgbClr val="FCDFC0"/>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464</Words>
  <Application>Microsoft Office PowerPoint</Application>
  <PresentationFormat>On-screen Show (4:3)</PresentationFormat>
  <Paragraphs>150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Project Magma</vt:lpstr>
      <vt:lpstr>Game Description</vt:lpstr>
      <vt:lpstr>Game Strengths</vt:lpstr>
      <vt:lpstr>Technical Items</vt:lpstr>
      <vt:lpstr>Tools</vt:lpstr>
      <vt:lpstr>Development Schedule</vt:lpstr>
      <vt:lpstr>Development 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Magma</dc:title>
  <dc:creator>Janick Bernet</dc:creator>
  <cp:lastModifiedBy>dpk</cp:lastModifiedBy>
  <cp:revision>33</cp:revision>
  <dcterms:created xsi:type="dcterms:W3CDTF">2009-03-02T13:39:17Z</dcterms:created>
  <dcterms:modified xsi:type="dcterms:W3CDTF">2009-05-12T12:40:27Z</dcterms:modified>
</cp:coreProperties>
</file>