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57" r:id="rId4"/>
    <p:sldId id="289" r:id="rId5"/>
    <p:sldId id="271" r:id="rId6"/>
    <p:sldId id="259" r:id="rId7"/>
    <p:sldId id="272" r:id="rId8"/>
    <p:sldId id="260" r:id="rId9"/>
    <p:sldId id="261" r:id="rId10"/>
    <p:sldId id="262" r:id="rId11"/>
    <p:sldId id="263" r:id="rId12"/>
    <p:sldId id="267" r:id="rId13"/>
    <p:sldId id="268" r:id="rId14"/>
    <p:sldId id="287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3CDB3-2FCC-4397-A343-26A5E3D4E18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DCEDC6-8948-4E03-AA8B-955C91C66A2D}">
      <dgm:prSet phldrT="[Text]"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sz="3200" dirty="0" smtClean="0"/>
            <a:t>Instruction Execution Characteristics</a:t>
          </a:r>
          <a:endParaRPr lang="en-US" sz="3200" dirty="0"/>
        </a:p>
      </dgm:t>
    </dgm:pt>
    <dgm:pt modelId="{DB771D77-7B6A-43C6-B647-E24BD496A173}" type="parTrans" cxnId="{BB6A7201-509F-49AD-986F-3FA3D5A8563B}">
      <dgm:prSet/>
      <dgm:spPr/>
      <dgm:t>
        <a:bodyPr/>
        <a:lstStyle/>
        <a:p>
          <a:endParaRPr lang="en-US"/>
        </a:p>
      </dgm:t>
    </dgm:pt>
    <dgm:pt modelId="{DAABDB58-CEE3-47AD-94A6-8653DD195792}" type="sibTrans" cxnId="{BB6A7201-509F-49AD-986F-3FA3D5A8563B}">
      <dgm:prSet/>
      <dgm:spPr/>
      <dgm:t>
        <a:bodyPr/>
        <a:lstStyle/>
        <a:p>
          <a:endParaRPr lang="en-US"/>
        </a:p>
      </dgm:t>
    </dgm:pt>
    <dgm:pt modelId="{2EBF35DC-BFBE-4F18-90D9-32A3DD3EC912}">
      <dgm:prSet phldrT="[Text]" custT="1"/>
      <dgm:spPr/>
      <dgm:t>
        <a:bodyPr/>
        <a:lstStyle/>
        <a:p>
          <a:r>
            <a:rPr lang="en-US" sz="2800" dirty="0" smtClean="0"/>
            <a:t>RISC and CISC overview</a:t>
          </a:r>
          <a:endParaRPr lang="en-US" sz="2800" dirty="0"/>
        </a:p>
      </dgm:t>
    </dgm:pt>
    <dgm:pt modelId="{6DD88CA5-F6DC-45A0-A553-CB3AF4E3F2A6}" type="parTrans" cxnId="{BABA895B-F5EB-48BC-BFCB-8F7FFC939849}">
      <dgm:prSet/>
      <dgm:spPr/>
      <dgm:t>
        <a:bodyPr/>
        <a:lstStyle/>
        <a:p>
          <a:endParaRPr lang="en-US"/>
        </a:p>
      </dgm:t>
    </dgm:pt>
    <dgm:pt modelId="{EB649CF8-5191-4B09-B822-E0C7EDA38AEE}" type="sibTrans" cxnId="{BABA895B-F5EB-48BC-BFCB-8F7FFC939849}">
      <dgm:prSet/>
      <dgm:spPr/>
      <dgm:t>
        <a:bodyPr/>
        <a:lstStyle/>
        <a:p>
          <a:endParaRPr lang="en-US"/>
        </a:p>
      </dgm:t>
    </dgm:pt>
    <dgm:pt modelId="{33E6A8E0-55CA-48CE-93DF-EDE1EE08C436}">
      <dgm:prSet/>
      <dgm:spPr/>
      <dgm:t>
        <a:bodyPr/>
        <a:lstStyle/>
        <a:p>
          <a:endParaRPr lang="en-US" sz="2200" dirty="0"/>
        </a:p>
      </dgm:t>
    </dgm:pt>
    <dgm:pt modelId="{1B3055C4-CD45-4CDC-B1BD-D41169898285}" type="parTrans" cxnId="{3E1473CF-DEDC-48FF-8386-0B1C5180E229}">
      <dgm:prSet/>
      <dgm:spPr/>
      <dgm:t>
        <a:bodyPr/>
        <a:lstStyle/>
        <a:p>
          <a:endParaRPr lang="en-US"/>
        </a:p>
      </dgm:t>
    </dgm:pt>
    <dgm:pt modelId="{56D50972-9404-4878-B224-1D6BD4F1E07F}" type="sibTrans" cxnId="{3E1473CF-DEDC-48FF-8386-0B1C5180E229}">
      <dgm:prSet/>
      <dgm:spPr/>
      <dgm:t>
        <a:bodyPr/>
        <a:lstStyle/>
        <a:p>
          <a:endParaRPr lang="en-US"/>
        </a:p>
      </dgm:t>
    </dgm:pt>
    <dgm:pt modelId="{0B00D27F-87B3-4F89-A84A-8CC55D4AE153}">
      <dgm:prSet/>
      <dgm:spPr/>
      <dgm:t>
        <a:bodyPr/>
        <a:lstStyle/>
        <a:p>
          <a:endParaRPr lang="en-US" sz="2200"/>
        </a:p>
      </dgm:t>
    </dgm:pt>
    <dgm:pt modelId="{DC58F1BA-ADCB-4568-AF0B-CAB70CECA400}" type="parTrans" cxnId="{278B2AD5-7997-4FCE-8EB5-405F1EA14A78}">
      <dgm:prSet/>
      <dgm:spPr/>
      <dgm:t>
        <a:bodyPr/>
        <a:lstStyle/>
        <a:p>
          <a:endParaRPr lang="en-US"/>
        </a:p>
      </dgm:t>
    </dgm:pt>
    <dgm:pt modelId="{9FB3BF2D-0EF8-4561-922F-67907B08D225}" type="sibTrans" cxnId="{278B2AD5-7997-4FCE-8EB5-405F1EA14A78}">
      <dgm:prSet/>
      <dgm:spPr/>
      <dgm:t>
        <a:bodyPr/>
        <a:lstStyle/>
        <a:p>
          <a:endParaRPr lang="en-US"/>
        </a:p>
      </dgm:t>
    </dgm:pt>
    <dgm:pt modelId="{0D21FDFD-0D65-4EA2-B103-15744170CF8B}">
      <dgm:prSet custT="1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sz="3200" dirty="0" smtClean="0"/>
            <a:t>The Use of a Large Register File</a:t>
          </a:r>
          <a:endParaRPr lang="en-US" sz="3200" dirty="0"/>
        </a:p>
      </dgm:t>
    </dgm:pt>
    <dgm:pt modelId="{3898DB33-0A25-4622-B0FD-04BDE29FDE56}" type="parTrans" cxnId="{7174DF10-7669-4E05-A4EE-A11EDE91B8C1}">
      <dgm:prSet/>
      <dgm:spPr/>
      <dgm:t>
        <a:bodyPr/>
        <a:lstStyle/>
        <a:p>
          <a:endParaRPr lang="en-US"/>
        </a:p>
      </dgm:t>
    </dgm:pt>
    <dgm:pt modelId="{6C22F19A-9359-45BD-AB71-2E4A4FED3883}" type="sibTrans" cxnId="{7174DF10-7669-4E05-A4EE-A11EDE91B8C1}">
      <dgm:prSet/>
      <dgm:spPr/>
      <dgm:t>
        <a:bodyPr/>
        <a:lstStyle/>
        <a:p>
          <a:endParaRPr lang="en-US"/>
        </a:p>
      </dgm:t>
    </dgm:pt>
    <dgm:pt modelId="{3B7554FA-E8AB-4978-8E65-95948FF7666B}">
      <dgm:prSet phldrT="[Text]" custT="1"/>
      <dgm:spPr/>
      <dgm:t>
        <a:bodyPr/>
        <a:lstStyle/>
        <a:p>
          <a:r>
            <a:rPr lang="en-US" sz="2800" dirty="0" smtClean="0"/>
            <a:t>Execution characteristics</a:t>
          </a:r>
          <a:endParaRPr lang="en-US" sz="2800" dirty="0"/>
        </a:p>
      </dgm:t>
    </dgm:pt>
    <dgm:pt modelId="{9B066DEA-015F-4D17-B59B-73646A00DA7D}" type="parTrans" cxnId="{91799521-95C7-46C3-AAC5-62E1FE43D0F2}">
      <dgm:prSet/>
      <dgm:spPr/>
      <dgm:t>
        <a:bodyPr/>
        <a:lstStyle/>
        <a:p>
          <a:endParaRPr lang="en-US"/>
        </a:p>
      </dgm:t>
    </dgm:pt>
    <dgm:pt modelId="{1D907CF0-908F-46FD-9687-024FD0863410}" type="sibTrans" cxnId="{91799521-95C7-46C3-AAC5-62E1FE43D0F2}">
      <dgm:prSet/>
      <dgm:spPr/>
      <dgm:t>
        <a:bodyPr/>
        <a:lstStyle/>
        <a:p>
          <a:endParaRPr lang="en-US"/>
        </a:p>
      </dgm:t>
    </dgm:pt>
    <dgm:pt modelId="{7D62465A-120E-40CB-8F5E-1EF613C00EB3}">
      <dgm:prSet phldrT="[Text]" custT="1"/>
      <dgm:spPr/>
      <dgm:t>
        <a:bodyPr/>
        <a:lstStyle/>
        <a:p>
          <a:r>
            <a:rPr lang="en-US" sz="2800" dirty="0" smtClean="0"/>
            <a:t>Implications</a:t>
          </a:r>
          <a:endParaRPr lang="en-US" sz="2800" dirty="0"/>
        </a:p>
      </dgm:t>
    </dgm:pt>
    <dgm:pt modelId="{960A2CDC-82BB-4DE4-9DCA-C3768294221F}" type="parTrans" cxnId="{CB8A885D-5833-4B66-8E8A-5F7C0AD8610B}">
      <dgm:prSet/>
      <dgm:spPr/>
      <dgm:t>
        <a:bodyPr/>
        <a:lstStyle/>
        <a:p>
          <a:endParaRPr lang="en-US"/>
        </a:p>
      </dgm:t>
    </dgm:pt>
    <dgm:pt modelId="{B2F9DF2E-FB70-48E8-872C-244883EAC574}" type="sibTrans" cxnId="{CB8A885D-5833-4B66-8E8A-5F7C0AD8610B}">
      <dgm:prSet/>
      <dgm:spPr/>
      <dgm:t>
        <a:bodyPr/>
        <a:lstStyle/>
        <a:p>
          <a:endParaRPr lang="en-US"/>
        </a:p>
      </dgm:t>
    </dgm:pt>
    <dgm:pt modelId="{429A01CA-0370-4DEE-844C-9B1C92E86092}">
      <dgm:prSet custT="1"/>
      <dgm:spPr/>
      <dgm:t>
        <a:bodyPr/>
        <a:lstStyle/>
        <a:p>
          <a:r>
            <a:rPr lang="en-US" sz="2400" b="1" dirty="0" smtClean="0">
              <a:solidFill>
                <a:srgbClr val="FF0000"/>
              </a:solidFill>
            </a:rPr>
            <a:t>Large Register File</a:t>
          </a:r>
          <a:endParaRPr lang="en-US" sz="2400" dirty="0"/>
        </a:p>
      </dgm:t>
    </dgm:pt>
    <dgm:pt modelId="{6FC09697-DBB6-4660-8B2C-9B9181EEFA4A}" type="parTrans" cxnId="{0EB84799-28CE-4FF7-ACAD-CCE244BDEC27}">
      <dgm:prSet/>
      <dgm:spPr/>
      <dgm:t>
        <a:bodyPr/>
        <a:lstStyle/>
        <a:p>
          <a:endParaRPr lang="en-US"/>
        </a:p>
      </dgm:t>
    </dgm:pt>
    <dgm:pt modelId="{991568B7-2607-470F-BAC4-6027BF899F52}" type="sibTrans" cxnId="{0EB84799-28CE-4FF7-ACAD-CCE244BDEC27}">
      <dgm:prSet/>
      <dgm:spPr/>
      <dgm:t>
        <a:bodyPr/>
        <a:lstStyle/>
        <a:p>
          <a:endParaRPr lang="en-US"/>
        </a:p>
      </dgm:t>
    </dgm:pt>
    <dgm:pt modelId="{6FBCE169-CEEC-45A7-A041-4091731CD897}">
      <dgm:prSet custT="1"/>
      <dgm:spPr/>
      <dgm:t>
        <a:bodyPr/>
        <a:lstStyle/>
        <a:p>
          <a:r>
            <a:rPr lang="en-US" sz="2400" b="1" dirty="0" smtClean="0">
              <a:solidFill>
                <a:srgbClr val="FF0000"/>
              </a:solidFill>
            </a:rPr>
            <a:t>Register Window</a:t>
          </a:r>
          <a:endParaRPr lang="en-US" sz="2400" b="1" dirty="0">
            <a:solidFill>
              <a:srgbClr val="FF0000"/>
            </a:solidFill>
          </a:endParaRPr>
        </a:p>
      </dgm:t>
    </dgm:pt>
    <dgm:pt modelId="{F61DEC76-3916-4A08-9E7D-1A5307EE7A2A}" type="parTrans" cxnId="{4EB3F1C7-7804-4B2C-9CE0-96EA505DA8A5}">
      <dgm:prSet/>
      <dgm:spPr/>
      <dgm:t>
        <a:bodyPr/>
        <a:lstStyle/>
        <a:p>
          <a:endParaRPr lang="en-US"/>
        </a:p>
      </dgm:t>
    </dgm:pt>
    <dgm:pt modelId="{873D8274-A66D-4044-9811-60C9132A3369}" type="sibTrans" cxnId="{4EB3F1C7-7804-4B2C-9CE0-96EA505DA8A5}">
      <dgm:prSet/>
      <dgm:spPr/>
      <dgm:t>
        <a:bodyPr/>
        <a:lstStyle/>
        <a:p>
          <a:endParaRPr lang="en-US"/>
        </a:p>
      </dgm:t>
    </dgm:pt>
    <dgm:pt modelId="{E0A6E79F-DD40-4F06-8E76-49511213723F}">
      <dgm:prSet custT="1"/>
      <dgm:spPr/>
      <dgm:t>
        <a:bodyPr/>
        <a:lstStyle/>
        <a:p>
          <a:r>
            <a:rPr lang="en-US" sz="2400" b="1" dirty="0" smtClean="0">
              <a:solidFill>
                <a:srgbClr val="FF0000"/>
              </a:solidFill>
            </a:rPr>
            <a:t>Circular Buffer Diagram</a:t>
          </a:r>
          <a:endParaRPr lang="en-US" sz="2400" b="1" dirty="0">
            <a:solidFill>
              <a:srgbClr val="FF0000"/>
            </a:solidFill>
          </a:endParaRPr>
        </a:p>
      </dgm:t>
    </dgm:pt>
    <dgm:pt modelId="{0DB025FA-402B-4A48-AB31-3F62F48FF183}" type="parTrans" cxnId="{EAB3FF25-7FCB-43E1-A69C-2CF86273ACEC}">
      <dgm:prSet/>
      <dgm:spPr/>
      <dgm:t>
        <a:bodyPr/>
        <a:lstStyle/>
        <a:p>
          <a:endParaRPr lang="en-US"/>
        </a:p>
      </dgm:t>
    </dgm:pt>
    <dgm:pt modelId="{43661873-EA98-499E-8A6D-AF3746486D57}" type="sibTrans" cxnId="{EAB3FF25-7FCB-43E1-A69C-2CF86273ACEC}">
      <dgm:prSet/>
      <dgm:spPr/>
      <dgm:t>
        <a:bodyPr/>
        <a:lstStyle/>
        <a:p>
          <a:endParaRPr lang="en-US"/>
        </a:p>
      </dgm:t>
    </dgm:pt>
    <dgm:pt modelId="{DE017296-D985-49A1-98AC-7862E7D447C6}">
      <dgm:prSet custT="1"/>
      <dgm:spPr/>
      <dgm:t>
        <a:bodyPr/>
        <a:lstStyle/>
        <a:p>
          <a:r>
            <a:rPr lang="en-US" sz="2400" b="1" dirty="0" smtClean="0">
              <a:solidFill>
                <a:srgbClr val="FF0000"/>
              </a:solidFill>
            </a:rPr>
            <a:t>Global Variable</a:t>
          </a:r>
          <a:endParaRPr lang="en-US" sz="2400" b="1" dirty="0">
            <a:solidFill>
              <a:srgbClr val="FF0000"/>
            </a:solidFill>
          </a:endParaRPr>
        </a:p>
      </dgm:t>
    </dgm:pt>
    <dgm:pt modelId="{E012D5D6-AA13-45E2-B6EE-AEB7A4FB8E8F}" type="parTrans" cxnId="{A1B7DF8B-32D9-403B-A8C8-87ED54957308}">
      <dgm:prSet/>
      <dgm:spPr/>
      <dgm:t>
        <a:bodyPr/>
        <a:lstStyle/>
        <a:p>
          <a:endParaRPr lang="en-US"/>
        </a:p>
      </dgm:t>
    </dgm:pt>
    <dgm:pt modelId="{537114B8-BB81-4450-8276-F48F322133FD}" type="sibTrans" cxnId="{A1B7DF8B-32D9-403B-A8C8-87ED54957308}">
      <dgm:prSet/>
      <dgm:spPr/>
      <dgm:t>
        <a:bodyPr/>
        <a:lstStyle/>
        <a:p>
          <a:endParaRPr lang="en-US"/>
        </a:p>
      </dgm:t>
    </dgm:pt>
    <dgm:pt modelId="{CCF7FC38-DB06-4D8B-9F10-C85BFFDC2109}">
      <dgm:prSet custT="1"/>
      <dgm:spPr/>
      <dgm:t>
        <a:bodyPr/>
        <a:lstStyle/>
        <a:p>
          <a:r>
            <a:rPr lang="en-US" sz="2400" b="1" dirty="0" smtClean="0">
              <a:solidFill>
                <a:srgbClr val="FF0000"/>
              </a:solidFill>
            </a:rPr>
            <a:t>Register File Vs Cache</a:t>
          </a:r>
          <a:endParaRPr lang="en-US" sz="2400" b="1" dirty="0">
            <a:solidFill>
              <a:srgbClr val="FF0000"/>
            </a:solidFill>
          </a:endParaRPr>
        </a:p>
      </dgm:t>
    </dgm:pt>
    <dgm:pt modelId="{B73D8E1A-8842-4040-B643-0C63EE8ED416}" type="parTrans" cxnId="{4D25DE3A-6798-445C-AE75-CC6E8CDC0822}">
      <dgm:prSet/>
      <dgm:spPr/>
      <dgm:t>
        <a:bodyPr/>
        <a:lstStyle/>
        <a:p>
          <a:endParaRPr lang="en-US"/>
        </a:p>
      </dgm:t>
    </dgm:pt>
    <dgm:pt modelId="{11D8E772-AA5C-4745-80E5-B1CA29D80842}" type="sibTrans" cxnId="{4D25DE3A-6798-445C-AE75-CC6E8CDC0822}">
      <dgm:prSet/>
      <dgm:spPr/>
      <dgm:t>
        <a:bodyPr/>
        <a:lstStyle/>
        <a:p>
          <a:endParaRPr lang="en-US"/>
        </a:p>
      </dgm:t>
    </dgm:pt>
    <dgm:pt modelId="{98AAA97E-43A7-462E-B7D0-2613164F6CCB}" type="pres">
      <dgm:prSet presAssocID="{80B3CDB3-2FCC-4397-A343-26A5E3D4E18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D9B60F-426D-4B3B-AC65-070194DC2360}" type="pres">
      <dgm:prSet presAssocID="{35DCEDC6-8948-4E03-AA8B-955C91C66A2D}" presName="linNode" presStyleCnt="0"/>
      <dgm:spPr/>
    </dgm:pt>
    <dgm:pt modelId="{E81E65DC-F12C-4200-91CD-495AFFE43D3A}" type="pres">
      <dgm:prSet presAssocID="{35DCEDC6-8948-4E03-AA8B-955C91C66A2D}" presName="parentShp" presStyleLbl="node1" presStyleIdx="0" presStyleCnt="2" custScaleX="327518" custScaleY="161852" custLinFactNeighborY="-83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3DC48-B1DA-4D4D-8D87-3E847ABCE8C9}" type="pres">
      <dgm:prSet presAssocID="{35DCEDC6-8948-4E03-AA8B-955C91C66A2D}" presName="childShp" presStyleLbl="bgAccFollowNode1" presStyleIdx="0" presStyleCnt="2" custScaleX="234114" custScaleY="1838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E94F3-AAEA-47D5-8F8A-F27AA8D8326C}" type="pres">
      <dgm:prSet presAssocID="{DAABDB58-CEE3-47AD-94A6-8653DD195792}" presName="spacing" presStyleCnt="0"/>
      <dgm:spPr/>
    </dgm:pt>
    <dgm:pt modelId="{B141C51B-7718-4CE8-97FB-193AC927C06B}" type="pres">
      <dgm:prSet presAssocID="{0D21FDFD-0D65-4EA2-B103-15744170CF8B}" presName="linNode" presStyleCnt="0"/>
      <dgm:spPr/>
    </dgm:pt>
    <dgm:pt modelId="{8D40B93C-35E9-41C7-9231-9361B07EDE6C}" type="pres">
      <dgm:prSet presAssocID="{0D21FDFD-0D65-4EA2-B103-15744170CF8B}" presName="parentShp" presStyleLbl="node1" presStyleIdx="1" presStyleCnt="2" custScaleX="143410" custScaleY="1194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E078B-B770-42AB-A82E-09975CCB5038}" type="pres">
      <dgm:prSet presAssocID="{0D21FDFD-0D65-4EA2-B103-15744170CF8B}" presName="childShp" presStyleLbl="bgAccFollowNode1" presStyleIdx="1" presStyleCnt="2" custScaleY="268753" custLinFactNeighborX="3891" custLinFactNeighborY="-3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3A4801-561C-4B23-90F1-3DA60F038999}" type="presOf" srcId="{0D21FDFD-0D65-4EA2-B103-15744170CF8B}" destId="{8D40B93C-35E9-41C7-9231-9361B07EDE6C}" srcOrd="0" destOrd="0" presId="urn:microsoft.com/office/officeart/2005/8/layout/vList6"/>
    <dgm:cxn modelId="{00FC9EAB-D31E-4584-A0DE-F21458C318C3}" type="presOf" srcId="{7D62465A-120E-40CB-8F5E-1EF613C00EB3}" destId="{B873DC48-B1DA-4D4D-8D87-3E847ABCE8C9}" srcOrd="0" destOrd="2" presId="urn:microsoft.com/office/officeart/2005/8/layout/vList6"/>
    <dgm:cxn modelId="{EAB3FF25-7FCB-43E1-A69C-2CF86273ACEC}" srcId="{0D21FDFD-0D65-4EA2-B103-15744170CF8B}" destId="{E0A6E79F-DD40-4F06-8E76-49511213723F}" srcOrd="2" destOrd="0" parTransId="{0DB025FA-402B-4A48-AB31-3F62F48FF183}" sibTransId="{43661873-EA98-499E-8A6D-AF3746486D57}"/>
    <dgm:cxn modelId="{91799521-95C7-46C3-AAC5-62E1FE43D0F2}" srcId="{35DCEDC6-8948-4E03-AA8B-955C91C66A2D}" destId="{3B7554FA-E8AB-4978-8E65-95948FF7666B}" srcOrd="1" destOrd="0" parTransId="{9B066DEA-015F-4D17-B59B-73646A00DA7D}" sibTransId="{1D907CF0-908F-46FD-9687-024FD0863410}"/>
    <dgm:cxn modelId="{4D25DE3A-6798-445C-AE75-CC6E8CDC0822}" srcId="{0D21FDFD-0D65-4EA2-B103-15744170CF8B}" destId="{CCF7FC38-DB06-4D8B-9F10-C85BFFDC2109}" srcOrd="4" destOrd="0" parTransId="{B73D8E1A-8842-4040-B643-0C63EE8ED416}" sibTransId="{11D8E772-AA5C-4745-80E5-B1CA29D80842}"/>
    <dgm:cxn modelId="{2F01D9AB-8F49-43C1-A855-B80FDB53E688}" type="presOf" srcId="{80B3CDB3-2FCC-4397-A343-26A5E3D4E186}" destId="{98AAA97E-43A7-462E-B7D0-2613164F6CCB}" srcOrd="0" destOrd="0" presId="urn:microsoft.com/office/officeart/2005/8/layout/vList6"/>
    <dgm:cxn modelId="{4567986E-937E-41C4-9BB8-CA109ECD3A8E}" type="presOf" srcId="{DE017296-D985-49A1-98AC-7862E7D447C6}" destId="{694E078B-B770-42AB-A82E-09975CCB5038}" srcOrd="0" destOrd="3" presId="urn:microsoft.com/office/officeart/2005/8/layout/vList6"/>
    <dgm:cxn modelId="{FB8F99A3-30A9-46A2-A881-04750EC76544}" type="presOf" srcId="{429A01CA-0370-4DEE-844C-9B1C92E86092}" destId="{694E078B-B770-42AB-A82E-09975CCB5038}" srcOrd="0" destOrd="0" presId="urn:microsoft.com/office/officeart/2005/8/layout/vList6"/>
    <dgm:cxn modelId="{68A62379-96CC-423D-9BE0-DBA61CE0FF6C}" type="presOf" srcId="{6FBCE169-CEEC-45A7-A041-4091731CD897}" destId="{694E078B-B770-42AB-A82E-09975CCB5038}" srcOrd="0" destOrd="1" presId="urn:microsoft.com/office/officeart/2005/8/layout/vList6"/>
    <dgm:cxn modelId="{FFB9BEE8-6F40-415C-88A7-2524CF3640FD}" type="presOf" srcId="{0B00D27F-87B3-4F89-A84A-8CC55D4AE153}" destId="{B873DC48-B1DA-4D4D-8D87-3E847ABCE8C9}" srcOrd="0" destOrd="4" presId="urn:microsoft.com/office/officeart/2005/8/layout/vList6"/>
    <dgm:cxn modelId="{1A2FDFDF-F152-4CA1-99BF-D1294C8767F2}" type="presOf" srcId="{33E6A8E0-55CA-48CE-93DF-EDE1EE08C436}" destId="{B873DC48-B1DA-4D4D-8D87-3E847ABCE8C9}" srcOrd="0" destOrd="3" presId="urn:microsoft.com/office/officeart/2005/8/layout/vList6"/>
    <dgm:cxn modelId="{667EF5D8-9520-4F3F-8CD2-DE0613738D84}" type="presOf" srcId="{CCF7FC38-DB06-4D8B-9F10-C85BFFDC2109}" destId="{694E078B-B770-42AB-A82E-09975CCB5038}" srcOrd="0" destOrd="4" presId="urn:microsoft.com/office/officeart/2005/8/layout/vList6"/>
    <dgm:cxn modelId="{BABA895B-F5EB-48BC-BFCB-8F7FFC939849}" srcId="{35DCEDC6-8948-4E03-AA8B-955C91C66A2D}" destId="{2EBF35DC-BFBE-4F18-90D9-32A3DD3EC912}" srcOrd="0" destOrd="0" parTransId="{6DD88CA5-F6DC-45A0-A553-CB3AF4E3F2A6}" sibTransId="{EB649CF8-5191-4B09-B822-E0C7EDA38AEE}"/>
    <dgm:cxn modelId="{710F985D-2F91-467D-9A9D-2D735F0DD1FF}" type="presOf" srcId="{3B7554FA-E8AB-4978-8E65-95948FF7666B}" destId="{B873DC48-B1DA-4D4D-8D87-3E847ABCE8C9}" srcOrd="0" destOrd="1" presId="urn:microsoft.com/office/officeart/2005/8/layout/vList6"/>
    <dgm:cxn modelId="{4EB3F1C7-7804-4B2C-9CE0-96EA505DA8A5}" srcId="{0D21FDFD-0D65-4EA2-B103-15744170CF8B}" destId="{6FBCE169-CEEC-45A7-A041-4091731CD897}" srcOrd="1" destOrd="0" parTransId="{F61DEC76-3916-4A08-9E7D-1A5307EE7A2A}" sibTransId="{873D8274-A66D-4044-9811-60C9132A3369}"/>
    <dgm:cxn modelId="{6EE0B299-BD2A-45FB-BCF6-B755FCE296A9}" type="presOf" srcId="{35DCEDC6-8948-4E03-AA8B-955C91C66A2D}" destId="{E81E65DC-F12C-4200-91CD-495AFFE43D3A}" srcOrd="0" destOrd="0" presId="urn:microsoft.com/office/officeart/2005/8/layout/vList6"/>
    <dgm:cxn modelId="{278B2AD5-7997-4FCE-8EB5-405F1EA14A78}" srcId="{35DCEDC6-8948-4E03-AA8B-955C91C66A2D}" destId="{0B00D27F-87B3-4F89-A84A-8CC55D4AE153}" srcOrd="4" destOrd="0" parTransId="{DC58F1BA-ADCB-4568-AF0B-CAB70CECA400}" sibTransId="{9FB3BF2D-0EF8-4561-922F-67907B08D225}"/>
    <dgm:cxn modelId="{74D8598F-1633-43C8-9A0A-8BAD34C55F6D}" type="presOf" srcId="{E0A6E79F-DD40-4F06-8E76-49511213723F}" destId="{694E078B-B770-42AB-A82E-09975CCB5038}" srcOrd="0" destOrd="2" presId="urn:microsoft.com/office/officeart/2005/8/layout/vList6"/>
    <dgm:cxn modelId="{7174DF10-7669-4E05-A4EE-A11EDE91B8C1}" srcId="{80B3CDB3-2FCC-4397-A343-26A5E3D4E186}" destId="{0D21FDFD-0D65-4EA2-B103-15744170CF8B}" srcOrd="1" destOrd="0" parTransId="{3898DB33-0A25-4622-B0FD-04BDE29FDE56}" sibTransId="{6C22F19A-9359-45BD-AB71-2E4A4FED3883}"/>
    <dgm:cxn modelId="{0EB84799-28CE-4FF7-ACAD-CCE244BDEC27}" srcId="{0D21FDFD-0D65-4EA2-B103-15744170CF8B}" destId="{429A01CA-0370-4DEE-844C-9B1C92E86092}" srcOrd="0" destOrd="0" parTransId="{6FC09697-DBB6-4660-8B2C-9B9181EEFA4A}" sibTransId="{991568B7-2607-470F-BAC4-6027BF899F52}"/>
    <dgm:cxn modelId="{3E1473CF-DEDC-48FF-8386-0B1C5180E229}" srcId="{35DCEDC6-8948-4E03-AA8B-955C91C66A2D}" destId="{33E6A8E0-55CA-48CE-93DF-EDE1EE08C436}" srcOrd="3" destOrd="0" parTransId="{1B3055C4-CD45-4CDC-B1BD-D41169898285}" sibTransId="{56D50972-9404-4878-B224-1D6BD4F1E07F}"/>
    <dgm:cxn modelId="{BB6A7201-509F-49AD-986F-3FA3D5A8563B}" srcId="{80B3CDB3-2FCC-4397-A343-26A5E3D4E186}" destId="{35DCEDC6-8948-4E03-AA8B-955C91C66A2D}" srcOrd="0" destOrd="0" parTransId="{DB771D77-7B6A-43C6-B647-E24BD496A173}" sibTransId="{DAABDB58-CEE3-47AD-94A6-8653DD195792}"/>
    <dgm:cxn modelId="{CB8A885D-5833-4B66-8E8A-5F7C0AD8610B}" srcId="{35DCEDC6-8948-4E03-AA8B-955C91C66A2D}" destId="{7D62465A-120E-40CB-8F5E-1EF613C00EB3}" srcOrd="2" destOrd="0" parTransId="{960A2CDC-82BB-4DE4-9DCA-C3768294221F}" sibTransId="{B2F9DF2E-FB70-48E8-872C-244883EAC574}"/>
    <dgm:cxn modelId="{A1B7DF8B-32D9-403B-A8C8-87ED54957308}" srcId="{0D21FDFD-0D65-4EA2-B103-15744170CF8B}" destId="{DE017296-D985-49A1-98AC-7862E7D447C6}" srcOrd="3" destOrd="0" parTransId="{E012D5D6-AA13-45E2-B6EE-AEB7A4FB8E8F}" sibTransId="{537114B8-BB81-4450-8276-F48F322133FD}"/>
    <dgm:cxn modelId="{BE2C303E-D29C-43F7-9DE9-EA81032CAF19}" type="presOf" srcId="{2EBF35DC-BFBE-4F18-90D9-32A3DD3EC912}" destId="{B873DC48-B1DA-4D4D-8D87-3E847ABCE8C9}" srcOrd="0" destOrd="0" presId="urn:microsoft.com/office/officeart/2005/8/layout/vList6"/>
    <dgm:cxn modelId="{A0F85CBC-6F60-4D86-AE85-FC6347A0132A}" type="presParOf" srcId="{98AAA97E-43A7-462E-B7D0-2613164F6CCB}" destId="{EBD9B60F-426D-4B3B-AC65-070194DC2360}" srcOrd="0" destOrd="0" presId="urn:microsoft.com/office/officeart/2005/8/layout/vList6"/>
    <dgm:cxn modelId="{DD09917D-7D13-4E7E-B9DE-792E115C1AB4}" type="presParOf" srcId="{EBD9B60F-426D-4B3B-AC65-070194DC2360}" destId="{E81E65DC-F12C-4200-91CD-495AFFE43D3A}" srcOrd="0" destOrd="0" presId="urn:microsoft.com/office/officeart/2005/8/layout/vList6"/>
    <dgm:cxn modelId="{F729ADE0-9F42-47EA-A46D-07A1F149581A}" type="presParOf" srcId="{EBD9B60F-426D-4B3B-AC65-070194DC2360}" destId="{B873DC48-B1DA-4D4D-8D87-3E847ABCE8C9}" srcOrd="1" destOrd="0" presId="urn:microsoft.com/office/officeart/2005/8/layout/vList6"/>
    <dgm:cxn modelId="{A2C5E8BD-3127-47BB-AA09-63F1A49F5E75}" type="presParOf" srcId="{98AAA97E-43A7-462E-B7D0-2613164F6CCB}" destId="{423E94F3-AAEA-47D5-8F8A-F27AA8D8326C}" srcOrd="1" destOrd="0" presId="urn:microsoft.com/office/officeart/2005/8/layout/vList6"/>
    <dgm:cxn modelId="{DEB0B327-878B-4C5E-878D-ED993E225807}" type="presParOf" srcId="{98AAA97E-43A7-462E-B7D0-2613164F6CCB}" destId="{B141C51B-7718-4CE8-97FB-193AC927C06B}" srcOrd="2" destOrd="0" presId="urn:microsoft.com/office/officeart/2005/8/layout/vList6"/>
    <dgm:cxn modelId="{C26458AA-75D2-413B-A8EF-57EB768B280C}" type="presParOf" srcId="{B141C51B-7718-4CE8-97FB-193AC927C06B}" destId="{8D40B93C-35E9-41C7-9231-9361B07EDE6C}" srcOrd="0" destOrd="0" presId="urn:microsoft.com/office/officeart/2005/8/layout/vList6"/>
    <dgm:cxn modelId="{915A5710-CA00-4C66-95DF-06DB90887C9B}" type="presParOf" srcId="{B141C51B-7718-4CE8-97FB-193AC927C06B}" destId="{694E078B-B770-42AB-A82E-09975CCB503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3DC48-B1DA-4D4D-8D87-3E847ABCE8C9}">
      <dsp:nvSpPr>
        <dsp:cNvPr id="0" name=""/>
        <dsp:cNvSpPr/>
      </dsp:nvSpPr>
      <dsp:spPr>
        <a:xfrm>
          <a:off x="5457656" y="903"/>
          <a:ext cx="5848623" cy="18584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RISC and CISC overview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Execution characteristics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Implications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kern="1200"/>
        </a:p>
      </dsp:txBody>
      <dsp:txXfrm>
        <a:off x="5457656" y="233215"/>
        <a:ext cx="5151688" cy="1393869"/>
      </dsp:txXfrm>
    </dsp:sp>
    <dsp:sp modelId="{E81E65DC-F12C-4200-91CD-495AFFE43D3A}">
      <dsp:nvSpPr>
        <dsp:cNvPr id="0" name=""/>
        <dsp:cNvSpPr/>
      </dsp:nvSpPr>
      <dsp:spPr>
        <a:xfrm>
          <a:off x="2965" y="27609"/>
          <a:ext cx="5454691" cy="1635738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Instruction Execution Characteristics</a:t>
          </a:r>
          <a:endParaRPr lang="en-US" sz="3200" kern="1200" dirty="0"/>
        </a:p>
      </dsp:txBody>
      <dsp:txXfrm>
        <a:off x="82815" y="107459"/>
        <a:ext cx="5294991" cy="1476038"/>
      </dsp:txXfrm>
    </dsp:sp>
    <dsp:sp modelId="{694E078B-B770-42AB-A82E-09975CCB5038}">
      <dsp:nvSpPr>
        <dsp:cNvPr id="0" name=""/>
        <dsp:cNvSpPr/>
      </dsp:nvSpPr>
      <dsp:spPr>
        <a:xfrm>
          <a:off x="5530928" y="1924947"/>
          <a:ext cx="5778317" cy="271612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rgbClr val="FF0000"/>
              </a:solidFill>
            </a:rPr>
            <a:t>Large Register File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rgbClr val="FF0000"/>
              </a:solidFill>
            </a:rPr>
            <a:t>Register Window</a:t>
          </a:r>
          <a:endParaRPr lang="en-US" sz="2400" b="1" kern="1200" dirty="0">
            <a:solidFill>
              <a:srgbClr val="FF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rgbClr val="FF0000"/>
              </a:solidFill>
            </a:rPr>
            <a:t>Circular Buffer Diagram</a:t>
          </a:r>
          <a:endParaRPr lang="en-US" sz="2400" b="1" kern="1200" dirty="0">
            <a:solidFill>
              <a:srgbClr val="FF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rgbClr val="FF0000"/>
              </a:solidFill>
            </a:rPr>
            <a:t>Global Variable</a:t>
          </a:r>
          <a:endParaRPr lang="en-US" sz="2400" b="1" kern="1200" dirty="0">
            <a:solidFill>
              <a:srgbClr val="FF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rgbClr val="FF0000"/>
              </a:solidFill>
            </a:rPr>
            <a:t>Register File Vs Cache</a:t>
          </a:r>
          <a:endParaRPr lang="en-US" sz="2400" b="1" kern="1200" dirty="0">
            <a:solidFill>
              <a:srgbClr val="FF0000"/>
            </a:solidFill>
          </a:endParaRPr>
        </a:p>
      </dsp:txBody>
      <dsp:txXfrm>
        <a:off x="5530928" y="2264462"/>
        <a:ext cx="4759772" cy="2037091"/>
      </dsp:txXfrm>
    </dsp:sp>
    <dsp:sp modelId="{8D40B93C-35E9-41C7-9231-9361B07EDE6C}">
      <dsp:nvSpPr>
        <dsp:cNvPr id="0" name=""/>
        <dsp:cNvSpPr/>
      </dsp:nvSpPr>
      <dsp:spPr>
        <a:xfrm>
          <a:off x="3235" y="2715150"/>
          <a:ext cx="5524457" cy="1206742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The Use of a Large Register File</a:t>
          </a:r>
          <a:endParaRPr lang="en-US" sz="3200" kern="1200" dirty="0"/>
        </a:p>
      </dsp:txBody>
      <dsp:txXfrm>
        <a:off x="62143" y="2774058"/>
        <a:ext cx="5406641" cy="1088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38353-24E1-4048-8A34-8AACD1840326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4F93B-3830-46CD-8532-D9AF353F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4F93B-3830-46CD-8532-D9AF353F9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54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ý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RISC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NNLT: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LTV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RISC: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chip Intel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CISC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RISC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//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, do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RISC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//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4F93B-3830-46CD-8532-D9AF353F9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62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4F93B-3830-46CD-8532-D9AF353F9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60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9C03B-8D1B-42AA-A5B8-179AA174D916}" type="slidenum">
              <a:rPr lang="en-US"/>
              <a:pPr/>
              <a:t>20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26386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8226A5-58FF-4BE4-9848-8A1FC1BE105B}" type="slidenum">
              <a:rPr lang="en-US"/>
              <a:pPr/>
              <a:t>21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56614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22E70C-AE86-44BE-80B5-B85E35FD0280}" type="slidenum">
              <a:rPr lang="en-US"/>
              <a:pPr/>
              <a:t>23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6930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4F93B-3830-46CD-8532-D9AF353F9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90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4F93B-3830-46CD-8532-D9AF353F9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3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4F93B-3830-46CD-8532-D9AF353F9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1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Qúa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4F93B-3830-46CD-8532-D9AF353F9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75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hạng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opcode)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4F93B-3830-46CD-8532-D9AF353F9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37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ống</a:t>
            </a:r>
            <a:endParaRPr lang="en-US" baseline="0" dirty="0" smtClean="0"/>
          </a:p>
          <a:p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compiler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4F93B-3830-46CD-8532-D9AF353F9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95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ASSIGN, LOOP, CALL,…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(Patterson)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? (1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RISC)</a:t>
            </a:r>
            <a:endParaRPr lang="en-US" dirty="0" smtClean="0"/>
          </a:p>
          <a:p>
            <a:r>
              <a:rPr lang="en-US" dirty="0" err="1" smtClean="0"/>
              <a:t>Cột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NNLT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baseline="0" dirty="0" smtClean="0"/>
          </a:p>
          <a:p>
            <a:r>
              <a:rPr lang="en-US" baseline="0" dirty="0" err="1" smtClean="0"/>
              <a:t>Cột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5: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%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Cột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7: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4F93B-3830-46CD-8532-D9AF353F9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INDEX (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POINTER (con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4F93B-3830-46CD-8532-D9AF353F9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FB8F-C0A7-4378-B215-FC77137AA4DF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74F0-93D0-418A-9B31-8F523B2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4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FB8F-C0A7-4378-B215-FC77137AA4DF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74F0-93D0-418A-9B31-8F523B2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2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FB8F-C0A7-4378-B215-FC77137AA4DF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74F0-93D0-418A-9B31-8F523B2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FB8F-C0A7-4378-B215-FC77137AA4DF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74F0-93D0-418A-9B31-8F523B2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FB8F-C0A7-4378-B215-FC77137AA4DF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74F0-93D0-418A-9B31-8F523B2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3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FB8F-C0A7-4378-B215-FC77137AA4DF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74F0-93D0-418A-9B31-8F523B2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FB8F-C0A7-4378-B215-FC77137AA4DF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74F0-93D0-418A-9B31-8F523B2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FB8F-C0A7-4378-B215-FC77137AA4DF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74F0-93D0-418A-9B31-8F523B2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FB8F-C0A7-4378-B215-FC77137AA4DF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74F0-93D0-418A-9B31-8F523B2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7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FB8F-C0A7-4378-B215-FC77137AA4DF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74F0-93D0-418A-9B31-8F523B2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2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FB8F-C0A7-4378-B215-FC77137AA4DF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74F0-93D0-418A-9B31-8F523B2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7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8FB8F-C0A7-4378-B215-FC77137AA4DF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74F0-93D0-418A-9B31-8F523B29D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1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5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ler spot colour - items: tavern sign: blank - RPG Stock Art - Dean  Spencer Art | Filler Spot Color Art | DriveThruRPG.co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83" y="-1205132"/>
            <a:ext cx="9833555" cy="927937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44394" y="2096084"/>
            <a:ext cx="86656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SemiBold SemiConden" panose="020B0502040204020203" pitchFamily="34" charset="0"/>
              </a:rPr>
              <a:t>WELCOME TO</a:t>
            </a:r>
          </a:p>
          <a:p>
            <a:pPr algn="ctr"/>
            <a:r>
              <a:rPr lang="en-US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hnschrift SemiBold SemiConden" panose="020B0502040204020203" pitchFamily="34" charset="0"/>
              </a:rPr>
              <a:t>OUR PRESENTATION!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1845" y="4219742"/>
            <a:ext cx="756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CEA201 – Group 4 – Presentation 2</a:t>
            </a:r>
            <a:endParaRPr lang="en-US" sz="3600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31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5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54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54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Semantic Gap - Fractali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44" y="226596"/>
            <a:ext cx="18573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87" y="1943821"/>
            <a:ext cx="1856232" cy="10481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03" y="3280427"/>
            <a:ext cx="2123656" cy="15133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64" y="2899952"/>
            <a:ext cx="6356455" cy="335741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009519" y="236798"/>
            <a:ext cx="5487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.VnTeknical" panose="020B7200000000000000" pitchFamily="34" charset="0"/>
              </a:rPr>
              <a:t>Execution sequencing</a:t>
            </a:r>
            <a:endParaRPr lang="en-US" sz="4800" dirty="0">
              <a:latin typeface=".VnTeknical" panose="020B7200000000000000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62728" y="1067795"/>
            <a:ext cx="8034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 smtClean="0">
                <a:latin typeface=".VnTeknical" panose="020B7200000000000000" pitchFamily="34" charset="0"/>
              </a:rPr>
              <a:t>Determines control and pipeline organization</a:t>
            </a:r>
            <a:endParaRPr lang="en-US" sz="2800" dirty="0">
              <a:latin typeface=".VnTeknical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70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0.54271 0.1592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35" y="796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35000" y="3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Semantic Gap - Fractali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44" y="226596"/>
            <a:ext cx="18573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87" y="1943821"/>
            <a:ext cx="1856232" cy="10481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03" y="3280427"/>
            <a:ext cx="2123656" cy="15133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5" y="5098414"/>
            <a:ext cx="2214851" cy="1169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lc="http://schemas.openxmlformats.org/drawingml/2006/lockedCanvas"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3126557" y="2593975"/>
            <a:ext cx="8792922" cy="3498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5413" y="1883111"/>
            <a:ext cx="7124066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Dynamic Frequency of HLL Operations</a:t>
            </a:r>
            <a:endParaRPr lang="en-US" sz="3200" dirty="0">
              <a:solidFill>
                <a:srgbClr val="FFFF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>
            <a:off x="2610719" y="2175498"/>
            <a:ext cx="2184694" cy="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1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Semantic Gap - Fractali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44" y="226596"/>
            <a:ext cx="18573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87" y="1943821"/>
            <a:ext cx="1856232" cy="10481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03" y="3280427"/>
            <a:ext cx="2123656" cy="15133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5" y="5098414"/>
            <a:ext cx="2214851" cy="11698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mc:AlternateContent xmlns:mc="http://schemas.openxmlformats.org/markup-compatibility/2006">
          <mc:Choice xmlns:lc="http://schemas.openxmlformats.org/drawingml/2006/lockedCanvas" xmlns="" xmlns:mv="urn:schemas-microsoft-com:mac:vml" xmlns:ma="http://schemas.microsoft.com/office/mac/drawingml/2008/main" Requires="ma">
            <p:blipFill>
              <a:blip r:embed="rId7"/>
              <a:srcRect l="12000" r="9000"/>
              <a:stretch>
                <a:fillRect/>
              </a:stretch>
            </p:blipFill>
          </mc:Choice>
          <mc:Fallback>
            <p:blipFill>
              <a:blip r:embed="rId8"/>
              <a:srcRect l="12000" r="9000"/>
              <a:stretch>
                <a:fillRect/>
              </a:stretch>
            </p:blipFill>
          </mc:Fallback>
        </mc:AlternateContent>
        <p:spPr>
          <a:xfrm>
            <a:off x="3156605" y="663914"/>
            <a:ext cx="9292549" cy="23280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28553" y="3757631"/>
            <a:ext cx="6255239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Dynamic Percentage of Operands</a:t>
            </a:r>
            <a:endParaRPr lang="en-US" sz="3200" dirty="0">
              <a:solidFill>
                <a:srgbClr val="FFFF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12" name="Straight Connector 11"/>
          <p:cNvCxnSpPr>
            <a:endCxn id="11" idx="1"/>
          </p:cNvCxnSpPr>
          <p:nvPr/>
        </p:nvCxnSpPr>
        <p:spPr>
          <a:xfrm>
            <a:off x="2743859" y="4050018"/>
            <a:ext cx="2184694" cy="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291840" y="1655346"/>
            <a:ext cx="8610600" cy="49349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0.35573 0.36805 " pathEditMode="fixed" rAng="0" ptsTypes="AA">
                                      <p:cBhvr>
                                        <p:cTn id="4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86" y="1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35078 0.1456 " pathEditMode="fixed" rAng="0" ptsTypes="AA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9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0.34961 -0.08635 " pathEditMode="fixed" rAng="0" ptsTypes="AA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6 L 0.34714 -0.32639 " pathEditMode="fixed" rAng="0" ptsTypes="AA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8" grpId="1" animBg="1"/>
      <p:bldP spid="8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865" y="432277"/>
            <a:ext cx="7924799" cy="971686"/>
          </a:xfrm>
          <a:prstGeom prst="rect">
            <a:avLst/>
          </a:prstGeom>
          <a:effectLst>
            <a:reflection stA="95000" endPos="65000" dist="508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2819400" y="533400"/>
            <a:ext cx="7585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Implications of RISC in HLL</a:t>
            </a:r>
            <a:endParaRPr lang="en-US" sz="4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661" y="2895600"/>
            <a:ext cx="11728339" cy="132343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</a:rPr>
              <a:t>The HLLs can be supported by </a:t>
            </a:r>
            <a:r>
              <a:rPr lang="en-US" sz="4000" b="1" dirty="0" smtClean="0">
                <a:solidFill>
                  <a:srgbClr val="FFC000"/>
                </a:solidFill>
              </a:rPr>
              <a:t>optimizing performance </a:t>
            </a:r>
          </a:p>
          <a:p>
            <a:pPr algn="ctr"/>
            <a:r>
              <a:rPr lang="en-US" sz="4000" dirty="0" smtClean="0">
                <a:solidFill>
                  <a:srgbClr val="FFC000"/>
                </a:solidFill>
              </a:rPr>
              <a:t>of the most time-consuming features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99440" y="2225040"/>
            <a:ext cx="11104880" cy="1302104"/>
          </a:xfrm>
          <a:custGeom>
            <a:avLst/>
            <a:gdLst>
              <a:gd name="connsiteX0" fmla="*/ 0 w 11104880"/>
              <a:gd name="connsiteY0" fmla="*/ 0 h 1302104"/>
              <a:gd name="connsiteX1" fmla="*/ 11104880 w 11104880"/>
              <a:gd name="connsiteY1" fmla="*/ 0 h 1302104"/>
              <a:gd name="connsiteX2" fmla="*/ 11104880 w 11104880"/>
              <a:gd name="connsiteY2" fmla="*/ 1302104 h 1302104"/>
              <a:gd name="connsiteX3" fmla="*/ 0 w 11104880"/>
              <a:gd name="connsiteY3" fmla="*/ 1302104 h 1302104"/>
              <a:gd name="connsiteX4" fmla="*/ 0 w 11104880"/>
              <a:gd name="connsiteY4" fmla="*/ 0 h 130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4880" h="1302104">
                <a:moveTo>
                  <a:pt x="0" y="0"/>
                </a:moveTo>
                <a:lnTo>
                  <a:pt x="11104880" y="0"/>
                </a:lnTo>
                <a:lnTo>
                  <a:pt x="11104880" y="1302104"/>
                </a:lnTo>
                <a:lnTo>
                  <a:pt x="0" y="1302104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  <a:bevelB w="88900" h="121750" prst="angle"/>
          </a:sp3d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4">
              <a:shade val="9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shade val="9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0" tIns="228600" rIns="228600" bIns="228600" numCol="1" spcCol="1270" anchor="ctr" anchorCtr="0">
            <a:noAutofit/>
          </a:bodyPr>
          <a:lstStyle/>
          <a:p>
            <a:pPr lvl="0" algn="ctr" defTabSz="2667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000" kern="1200" dirty="0" smtClean="0"/>
              <a:t>RISC architectures</a:t>
            </a:r>
            <a:endParaRPr lang="en-US" sz="6000" kern="1200" dirty="0"/>
          </a:p>
        </p:txBody>
      </p:sp>
      <p:sp>
        <p:nvSpPr>
          <p:cNvPr id="10" name="Freeform 9"/>
          <p:cNvSpPr/>
          <p:nvPr/>
        </p:nvSpPr>
        <p:spPr>
          <a:xfrm>
            <a:off x="604862" y="3527144"/>
            <a:ext cx="3698011" cy="2734418"/>
          </a:xfrm>
          <a:custGeom>
            <a:avLst/>
            <a:gdLst>
              <a:gd name="connsiteX0" fmla="*/ 0 w 3698011"/>
              <a:gd name="connsiteY0" fmla="*/ 0 h 2734418"/>
              <a:gd name="connsiteX1" fmla="*/ 3698011 w 3698011"/>
              <a:gd name="connsiteY1" fmla="*/ 0 h 2734418"/>
              <a:gd name="connsiteX2" fmla="*/ 3698011 w 3698011"/>
              <a:gd name="connsiteY2" fmla="*/ 2734418 h 2734418"/>
              <a:gd name="connsiteX3" fmla="*/ 0 w 3698011"/>
              <a:gd name="connsiteY3" fmla="*/ 2734418 h 2734418"/>
              <a:gd name="connsiteX4" fmla="*/ 0 w 3698011"/>
              <a:gd name="connsiteY4" fmla="*/ 0 h 273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8011" h="2734418">
                <a:moveTo>
                  <a:pt x="0" y="0"/>
                </a:moveTo>
                <a:lnTo>
                  <a:pt x="3698011" y="0"/>
                </a:lnTo>
                <a:lnTo>
                  <a:pt x="3698011" y="2734418"/>
                </a:lnTo>
                <a:lnTo>
                  <a:pt x="0" y="273441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Large number of registers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302874" y="3527144"/>
            <a:ext cx="3698011" cy="2734418"/>
          </a:xfrm>
          <a:custGeom>
            <a:avLst/>
            <a:gdLst>
              <a:gd name="connsiteX0" fmla="*/ 0 w 3698011"/>
              <a:gd name="connsiteY0" fmla="*/ 0 h 2734418"/>
              <a:gd name="connsiteX1" fmla="*/ 3698011 w 3698011"/>
              <a:gd name="connsiteY1" fmla="*/ 0 h 2734418"/>
              <a:gd name="connsiteX2" fmla="*/ 3698011 w 3698011"/>
              <a:gd name="connsiteY2" fmla="*/ 2734418 h 2734418"/>
              <a:gd name="connsiteX3" fmla="*/ 0 w 3698011"/>
              <a:gd name="connsiteY3" fmla="*/ 2734418 h 2734418"/>
              <a:gd name="connsiteX4" fmla="*/ 0 w 3698011"/>
              <a:gd name="connsiteY4" fmla="*/ 0 h 273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8011" h="2734418">
                <a:moveTo>
                  <a:pt x="0" y="0"/>
                </a:moveTo>
                <a:lnTo>
                  <a:pt x="3698011" y="0"/>
                </a:lnTo>
                <a:lnTo>
                  <a:pt x="3698011" y="2734418"/>
                </a:lnTo>
                <a:lnTo>
                  <a:pt x="0" y="273441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5197846"/>
              <a:satOff val="-23984"/>
              <a:lumOff val="883"/>
              <a:alphaOff val="0"/>
            </a:schemeClr>
          </a:fillRef>
          <a:effectRef idx="2">
            <a:schemeClr val="accent4">
              <a:hueOff val="5197846"/>
              <a:satOff val="-23984"/>
              <a:lumOff val="88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640" tIns="167640" rIns="167640" bIns="16764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 smtClean="0"/>
              <a:t>Pipelines</a:t>
            </a:r>
          </a:p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400" kern="1200" dirty="0" smtClean="0"/>
          </a:p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8000885" y="3527144"/>
            <a:ext cx="3698011" cy="2734418"/>
          </a:xfrm>
          <a:custGeom>
            <a:avLst/>
            <a:gdLst>
              <a:gd name="connsiteX0" fmla="*/ 0 w 3698011"/>
              <a:gd name="connsiteY0" fmla="*/ 0 h 2734418"/>
              <a:gd name="connsiteX1" fmla="*/ 3698011 w 3698011"/>
              <a:gd name="connsiteY1" fmla="*/ 0 h 2734418"/>
              <a:gd name="connsiteX2" fmla="*/ 3698011 w 3698011"/>
              <a:gd name="connsiteY2" fmla="*/ 2734418 h 2734418"/>
              <a:gd name="connsiteX3" fmla="*/ 0 w 3698011"/>
              <a:gd name="connsiteY3" fmla="*/ 2734418 h 2734418"/>
              <a:gd name="connsiteX4" fmla="*/ 0 w 3698011"/>
              <a:gd name="connsiteY4" fmla="*/ 0 h 273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8011" h="2734418">
                <a:moveTo>
                  <a:pt x="0" y="0"/>
                </a:moveTo>
                <a:lnTo>
                  <a:pt x="3698011" y="0"/>
                </a:lnTo>
                <a:lnTo>
                  <a:pt x="3698011" y="2734418"/>
                </a:lnTo>
                <a:lnTo>
                  <a:pt x="0" y="273441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10395692"/>
              <a:satOff val="-47968"/>
              <a:lumOff val="1765"/>
              <a:alphaOff val="0"/>
            </a:schemeClr>
          </a:fillRef>
          <a:effectRef idx="2">
            <a:schemeClr val="accent4">
              <a:hueOff val="10395692"/>
              <a:satOff val="-47968"/>
              <a:lumOff val="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Predictable costs and be consistent</a:t>
            </a:r>
          </a:p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kern="1200" dirty="0" smtClean="0"/>
          </a:p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kern="1200" dirty="0" smtClean="0"/>
          </a:p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kern="1200" dirty="0"/>
          </a:p>
        </p:txBody>
      </p:sp>
      <p:pic>
        <p:nvPicPr>
          <p:cNvPr id="1026" name="Picture 2" descr="Know about Computer registers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44" y="4583351"/>
            <a:ext cx="2973696" cy="161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peli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230" y="4493916"/>
            <a:ext cx="3209299" cy="169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generate more supply chain cost savings in 2018 | IFCO SYSTEM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810" y="4348221"/>
            <a:ext cx="2581590" cy="171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7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8289" y="479685"/>
            <a:ext cx="8679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 smtClean="0">
                <a:latin typeface="Stencil" panose="040409050D0802020404" pitchFamily="82" charset="0"/>
              </a:rPr>
              <a:t>Contents</a:t>
            </a:r>
            <a:endParaRPr lang="en-US" sz="6600" dirty="0">
              <a:latin typeface="Stencil" panose="040409050D0802020404" pitchFamily="82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930679" y="1860556"/>
            <a:ext cx="5848623" cy="1753297"/>
          </a:xfrm>
          <a:custGeom>
            <a:avLst/>
            <a:gdLst>
              <a:gd name="connsiteX0" fmla="*/ 0 w 5848623"/>
              <a:gd name="connsiteY0" fmla="*/ 219162 h 1753297"/>
              <a:gd name="connsiteX1" fmla="*/ 4971975 w 5848623"/>
              <a:gd name="connsiteY1" fmla="*/ 219162 h 1753297"/>
              <a:gd name="connsiteX2" fmla="*/ 4971975 w 5848623"/>
              <a:gd name="connsiteY2" fmla="*/ 0 h 1753297"/>
              <a:gd name="connsiteX3" fmla="*/ 5848623 w 5848623"/>
              <a:gd name="connsiteY3" fmla="*/ 876649 h 1753297"/>
              <a:gd name="connsiteX4" fmla="*/ 4971975 w 5848623"/>
              <a:gd name="connsiteY4" fmla="*/ 1753297 h 1753297"/>
              <a:gd name="connsiteX5" fmla="*/ 4971975 w 5848623"/>
              <a:gd name="connsiteY5" fmla="*/ 1534135 h 1753297"/>
              <a:gd name="connsiteX6" fmla="*/ 0 w 5848623"/>
              <a:gd name="connsiteY6" fmla="*/ 1534135 h 1753297"/>
              <a:gd name="connsiteX7" fmla="*/ 0 w 5848623"/>
              <a:gd name="connsiteY7" fmla="*/ 219162 h 175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48623" h="1753297">
                <a:moveTo>
                  <a:pt x="0" y="219162"/>
                </a:moveTo>
                <a:lnTo>
                  <a:pt x="4971975" y="219162"/>
                </a:lnTo>
                <a:lnTo>
                  <a:pt x="4971975" y="0"/>
                </a:lnTo>
                <a:lnTo>
                  <a:pt x="5848623" y="876649"/>
                </a:lnTo>
                <a:lnTo>
                  <a:pt x="4971975" y="1753297"/>
                </a:lnTo>
                <a:lnTo>
                  <a:pt x="4971975" y="1534135"/>
                </a:lnTo>
                <a:lnTo>
                  <a:pt x="0" y="1534135"/>
                </a:lnTo>
                <a:lnTo>
                  <a:pt x="0" y="219162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236942" rIns="675266" bIns="236942" numCol="1" spcCol="1270" anchor="t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kern="1200" dirty="0" smtClean="0"/>
              <a:t>RISC and CISC overview</a:t>
            </a:r>
            <a:endParaRPr lang="en-US" sz="2800" kern="1200" dirty="0"/>
          </a:p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kern="1200" dirty="0" smtClean="0"/>
              <a:t>Execute characteristics</a:t>
            </a:r>
            <a:endParaRPr lang="en-US" sz="2800" kern="1200" dirty="0"/>
          </a:p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800" kern="1200" dirty="0" smtClean="0"/>
              <a:t>Implications</a:t>
            </a:r>
            <a:endParaRPr lang="en-US" sz="28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200" kern="1200" dirty="0"/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2200" kern="1200"/>
          </a:p>
        </p:txBody>
      </p:sp>
      <p:sp>
        <p:nvSpPr>
          <p:cNvPr id="5" name="Freeform 4"/>
          <p:cNvSpPr/>
          <p:nvPr/>
        </p:nvSpPr>
        <p:spPr>
          <a:xfrm>
            <a:off x="475988" y="1957283"/>
            <a:ext cx="5454691" cy="1559843"/>
          </a:xfrm>
          <a:custGeom>
            <a:avLst/>
            <a:gdLst>
              <a:gd name="connsiteX0" fmla="*/ 0 w 5454691"/>
              <a:gd name="connsiteY0" fmla="*/ 259979 h 1559843"/>
              <a:gd name="connsiteX1" fmla="*/ 259979 w 5454691"/>
              <a:gd name="connsiteY1" fmla="*/ 0 h 1559843"/>
              <a:gd name="connsiteX2" fmla="*/ 5194712 w 5454691"/>
              <a:gd name="connsiteY2" fmla="*/ 0 h 1559843"/>
              <a:gd name="connsiteX3" fmla="*/ 5454691 w 5454691"/>
              <a:gd name="connsiteY3" fmla="*/ 259979 h 1559843"/>
              <a:gd name="connsiteX4" fmla="*/ 5454691 w 5454691"/>
              <a:gd name="connsiteY4" fmla="*/ 1299864 h 1559843"/>
              <a:gd name="connsiteX5" fmla="*/ 5194712 w 5454691"/>
              <a:gd name="connsiteY5" fmla="*/ 1559843 h 1559843"/>
              <a:gd name="connsiteX6" fmla="*/ 259979 w 5454691"/>
              <a:gd name="connsiteY6" fmla="*/ 1559843 h 1559843"/>
              <a:gd name="connsiteX7" fmla="*/ 0 w 5454691"/>
              <a:gd name="connsiteY7" fmla="*/ 1299864 h 1559843"/>
              <a:gd name="connsiteX8" fmla="*/ 0 w 5454691"/>
              <a:gd name="connsiteY8" fmla="*/ 259979 h 155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54691" h="1559843">
                <a:moveTo>
                  <a:pt x="0" y="259979"/>
                </a:moveTo>
                <a:cubicBezTo>
                  <a:pt x="0" y="116397"/>
                  <a:pt x="116397" y="0"/>
                  <a:pt x="259979" y="0"/>
                </a:cubicBezTo>
                <a:lnTo>
                  <a:pt x="5194712" y="0"/>
                </a:lnTo>
                <a:cubicBezTo>
                  <a:pt x="5338294" y="0"/>
                  <a:pt x="5454691" y="116397"/>
                  <a:pt x="5454691" y="259979"/>
                </a:cubicBezTo>
                <a:lnTo>
                  <a:pt x="5454691" y="1299864"/>
                </a:lnTo>
                <a:cubicBezTo>
                  <a:pt x="5454691" y="1443446"/>
                  <a:pt x="5338294" y="1559843"/>
                  <a:pt x="5194712" y="1559843"/>
                </a:cubicBezTo>
                <a:lnTo>
                  <a:pt x="259979" y="1559843"/>
                </a:lnTo>
                <a:cubicBezTo>
                  <a:pt x="116397" y="1559843"/>
                  <a:pt x="0" y="1443446"/>
                  <a:pt x="0" y="1299864"/>
                </a:cubicBezTo>
                <a:lnTo>
                  <a:pt x="0" y="259979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8065" tIns="137105" rIns="198065" bIns="137105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Instruction Execution Characteristics</a:t>
            </a:r>
            <a:endParaRPr lang="en-US" sz="3200" kern="1200" dirty="0"/>
          </a:p>
        </p:txBody>
      </p:sp>
      <p:sp>
        <p:nvSpPr>
          <p:cNvPr id="6" name="Freeform 5"/>
          <p:cNvSpPr/>
          <p:nvPr/>
        </p:nvSpPr>
        <p:spPr>
          <a:xfrm>
            <a:off x="6000445" y="3510099"/>
            <a:ext cx="5778317" cy="2875785"/>
          </a:xfrm>
          <a:custGeom>
            <a:avLst/>
            <a:gdLst>
              <a:gd name="connsiteX0" fmla="*/ 0 w 5778317"/>
              <a:gd name="connsiteY0" fmla="*/ 173470 h 1387761"/>
              <a:gd name="connsiteX1" fmla="*/ 5084437 w 5778317"/>
              <a:gd name="connsiteY1" fmla="*/ 173470 h 1387761"/>
              <a:gd name="connsiteX2" fmla="*/ 5084437 w 5778317"/>
              <a:gd name="connsiteY2" fmla="*/ 0 h 1387761"/>
              <a:gd name="connsiteX3" fmla="*/ 5778317 w 5778317"/>
              <a:gd name="connsiteY3" fmla="*/ 693881 h 1387761"/>
              <a:gd name="connsiteX4" fmla="*/ 5084437 w 5778317"/>
              <a:gd name="connsiteY4" fmla="*/ 1387761 h 1387761"/>
              <a:gd name="connsiteX5" fmla="*/ 5084437 w 5778317"/>
              <a:gd name="connsiteY5" fmla="*/ 1214291 h 1387761"/>
              <a:gd name="connsiteX6" fmla="*/ 0 w 5778317"/>
              <a:gd name="connsiteY6" fmla="*/ 1214291 h 1387761"/>
              <a:gd name="connsiteX7" fmla="*/ 0 w 5778317"/>
              <a:gd name="connsiteY7" fmla="*/ 173470 h 1387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78317" h="1387761">
                <a:moveTo>
                  <a:pt x="0" y="173470"/>
                </a:moveTo>
                <a:lnTo>
                  <a:pt x="5084437" y="173470"/>
                </a:lnTo>
                <a:lnTo>
                  <a:pt x="5084437" y="0"/>
                </a:lnTo>
                <a:lnTo>
                  <a:pt x="5778317" y="693881"/>
                </a:lnTo>
                <a:lnTo>
                  <a:pt x="5084437" y="1387761"/>
                </a:lnTo>
                <a:lnTo>
                  <a:pt x="5084437" y="1214291"/>
                </a:lnTo>
                <a:lnTo>
                  <a:pt x="0" y="1214291"/>
                </a:lnTo>
                <a:lnTo>
                  <a:pt x="0" y="17347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225" tIns="195695" rIns="542635" bIns="195695" numCol="1" spcCol="1270" anchor="t" anchorCtr="0">
            <a:noAutofit/>
          </a:bodyPr>
          <a:lstStyle/>
          <a:p>
            <a:pPr lvl="0"/>
            <a:endParaRPr lang="en-US" sz="2400" b="1" dirty="0" smtClean="0">
              <a:solidFill>
                <a:srgbClr val="FF0000"/>
              </a:solidFill>
            </a:endParaRPr>
          </a:p>
          <a:p>
            <a:pPr lvl="0"/>
            <a:r>
              <a:rPr lang="en-US" sz="2400" b="1" dirty="0" smtClean="0">
                <a:solidFill>
                  <a:srgbClr val="FF0000"/>
                </a:solidFill>
              </a:rPr>
              <a:t>Large </a:t>
            </a:r>
            <a:r>
              <a:rPr lang="en-US" sz="2400" b="1" dirty="0">
                <a:solidFill>
                  <a:srgbClr val="FF0000"/>
                </a:solidFill>
              </a:rPr>
              <a:t>Register File</a:t>
            </a:r>
            <a:endParaRPr lang="en-US" sz="2400" dirty="0"/>
          </a:p>
          <a:p>
            <a:pPr lvl="0"/>
            <a:r>
              <a:rPr lang="en-US" sz="2400" b="1" dirty="0">
                <a:solidFill>
                  <a:srgbClr val="FF0000"/>
                </a:solidFill>
              </a:rPr>
              <a:t>Register Window</a:t>
            </a:r>
          </a:p>
          <a:p>
            <a:pPr lvl="0"/>
            <a:r>
              <a:rPr lang="en-US" sz="2400" b="1" dirty="0">
                <a:solidFill>
                  <a:srgbClr val="FF0000"/>
                </a:solidFill>
              </a:rPr>
              <a:t>Circular Buffer Diagram</a:t>
            </a:r>
          </a:p>
          <a:p>
            <a:pPr lvl="0"/>
            <a:r>
              <a:rPr lang="en-US" sz="2400" b="1" dirty="0">
                <a:solidFill>
                  <a:srgbClr val="FF0000"/>
                </a:solidFill>
              </a:rPr>
              <a:t>Global Variable</a:t>
            </a:r>
          </a:p>
          <a:p>
            <a:pPr lvl="0"/>
            <a:r>
              <a:rPr lang="en-US" sz="2400" b="1" dirty="0">
                <a:solidFill>
                  <a:srgbClr val="FF0000"/>
                </a:solidFill>
              </a:rPr>
              <a:t>Register File Vs Cache</a:t>
            </a:r>
          </a:p>
        </p:txBody>
      </p:sp>
      <p:sp>
        <p:nvSpPr>
          <p:cNvPr id="7" name="Freeform 6"/>
          <p:cNvSpPr/>
          <p:nvPr/>
        </p:nvSpPr>
        <p:spPr>
          <a:xfrm>
            <a:off x="475988" y="4140340"/>
            <a:ext cx="5524457" cy="1657042"/>
          </a:xfrm>
          <a:custGeom>
            <a:avLst/>
            <a:gdLst>
              <a:gd name="connsiteX0" fmla="*/ 0 w 5524457"/>
              <a:gd name="connsiteY0" fmla="*/ 276179 h 1657042"/>
              <a:gd name="connsiteX1" fmla="*/ 276179 w 5524457"/>
              <a:gd name="connsiteY1" fmla="*/ 0 h 1657042"/>
              <a:gd name="connsiteX2" fmla="*/ 5248278 w 5524457"/>
              <a:gd name="connsiteY2" fmla="*/ 0 h 1657042"/>
              <a:gd name="connsiteX3" fmla="*/ 5524457 w 5524457"/>
              <a:gd name="connsiteY3" fmla="*/ 276179 h 1657042"/>
              <a:gd name="connsiteX4" fmla="*/ 5524457 w 5524457"/>
              <a:gd name="connsiteY4" fmla="*/ 1380863 h 1657042"/>
              <a:gd name="connsiteX5" fmla="*/ 5248278 w 5524457"/>
              <a:gd name="connsiteY5" fmla="*/ 1657042 h 1657042"/>
              <a:gd name="connsiteX6" fmla="*/ 276179 w 5524457"/>
              <a:gd name="connsiteY6" fmla="*/ 1657042 h 1657042"/>
              <a:gd name="connsiteX7" fmla="*/ 0 w 5524457"/>
              <a:gd name="connsiteY7" fmla="*/ 1380863 h 1657042"/>
              <a:gd name="connsiteX8" fmla="*/ 0 w 5524457"/>
              <a:gd name="connsiteY8" fmla="*/ 276179 h 1657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4457" h="1657042">
                <a:moveTo>
                  <a:pt x="0" y="276179"/>
                </a:moveTo>
                <a:cubicBezTo>
                  <a:pt x="0" y="123650"/>
                  <a:pt x="123650" y="0"/>
                  <a:pt x="276179" y="0"/>
                </a:cubicBezTo>
                <a:lnTo>
                  <a:pt x="5248278" y="0"/>
                </a:lnTo>
                <a:cubicBezTo>
                  <a:pt x="5400807" y="0"/>
                  <a:pt x="5524457" y="123650"/>
                  <a:pt x="5524457" y="276179"/>
                </a:cubicBezTo>
                <a:lnTo>
                  <a:pt x="5524457" y="1380863"/>
                </a:lnTo>
                <a:cubicBezTo>
                  <a:pt x="5524457" y="1533392"/>
                  <a:pt x="5400807" y="1657042"/>
                  <a:pt x="5248278" y="1657042"/>
                </a:cubicBezTo>
                <a:lnTo>
                  <a:pt x="276179" y="1657042"/>
                </a:lnTo>
                <a:cubicBezTo>
                  <a:pt x="123650" y="1657042"/>
                  <a:pt x="0" y="1533392"/>
                  <a:pt x="0" y="1380863"/>
                </a:cubicBezTo>
                <a:lnTo>
                  <a:pt x="0" y="276179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2810" tIns="141850" rIns="202810" bIns="14185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The Use of a Large Register File</a:t>
            </a:r>
            <a:endParaRPr lang="en-US" sz="3200" kern="1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81200" y="2308366"/>
            <a:ext cx="8229600" cy="3973763"/>
          </a:xfrm>
          <a:noFill/>
          <a:ln>
            <a:noFill/>
          </a:ln>
        </p:spPr>
        <p:txBody>
          <a:bodyPr>
            <a:normAutofit/>
          </a:bodyPr>
          <a:lstStyle/>
          <a:p>
            <a:pPr marL="360363" indent="-360363" algn="just" latinLnBrk="1"/>
            <a:r>
              <a:rPr kumimoji="1" lang="en-US" altLang="ko-KR" sz="2400" b="1" dirty="0">
                <a:latin typeface="Arial" charset="0"/>
              </a:rPr>
              <a:t>Quick access of </a:t>
            </a:r>
            <a:r>
              <a:rPr kumimoji="1" lang="en-US" altLang="ko-KR" sz="2400" b="1" u="sng" dirty="0">
                <a:latin typeface="Arial" charset="0"/>
              </a:rPr>
              <a:t>operand</a:t>
            </a:r>
            <a:r>
              <a:rPr kumimoji="1" lang="en-US" altLang="ko-KR" sz="2400" b="1" dirty="0">
                <a:latin typeface="Arial" charset="0"/>
              </a:rPr>
              <a:t> is desirable.</a:t>
            </a:r>
          </a:p>
          <a:p>
            <a:pPr marL="360363" indent="-360363" algn="just" latinLnBrk="1"/>
            <a:r>
              <a:rPr kumimoji="1" lang="en-US" altLang="ko-KR" sz="2400" b="1" dirty="0">
                <a:latin typeface="Arial" charset="0"/>
              </a:rPr>
              <a:t>Strategy is needed to </a:t>
            </a:r>
            <a:r>
              <a:rPr kumimoji="1" lang="en-US" altLang="ko-KR" sz="2400" b="1" u="sng" dirty="0">
                <a:latin typeface="Arial" charset="0"/>
              </a:rPr>
              <a:t>store</a:t>
            </a:r>
            <a:r>
              <a:rPr kumimoji="1" lang="en-US" altLang="ko-KR" sz="2400" b="1" dirty="0">
                <a:latin typeface="Arial" charset="0"/>
              </a:rPr>
              <a:t> most   frequently access </a:t>
            </a:r>
            <a:r>
              <a:rPr kumimoji="1" lang="en-US" altLang="ko-KR" sz="2400" b="1" u="sng" dirty="0">
                <a:latin typeface="Arial" charset="0"/>
              </a:rPr>
              <a:t>operand</a:t>
            </a:r>
            <a:r>
              <a:rPr kumimoji="1" lang="en-US" altLang="ko-KR" sz="2400" b="1" dirty="0">
                <a:latin typeface="Arial" charset="0"/>
              </a:rPr>
              <a:t> into registers and reduce register-memory operations </a:t>
            </a:r>
          </a:p>
          <a:p>
            <a:pPr algn="just" latinLnBrk="1">
              <a:buClrTx/>
            </a:pPr>
            <a:r>
              <a:rPr kumimoji="1" lang="en-US" altLang="ko-KR" sz="2400" b="1" dirty="0">
                <a:latin typeface="Arial" charset="0"/>
              </a:rPr>
              <a:t> Reason to </a:t>
            </a:r>
            <a:r>
              <a:rPr kumimoji="1" lang="en-US" altLang="ko-KR" sz="2400" b="1" u="sng" dirty="0">
                <a:latin typeface="Arial" charset="0"/>
              </a:rPr>
              <a:t>register storage </a:t>
            </a:r>
          </a:p>
          <a:p>
            <a:pPr algn="just" latinLnBrk="1">
              <a:buClrTx/>
            </a:pPr>
            <a:r>
              <a:rPr kumimoji="1" lang="en-US" altLang="ko-KR" sz="2400" b="1" dirty="0">
                <a:latin typeface="Arial" charset="0"/>
              </a:rPr>
              <a:t> Faster in operation</a:t>
            </a:r>
          </a:p>
          <a:p>
            <a:pPr algn="just" latinLnBrk="1">
              <a:buClrTx/>
            </a:pPr>
            <a:r>
              <a:rPr kumimoji="1" lang="en-US" altLang="ko-KR" sz="2400" b="1" dirty="0">
                <a:latin typeface="Arial" charset="0"/>
              </a:rPr>
              <a:t> Small Size(compared to </a:t>
            </a:r>
            <a:r>
              <a:rPr kumimoji="1" lang="en-US" altLang="ko-KR" sz="2400" b="1" u="sng" dirty="0">
                <a:latin typeface="Arial" charset="0"/>
              </a:rPr>
              <a:t>memory and cache</a:t>
            </a:r>
            <a:r>
              <a:rPr kumimoji="1" lang="en-US" altLang="ko-KR" sz="2400" b="1" dirty="0">
                <a:solidFill>
                  <a:schemeClr val="bg1"/>
                </a:solidFill>
                <a:latin typeface="Arial" charset="0"/>
              </a:rPr>
              <a:t>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981200" y="5193132"/>
            <a:ext cx="8229600" cy="777948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92100" indent="-292100" algn="just" latinLnBrk="1">
              <a:buSzPct val="70000"/>
              <a:buFont typeface="Wingdings 2"/>
              <a:buChar char=""/>
              <a:defRPr/>
            </a:pPr>
            <a:r>
              <a:rPr kumimoji="1" lang="en-US" altLang="ko-KR" sz="2400" b="1" dirty="0">
                <a:latin typeface="Arial" charset="0"/>
              </a:rPr>
              <a:t> Software Solution</a:t>
            </a:r>
          </a:p>
          <a:p>
            <a:pPr marL="292100" indent="-292100" algn="just" latinLnBrk="1">
              <a:buSzPct val="70000"/>
              <a:buFont typeface="Wingdings 2"/>
              <a:buChar char=""/>
              <a:defRPr/>
            </a:pPr>
            <a:r>
              <a:rPr kumimoji="1" lang="en-US" altLang="ko-KR" sz="2400" b="1" dirty="0">
                <a:latin typeface="Arial" charset="0"/>
              </a:rPr>
              <a:t> Hardware Solution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8000" y="1684408"/>
            <a:ext cx="919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spc="600" dirty="0">
                <a:ln w="6350">
                  <a:noFill/>
                </a:ln>
                <a:solidFill>
                  <a:srgbClr val="FF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Large Register File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55492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22084 -0.5863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42" y="-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3" grpId="0" animBg="1"/>
      <p:bldP spid="5" grpId="0" animBg="1"/>
      <p:bldP spid="6" grpId="0" animBg="1"/>
      <p:bldP spid="7" grpId="0" animBg="1"/>
      <p:bldP spid="10" grpId="0" uiExpand="1" build="p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b="1" u="sng" spc="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Continue...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46237"/>
            <a:ext cx="8458200" cy="4526280"/>
          </a:xfrm>
        </p:spPr>
        <p:txBody>
          <a:bodyPr/>
          <a:lstStyle/>
          <a:p>
            <a:pPr>
              <a:buClrTx/>
            </a:pPr>
            <a:r>
              <a:rPr lang="en-GB" sz="24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Software solution</a:t>
            </a:r>
          </a:p>
          <a:p>
            <a:pPr marL="449263" lvl="1" indent="-179388"/>
            <a:r>
              <a:rPr lang="en-GB" b="1" dirty="0">
                <a:latin typeface="Arial" pitchFamily="34" charset="0"/>
                <a:cs typeface="Arial" pitchFamily="34" charset="0"/>
              </a:rPr>
              <a:t>Require compiler to allocate registers</a:t>
            </a:r>
          </a:p>
          <a:p>
            <a:pPr marL="449263" lvl="1" indent="-179388"/>
            <a:r>
              <a:rPr lang="en-GB" b="1" dirty="0">
                <a:latin typeface="Arial" pitchFamily="34" charset="0"/>
                <a:cs typeface="Arial" pitchFamily="34" charset="0"/>
              </a:rPr>
              <a:t>Allocate most used variables in a given time</a:t>
            </a:r>
          </a:p>
          <a:p>
            <a:pPr marL="449263" lvl="1" indent="-179388"/>
            <a:r>
              <a:rPr lang="en-GB" b="1" dirty="0">
                <a:latin typeface="Arial" pitchFamily="34" charset="0"/>
                <a:cs typeface="Arial" pitchFamily="34" charset="0"/>
              </a:rPr>
              <a:t>Requires sophisticated program analysis</a:t>
            </a:r>
          </a:p>
          <a:p>
            <a:pPr>
              <a:buClrTx/>
            </a:pPr>
            <a:r>
              <a:rPr lang="en-GB" sz="2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Hardware solution</a:t>
            </a:r>
          </a:p>
          <a:p>
            <a:pPr marL="449263" lvl="1" indent="-179388"/>
            <a:r>
              <a:rPr lang="en-GB" b="1" dirty="0">
                <a:latin typeface="Arial" pitchFamily="34" charset="0"/>
                <a:cs typeface="Arial" pitchFamily="34" charset="0"/>
              </a:rPr>
              <a:t>Have more registers</a:t>
            </a:r>
          </a:p>
          <a:p>
            <a:pPr marL="449263" lvl="1" indent="-179388"/>
            <a:r>
              <a:rPr lang="en-GB" b="1" dirty="0">
                <a:latin typeface="Arial" pitchFamily="34" charset="0"/>
                <a:cs typeface="Arial" pitchFamily="34" charset="0"/>
              </a:rPr>
              <a:t>Thus more variables will be in registers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19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u="sng" spc="600" dirty="0">
                <a:ln w="6350">
                  <a:noFill/>
                </a:ln>
                <a:solidFill>
                  <a:srgbClr val="FF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Register Window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altLang="ko-KR" sz="2400" b="1" dirty="0"/>
              <a:t>Fact</a:t>
            </a:r>
          </a:p>
          <a:p>
            <a:pPr marL="539750" lvl="1" indent="-269875" algn="just"/>
            <a:r>
              <a:rPr lang="en-US" altLang="ko-KR" b="1" dirty="0"/>
              <a:t>Statistically, most operand references are to local scalars - 80%</a:t>
            </a:r>
          </a:p>
          <a:p>
            <a:pPr marL="539750" lvl="1" indent="-269875" algn="just"/>
            <a:r>
              <a:rPr lang="en-US" altLang="ko-KR" b="1" dirty="0"/>
              <a:t>Local scalars cannot be accessed by other procedure(s)</a:t>
            </a:r>
          </a:p>
          <a:p>
            <a:pPr marL="539750" lvl="1" indent="-269875" algn="just">
              <a:buNone/>
            </a:pPr>
            <a:endParaRPr lang="en-US" altLang="ko-KR" sz="1100" b="1" dirty="0"/>
          </a:p>
          <a:p>
            <a:pPr algn="just">
              <a:buClrTx/>
            </a:pPr>
            <a:r>
              <a:rPr lang="en-US" altLang="ko-KR" sz="2400" b="1" dirty="0"/>
              <a:t>Problem</a:t>
            </a:r>
          </a:p>
          <a:p>
            <a:pPr marL="539750" lvl="1" indent="-269875" algn="just"/>
            <a:r>
              <a:rPr lang="en-US" altLang="ko-KR" b="1" dirty="0"/>
              <a:t>Local changes with each procedure CALL/RETURN</a:t>
            </a:r>
          </a:p>
          <a:p>
            <a:pPr marL="539750" lvl="1" indent="-269875" algn="just"/>
            <a:r>
              <a:rPr lang="en-US" altLang="ko-KR" b="1" dirty="0"/>
              <a:t>CALL/RETURN occurs frequently</a:t>
            </a:r>
          </a:p>
          <a:p>
            <a:pPr marL="539750" lvl="1" indent="-269875" algn="just"/>
            <a:r>
              <a:rPr lang="en-US" altLang="ko-KR" b="1" dirty="0"/>
              <a:t>Parameters need to be passed around</a:t>
            </a:r>
          </a:p>
          <a:p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u="sng" spc="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Continue...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en-US" altLang="ko-KR" sz="2400" b="1" dirty="0"/>
              <a:t>Observations</a:t>
            </a:r>
          </a:p>
          <a:p>
            <a:pPr marL="539750" lvl="1" indent="-269875" algn="just"/>
            <a:r>
              <a:rPr lang="en-US" altLang="ko-KR" b="1" dirty="0"/>
              <a:t>Statistically, a few parameters(&lt;6) and local variables(&lt;6)</a:t>
            </a:r>
          </a:p>
          <a:p>
            <a:pPr marL="539750" lvl="1" indent="-269875" algn="just"/>
            <a:r>
              <a:rPr lang="en-US" altLang="ko-KR" b="1" dirty="0"/>
              <a:t>Statistically, depth of procedure activation fluctuates within relatively narrow range(&lt;8)</a:t>
            </a:r>
          </a:p>
          <a:p>
            <a:pPr algn="just">
              <a:buClrTx/>
            </a:pPr>
            <a:r>
              <a:rPr lang="en-US" altLang="ko-KR" sz="2400" b="1" dirty="0"/>
              <a:t>Solution</a:t>
            </a:r>
          </a:p>
          <a:p>
            <a:pPr lvl="1" algn="just">
              <a:buClrTx/>
            </a:pPr>
            <a:r>
              <a:rPr lang="en-US" altLang="ko-KR" b="1" dirty="0"/>
              <a:t>Multiple small sets of registers</a:t>
            </a:r>
          </a:p>
          <a:p>
            <a:pPr lvl="1" algn="just">
              <a:buClrTx/>
            </a:pPr>
            <a:r>
              <a:rPr lang="en-US" altLang="ko-KR" b="1" dirty="0"/>
              <a:t>Each set is assigned to a different procedures</a:t>
            </a:r>
          </a:p>
          <a:p>
            <a:pPr lvl="1" algn="just">
              <a:buClrTx/>
            </a:pPr>
            <a:r>
              <a:rPr lang="en-US" altLang="ko-KR" b="1" dirty="0"/>
              <a:t>Windows for adjacent procedures overlap to allow parameter passing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400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353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b="1" u="sng" spc="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Continue...</a:t>
            </a:r>
            <a:endParaRPr 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048000" y="1586461"/>
            <a:ext cx="6096000" cy="3269387"/>
            <a:chOff x="1258" y="1145"/>
            <a:chExt cx="3408" cy="218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58" y="1865"/>
              <a:ext cx="624" cy="1200"/>
            </a:xfrm>
            <a:prstGeom prst="rect">
              <a:avLst/>
            </a:pr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258" y="2009"/>
              <a:ext cx="624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258" y="2153"/>
              <a:ext cx="624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258" y="2297"/>
              <a:ext cx="624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258" y="2441"/>
              <a:ext cx="624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258" y="2921"/>
              <a:ext cx="624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481" y="2515"/>
              <a:ext cx="205" cy="24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kumimoji="1" lang="ko-KR" altLang="en-US" b="1"/>
                <a:t>...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26" y="1865"/>
              <a:ext cx="624" cy="1200"/>
            </a:xfrm>
            <a:prstGeom prst="rect">
              <a:avLst/>
            </a:pr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026" y="2009"/>
              <a:ext cx="624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026" y="2153"/>
              <a:ext cx="624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026" y="2297"/>
              <a:ext cx="624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026" y="2441"/>
              <a:ext cx="624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026" y="2921"/>
              <a:ext cx="624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249" y="2515"/>
              <a:ext cx="205" cy="24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kumimoji="1" lang="ko-KR" altLang="en-US" b="1"/>
                <a:t>...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794" y="1865"/>
              <a:ext cx="624" cy="1200"/>
            </a:xfrm>
            <a:prstGeom prst="rect">
              <a:avLst/>
            </a:pr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794" y="2009"/>
              <a:ext cx="624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794" y="2153"/>
              <a:ext cx="624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794" y="2297"/>
              <a:ext cx="624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794" y="2441"/>
              <a:ext cx="624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794" y="2921"/>
              <a:ext cx="624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035" y="2537"/>
              <a:ext cx="563" cy="24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kumimoji="1" lang="ko-KR" altLang="en-US" b="1" dirty="0"/>
                <a:t>…         ...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042" y="1865"/>
              <a:ext cx="624" cy="1200"/>
            </a:xfrm>
            <a:prstGeom prst="rect">
              <a:avLst/>
            </a:pr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042" y="2009"/>
              <a:ext cx="624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042" y="2153"/>
              <a:ext cx="624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042" y="2297"/>
              <a:ext cx="624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042" y="2441"/>
              <a:ext cx="624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042" y="2921"/>
              <a:ext cx="624" cy="0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4265" y="2515"/>
              <a:ext cx="205" cy="24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kumimoji="1" lang="ko-KR" altLang="en-US" b="1"/>
                <a:t>...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506" y="3120"/>
              <a:ext cx="2704" cy="2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kumimoji="1" lang="ko-KR" altLang="ko-KR" sz="1400" b="1"/>
                <a:t> </a:t>
              </a:r>
              <a:r>
                <a:rPr kumimoji="1" lang="en-US" altLang="ko-KR" sz="1400" b="1"/>
                <a:t>Set 1                     set 2                  set 3                                       set m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2583" y="1145"/>
              <a:ext cx="920" cy="2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kumimoji="1" lang="en-US" altLang="ko-KR" sz="1400" b="1" dirty="0"/>
                <a:t>Register Set Pointer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842" y="1337"/>
              <a:ext cx="384" cy="144"/>
            </a:xfrm>
            <a:prstGeom prst="rect">
              <a:avLst/>
            </a:pr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1690" y="1481"/>
              <a:ext cx="1296" cy="336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2362" y="1481"/>
              <a:ext cx="672" cy="336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034" y="1481"/>
              <a:ext cx="48" cy="336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034" y="1481"/>
              <a:ext cx="1296" cy="336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2286000" y="4953000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>
                <a:ea typeface="Arial Unicode MS" pitchFamily="34" charset="-128"/>
                <a:cs typeface="Arial Unicode MS" pitchFamily="34" charset="-128"/>
              </a:rPr>
              <a:t>Three areas within a register set</a:t>
            </a:r>
          </a:p>
          <a:p>
            <a:pPr lvl="1">
              <a:buFont typeface="Times New Roman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>
                <a:ea typeface="Arial Unicode MS" pitchFamily="34" charset="-128"/>
                <a:cs typeface="Arial Unicode MS" pitchFamily="34" charset="-128"/>
              </a:rPr>
              <a:t> Parameter registers</a:t>
            </a:r>
          </a:p>
          <a:p>
            <a:pPr lvl="1">
              <a:buFont typeface="Times New Roman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>
                <a:ea typeface="Arial Unicode MS" pitchFamily="34" charset="-128"/>
                <a:cs typeface="Arial Unicode MS" pitchFamily="34" charset="-128"/>
              </a:rPr>
              <a:t> Local registers</a:t>
            </a:r>
          </a:p>
          <a:p>
            <a:pPr lvl="1">
              <a:buFont typeface="Times New Roman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>
                <a:ea typeface="Arial Unicode MS" pitchFamily="34" charset="-128"/>
                <a:cs typeface="Arial Unicode MS" pitchFamily="34" charset="-128"/>
              </a:rPr>
              <a:t> Temporary registers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8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b="1" u="sng" spc="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Continue...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19200"/>
            <a:ext cx="8229600" cy="2743200"/>
          </a:xfrm>
        </p:spPr>
        <p:txBody>
          <a:bodyPr>
            <a:no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b="1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>
                <a:ea typeface="Arial Unicode MS" pitchFamily="34" charset="-128"/>
                <a:cs typeface="Arial Unicode MS" pitchFamily="34" charset="-128"/>
              </a:rPr>
              <a:t>Temporary registers from one set overlap with parameter registers from the next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ea typeface="Arial Unicode MS" pitchFamily="34" charset="-128"/>
                <a:cs typeface="Arial Unicode MS" pitchFamily="34" charset="-128"/>
              </a:rPr>
              <a:t>This allows parameter passing without moving </a:t>
            </a:r>
            <a:r>
              <a:rPr lang="en-GB" b="1" dirty="0" smtClean="0">
                <a:ea typeface="Arial Unicode MS" pitchFamily="34" charset="-128"/>
                <a:cs typeface="Arial Unicode MS" pitchFamily="34" charset="-128"/>
              </a:rPr>
              <a:t>data</a:t>
            </a:r>
            <a:endParaRPr lang="en-GB" sz="2000" b="1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b="1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2000" b="1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2133600" y="3665100"/>
            <a:ext cx="4800600" cy="838200"/>
            <a:chOff x="422" y="2400"/>
            <a:chExt cx="3024" cy="528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48" y="2592"/>
              <a:ext cx="1968" cy="33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1248" y="2587"/>
              <a:ext cx="219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kumimoji="1" lang="en-US" altLang="ko-KR" sz="1400" b="1" dirty="0"/>
                <a:t>Parameter       Local             Temporary</a:t>
              </a:r>
            </a:p>
            <a:p>
              <a:pPr eaLnBrk="1" latinLnBrk="1" hangingPunct="1"/>
              <a:r>
                <a:rPr kumimoji="1" lang="en-US" altLang="ko-KR" sz="1400" b="1" dirty="0"/>
                <a:t>Registers         </a:t>
              </a:r>
              <a:r>
                <a:rPr kumimoji="1" lang="en-US" altLang="ko-KR" sz="1400" b="1" dirty="0" err="1"/>
                <a:t>Registers</a:t>
              </a:r>
              <a:r>
                <a:rPr kumimoji="1" lang="en-US" altLang="ko-KR" sz="1400" b="1" dirty="0"/>
                <a:t>       </a:t>
              </a:r>
              <a:r>
                <a:rPr kumimoji="1" lang="en-US" altLang="ko-KR" sz="1400" b="1" dirty="0" err="1"/>
                <a:t>Registers</a:t>
              </a:r>
              <a:endParaRPr kumimoji="1" lang="en-US" altLang="ko-KR" sz="1400" b="1" dirty="0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1920" y="2592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2544" y="2592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248" y="2400"/>
              <a:ext cx="6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b="1" dirty="0">
                  <a:latin typeface="Arial" charset="0"/>
                </a:rPr>
                <a:t>Window </a:t>
              </a:r>
              <a:r>
                <a:rPr kumimoji="1" lang="en-US" altLang="ko-KR" sz="1600" b="1" dirty="0" err="1">
                  <a:latin typeface="Arial" charset="0"/>
                </a:rPr>
                <a:t>i</a:t>
              </a:r>
              <a:endParaRPr kumimoji="1" lang="en-US" altLang="ko-KR" sz="1600" b="1" dirty="0">
                <a:latin typeface="Arial" charset="0"/>
              </a:endParaRPr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422" y="2630"/>
              <a:ext cx="820" cy="212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b="1" dirty="0">
                  <a:solidFill>
                    <a:srgbClr val="FFFF66"/>
                  </a:solidFill>
                  <a:latin typeface="Arial" charset="0"/>
                </a:rPr>
                <a:t>Procedure </a:t>
              </a:r>
              <a:r>
                <a:rPr kumimoji="1" lang="en-US" altLang="ko-KR" sz="1600" b="1" dirty="0" err="1">
                  <a:solidFill>
                    <a:srgbClr val="FFFF66"/>
                  </a:solidFill>
                  <a:latin typeface="Arial" charset="0"/>
                </a:rPr>
                <a:t>i</a:t>
              </a:r>
              <a:endParaRPr kumimoji="1" lang="ko-KR" altLang="en-US" sz="1600" b="1" dirty="0">
                <a:solidFill>
                  <a:srgbClr val="FFFF66"/>
                </a:solidFill>
                <a:latin typeface="Arial" charset="0"/>
              </a:endParaRPr>
            </a:p>
          </p:txBody>
        </p:sp>
      </p:grp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505200" y="4953001"/>
            <a:ext cx="3009900" cy="1057275"/>
            <a:chOff x="1248" y="2928"/>
            <a:chExt cx="1896" cy="666"/>
          </a:xfrm>
        </p:grpSpPr>
        <p:grpSp>
          <p:nvGrpSpPr>
            <p:cNvPr id="19" name="Group 31"/>
            <p:cNvGrpSpPr>
              <a:grpSpLocks/>
            </p:cNvGrpSpPr>
            <p:nvPr/>
          </p:nvGrpSpPr>
          <p:grpSpPr bwMode="auto">
            <a:xfrm>
              <a:off x="2496" y="2928"/>
              <a:ext cx="648" cy="407"/>
              <a:chOff x="2544" y="2928"/>
              <a:chExt cx="648" cy="407"/>
            </a:xfrm>
          </p:grpSpPr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2544" y="2928"/>
                <a:ext cx="648" cy="40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200" b="1" dirty="0">
                    <a:solidFill>
                      <a:srgbClr val="66FF33"/>
                    </a:solidFill>
                  </a:rPr>
                  <a:t>CALL</a:t>
                </a:r>
                <a:endParaRPr kumimoji="1" lang="en-US" altLang="ko-KR" sz="1200" b="1" dirty="0">
                  <a:solidFill>
                    <a:srgbClr val="FF0000"/>
                  </a:solidFill>
                </a:endParaRPr>
              </a:p>
              <a:p>
                <a:pPr eaLnBrk="1" latinLnBrk="1" hangingPunct="1"/>
                <a:r>
                  <a:rPr kumimoji="1" lang="en-US" altLang="ko-KR" sz="1200" b="1" dirty="0">
                    <a:solidFill>
                      <a:srgbClr val="FF0000"/>
                    </a:solidFill>
                  </a:rPr>
                  <a:t>    </a:t>
                </a:r>
              </a:p>
              <a:p>
                <a:pPr eaLnBrk="1" latinLnBrk="1" hangingPunct="1"/>
                <a:r>
                  <a:rPr kumimoji="1" lang="en-US" altLang="ko-KR" sz="1200" b="1" dirty="0">
                    <a:solidFill>
                      <a:srgbClr val="FF0000"/>
                    </a:solidFill>
                  </a:rPr>
                  <a:t>         </a:t>
                </a:r>
                <a:r>
                  <a:rPr kumimoji="1" lang="en-US" altLang="ko-KR" sz="1200" b="1" dirty="0">
                    <a:solidFill>
                      <a:srgbClr val="66FF33"/>
                    </a:solidFill>
                  </a:rPr>
                  <a:t>RETURN</a:t>
                </a:r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 flipV="1">
                <a:off x="3024" y="2928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34"/>
            <p:cNvGrpSpPr>
              <a:grpSpLocks/>
            </p:cNvGrpSpPr>
            <p:nvPr/>
          </p:nvGrpSpPr>
          <p:grpSpPr bwMode="auto">
            <a:xfrm>
              <a:off x="1248" y="3120"/>
              <a:ext cx="1296" cy="474"/>
              <a:chOff x="1248" y="3120"/>
              <a:chExt cx="1296" cy="474"/>
            </a:xfrm>
          </p:grpSpPr>
          <p:sp>
            <p:nvSpPr>
              <p:cNvPr id="21" name="Text Box 23"/>
              <p:cNvSpPr txBox="1">
                <a:spLocks noChangeArrowheads="1"/>
              </p:cNvSpPr>
              <p:nvPr/>
            </p:nvSpPr>
            <p:spPr bwMode="auto">
              <a:xfrm>
                <a:off x="1248" y="3264"/>
                <a:ext cx="786" cy="330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b="1" dirty="0">
                    <a:solidFill>
                      <a:srgbClr val="FFFF66"/>
                    </a:solidFill>
                    <a:latin typeface="Arial" charset="0"/>
                  </a:rPr>
                  <a:t>Exchange of</a:t>
                </a:r>
              </a:p>
              <a:p>
                <a:pPr eaLnBrk="1" latinLnBrk="1" hangingPunct="1"/>
                <a:r>
                  <a:rPr kumimoji="1" lang="en-US" altLang="ko-KR" sz="1400" b="1" dirty="0">
                    <a:solidFill>
                      <a:srgbClr val="FFFF66"/>
                    </a:solidFill>
                    <a:latin typeface="Arial" charset="0"/>
                  </a:rPr>
                  <a:t>parameters</a:t>
                </a:r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flipH="1">
                <a:off x="2016" y="3120"/>
                <a:ext cx="528" cy="336"/>
              </a:xfrm>
              <a:prstGeom prst="line">
                <a:avLst/>
              </a:prstGeom>
              <a:noFill/>
              <a:ln w="19050">
                <a:solidFill>
                  <a:srgbClr val="FFFF66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5486400" y="5274040"/>
            <a:ext cx="4718050" cy="838200"/>
            <a:chOff x="2544" y="3120"/>
            <a:chExt cx="2972" cy="528"/>
          </a:xfrm>
        </p:grpSpPr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2544" y="3312"/>
              <a:ext cx="1968" cy="336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2544" y="3312"/>
              <a:ext cx="220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kumimoji="1" lang="en-US" altLang="ko-KR" sz="1400" b="1" dirty="0"/>
                <a:t>Parameter       Local             Temporary</a:t>
              </a:r>
            </a:p>
            <a:p>
              <a:pPr eaLnBrk="1" latinLnBrk="1" hangingPunct="1"/>
              <a:r>
                <a:rPr kumimoji="1" lang="en-US" altLang="ko-KR" sz="1400" b="1" dirty="0"/>
                <a:t>Registers         </a:t>
              </a:r>
              <a:r>
                <a:rPr kumimoji="1" lang="en-US" altLang="ko-KR" sz="1400" b="1" dirty="0" err="1"/>
                <a:t>Registers</a:t>
              </a:r>
              <a:r>
                <a:rPr kumimoji="1" lang="en-US" altLang="ko-KR" sz="1400" b="1" dirty="0"/>
                <a:t>       </a:t>
              </a:r>
              <a:r>
                <a:rPr kumimoji="1" lang="en-US" altLang="ko-KR" sz="1400" b="1" dirty="0" err="1"/>
                <a:t>Registers</a:t>
              </a:r>
              <a:endParaRPr kumimoji="1" lang="en-US" altLang="ko-KR" sz="1400" b="1" dirty="0"/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3216" y="3312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3840" y="3312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3744" y="3120"/>
              <a:ext cx="8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b="1" dirty="0">
                  <a:latin typeface="Arial" charset="0"/>
                </a:rPr>
                <a:t>Window i+1</a:t>
              </a:r>
            </a:p>
          </p:txBody>
        </p:sp>
        <p:sp>
          <p:nvSpPr>
            <p:cNvPr id="40" name="Text Box 29"/>
            <p:cNvSpPr txBox="1">
              <a:spLocks noChangeArrowheads="1"/>
            </p:cNvSpPr>
            <p:nvPr/>
          </p:nvSpPr>
          <p:spPr bwMode="auto">
            <a:xfrm>
              <a:off x="4550" y="3350"/>
              <a:ext cx="966" cy="21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b="1" dirty="0">
                  <a:solidFill>
                    <a:srgbClr val="FFFF66"/>
                  </a:solidFill>
                  <a:latin typeface="Arial" charset="0"/>
                </a:rPr>
                <a:t>Procedure i+1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33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344" y="221672"/>
            <a:ext cx="6542368" cy="144655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00B050"/>
                </a:solidFill>
                <a:latin typeface="Franklin Gothic Demi" panose="020B0703020102020204" pitchFamily="34" charset="0"/>
              </a:rPr>
              <a:t>CHAPTER 15</a:t>
            </a:r>
            <a:endParaRPr lang="en-US" sz="8800" dirty="0">
              <a:solidFill>
                <a:srgbClr val="00B05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110" y="1842655"/>
            <a:ext cx="34339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rgbClr val="00B050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39893" y="2858318"/>
            <a:ext cx="45624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n w="12700">
                  <a:solidFill>
                    <a:srgbClr val="FFFF00"/>
                  </a:solidFill>
                  <a:prstDash val="solid"/>
                </a:ln>
                <a:pattFill prst="dkDnDiag">
                  <a:fgClr>
                    <a:srgbClr val="FFFF00"/>
                  </a:fgClr>
                  <a:bgClr>
                    <a:schemeClr val="accent4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110" y="4146791"/>
            <a:ext cx="15023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69956" y="5019627"/>
            <a:ext cx="4182555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 smtClean="0">
                <a:ln/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0839" y="2076543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60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2958" y="3000057"/>
            <a:ext cx="4203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66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5594" y="401572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66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2414" y="4939602"/>
            <a:ext cx="7954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66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4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0.29922 0.03264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1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22657 0.02107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28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0.30221 -0.00995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4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-0.26302 -0.01273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1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0" presetClass="path" presetSubtype="0" accel="52000" decel="48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0.02735 2.96296E-6 C 0.03946 2.96296E-6 0.05469 -0.00232 0.05469 -0.00394 L 0.05469 -0.00787 " pathEditMode="relative" rAng="0" ptsTypes="AAAA">
                                      <p:cBhvr>
                                        <p:cTn id="6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09349 -2.96296E-6 C 0.13554 -2.96296E-6 0.18802 -0.04421 0.18802 -0.07916 L 0.18802 -0.15694 " pathEditMode="relative" rAng="0" ptsTypes="AAAA">
                                      <p:cBhvr>
                                        <p:cTn id="7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1" y="-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250"/>
                            </p:stCondLst>
                            <p:childTnLst>
                              <p:par>
                                <p:cTn id="72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31107 -0.15324 L 0.40286 -0.29398 " pathEditMode="relative" ptsTypes="AAA">
                                      <p:cBhvr>
                                        <p:cTn id="7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42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7 -1.85185E-6 L -0.10989 0.13357 " pathEditMode="fixed" rAng="0" ptsTypes="AA">
                                      <p:cBhvr>
                                        <p:cTn id="7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7" y="666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430000" y="43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9" grpId="2"/>
      <p:bldP spid="10" grpId="0"/>
      <p:bldP spid="10" grpId="1"/>
      <p:bldP spid="10" grpId="3"/>
      <p:bldP spid="10" grpId="4"/>
      <p:bldP spid="11" grpId="0"/>
      <p:bldP spid="11" grpId="1"/>
      <p:bldP spid="11" grpId="2"/>
      <p:bldP spid="11" grpId="3"/>
      <p:bldP spid="12" grpId="0"/>
      <p:bldP spid="12" grpId="1"/>
      <p:bldP spid="12" grpId="2"/>
      <p:bldP spid="12" grpId="3"/>
      <p:bldP spid="13" grpId="0"/>
      <p:bldP spid="13" grpId="1"/>
      <p:bldP spid="13" grpId="2"/>
      <p:bldP spid="13" grpId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b="1" u="sng" spc="600" dirty="0">
                <a:ln w="6350">
                  <a:noFill/>
                </a:ln>
                <a:solidFill>
                  <a:srgbClr val="FF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Circular </a:t>
            </a:r>
            <a:r>
              <a:rPr lang="en-GB" sz="4800" b="1" u="sng" spc="600" dirty="0" smtClean="0">
                <a:ln w="6350">
                  <a:noFill/>
                </a:ln>
                <a:solidFill>
                  <a:srgbClr val="FF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Buffer</a:t>
            </a:r>
            <a:endParaRPr lang="en-GB" dirty="0" smtClean="0">
              <a:solidFill>
                <a:srgbClr val="FF0000"/>
              </a:solidFill>
            </a:endParaRPr>
          </a:p>
        </p:txBody>
      </p:sp>
      <p:pic>
        <p:nvPicPr>
          <p:cNvPr id="8195" name="Picture 28"/>
          <p:cNvPicPr>
            <a:picLocks noChangeAspect="1" noChangeArrowheads="1"/>
          </p:cNvPicPr>
          <p:nvPr/>
        </p:nvPicPr>
        <p:blipFill>
          <a:blip r:embed="rId3"/>
          <a:srcRect b="8598"/>
          <a:stretch>
            <a:fillRect/>
          </a:stretch>
        </p:blipFill>
        <p:spPr bwMode="auto">
          <a:xfrm>
            <a:off x="1752600" y="1447801"/>
            <a:ext cx="512445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0" y="18288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CWP-points to              window of currently active procedure</a:t>
            </a:r>
          </a:p>
          <a:p>
            <a:endParaRPr lang="en-US" sz="2400" b="1" dirty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ea typeface="Arial Unicode MS" pitchFamily="34" charset="-128"/>
                <a:cs typeface="Arial Unicode MS" pitchFamily="34" charset="-128"/>
              </a:rPr>
              <a:t>SWP-identifies window  of most recently saved in memory</a:t>
            </a:r>
          </a:p>
        </p:txBody>
      </p:sp>
    </p:spTree>
    <p:extLst>
      <p:ext uri="{BB962C8B-B14F-4D97-AF65-F5344CB8AC3E}">
        <p14:creationId xmlns:p14="http://schemas.microsoft.com/office/powerpoint/2010/main" val="36018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u="sng" spc="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Operation of Circular Buffer</a:t>
            </a:r>
            <a:endParaRPr lang="en-GB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GB" sz="2400" b="1" dirty="0"/>
              <a:t>When a call is made, a current window pointer is moved to show the currently active register window</a:t>
            </a:r>
          </a:p>
          <a:p>
            <a:pPr>
              <a:buClrTx/>
              <a:buNone/>
            </a:pPr>
            <a:endParaRPr lang="en-GB" sz="2400" b="1" dirty="0"/>
          </a:p>
          <a:p>
            <a:pPr>
              <a:buClrTx/>
            </a:pPr>
            <a:r>
              <a:rPr lang="en-GB" sz="2400" b="1" dirty="0"/>
              <a:t>If all windows are in use, an interrupt is generated and the oldest window (the one furthest back in the call nesting) is saved to memory</a:t>
            </a:r>
          </a:p>
          <a:p>
            <a:pPr>
              <a:buClrTx/>
              <a:buNone/>
            </a:pPr>
            <a:endParaRPr lang="en-GB" sz="2400" b="1" dirty="0"/>
          </a:p>
          <a:p>
            <a:pPr>
              <a:buClrTx/>
            </a:pPr>
            <a:r>
              <a:rPr lang="en-GB" sz="2400" b="1" dirty="0"/>
              <a:t>A saved window pointer indicates where the next saved windows should restore </a:t>
            </a:r>
          </a:p>
          <a:p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66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GB" altLang="ko-KR" sz="4800" b="1" u="sng" spc="600" dirty="0">
                <a:ln w="6350">
                  <a:noFill/>
                </a:ln>
                <a:solidFill>
                  <a:srgbClr val="FF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Global Variable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600" b="1" dirty="0"/>
              <a:t>Global Variables are commonly accessible by all the procedures</a:t>
            </a:r>
          </a:p>
          <a:p>
            <a:pPr marL="0" indent="0">
              <a:buNone/>
            </a:pPr>
            <a:endParaRPr lang="en-US" altLang="ko-KR" sz="2600" b="1" dirty="0"/>
          </a:p>
          <a:p>
            <a:pPr marL="0" indent="0"/>
            <a:r>
              <a:rPr lang="en-US" altLang="ko-KR" sz="2600" b="1" dirty="0"/>
              <a:t>  </a:t>
            </a:r>
            <a:r>
              <a:rPr lang="en-US" altLang="ko-KR" sz="2600" b="1" dirty="0">
                <a:ea typeface="Arial Unicode MS" pitchFamily="34" charset="-128"/>
                <a:cs typeface="Arial Unicode MS" pitchFamily="34" charset="-128"/>
              </a:rPr>
              <a:t>Assign to memory locations by compiler</a:t>
            </a:r>
          </a:p>
          <a:p>
            <a:pPr marL="857250" lvl="1"/>
            <a:r>
              <a:rPr lang="en-US" altLang="ko-KR" b="1" dirty="0" smtClean="0">
                <a:ea typeface="Arial Unicode MS" pitchFamily="34" charset="-128"/>
                <a:cs typeface="Arial Unicode MS" pitchFamily="34" charset="-128"/>
              </a:rPr>
              <a:t>Straight forward but inefficient for the frequently accessed global variables because of frequent memory accesses</a:t>
            </a:r>
          </a:p>
          <a:p>
            <a:pPr marL="857250" lvl="1">
              <a:buNone/>
            </a:pPr>
            <a:endParaRPr lang="en-US" altLang="ko-KR" b="1" dirty="0" smtClean="0">
              <a:ea typeface="Arial Unicode MS" pitchFamily="34" charset="-128"/>
              <a:cs typeface="Arial Unicode MS" pitchFamily="34" charset="-128"/>
            </a:endParaRPr>
          </a:p>
          <a:p>
            <a:pPr marL="0" indent="0"/>
            <a:r>
              <a:rPr lang="en-US" altLang="ko-KR" sz="2600" b="1" dirty="0">
                <a:ea typeface="Arial Unicode MS" pitchFamily="34" charset="-128"/>
                <a:cs typeface="Arial Unicode MS" pitchFamily="34" charset="-128"/>
              </a:rPr>
              <a:t>  Set aside a set of Global Variable registers </a:t>
            </a:r>
          </a:p>
          <a:p>
            <a:pPr marL="857250" lvl="1"/>
            <a:r>
              <a:rPr lang="en-US" altLang="ko-KR" b="1" dirty="0" smtClean="0">
                <a:ea typeface="Arial Unicode MS" pitchFamily="34" charset="-128"/>
                <a:cs typeface="Arial Unicode MS" pitchFamily="34" charset="-128"/>
              </a:rPr>
              <a:t>Available to all procedures</a:t>
            </a:r>
          </a:p>
          <a:p>
            <a:pPr marL="857250" lvl="1"/>
            <a:r>
              <a:rPr lang="en-US" altLang="ko-KR" b="1" dirty="0" smtClean="0">
                <a:ea typeface="Arial Unicode MS" pitchFamily="34" charset="-128"/>
                <a:cs typeface="Arial Unicode MS" pitchFamily="34" charset="-128"/>
              </a:rPr>
              <a:t>Unified register numbering system to simplify instruction format</a:t>
            </a:r>
          </a:p>
          <a:p>
            <a:pPr marL="857250" lvl="1"/>
            <a:r>
              <a:rPr lang="en-US" altLang="ko-KR" b="1" dirty="0" smtClean="0">
                <a:ea typeface="Arial Unicode MS" pitchFamily="34" charset="-128"/>
                <a:cs typeface="Arial Unicode MS" pitchFamily="34" charset="-128"/>
              </a:rPr>
              <a:t>e.g.	R0 ~ R7:	  Global                                                                                       		R8 ~ R13:  Current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9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b="1" u="sng" spc="600" dirty="0">
                <a:ln w="6350">
                  <a:noFill/>
                </a:ln>
                <a:solidFill>
                  <a:srgbClr val="FF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Register Vs Cache</a:t>
            </a:r>
            <a:endParaRPr lang="en-GB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120226"/>
              </p:ext>
            </p:extLst>
          </p:nvPr>
        </p:nvGraphicFramePr>
        <p:xfrm>
          <a:off x="2286000" y="1598950"/>
          <a:ext cx="7848600" cy="48005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99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Large Register File		</a:t>
                      </a:r>
                    </a:p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Cache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988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All local scalars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Recently used local scalars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327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Individual variables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Blocks of memory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988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Compiler assigned global variables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Recently used global variables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9984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Save/restore based on procedure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Save/restore based on  nesting	caching algorithm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327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Register addressing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Memory addressing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28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800" b="1" u="sng" spc="60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Continue...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74963"/>
          <a:stretch>
            <a:fillRect/>
          </a:stretch>
        </p:blipFill>
        <p:spPr bwMode="auto">
          <a:xfrm>
            <a:off x="1752600" y="2209800"/>
            <a:ext cx="426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 t="36925" b="14339"/>
          <a:stretch>
            <a:fillRect/>
          </a:stretch>
        </p:blipFill>
        <p:spPr bwMode="auto">
          <a:xfrm>
            <a:off x="6172200" y="2133601"/>
            <a:ext cx="449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0" y="1371601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Referencing A Scalar Cache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1394091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Referencing A Register File</a:t>
            </a:r>
          </a:p>
        </p:txBody>
      </p:sp>
    </p:spTree>
    <p:extLst>
      <p:ext uri="{BB962C8B-B14F-4D97-AF65-F5344CB8AC3E}">
        <p14:creationId xmlns:p14="http://schemas.microsoft.com/office/powerpoint/2010/main" val="7026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23537" y="2967335"/>
            <a:ext cx="39449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23684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791" y="547254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pic>
        <p:nvPicPr>
          <p:cNvPr id="1028" name="Picture 4" descr="adu ang seng traan lac dit - YouTube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6" t="1" r="24618" b="2951"/>
          <a:stretch/>
        </p:blipFill>
        <p:spPr bwMode="auto">
          <a:xfrm>
            <a:off x="538220" y="5841878"/>
            <a:ext cx="476677" cy="50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731520" y="-209550"/>
            <a:ext cx="13761720" cy="759791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8289" y="479685"/>
            <a:ext cx="8679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 smtClean="0">
                <a:latin typeface="Stencil" panose="040409050D0802020404" pitchFamily="82" charset="0"/>
              </a:rPr>
              <a:t>Contents</a:t>
            </a:r>
            <a:endParaRPr lang="en-US" sz="6600" dirty="0">
              <a:latin typeface="Stencil" panose="040409050D0802020404" pitchFamily="82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41964700"/>
              </p:ext>
            </p:extLst>
          </p:nvPr>
        </p:nvGraphicFramePr>
        <p:xfrm>
          <a:off x="473023" y="1858780"/>
          <a:ext cx="11309246" cy="4677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9434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81E65DC-F12C-4200-91CD-495AFFE43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>
                                            <p:graphicEl>
                                              <a:dgm id="{E81E65DC-F12C-4200-91CD-495AFFE43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>
                                            <p:graphicEl>
                                              <a:dgm id="{E81E65DC-F12C-4200-91CD-495AFFE43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873DC48-B1DA-4D4D-8D87-3E847ABCE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>
                                            <p:graphicEl>
                                              <a:dgm id="{B873DC48-B1DA-4D4D-8D87-3E847ABCE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>
                                            <p:graphicEl>
                                              <a:dgm id="{B873DC48-B1DA-4D4D-8D87-3E847ABCE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D40B93C-35E9-41C7-9231-9361B07ED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>
                                            <p:graphicEl>
                                              <a:dgm id="{8D40B93C-35E9-41C7-9231-9361B07ED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>
                                            <p:graphicEl>
                                              <a:dgm id="{8D40B93C-35E9-41C7-9231-9361B07ED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4E078B-B770-42AB-A82E-09975CCB50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694E078B-B770-42AB-A82E-09975CCB50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694E078B-B770-42AB-A82E-09975CCB50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B873DC48-B1DA-4D4D-8D87-3E847ABCE8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873DC48-B1DA-4D4D-8D87-3E847ABCE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graphicEl>
                                              <a:dgm id="{8D40B93C-35E9-41C7-9231-9361B07EDE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D40B93C-35E9-41C7-9231-9361B07ED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graphicEl>
                                              <a:dgm id="{694E078B-B770-42AB-A82E-09975CCB50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4E078B-B770-42AB-A82E-09975CCB50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Graphic spid="8" grpId="0">
        <p:bldSub>
          <a:bldDgm bld="one"/>
        </p:bldSub>
      </p:bldGraphic>
      <p:bldGraphic spid="8" grpId="1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667" y="2099829"/>
            <a:ext cx="7287683" cy="4065443"/>
          </a:xfrm>
          <a:prstGeom prst="rect">
            <a:avLst/>
          </a:prstGeom>
        </p:spPr>
      </p:pic>
      <p:sp>
        <p:nvSpPr>
          <p:cNvPr id="5" name="Folded Corner 4"/>
          <p:cNvSpPr/>
          <p:nvPr/>
        </p:nvSpPr>
        <p:spPr>
          <a:xfrm>
            <a:off x="858982" y="374073"/>
            <a:ext cx="10377054" cy="135774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Bodoni MT" panose="02070603080606020203" pitchFamily="18" charset="0"/>
              </a:rPr>
              <a:t>Characteristics of Some CISCs, RISCs, and Superscalar Processors </a:t>
            </a:r>
          </a:p>
        </p:txBody>
      </p:sp>
      <p:sp>
        <p:nvSpPr>
          <p:cNvPr id="8" name="Freeform 7"/>
          <p:cNvSpPr/>
          <p:nvPr/>
        </p:nvSpPr>
        <p:spPr>
          <a:xfrm>
            <a:off x="475988" y="1860808"/>
            <a:ext cx="5454691" cy="1649534"/>
          </a:xfrm>
          <a:custGeom>
            <a:avLst/>
            <a:gdLst>
              <a:gd name="connsiteX0" fmla="*/ 0 w 5454691"/>
              <a:gd name="connsiteY0" fmla="*/ 274928 h 1649534"/>
              <a:gd name="connsiteX1" fmla="*/ 274928 w 5454691"/>
              <a:gd name="connsiteY1" fmla="*/ 0 h 1649534"/>
              <a:gd name="connsiteX2" fmla="*/ 5179763 w 5454691"/>
              <a:gd name="connsiteY2" fmla="*/ 0 h 1649534"/>
              <a:gd name="connsiteX3" fmla="*/ 5454691 w 5454691"/>
              <a:gd name="connsiteY3" fmla="*/ 274928 h 1649534"/>
              <a:gd name="connsiteX4" fmla="*/ 5454691 w 5454691"/>
              <a:gd name="connsiteY4" fmla="*/ 1374606 h 1649534"/>
              <a:gd name="connsiteX5" fmla="*/ 5179763 w 5454691"/>
              <a:gd name="connsiteY5" fmla="*/ 1649534 h 1649534"/>
              <a:gd name="connsiteX6" fmla="*/ 274928 w 5454691"/>
              <a:gd name="connsiteY6" fmla="*/ 1649534 h 1649534"/>
              <a:gd name="connsiteX7" fmla="*/ 0 w 5454691"/>
              <a:gd name="connsiteY7" fmla="*/ 1374606 h 1649534"/>
              <a:gd name="connsiteX8" fmla="*/ 0 w 5454691"/>
              <a:gd name="connsiteY8" fmla="*/ 274928 h 164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54691" h="1649534">
                <a:moveTo>
                  <a:pt x="0" y="274928"/>
                </a:moveTo>
                <a:cubicBezTo>
                  <a:pt x="0" y="123089"/>
                  <a:pt x="123089" y="0"/>
                  <a:pt x="274928" y="0"/>
                </a:cubicBezTo>
                <a:lnTo>
                  <a:pt x="5179763" y="0"/>
                </a:lnTo>
                <a:cubicBezTo>
                  <a:pt x="5331602" y="0"/>
                  <a:pt x="5454691" y="123089"/>
                  <a:pt x="5454691" y="274928"/>
                </a:cubicBezTo>
                <a:lnTo>
                  <a:pt x="5454691" y="1374606"/>
                </a:lnTo>
                <a:cubicBezTo>
                  <a:pt x="5454691" y="1526445"/>
                  <a:pt x="5331602" y="1649534"/>
                  <a:pt x="5179763" y="1649534"/>
                </a:cubicBezTo>
                <a:lnTo>
                  <a:pt x="274928" y="1649534"/>
                </a:lnTo>
                <a:cubicBezTo>
                  <a:pt x="123089" y="1649534"/>
                  <a:pt x="0" y="1526445"/>
                  <a:pt x="0" y="1374606"/>
                </a:cubicBezTo>
                <a:lnTo>
                  <a:pt x="0" y="274928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2444" tIns="141484" rIns="202444" bIns="141484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Instruction Execution Characteristics</a:t>
            </a:r>
            <a:endParaRPr lang="en-US" sz="3200" kern="1200" dirty="0"/>
          </a:p>
        </p:txBody>
      </p:sp>
    </p:spTree>
    <p:extLst>
      <p:ext uri="{BB962C8B-B14F-4D97-AF65-F5344CB8AC3E}">
        <p14:creationId xmlns:p14="http://schemas.microsoft.com/office/powerpoint/2010/main" val="121112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0.24375 -0.23843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88" y="-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540327"/>
            <a:ext cx="8147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Innovations of computer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570378" y="1214324"/>
            <a:ext cx="3185167" cy="856682"/>
          </a:xfrm>
          <a:custGeom>
            <a:avLst/>
            <a:gdLst>
              <a:gd name="connsiteX0" fmla="*/ 0 w 3185167"/>
              <a:gd name="connsiteY0" fmla="*/ 152499 h 914978"/>
              <a:gd name="connsiteX1" fmla="*/ 152499 w 3185167"/>
              <a:gd name="connsiteY1" fmla="*/ 0 h 914978"/>
              <a:gd name="connsiteX2" fmla="*/ 3032668 w 3185167"/>
              <a:gd name="connsiteY2" fmla="*/ 0 h 914978"/>
              <a:gd name="connsiteX3" fmla="*/ 3185167 w 3185167"/>
              <a:gd name="connsiteY3" fmla="*/ 152499 h 914978"/>
              <a:gd name="connsiteX4" fmla="*/ 3185167 w 3185167"/>
              <a:gd name="connsiteY4" fmla="*/ 762479 h 914978"/>
              <a:gd name="connsiteX5" fmla="*/ 3032668 w 3185167"/>
              <a:gd name="connsiteY5" fmla="*/ 914978 h 914978"/>
              <a:gd name="connsiteX6" fmla="*/ 152499 w 3185167"/>
              <a:gd name="connsiteY6" fmla="*/ 914978 h 914978"/>
              <a:gd name="connsiteX7" fmla="*/ 0 w 3185167"/>
              <a:gd name="connsiteY7" fmla="*/ 762479 h 914978"/>
              <a:gd name="connsiteX8" fmla="*/ 0 w 3185167"/>
              <a:gd name="connsiteY8" fmla="*/ 152499 h 91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5167" h="914978">
                <a:moveTo>
                  <a:pt x="0" y="152499"/>
                </a:moveTo>
                <a:cubicBezTo>
                  <a:pt x="0" y="68276"/>
                  <a:pt x="68276" y="0"/>
                  <a:pt x="152499" y="0"/>
                </a:cubicBezTo>
                <a:lnTo>
                  <a:pt x="3032668" y="0"/>
                </a:lnTo>
                <a:cubicBezTo>
                  <a:pt x="3116891" y="0"/>
                  <a:pt x="3185167" y="68276"/>
                  <a:pt x="3185167" y="152499"/>
                </a:cubicBezTo>
                <a:lnTo>
                  <a:pt x="3185167" y="762479"/>
                </a:lnTo>
                <a:cubicBezTo>
                  <a:pt x="3185167" y="846702"/>
                  <a:pt x="3116891" y="914978"/>
                  <a:pt x="3032668" y="914978"/>
                </a:cubicBezTo>
                <a:lnTo>
                  <a:pt x="152499" y="914978"/>
                </a:lnTo>
                <a:cubicBezTo>
                  <a:pt x="68276" y="914978"/>
                  <a:pt x="0" y="846702"/>
                  <a:pt x="0" y="762479"/>
                </a:cubicBezTo>
                <a:lnTo>
                  <a:pt x="0" y="1524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916" tIns="139916" rIns="139916" bIns="13991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>
                <a:latin typeface="Franklin Gothic Demi" panose="020B0703020102020204" pitchFamily="34" charset="0"/>
              </a:rPr>
              <a:t>Family concept</a:t>
            </a:r>
            <a:endParaRPr lang="en-US" sz="2500" kern="1200" dirty="0">
              <a:latin typeface="Franklin Gothic Demi" panose="020B070302010202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70378" y="2957711"/>
            <a:ext cx="3185167" cy="760684"/>
          </a:xfrm>
          <a:custGeom>
            <a:avLst/>
            <a:gdLst>
              <a:gd name="connsiteX0" fmla="*/ 0 w 3185167"/>
              <a:gd name="connsiteY0" fmla="*/ 152499 h 914978"/>
              <a:gd name="connsiteX1" fmla="*/ 152499 w 3185167"/>
              <a:gd name="connsiteY1" fmla="*/ 0 h 914978"/>
              <a:gd name="connsiteX2" fmla="*/ 3032668 w 3185167"/>
              <a:gd name="connsiteY2" fmla="*/ 0 h 914978"/>
              <a:gd name="connsiteX3" fmla="*/ 3185167 w 3185167"/>
              <a:gd name="connsiteY3" fmla="*/ 152499 h 914978"/>
              <a:gd name="connsiteX4" fmla="*/ 3185167 w 3185167"/>
              <a:gd name="connsiteY4" fmla="*/ 762479 h 914978"/>
              <a:gd name="connsiteX5" fmla="*/ 3032668 w 3185167"/>
              <a:gd name="connsiteY5" fmla="*/ 914978 h 914978"/>
              <a:gd name="connsiteX6" fmla="*/ 152499 w 3185167"/>
              <a:gd name="connsiteY6" fmla="*/ 914978 h 914978"/>
              <a:gd name="connsiteX7" fmla="*/ 0 w 3185167"/>
              <a:gd name="connsiteY7" fmla="*/ 762479 h 914978"/>
              <a:gd name="connsiteX8" fmla="*/ 0 w 3185167"/>
              <a:gd name="connsiteY8" fmla="*/ 152499 h 91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5167" h="914978">
                <a:moveTo>
                  <a:pt x="0" y="152499"/>
                </a:moveTo>
                <a:cubicBezTo>
                  <a:pt x="0" y="68276"/>
                  <a:pt x="68276" y="0"/>
                  <a:pt x="152499" y="0"/>
                </a:cubicBezTo>
                <a:lnTo>
                  <a:pt x="3032668" y="0"/>
                </a:lnTo>
                <a:cubicBezTo>
                  <a:pt x="3116891" y="0"/>
                  <a:pt x="3185167" y="68276"/>
                  <a:pt x="3185167" y="152499"/>
                </a:cubicBezTo>
                <a:lnTo>
                  <a:pt x="3185167" y="762479"/>
                </a:lnTo>
                <a:cubicBezTo>
                  <a:pt x="3185167" y="846702"/>
                  <a:pt x="3116891" y="914978"/>
                  <a:pt x="3032668" y="914978"/>
                </a:cubicBezTo>
                <a:lnTo>
                  <a:pt x="152499" y="914978"/>
                </a:lnTo>
                <a:cubicBezTo>
                  <a:pt x="68276" y="914978"/>
                  <a:pt x="0" y="846702"/>
                  <a:pt x="0" y="762479"/>
                </a:cubicBezTo>
                <a:lnTo>
                  <a:pt x="0" y="1524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2079139"/>
              <a:satOff val="-9594"/>
              <a:lumOff val="353"/>
              <a:alphaOff val="0"/>
            </a:schemeClr>
          </a:fillRef>
          <a:effectRef idx="0">
            <a:schemeClr val="accent4">
              <a:hueOff val="2079139"/>
              <a:satOff val="-9594"/>
              <a:lumOff val="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916" tIns="139916" rIns="139916" bIns="13991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>
                <a:latin typeface="Franklin Gothic Demi" panose="020B0703020102020204" pitchFamily="34" charset="0"/>
              </a:rPr>
              <a:t>Cache memory</a:t>
            </a:r>
            <a:endParaRPr lang="en-US" sz="2500" kern="1200" dirty="0">
              <a:latin typeface="Franklin Gothic Demi" panose="020B070302010202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570377" y="4420749"/>
            <a:ext cx="3185167" cy="822793"/>
          </a:xfrm>
          <a:custGeom>
            <a:avLst/>
            <a:gdLst>
              <a:gd name="connsiteX0" fmla="*/ 0 w 3185167"/>
              <a:gd name="connsiteY0" fmla="*/ 152499 h 914978"/>
              <a:gd name="connsiteX1" fmla="*/ 152499 w 3185167"/>
              <a:gd name="connsiteY1" fmla="*/ 0 h 914978"/>
              <a:gd name="connsiteX2" fmla="*/ 3032668 w 3185167"/>
              <a:gd name="connsiteY2" fmla="*/ 0 h 914978"/>
              <a:gd name="connsiteX3" fmla="*/ 3185167 w 3185167"/>
              <a:gd name="connsiteY3" fmla="*/ 152499 h 914978"/>
              <a:gd name="connsiteX4" fmla="*/ 3185167 w 3185167"/>
              <a:gd name="connsiteY4" fmla="*/ 762479 h 914978"/>
              <a:gd name="connsiteX5" fmla="*/ 3032668 w 3185167"/>
              <a:gd name="connsiteY5" fmla="*/ 914978 h 914978"/>
              <a:gd name="connsiteX6" fmla="*/ 152499 w 3185167"/>
              <a:gd name="connsiteY6" fmla="*/ 914978 h 914978"/>
              <a:gd name="connsiteX7" fmla="*/ 0 w 3185167"/>
              <a:gd name="connsiteY7" fmla="*/ 762479 h 914978"/>
              <a:gd name="connsiteX8" fmla="*/ 0 w 3185167"/>
              <a:gd name="connsiteY8" fmla="*/ 152499 h 91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5167" h="914978">
                <a:moveTo>
                  <a:pt x="0" y="152499"/>
                </a:moveTo>
                <a:cubicBezTo>
                  <a:pt x="0" y="68276"/>
                  <a:pt x="68276" y="0"/>
                  <a:pt x="152499" y="0"/>
                </a:cubicBezTo>
                <a:lnTo>
                  <a:pt x="3032668" y="0"/>
                </a:lnTo>
                <a:cubicBezTo>
                  <a:pt x="3116891" y="0"/>
                  <a:pt x="3185167" y="68276"/>
                  <a:pt x="3185167" y="152499"/>
                </a:cubicBezTo>
                <a:lnTo>
                  <a:pt x="3185167" y="762479"/>
                </a:lnTo>
                <a:cubicBezTo>
                  <a:pt x="3185167" y="846702"/>
                  <a:pt x="3116891" y="914978"/>
                  <a:pt x="3032668" y="914978"/>
                </a:cubicBezTo>
                <a:lnTo>
                  <a:pt x="152499" y="914978"/>
                </a:lnTo>
                <a:cubicBezTo>
                  <a:pt x="68276" y="914978"/>
                  <a:pt x="0" y="846702"/>
                  <a:pt x="0" y="762479"/>
                </a:cubicBezTo>
                <a:lnTo>
                  <a:pt x="0" y="1524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4158277"/>
              <a:satOff val="-19187"/>
              <a:lumOff val="706"/>
              <a:alphaOff val="0"/>
            </a:schemeClr>
          </a:fillRef>
          <a:effectRef idx="0">
            <a:schemeClr val="accent4">
              <a:hueOff val="4158277"/>
              <a:satOff val="-19187"/>
              <a:lumOff val="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916" tIns="139916" rIns="139916" bIns="13991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>
                <a:latin typeface="Franklin Gothic Demi" panose="020B0703020102020204" pitchFamily="34" charset="0"/>
              </a:rPr>
              <a:t>Multiple processors</a:t>
            </a:r>
            <a:endParaRPr lang="en-US" sz="2500" kern="1200" dirty="0">
              <a:latin typeface="Franklin Gothic Demi" panose="020B070302010202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549928" y="3780504"/>
            <a:ext cx="3185167" cy="578136"/>
          </a:xfrm>
          <a:custGeom>
            <a:avLst/>
            <a:gdLst>
              <a:gd name="connsiteX0" fmla="*/ 0 w 3185167"/>
              <a:gd name="connsiteY0" fmla="*/ 152499 h 914978"/>
              <a:gd name="connsiteX1" fmla="*/ 152499 w 3185167"/>
              <a:gd name="connsiteY1" fmla="*/ 0 h 914978"/>
              <a:gd name="connsiteX2" fmla="*/ 3032668 w 3185167"/>
              <a:gd name="connsiteY2" fmla="*/ 0 h 914978"/>
              <a:gd name="connsiteX3" fmla="*/ 3185167 w 3185167"/>
              <a:gd name="connsiteY3" fmla="*/ 152499 h 914978"/>
              <a:gd name="connsiteX4" fmla="*/ 3185167 w 3185167"/>
              <a:gd name="connsiteY4" fmla="*/ 762479 h 914978"/>
              <a:gd name="connsiteX5" fmla="*/ 3032668 w 3185167"/>
              <a:gd name="connsiteY5" fmla="*/ 914978 h 914978"/>
              <a:gd name="connsiteX6" fmla="*/ 152499 w 3185167"/>
              <a:gd name="connsiteY6" fmla="*/ 914978 h 914978"/>
              <a:gd name="connsiteX7" fmla="*/ 0 w 3185167"/>
              <a:gd name="connsiteY7" fmla="*/ 762479 h 914978"/>
              <a:gd name="connsiteX8" fmla="*/ 0 w 3185167"/>
              <a:gd name="connsiteY8" fmla="*/ 152499 h 91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5167" h="914978">
                <a:moveTo>
                  <a:pt x="0" y="152499"/>
                </a:moveTo>
                <a:cubicBezTo>
                  <a:pt x="0" y="68276"/>
                  <a:pt x="68276" y="0"/>
                  <a:pt x="152499" y="0"/>
                </a:cubicBezTo>
                <a:lnTo>
                  <a:pt x="3032668" y="0"/>
                </a:lnTo>
                <a:cubicBezTo>
                  <a:pt x="3116891" y="0"/>
                  <a:pt x="3185167" y="68276"/>
                  <a:pt x="3185167" y="152499"/>
                </a:cubicBezTo>
                <a:lnTo>
                  <a:pt x="3185167" y="762479"/>
                </a:lnTo>
                <a:cubicBezTo>
                  <a:pt x="3185167" y="846702"/>
                  <a:pt x="3116891" y="914978"/>
                  <a:pt x="3032668" y="914978"/>
                </a:cubicBezTo>
                <a:lnTo>
                  <a:pt x="152499" y="914978"/>
                </a:lnTo>
                <a:cubicBezTo>
                  <a:pt x="68276" y="914978"/>
                  <a:pt x="0" y="846702"/>
                  <a:pt x="0" y="762479"/>
                </a:cubicBezTo>
                <a:lnTo>
                  <a:pt x="0" y="1524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8316554"/>
              <a:satOff val="-38374"/>
              <a:lumOff val="1412"/>
              <a:alphaOff val="0"/>
            </a:schemeClr>
          </a:fillRef>
          <a:effectRef idx="0">
            <a:schemeClr val="accent4">
              <a:hueOff val="8316554"/>
              <a:satOff val="-38374"/>
              <a:lumOff val="141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916" tIns="139916" rIns="139916" bIns="13991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>
                <a:latin typeface="Franklin Gothic Demi" panose="020B0703020102020204" pitchFamily="34" charset="0"/>
              </a:rPr>
              <a:t>Pipelining</a:t>
            </a:r>
            <a:endParaRPr lang="en-US" sz="2500" kern="1200" dirty="0">
              <a:latin typeface="Franklin Gothic Demi" panose="020B070302010202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570378" y="2168851"/>
            <a:ext cx="3185167" cy="726751"/>
          </a:xfrm>
          <a:custGeom>
            <a:avLst/>
            <a:gdLst>
              <a:gd name="connsiteX0" fmla="*/ 0 w 3185167"/>
              <a:gd name="connsiteY0" fmla="*/ 152499 h 914978"/>
              <a:gd name="connsiteX1" fmla="*/ 152499 w 3185167"/>
              <a:gd name="connsiteY1" fmla="*/ 0 h 914978"/>
              <a:gd name="connsiteX2" fmla="*/ 3032668 w 3185167"/>
              <a:gd name="connsiteY2" fmla="*/ 0 h 914978"/>
              <a:gd name="connsiteX3" fmla="*/ 3185167 w 3185167"/>
              <a:gd name="connsiteY3" fmla="*/ 152499 h 914978"/>
              <a:gd name="connsiteX4" fmla="*/ 3185167 w 3185167"/>
              <a:gd name="connsiteY4" fmla="*/ 762479 h 914978"/>
              <a:gd name="connsiteX5" fmla="*/ 3032668 w 3185167"/>
              <a:gd name="connsiteY5" fmla="*/ 914978 h 914978"/>
              <a:gd name="connsiteX6" fmla="*/ 152499 w 3185167"/>
              <a:gd name="connsiteY6" fmla="*/ 914978 h 914978"/>
              <a:gd name="connsiteX7" fmla="*/ 0 w 3185167"/>
              <a:gd name="connsiteY7" fmla="*/ 762479 h 914978"/>
              <a:gd name="connsiteX8" fmla="*/ 0 w 3185167"/>
              <a:gd name="connsiteY8" fmla="*/ 152499 h 91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5167" h="914978">
                <a:moveTo>
                  <a:pt x="0" y="152499"/>
                </a:moveTo>
                <a:cubicBezTo>
                  <a:pt x="0" y="68276"/>
                  <a:pt x="68276" y="0"/>
                  <a:pt x="152499" y="0"/>
                </a:cubicBezTo>
                <a:lnTo>
                  <a:pt x="3032668" y="0"/>
                </a:lnTo>
                <a:cubicBezTo>
                  <a:pt x="3116891" y="0"/>
                  <a:pt x="3185167" y="68276"/>
                  <a:pt x="3185167" y="152499"/>
                </a:cubicBezTo>
                <a:lnTo>
                  <a:pt x="3185167" y="762479"/>
                </a:lnTo>
                <a:cubicBezTo>
                  <a:pt x="3185167" y="846702"/>
                  <a:pt x="3116891" y="914978"/>
                  <a:pt x="3032668" y="914978"/>
                </a:cubicBezTo>
                <a:lnTo>
                  <a:pt x="152499" y="914978"/>
                </a:lnTo>
                <a:cubicBezTo>
                  <a:pt x="68276" y="914978"/>
                  <a:pt x="0" y="846702"/>
                  <a:pt x="0" y="762479"/>
                </a:cubicBezTo>
                <a:lnTo>
                  <a:pt x="0" y="1524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0395692"/>
              <a:satOff val="-47968"/>
              <a:lumOff val="1765"/>
              <a:alphaOff val="0"/>
            </a:schemeClr>
          </a:fillRef>
          <a:effectRef idx="0">
            <a:schemeClr val="accent4">
              <a:hueOff val="10395692"/>
              <a:satOff val="-47968"/>
              <a:lumOff val="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916" tIns="139916" rIns="139916" bIns="13991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>
                <a:latin typeface="Franklin Gothic Demi" panose="020B0703020102020204" pitchFamily="34" charset="0"/>
              </a:rPr>
              <a:t>Microprogrammed control unit</a:t>
            </a:r>
            <a:endParaRPr lang="en-US" sz="2500" kern="1200" dirty="0">
              <a:latin typeface="Franklin Gothic Demi" panose="020B070302010202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549928" y="5369229"/>
            <a:ext cx="3185167" cy="957667"/>
          </a:xfrm>
          <a:custGeom>
            <a:avLst/>
            <a:gdLst>
              <a:gd name="connsiteX0" fmla="*/ 0 w 3185167"/>
              <a:gd name="connsiteY0" fmla="*/ 152499 h 914978"/>
              <a:gd name="connsiteX1" fmla="*/ 152499 w 3185167"/>
              <a:gd name="connsiteY1" fmla="*/ 0 h 914978"/>
              <a:gd name="connsiteX2" fmla="*/ 3032668 w 3185167"/>
              <a:gd name="connsiteY2" fmla="*/ 0 h 914978"/>
              <a:gd name="connsiteX3" fmla="*/ 3185167 w 3185167"/>
              <a:gd name="connsiteY3" fmla="*/ 152499 h 914978"/>
              <a:gd name="connsiteX4" fmla="*/ 3185167 w 3185167"/>
              <a:gd name="connsiteY4" fmla="*/ 762479 h 914978"/>
              <a:gd name="connsiteX5" fmla="*/ 3032668 w 3185167"/>
              <a:gd name="connsiteY5" fmla="*/ 914978 h 914978"/>
              <a:gd name="connsiteX6" fmla="*/ 152499 w 3185167"/>
              <a:gd name="connsiteY6" fmla="*/ 914978 h 914978"/>
              <a:gd name="connsiteX7" fmla="*/ 0 w 3185167"/>
              <a:gd name="connsiteY7" fmla="*/ 762479 h 914978"/>
              <a:gd name="connsiteX8" fmla="*/ 0 w 3185167"/>
              <a:gd name="connsiteY8" fmla="*/ 152499 h 91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5167" h="914978">
                <a:moveTo>
                  <a:pt x="0" y="152499"/>
                </a:moveTo>
                <a:cubicBezTo>
                  <a:pt x="0" y="68276"/>
                  <a:pt x="68276" y="0"/>
                  <a:pt x="152499" y="0"/>
                </a:cubicBezTo>
                <a:lnTo>
                  <a:pt x="3032668" y="0"/>
                </a:lnTo>
                <a:cubicBezTo>
                  <a:pt x="3116891" y="0"/>
                  <a:pt x="3185167" y="68276"/>
                  <a:pt x="3185167" y="152499"/>
                </a:cubicBezTo>
                <a:lnTo>
                  <a:pt x="3185167" y="762479"/>
                </a:lnTo>
                <a:cubicBezTo>
                  <a:pt x="3185167" y="846702"/>
                  <a:pt x="3116891" y="914978"/>
                  <a:pt x="3032668" y="914978"/>
                </a:cubicBezTo>
                <a:lnTo>
                  <a:pt x="152499" y="914978"/>
                </a:lnTo>
                <a:cubicBezTo>
                  <a:pt x="68276" y="914978"/>
                  <a:pt x="0" y="846702"/>
                  <a:pt x="0" y="762479"/>
                </a:cubicBezTo>
                <a:lnTo>
                  <a:pt x="0" y="1524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6237415"/>
              <a:satOff val="-28781"/>
              <a:lumOff val="1059"/>
              <a:alphaOff val="0"/>
            </a:schemeClr>
          </a:fillRef>
          <a:effectRef idx="0">
            <a:schemeClr val="accent4">
              <a:hueOff val="6237415"/>
              <a:satOff val="-28781"/>
              <a:lumOff val="105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916" tIns="139916" rIns="139916" bIns="139916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>
                <a:latin typeface="Franklin Gothic Demi" panose="020B0703020102020204" pitchFamily="34" charset="0"/>
              </a:rPr>
              <a:t>RISC</a:t>
            </a:r>
            <a:endParaRPr lang="en-US" sz="2500" kern="1200" dirty="0">
              <a:latin typeface="Franklin Gothic Demi" panose="020B07030201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71095" y="1909044"/>
            <a:ext cx="8128000" cy="9324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4077495" y="1362924"/>
            <a:ext cx="5689600" cy="1092240"/>
          </a:xfrm>
          <a:custGeom>
            <a:avLst/>
            <a:gdLst>
              <a:gd name="connsiteX0" fmla="*/ 0 w 5689600"/>
              <a:gd name="connsiteY0" fmla="*/ 182044 h 1092240"/>
              <a:gd name="connsiteX1" fmla="*/ 182044 w 5689600"/>
              <a:gd name="connsiteY1" fmla="*/ 0 h 1092240"/>
              <a:gd name="connsiteX2" fmla="*/ 5507556 w 5689600"/>
              <a:gd name="connsiteY2" fmla="*/ 0 h 1092240"/>
              <a:gd name="connsiteX3" fmla="*/ 5689600 w 5689600"/>
              <a:gd name="connsiteY3" fmla="*/ 182044 h 1092240"/>
              <a:gd name="connsiteX4" fmla="*/ 5689600 w 5689600"/>
              <a:gd name="connsiteY4" fmla="*/ 910196 h 1092240"/>
              <a:gd name="connsiteX5" fmla="*/ 5507556 w 5689600"/>
              <a:gd name="connsiteY5" fmla="*/ 1092240 h 1092240"/>
              <a:gd name="connsiteX6" fmla="*/ 182044 w 5689600"/>
              <a:gd name="connsiteY6" fmla="*/ 1092240 h 1092240"/>
              <a:gd name="connsiteX7" fmla="*/ 0 w 5689600"/>
              <a:gd name="connsiteY7" fmla="*/ 910196 h 1092240"/>
              <a:gd name="connsiteX8" fmla="*/ 0 w 5689600"/>
              <a:gd name="connsiteY8" fmla="*/ 182044 h 109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9600" h="1092240">
                <a:moveTo>
                  <a:pt x="0" y="182044"/>
                </a:moveTo>
                <a:cubicBezTo>
                  <a:pt x="0" y="81504"/>
                  <a:pt x="81504" y="0"/>
                  <a:pt x="182044" y="0"/>
                </a:cubicBezTo>
                <a:lnTo>
                  <a:pt x="5507556" y="0"/>
                </a:lnTo>
                <a:cubicBezTo>
                  <a:pt x="5608096" y="0"/>
                  <a:pt x="5689600" y="81504"/>
                  <a:pt x="5689600" y="182044"/>
                </a:cubicBezTo>
                <a:lnTo>
                  <a:pt x="5689600" y="910196"/>
                </a:lnTo>
                <a:cubicBezTo>
                  <a:pt x="5689600" y="1010736"/>
                  <a:pt x="5608096" y="1092240"/>
                  <a:pt x="5507556" y="1092240"/>
                </a:cubicBezTo>
                <a:lnTo>
                  <a:pt x="182044" y="1092240"/>
                </a:lnTo>
                <a:cubicBezTo>
                  <a:pt x="81504" y="1092240"/>
                  <a:pt x="0" y="1010736"/>
                  <a:pt x="0" y="910196"/>
                </a:cubicBezTo>
                <a:lnTo>
                  <a:pt x="0" y="182044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8372" tIns="53319" rIns="268372" bIns="53319" numCol="1" spcCol="1270" anchor="ctr" anchorCtr="0">
            <a:noAutofit/>
          </a:bodyPr>
          <a:lstStyle/>
          <a:p>
            <a:pPr lvl="0"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 smtClean="0"/>
              <a:t>Large number of registers</a:t>
            </a:r>
            <a:endParaRPr lang="en-US" sz="3700" kern="1200" dirty="0"/>
          </a:p>
        </p:txBody>
      </p:sp>
      <p:sp>
        <p:nvSpPr>
          <p:cNvPr id="19" name="Rectangle 18"/>
          <p:cNvSpPr/>
          <p:nvPr/>
        </p:nvSpPr>
        <p:spPr>
          <a:xfrm>
            <a:off x="3671095" y="3587364"/>
            <a:ext cx="8128000" cy="9324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4077495" y="3041244"/>
            <a:ext cx="5689600" cy="1092240"/>
          </a:xfrm>
          <a:custGeom>
            <a:avLst/>
            <a:gdLst>
              <a:gd name="connsiteX0" fmla="*/ 0 w 5689600"/>
              <a:gd name="connsiteY0" fmla="*/ 182044 h 1092240"/>
              <a:gd name="connsiteX1" fmla="*/ 182044 w 5689600"/>
              <a:gd name="connsiteY1" fmla="*/ 0 h 1092240"/>
              <a:gd name="connsiteX2" fmla="*/ 5507556 w 5689600"/>
              <a:gd name="connsiteY2" fmla="*/ 0 h 1092240"/>
              <a:gd name="connsiteX3" fmla="*/ 5689600 w 5689600"/>
              <a:gd name="connsiteY3" fmla="*/ 182044 h 1092240"/>
              <a:gd name="connsiteX4" fmla="*/ 5689600 w 5689600"/>
              <a:gd name="connsiteY4" fmla="*/ 910196 h 1092240"/>
              <a:gd name="connsiteX5" fmla="*/ 5507556 w 5689600"/>
              <a:gd name="connsiteY5" fmla="*/ 1092240 h 1092240"/>
              <a:gd name="connsiteX6" fmla="*/ 182044 w 5689600"/>
              <a:gd name="connsiteY6" fmla="*/ 1092240 h 1092240"/>
              <a:gd name="connsiteX7" fmla="*/ 0 w 5689600"/>
              <a:gd name="connsiteY7" fmla="*/ 910196 h 1092240"/>
              <a:gd name="connsiteX8" fmla="*/ 0 w 5689600"/>
              <a:gd name="connsiteY8" fmla="*/ 182044 h 109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9600" h="1092240">
                <a:moveTo>
                  <a:pt x="0" y="182044"/>
                </a:moveTo>
                <a:cubicBezTo>
                  <a:pt x="0" y="81504"/>
                  <a:pt x="81504" y="0"/>
                  <a:pt x="182044" y="0"/>
                </a:cubicBezTo>
                <a:lnTo>
                  <a:pt x="5507556" y="0"/>
                </a:lnTo>
                <a:cubicBezTo>
                  <a:pt x="5608096" y="0"/>
                  <a:pt x="5689600" y="81504"/>
                  <a:pt x="5689600" y="182044"/>
                </a:cubicBezTo>
                <a:lnTo>
                  <a:pt x="5689600" y="910196"/>
                </a:lnTo>
                <a:cubicBezTo>
                  <a:pt x="5689600" y="1010736"/>
                  <a:pt x="5608096" y="1092240"/>
                  <a:pt x="5507556" y="1092240"/>
                </a:cubicBezTo>
                <a:lnTo>
                  <a:pt x="182044" y="1092240"/>
                </a:lnTo>
                <a:cubicBezTo>
                  <a:pt x="81504" y="1092240"/>
                  <a:pt x="0" y="1010736"/>
                  <a:pt x="0" y="910196"/>
                </a:cubicBezTo>
                <a:lnTo>
                  <a:pt x="0" y="182044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8372" tIns="53319" rIns="268372" bIns="53319" numCol="1" spcCol="1270" anchor="ctr" anchorCtr="0">
            <a:noAutofit/>
          </a:bodyPr>
          <a:lstStyle/>
          <a:p>
            <a:pPr lvl="0"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/>
              <a:t>Limited and simple instruction set</a:t>
            </a:r>
            <a:endParaRPr lang="en-US" sz="2800" kern="1200" dirty="0"/>
          </a:p>
        </p:txBody>
      </p:sp>
      <p:sp>
        <p:nvSpPr>
          <p:cNvPr id="21" name="Rectangle 20"/>
          <p:cNvSpPr/>
          <p:nvPr/>
        </p:nvSpPr>
        <p:spPr>
          <a:xfrm>
            <a:off x="3671095" y="5265684"/>
            <a:ext cx="8128000" cy="9324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4077495" y="4719564"/>
            <a:ext cx="5689600" cy="1092240"/>
          </a:xfrm>
          <a:custGeom>
            <a:avLst/>
            <a:gdLst>
              <a:gd name="connsiteX0" fmla="*/ 0 w 5689600"/>
              <a:gd name="connsiteY0" fmla="*/ 182044 h 1092240"/>
              <a:gd name="connsiteX1" fmla="*/ 182044 w 5689600"/>
              <a:gd name="connsiteY1" fmla="*/ 0 h 1092240"/>
              <a:gd name="connsiteX2" fmla="*/ 5507556 w 5689600"/>
              <a:gd name="connsiteY2" fmla="*/ 0 h 1092240"/>
              <a:gd name="connsiteX3" fmla="*/ 5689600 w 5689600"/>
              <a:gd name="connsiteY3" fmla="*/ 182044 h 1092240"/>
              <a:gd name="connsiteX4" fmla="*/ 5689600 w 5689600"/>
              <a:gd name="connsiteY4" fmla="*/ 910196 h 1092240"/>
              <a:gd name="connsiteX5" fmla="*/ 5507556 w 5689600"/>
              <a:gd name="connsiteY5" fmla="*/ 1092240 h 1092240"/>
              <a:gd name="connsiteX6" fmla="*/ 182044 w 5689600"/>
              <a:gd name="connsiteY6" fmla="*/ 1092240 h 1092240"/>
              <a:gd name="connsiteX7" fmla="*/ 0 w 5689600"/>
              <a:gd name="connsiteY7" fmla="*/ 910196 h 1092240"/>
              <a:gd name="connsiteX8" fmla="*/ 0 w 5689600"/>
              <a:gd name="connsiteY8" fmla="*/ 182044 h 109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9600" h="1092240">
                <a:moveTo>
                  <a:pt x="0" y="182044"/>
                </a:moveTo>
                <a:cubicBezTo>
                  <a:pt x="0" y="81504"/>
                  <a:pt x="81504" y="0"/>
                  <a:pt x="182044" y="0"/>
                </a:cubicBezTo>
                <a:lnTo>
                  <a:pt x="5507556" y="0"/>
                </a:lnTo>
                <a:cubicBezTo>
                  <a:pt x="5608096" y="0"/>
                  <a:pt x="5689600" y="81504"/>
                  <a:pt x="5689600" y="182044"/>
                </a:cubicBezTo>
                <a:lnTo>
                  <a:pt x="5689600" y="910196"/>
                </a:lnTo>
                <a:cubicBezTo>
                  <a:pt x="5689600" y="1010736"/>
                  <a:pt x="5608096" y="1092240"/>
                  <a:pt x="5507556" y="1092240"/>
                </a:cubicBezTo>
                <a:lnTo>
                  <a:pt x="182044" y="1092240"/>
                </a:lnTo>
                <a:cubicBezTo>
                  <a:pt x="81504" y="1092240"/>
                  <a:pt x="0" y="1010736"/>
                  <a:pt x="0" y="910196"/>
                </a:cubicBezTo>
                <a:lnTo>
                  <a:pt x="0" y="182044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8372" tIns="53319" rIns="268372" bIns="53319" numCol="1" spcCol="1270" anchor="ctr" anchorCtr="0">
            <a:noAutofit/>
          </a:bodyPr>
          <a:lstStyle/>
          <a:p>
            <a:pPr lvl="0"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Optimizing instruction pipeline</a:t>
            </a:r>
            <a:endParaRPr lang="en-US" sz="3200" kern="1200" dirty="0"/>
          </a:p>
        </p:txBody>
      </p:sp>
    </p:spTree>
    <p:extLst>
      <p:ext uri="{BB962C8B-B14F-4D97-AF65-F5344CB8AC3E}">
        <p14:creationId xmlns:p14="http://schemas.microsoft.com/office/powerpoint/2010/main" val="233484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00391 -0.28565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28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50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28565 L -0.18217 -0.28565 C -0.26185 -0.28565 -0.36003 -0.28959 -0.36003 -0.29213 L -0.36003 -0.29815 " pathEditMode="relative" rAng="0" ptsTypes="AAAA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12" y="-625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8" grpId="0" animBg="1"/>
      <p:bldP spid="18" grpId="1" animBg="1"/>
      <p:bldP spid="20" grpId="0" animBg="1"/>
      <p:bldP spid="20" grpId="1" animBg="1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Semantic Gap - Fractali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61" y="929390"/>
            <a:ext cx="7429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32" y="2662695"/>
            <a:ext cx="10715468" cy="320040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</p:pic>
      <p:sp>
        <p:nvSpPr>
          <p:cNvPr id="6" name="TextBox 5"/>
          <p:cNvSpPr txBox="1"/>
          <p:nvPr/>
        </p:nvSpPr>
        <p:spPr>
          <a:xfrm>
            <a:off x="2682501" y="1414099"/>
            <a:ext cx="69926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Gill Sans Ultra Bold" panose="020B0A02020104020203" pitchFamily="34" charset="0"/>
              </a:rPr>
              <a:t>THE SEMANTIC GAP</a:t>
            </a:r>
          </a:p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31" y="2689494"/>
            <a:ext cx="10536169" cy="314680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56560" y="259080"/>
            <a:ext cx="8397240" cy="16870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Franklin Gothic Demi" panose="020B0703020102020204" pitchFamily="34" charset="0"/>
              </a:rPr>
              <a:t>The </a:t>
            </a:r>
            <a:r>
              <a:rPr lang="en-US" sz="3600" dirty="0">
                <a:latin typeface="Franklin Gothic Demi" panose="020B0703020102020204" pitchFamily="34" charset="0"/>
              </a:rPr>
              <a:t>difference between the operations provided in HLLs and those provided in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7148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25000" decel="2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36901 -0.416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51" y="-2083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6" presetClass="pat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C 1.45833E-6 0.01667 0.00286 0.03033 0.00638 0.03033 C 0.01055 0.03033 0.01211 0.01528 0.01276 0.00602 L 0.01341 -0.00601 C 0.01393 -0.01527 0.01562 -0.03009 0.02031 -0.03009 C 0.02331 -0.03009 0.02695 -0.01666 0.02695 -3.7037E-6 C 0.02695 0.01667 0.02331 0.03033 0.02031 0.03033 C 0.01562 0.03033 0.01393 0.01528 0.01341 0.00602 L 0.01276 -0.00601 C 0.01211 -0.01527 0.01055 -0.03009 0.00638 -0.03009 C 0.00286 -0.03009 1.45833E-6 -0.01666 1.45833E-6 -3.7037E-6 Z " pathEditMode="relative" rAng="0" ptsTypes="AAAAAAAAAAA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100"/>
                            </p:stCondLst>
                            <p:childTnLst>
                              <p:par>
                                <p:cTn id="38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00104 0.0791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600"/>
                            </p:stCondLst>
                            <p:childTnLst>
                              <p:par>
                                <p:cTn id="4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7917 L 1.45833E-6 -3.7037E-6 " pathEditMode="relative" rAng="0" ptsTypes="AA">
                                      <p:cBhvr>
                                        <p:cTn id="44" dur="2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95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 rctx="PPT">
                                        <p:cTn id="49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 rctx="PPT">
                                        <p:cTn id="52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 rctx="PPT">
                                        <p:cTn id="55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 rctx="PPT">
                                        <p:cTn id="58" dur="5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 rctx="PPT">
                                        <p:cTn id="61" dur="5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 rctx="PPT">
                                        <p:cTn id="64" dur="5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 rctx="PPT">
                                        <p:cTn id="67" dur="5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rctx="PPT">
                                        <p:cTn id="70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 rctx="PPT">
                                        <p:cTn id="73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 rctx="PPT">
                                        <p:cTn id="76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8872" y="484909"/>
            <a:ext cx="2788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Key features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1095" y="1909044"/>
            <a:ext cx="8128000" cy="9324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4077495" y="1362924"/>
            <a:ext cx="5689600" cy="1092240"/>
          </a:xfrm>
          <a:custGeom>
            <a:avLst/>
            <a:gdLst>
              <a:gd name="connsiteX0" fmla="*/ 0 w 5689600"/>
              <a:gd name="connsiteY0" fmla="*/ 182044 h 1092240"/>
              <a:gd name="connsiteX1" fmla="*/ 182044 w 5689600"/>
              <a:gd name="connsiteY1" fmla="*/ 0 h 1092240"/>
              <a:gd name="connsiteX2" fmla="*/ 5507556 w 5689600"/>
              <a:gd name="connsiteY2" fmla="*/ 0 h 1092240"/>
              <a:gd name="connsiteX3" fmla="*/ 5689600 w 5689600"/>
              <a:gd name="connsiteY3" fmla="*/ 182044 h 1092240"/>
              <a:gd name="connsiteX4" fmla="*/ 5689600 w 5689600"/>
              <a:gd name="connsiteY4" fmla="*/ 910196 h 1092240"/>
              <a:gd name="connsiteX5" fmla="*/ 5507556 w 5689600"/>
              <a:gd name="connsiteY5" fmla="*/ 1092240 h 1092240"/>
              <a:gd name="connsiteX6" fmla="*/ 182044 w 5689600"/>
              <a:gd name="connsiteY6" fmla="*/ 1092240 h 1092240"/>
              <a:gd name="connsiteX7" fmla="*/ 0 w 5689600"/>
              <a:gd name="connsiteY7" fmla="*/ 910196 h 1092240"/>
              <a:gd name="connsiteX8" fmla="*/ 0 w 5689600"/>
              <a:gd name="connsiteY8" fmla="*/ 182044 h 109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9600" h="1092240">
                <a:moveTo>
                  <a:pt x="0" y="182044"/>
                </a:moveTo>
                <a:cubicBezTo>
                  <a:pt x="0" y="81504"/>
                  <a:pt x="81504" y="0"/>
                  <a:pt x="182044" y="0"/>
                </a:cubicBezTo>
                <a:lnTo>
                  <a:pt x="5507556" y="0"/>
                </a:lnTo>
                <a:cubicBezTo>
                  <a:pt x="5608096" y="0"/>
                  <a:pt x="5689600" y="81504"/>
                  <a:pt x="5689600" y="182044"/>
                </a:cubicBezTo>
                <a:lnTo>
                  <a:pt x="5689600" y="910196"/>
                </a:lnTo>
                <a:cubicBezTo>
                  <a:pt x="5689600" y="1010736"/>
                  <a:pt x="5608096" y="1092240"/>
                  <a:pt x="5507556" y="1092240"/>
                </a:cubicBezTo>
                <a:lnTo>
                  <a:pt x="182044" y="1092240"/>
                </a:lnTo>
                <a:cubicBezTo>
                  <a:pt x="81504" y="1092240"/>
                  <a:pt x="0" y="1010736"/>
                  <a:pt x="0" y="910196"/>
                </a:cubicBezTo>
                <a:lnTo>
                  <a:pt x="0" y="182044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8372" tIns="53319" rIns="268372" bIns="53319" numCol="1" spcCol="1270" anchor="ctr" anchorCtr="0">
            <a:noAutofit/>
          </a:bodyPr>
          <a:lstStyle/>
          <a:p>
            <a:pPr lvl="0"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 smtClean="0"/>
              <a:t>Large instruction sets</a:t>
            </a:r>
            <a:endParaRPr lang="en-US" sz="3700" kern="1200" dirty="0"/>
          </a:p>
        </p:txBody>
      </p:sp>
      <p:sp>
        <p:nvSpPr>
          <p:cNvPr id="7" name="Rectangle 6"/>
          <p:cNvSpPr/>
          <p:nvPr/>
        </p:nvSpPr>
        <p:spPr>
          <a:xfrm>
            <a:off x="3671095" y="3587364"/>
            <a:ext cx="8128000" cy="9324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4077495" y="3041244"/>
            <a:ext cx="5689600" cy="1092240"/>
          </a:xfrm>
          <a:custGeom>
            <a:avLst/>
            <a:gdLst>
              <a:gd name="connsiteX0" fmla="*/ 0 w 5689600"/>
              <a:gd name="connsiteY0" fmla="*/ 182044 h 1092240"/>
              <a:gd name="connsiteX1" fmla="*/ 182044 w 5689600"/>
              <a:gd name="connsiteY1" fmla="*/ 0 h 1092240"/>
              <a:gd name="connsiteX2" fmla="*/ 5507556 w 5689600"/>
              <a:gd name="connsiteY2" fmla="*/ 0 h 1092240"/>
              <a:gd name="connsiteX3" fmla="*/ 5689600 w 5689600"/>
              <a:gd name="connsiteY3" fmla="*/ 182044 h 1092240"/>
              <a:gd name="connsiteX4" fmla="*/ 5689600 w 5689600"/>
              <a:gd name="connsiteY4" fmla="*/ 910196 h 1092240"/>
              <a:gd name="connsiteX5" fmla="*/ 5507556 w 5689600"/>
              <a:gd name="connsiteY5" fmla="*/ 1092240 h 1092240"/>
              <a:gd name="connsiteX6" fmla="*/ 182044 w 5689600"/>
              <a:gd name="connsiteY6" fmla="*/ 1092240 h 1092240"/>
              <a:gd name="connsiteX7" fmla="*/ 0 w 5689600"/>
              <a:gd name="connsiteY7" fmla="*/ 910196 h 1092240"/>
              <a:gd name="connsiteX8" fmla="*/ 0 w 5689600"/>
              <a:gd name="connsiteY8" fmla="*/ 182044 h 109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9600" h="1092240">
                <a:moveTo>
                  <a:pt x="0" y="182044"/>
                </a:moveTo>
                <a:cubicBezTo>
                  <a:pt x="0" y="81504"/>
                  <a:pt x="81504" y="0"/>
                  <a:pt x="182044" y="0"/>
                </a:cubicBezTo>
                <a:lnTo>
                  <a:pt x="5507556" y="0"/>
                </a:lnTo>
                <a:cubicBezTo>
                  <a:pt x="5608096" y="0"/>
                  <a:pt x="5689600" y="81504"/>
                  <a:pt x="5689600" y="182044"/>
                </a:cubicBezTo>
                <a:lnTo>
                  <a:pt x="5689600" y="910196"/>
                </a:lnTo>
                <a:cubicBezTo>
                  <a:pt x="5689600" y="1010736"/>
                  <a:pt x="5608096" y="1092240"/>
                  <a:pt x="5507556" y="1092240"/>
                </a:cubicBezTo>
                <a:lnTo>
                  <a:pt x="182044" y="1092240"/>
                </a:lnTo>
                <a:cubicBezTo>
                  <a:pt x="81504" y="1092240"/>
                  <a:pt x="0" y="1010736"/>
                  <a:pt x="0" y="910196"/>
                </a:cubicBezTo>
                <a:lnTo>
                  <a:pt x="0" y="182044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8372" tIns="53319" rIns="268372" bIns="53319" numCol="1" spcCol="1270" anchor="ctr" anchorCtr="0">
            <a:noAutofit/>
          </a:bodyPr>
          <a:lstStyle/>
          <a:p>
            <a:pPr lvl="0"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 smtClean="0"/>
              <a:t>Dozens of addressing modes</a:t>
            </a:r>
            <a:endParaRPr lang="en-US" sz="3200" kern="1200" dirty="0"/>
          </a:p>
        </p:txBody>
      </p:sp>
      <p:sp>
        <p:nvSpPr>
          <p:cNvPr id="9" name="Rectangle 8"/>
          <p:cNvSpPr/>
          <p:nvPr/>
        </p:nvSpPr>
        <p:spPr>
          <a:xfrm>
            <a:off x="3671095" y="5265684"/>
            <a:ext cx="8128000" cy="9324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4077495" y="4719564"/>
            <a:ext cx="5689600" cy="1092240"/>
          </a:xfrm>
          <a:custGeom>
            <a:avLst/>
            <a:gdLst>
              <a:gd name="connsiteX0" fmla="*/ 0 w 5689600"/>
              <a:gd name="connsiteY0" fmla="*/ 182044 h 1092240"/>
              <a:gd name="connsiteX1" fmla="*/ 182044 w 5689600"/>
              <a:gd name="connsiteY1" fmla="*/ 0 h 1092240"/>
              <a:gd name="connsiteX2" fmla="*/ 5507556 w 5689600"/>
              <a:gd name="connsiteY2" fmla="*/ 0 h 1092240"/>
              <a:gd name="connsiteX3" fmla="*/ 5689600 w 5689600"/>
              <a:gd name="connsiteY3" fmla="*/ 182044 h 1092240"/>
              <a:gd name="connsiteX4" fmla="*/ 5689600 w 5689600"/>
              <a:gd name="connsiteY4" fmla="*/ 910196 h 1092240"/>
              <a:gd name="connsiteX5" fmla="*/ 5507556 w 5689600"/>
              <a:gd name="connsiteY5" fmla="*/ 1092240 h 1092240"/>
              <a:gd name="connsiteX6" fmla="*/ 182044 w 5689600"/>
              <a:gd name="connsiteY6" fmla="*/ 1092240 h 1092240"/>
              <a:gd name="connsiteX7" fmla="*/ 0 w 5689600"/>
              <a:gd name="connsiteY7" fmla="*/ 910196 h 1092240"/>
              <a:gd name="connsiteX8" fmla="*/ 0 w 5689600"/>
              <a:gd name="connsiteY8" fmla="*/ 182044 h 109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9600" h="1092240">
                <a:moveTo>
                  <a:pt x="0" y="182044"/>
                </a:moveTo>
                <a:cubicBezTo>
                  <a:pt x="0" y="81504"/>
                  <a:pt x="81504" y="0"/>
                  <a:pt x="182044" y="0"/>
                </a:cubicBezTo>
                <a:lnTo>
                  <a:pt x="5507556" y="0"/>
                </a:lnTo>
                <a:cubicBezTo>
                  <a:pt x="5608096" y="0"/>
                  <a:pt x="5689600" y="81504"/>
                  <a:pt x="5689600" y="182044"/>
                </a:cubicBezTo>
                <a:lnTo>
                  <a:pt x="5689600" y="910196"/>
                </a:lnTo>
                <a:cubicBezTo>
                  <a:pt x="5689600" y="1010736"/>
                  <a:pt x="5608096" y="1092240"/>
                  <a:pt x="5507556" y="1092240"/>
                </a:cubicBezTo>
                <a:lnTo>
                  <a:pt x="182044" y="1092240"/>
                </a:lnTo>
                <a:cubicBezTo>
                  <a:pt x="81504" y="1092240"/>
                  <a:pt x="0" y="1010736"/>
                  <a:pt x="0" y="910196"/>
                </a:cubicBezTo>
                <a:lnTo>
                  <a:pt x="0" y="182044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8372" tIns="53319" rIns="268372" bIns="53319" numCol="1" spcCol="1270" anchor="ctr" anchorCtr="0">
            <a:noAutofit/>
          </a:bodyPr>
          <a:lstStyle/>
          <a:p>
            <a:pPr lvl="0"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/>
              <a:t>Various HLL statements implemented in hardware</a:t>
            </a:r>
            <a:endParaRPr lang="en-US" sz="3200" kern="1200" dirty="0"/>
          </a:p>
        </p:txBody>
      </p:sp>
      <p:pic>
        <p:nvPicPr>
          <p:cNvPr id="11" name="Picture 2" descr="The Semantic Gap - Fractal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44" y="226596"/>
            <a:ext cx="18573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88872" y="484909"/>
            <a:ext cx="2984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Myriad Pro" panose="020B0503030403020204" pitchFamily="34" charset="0"/>
              </a:rPr>
              <a:t>CISC features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71095" y="1909044"/>
            <a:ext cx="8128000" cy="9324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4077495" y="1362924"/>
            <a:ext cx="5689600" cy="1092240"/>
          </a:xfrm>
          <a:custGeom>
            <a:avLst/>
            <a:gdLst>
              <a:gd name="connsiteX0" fmla="*/ 0 w 5689600"/>
              <a:gd name="connsiteY0" fmla="*/ 182044 h 1092240"/>
              <a:gd name="connsiteX1" fmla="*/ 182044 w 5689600"/>
              <a:gd name="connsiteY1" fmla="*/ 0 h 1092240"/>
              <a:gd name="connsiteX2" fmla="*/ 5507556 w 5689600"/>
              <a:gd name="connsiteY2" fmla="*/ 0 h 1092240"/>
              <a:gd name="connsiteX3" fmla="*/ 5689600 w 5689600"/>
              <a:gd name="connsiteY3" fmla="*/ 182044 h 1092240"/>
              <a:gd name="connsiteX4" fmla="*/ 5689600 w 5689600"/>
              <a:gd name="connsiteY4" fmla="*/ 910196 h 1092240"/>
              <a:gd name="connsiteX5" fmla="*/ 5507556 w 5689600"/>
              <a:gd name="connsiteY5" fmla="*/ 1092240 h 1092240"/>
              <a:gd name="connsiteX6" fmla="*/ 182044 w 5689600"/>
              <a:gd name="connsiteY6" fmla="*/ 1092240 h 1092240"/>
              <a:gd name="connsiteX7" fmla="*/ 0 w 5689600"/>
              <a:gd name="connsiteY7" fmla="*/ 910196 h 1092240"/>
              <a:gd name="connsiteX8" fmla="*/ 0 w 5689600"/>
              <a:gd name="connsiteY8" fmla="*/ 182044 h 109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9600" h="1092240">
                <a:moveTo>
                  <a:pt x="0" y="182044"/>
                </a:moveTo>
                <a:cubicBezTo>
                  <a:pt x="0" y="81504"/>
                  <a:pt x="81504" y="0"/>
                  <a:pt x="182044" y="0"/>
                </a:cubicBezTo>
                <a:lnTo>
                  <a:pt x="5507556" y="0"/>
                </a:lnTo>
                <a:cubicBezTo>
                  <a:pt x="5608096" y="0"/>
                  <a:pt x="5689600" y="81504"/>
                  <a:pt x="5689600" y="182044"/>
                </a:cubicBezTo>
                <a:lnTo>
                  <a:pt x="5689600" y="910196"/>
                </a:lnTo>
                <a:cubicBezTo>
                  <a:pt x="5689600" y="1010736"/>
                  <a:pt x="5608096" y="1092240"/>
                  <a:pt x="5507556" y="1092240"/>
                </a:cubicBezTo>
                <a:lnTo>
                  <a:pt x="182044" y="1092240"/>
                </a:lnTo>
                <a:cubicBezTo>
                  <a:pt x="81504" y="1092240"/>
                  <a:pt x="0" y="1010736"/>
                  <a:pt x="0" y="910196"/>
                </a:cubicBezTo>
                <a:lnTo>
                  <a:pt x="0" y="182044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8372" tIns="53319" rIns="268372" bIns="53319" numCol="1" spcCol="1270" anchor="ctr" anchorCtr="0">
            <a:noAutofit/>
          </a:bodyPr>
          <a:lstStyle/>
          <a:p>
            <a:pPr lvl="0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dirty="0"/>
              <a:t>Ease the task of the compiler writer</a:t>
            </a:r>
            <a:endParaRPr lang="en-US" sz="3700" kern="1200" dirty="0"/>
          </a:p>
        </p:txBody>
      </p:sp>
      <p:sp>
        <p:nvSpPr>
          <p:cNvPr id="15" name="Rectangle 14"/>
          <p:cNvSpPr/>
          <p:nvPr/>
        </p:nvSpPr>
        <p:spPr>
          <a:xfrm>
            <a:off x="3671095" y="3587364"/>
            <a:ext cx="8128000" cy="9324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4077495" y="3041244"/>
            <a:ext cx="5689600" cy="1092240"/>
          </a:xfrm>
          <a:custGeom>
            <a:avLst/>
            <a:gdLst>
              <a:gd name="connsiteX0" fmla="*/ 0 w 5689600"/>
              <a:gd name="connsiteY0" fmla="*/ 182044 h 1092240"/>
              <a:gd name="connsiteX1" fmla="*/ 182044 w 5689600"/>
              <a:gd name="connsiteY1" fmla="*/ 0 h 1092240"/>
              <a:gd name="connsiteX2" fmla="*/ 5507556 w 5689600"/>
              <a:gd name="connsiteY2" fmla="*/ 0 h 1092240"/>
              <a:gd name="connsiteX3" fmla="*/ 5689600 w 5689600"/>
              <a:gd name="connsiteY3" fmla="*/ 182044 h 1092240"/>
              <a:gd name="connsiteX4" fmla="*/ 5689600 w 5689600"/>
              <a:gd name="connsiteY4" fmla="*/ 910196 h 1092240"/>
              <a:gd name="connsiteX5" fmla="*/ 5507556 w 5689600"/>
              <a:gd name="connsiteY5" fmla="*/ 1092240 h 1092240"/>
              <a:gd name="connsiteX6" fmla="*/ 182044 w 5689600"/>
              <a:gd name="connsiteY6" fmla="*/ 1092240 h 1092240"/>
              <a:gd name="connsiteX7" fmla="*/ 0 w 5689600"/>
              <a:gd name="connsiteY7" fmla="*/ 910196 h 1092240"/>
              <a:gd name="connsiteX8" fmla="*/ 0 w 5689600"/>
              <a:gd name="connsiteY8" fmla="*/ 182044 h 109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9600" h="1092240">
                <a:moveTo>
                  <a:pt x="0" y="182044"/>
                </a:moveTo>
                <a:cubicBezTo>
                  <a:pt x="0" y="81504"/>
                  <a:pt x="81504" y="0"/>
                  <a:pt x="182044" y="0"/>
                </a:cubicBezTo>
                <a:lnTo>
                  <a:pt x="5507556" y="0"/>
                </a:lnTo>
                <a:cubicBezTo>
                  <a:pt x="5608096" y="0"/>
                  <a:pt x="5689600" y="81504"/>
                  <a:pt x="5689600" y="182044"/>
                </a:cubicBezTo>
                <a:lnTo>
                  <a:pt x="5689600" y="910196"/>
                </a:lnTo>
                <a:cubicBezTo>
                  <a:pt x="5689600" y="1010736"/>
                  <a:pt x="5608096" y="1092240"/>
                  <a:pt x="5507556" y="1092240"/>
                </a:cubicBezTo>
                <a:lnTo>
                  <a:pt x="182044" y="1092240"/>
                </a:lnTo>
                <a:cubicBezTo>
                  <a:pt x="81504" y="1092240"/>
                  <a:pt x="0" y="1010736"/>
                  <a:pt x="0" y="910196"/>
                </a:cubicBezTo>
                <a:lnTo>
                  <a:pt x="0" y="182044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8372" tIns="53319" rIns="268372" bIns="53319" numCol="1" spcCol="1270" anchor="ctr" anchorCtr="0">
            <a:noAutofit/>
          </a:bodyPr>
          <a:lstStyle/>
          <a:p>
            <a:pPr lvl="0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/>
              <a:t>Improve execution efficiency</a:t>
            </a:r>
            <a:endParaRPr lang="en-US" sz="3200" kern="1200" dirty="0"/>
          </a:p>
        </p:txBody>
      </p:sp>
      <p:sp>
        <p:nvSpPr>
          <p:cNvPr id="17" name="Rectangle 16"/>
          <p:cNvSpPr/>
          <p:nvPr/>
        </p:nvSpPr>
        <p:spPr>
          <a:xfrm>
            <a:off x="3671095" y="5265684"/>
            <a:ext cx="8128000" cy="9324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4077495" y="4719564"/>
            <a:ext cx="5689600" cy="1092240"/>
          </a:xfrm>
          <a:custGeom>
            <a:avLst/>
            <a:gdLst>
              <a:gd name="connsiteX0" fmla="*/ 0 w 5689600"/>
              <a:gd name="connsiteY0" fmla="*/ 182044 h 1092240"/>
              <a:gd name="connsiteX1" fmla="*/ 182044 w 5689600"/>
              <a:gd name="connsiteY1" fmla="*/ 0 h 1092240"/>
              <a:gd name="connsiteX2" fmla="*/ 5507556 w 5689600"/>
              <a:gd name="connsiteY2" fmla="*/ 0 h 1092240"/>
              <a:gd name="connsiteX3" fmla="*/ 5689600 w 5689600"/>
              <a:gd name="connsiteY3" fmla="*/ 182044 h 1092240"/>
              <a:gd name="connsiteX4" fmla="*/ 5689600 w 5689600"/>
              <a:gd name="connsiteY4" fmla="*/ 910196 h 1092240"/>
              <a:gd name="connsiteX5" fmla="*/ 5507556 w 5689600"/>
              <a:gd name="connsiteY5" fmla="*/ 1092240 h 1092240"/>
              <a:gd name="connsiteX6" fmla="*/ 182044 w 5689600"/>
              <a:gd name="connsiteY6" fmla="*/ 1092240 h 1092240"/>
              <a:gd name="connsiteX7" fmla="*/ 0 w 5689600"/>
              <a:gd name="connsiteY7" fmla="*/ 910196 h 1092240"/>
              <a:gd name="connsiteX8" fmla="*/ 0 w 5689600"/>
              <a:gd name="connsiteY8" fmla="*/ 182044 h 109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9600" h="1092240">
                <a:moveTo>
                  <a:pt x="0" y="182044"/>
                </a:moveTo>
                <a:cubicBezTo>
                  <a:pt x="0" y="81504"/>
                  <a:pt x="81504" y="0"/>
                  <a:pt x="182044" y="0"/>
                </a:cubicBezTo>
                <a:lnTo>
                  <a:pt x="5507556" y="0"/>
                </a:lnTo>
                <a:cubicBezTo>
                  <a:pt x="5608096" y="0"/>
                  <a:pt x="5689600" y="81504"/>
                  <a:pt x="5689600" y="182044"/>
                </a:cubicBezTo>
                <a:lnTo>
                  <a:pt x="5689600" y="910196"/>
                </a:lnTo>
                <a:cubicBezTo>
                  <a:pt x="5689600" y="1010736"/>
                  <a:pt x="5608096" y="1092240"/>
                  <a:pt x="5507556" y="1092240"/>
                </a:cubicBezTo>
                <a:lnTo>
                  <a:pt x="182044" y="1092240"/>
                </a:lnTo>
                <a:cubicBezTo>
                  <a:pt x="81504" y="1092240"/>
                  <a:pt x="0" y="1010736"/>
                  <a:pt x="0" y="910196"/>
                </a:cubicBezTo>
                <a:lnTo>
                  <a:pt x="0" y="182044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8372" tIns="53319" rIns="268372" bIns="53319" numCol="1" spcCol="1270" anchor="ctr" anchorCtr="0">
            <a:noAutofit/>
          </a:bodyPr>
          <a:lstStyle/>
          <a:p>
            <a:pPr lvl="0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/>
              <a:t>Provide support for even more complex and sophisticated HLLs</a:t>
            </a:r>
            <a:endParaRPr lang="en-US" sz="2800" kern="1200" dirty="0"/>
          </a:p>
        </p:txBody>
      </p:sp>
    </p:spTree>
    <p:extLst>
      <p:ext uri="{BB962C8B-B14F-4D97-AF65-F5344CB8AC3E}">
        <p14:creationId xmlns:p14="http://schemas.microsoft.com/office/powerpoint/2010/main" val="419839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12" grpId="0"/>
      <p:bldP spid="12" grpId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Semantic Gap - Fractali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44" y="226596"/>
            <a:ext cx="18573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719" y="2481027"/>
            <a:ext cx="7326442" cy="41369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8734" y="243815"/>
            <a:ext cx="5450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.VnTeknical" panose="020B7200000000000000" pitchFamily="34" charset="0"/>
              </a:rPr>
              <a:t>Computer operations</a:t>
            </a:r>
            <a:endParaRPr lang="en-US" sz="4800" dirty="0">
              <a:latin typeface=".VnTeknical" panose="020B7200000000000000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2355" y="1067795"/>
            <a:ext cx="66845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 smtClean="0">
                <a:latin typeface=".VnTeknical" panose="020B7200000000000000" pitchFamily="34" charset="0"/>
              </a:rPr>
              <a:t>These determine the functions to be performed by the processor and its interaction with memory. </a:t>
            </a:r>
            <a:endParaRPr lang="en-US" sz="2800" dirty="0">
              <a:latin typeface=".VnTeknical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-0.37682 -0.3057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41" y="-1530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Semantic Gap - Fractali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44" y="226596"/>
            <a:ext cx="18573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87" y="1943821"/>
            <a:ext cx="1856232" cy="1048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25381" y="236798"/>
            <a:ext cx="2571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.VnTeknical" panose="020B7200000000000000" pitchFamily="34" charset="0"/>
              </a:rPr>
              <a:t>Operands</a:t>
            </a:r>
            <a:endParaRPr lang="en-US" sz="4800" dirty="0">
              <a:latin typeface=".VnTeknical" panose="020B7200000000000000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2728" y="1067795"/>
            <a:ext cx="80341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 smtClean="0">
                <a:latin typeface=".VnTeknical" panose="020B7200000000000000" pitchFamily="34" charset="0"/>
              </a:rPr>
              <a:t>The types of operands and the frequency of their use determine the memory organization for storing them and the addressing modes for accessing them. </a:t>
            </a:r>
            <a:endParaRPr lang="en-US" sz="2800" dirty="0">
              <a:latin typeface=".VnTeknical" panose="020B7200000000000000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747" y="2722719"/>
            <a:ext cx="5357653" cy="38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1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-0.48919 -0.096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66" y="-481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1282</Words>
  <Application>Microsoft Office PowerPoint</Application>
  <PresentationFormat>Widescreen</PresentationFormat>
  <Paragraphs>205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3" baseType="lpstr">
      <vt:lpstr>Arial Unicode MS</vt:lpstr>
      <vt:lpstr>맑은 고딕</vt:lpstr>
      <vt:lpstr>.VnTeknical</vt:lpstr>
      <vt:lpstr>Arial</vt:lpstr>
      <vt:lpstr>Bahnschrift SemiBold SemiConden</vt:lpstr>
      <vt:lpstr>Berlin Sans FB Demi</vt:lpstr>
      <vt:lpstr>Bodoni MT</vt:lpstr>
      <vt:lpstr>Calibri</vt:lpstr>
      <vt:lpstr>Calibri Light</vt:lpstr>
      <vt:lpstr>Ebrima</vt:lpstr>
      <vt:lpstr>Franklin Gothic Demi</vt:lpstr>
      <vt:lpstr>Gill Sans Ultra Bold</vt:lpstr>
      <vt:lpstr>Myriad Pro</vt:lpstr>
      <vt:lpstr>Stencil</vt:lpstr>
      <vt:lpstr>Times New Roman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Continue...</vt:lpstr>
      <vt:lpstr>Register Window</vt:lpstr>
      <vt:lpstr>Continue...</vt:lpstr>
      <vt:lpstr>Continue...</vt:lpstr>
      <vt:lpstr>Continue...</vt:lpstr>
      <vt:lpstr>Circular Buffer</vt:lpstr>
      <vt:lpstr>Operation of Circular Buffer</vt:lpstr>
      <vt:lpstr> Global Variable</vt:lpstr>
      <vt:lpstr>Register Vs Cache</vt:lpstr>
      <vt:lpstr>Continue...</vt:lpstr>
      <vt:lpstr>PowerPoint Presentation</vt:lpstr>
      <vt:lpstr>PowerPoint Presentation</vt:lpstr>
    </vt:vector>
  </TitlesOfParts>
  <Company>ThienSon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68</cp:revision>
  <dcterms:created xsi:type="dcterms:W3CDTF">2023-03-14T13:34:13Z</dcterms:created>
  <dcterms:modified xsi:type="dcterms:W3CDTF">2023-03-17T00:26:33Z</dcterms:modified>
</cp:coreProperties>
</file>