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38"/>
  </p:notesMasterIdLst>
  <p:handoutMasterIdLst>
    <p:handoutMasterId r:id="rId39"/>
  </p:handoutMasterIdLst>
  <p:sldIdLst>
    <p:sldId id="332" r:id="rId2"/>
    <p:sldId id="335" r:id="rId3"/>
    <p:sldId id="257" r:id="rId4"/>
    <p:sldId id="259" r:id="rId5"/>
    <p:sldId id="311" r:id="rId6"/>
    <p:sldId id="260" r:id="rId7"/>
    <p:sldId id="261" r:id="rId8"/>
    <p:sldId id="336" r:id="rId9"/>
    <p:sldId id="263" r:id="rId10"/>
    <p:sldId id="337" r:id="rId11"/>
    <p:sldId id="264" r:id="rId12"/>
    <p:sldId id="327" r:id="rId13"/>
    <p:sldId id="267" r:id="rId14"/>
    <p:sldId id="269" r:id="rId15"/>
    <p:sldId id="328" r:id="rId16"/>
    <p:sldId id="268" r:id="rId17"/>
    <p:sldId id="270" r:id="rId18"/>
    <p:sldId id="338" r:id="rId19"/>
    <p:sldId id="273" r:id="rId20"/>
    <p:sldId id="274" r:id="rId21"/>
    <p:sldId id="279" r:id="rId22"/>
    <p:sldId id="313" r:id="rId23"/>
    <p:sldId id="314" r:id="rId24"/>
    <p:sldId id="282" r:id="rId25"/>
    <p:sldId id="315" r:id="rId26"/>
    <p:sldId id="284" r:id="rId27"/>
    <p:sldId id="285" r:id="rId28"/>
    <p:sldId id="325" r:id="rId29"/>
    <p:sldId id="326" r:id="rId30"/>
    <p:sldId id="291" r:id="rId31"/>
    <p:sldId id="292" r:id="rId32"/>
    <p:sldId id="339" r:id="rId33"/>
    <p:sldId id="340" r:id="rId34"/>
    <p:sldId id="334" r:id="rId35"/>
    <p:sldId id="351" r:id="rId36"/>
    <p:sldId id="350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1" autoAdjust="0"/>
    <p:restoredTop sz="84060" autoAdjust="0"/>
  </p:normalViewPr>
  <p:slideViewPr>
    <p:cSldViewPr>
      <p:cViewPr varScale="1">
        <p:scale>
          <a:sx n="77" d="100"/>
          <a:sy n="77" d="100"/>
        </p:scale>
        <p:origin x="73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20.xml"/><Relationship Id="rId18" Type="http://schemas.openxmlformats.org/officeDocument/2006/relationships/slide" Target="slides/slide31.xml"/><Relationship Id="rId3" Type="http://schemas.openxmlformats.org/officeDocument/2006/relationships/slide" Target="slides/slide4.xml"/><Relationship Id="rId21" Type="http://schemas.openxmlformats.org/officeDocument/2006/relationships/slide" Target="slides/slide36.xml"/><Relationship Id="rId7" Type="http://schemas.openxmlformats.org/officeDocument/2006/relationships/slide" Target="slides/slide11.xml"/><Relationship Id="rId12" Type="http://schemas.openxmlformats.org/officeDocument/2006/relationships/slide" Target="slides/slide19.xml"/><Relationship Id="rId17" Type="http://schemas.openxmlformats.org/officeDocument/2006/relationships/slide" Target="slides/slide30.xml"/><Relationship Id="rId2" Type="http://schemas.openxmlformats.org/officeDocument/2006/relationships/slide" Target="slides/slide3.xml"/><Relationship Id="rId16" Type="http://schemas.openxmlformats.org/officeDocument/2006/relationships/slide" Target="slides/slide27.xml"/><Relationship Id="rId20" Type="http://schemas.openxmlformats.org/officeDocument/2006/relationships/slide" Target="slides/slide35.xml"/><Relationship Id="rId1" Type="http://schemas.openxmlformats.org/officeDocument/2006/relationships/slide" Target="slides/slide1.xml"/><Relationship Id="rId6" Type="http://schemas.openxmlformats.org/officeDocument/2006/relationships/slide" Target="slides/slide9.xml"/><Relationship Id="rId11" Type="http://schemas.openxmlformats.org/officeDocument/2006/relationships/slide" Target="slides/slide17.xml"/><Relationship Id="rId5" Type="http://schemas.openxmlformats.org/officeDocument/2006/relationships/slide" Target="slides/slide7.xml"/><Relationship Id="rId15" Type="http://schemas.openxmlformats.org/officeDocument/2006/relationships/slide" Target="slides/slide26.xml"/><Relationship Id="rId10" Type="http://schemas.openxmlformats.org/officeDocument/2006/relationships/slide" Target="slides/slide16.xml"/><Relationship Id="rId19" Type="http://schemas.openxmlformats.org/officeDocument/2006/relationships/slide" Target="slides/slide34.xml"/><Relationship Id="rId4" Type="http://schemas.openxmlformats.org/officeDocument/2006/relationships/slide" Target="slides/slide6.xml"/><Relationship Id="rId9" Type="http://schemas.openxmlformats.org/officeDocument/2006/relationships/slide" Target="slides/slide14.xml"/><Relationship Id="rId14" Type="http://schemas.openxmlformats.org/officeDocument/2006/relationships/slide" Target="slides/slide2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94F6F-9ED9-DE4B-B6F3-F3BB763DE96C}" type="doc">
      <dgm:prSet loTypeId="urn:microsoft.com/office/officeart/2005/8/layout/radial5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B2DB20-34D3-B94C-8E7D-4013FC316C24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major functions for an I/O module fall into the following categories: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CD95B4C-05D2-DE44-9F6A-B2BFD20C5AAA}" type="parTrans" cxnId="{1284E748-990F-3843-A288-1B5BF5DEAF5C}">
      <dgm:prSet/>
      <dgm:spPr/>
      <dgm:t>
        <a:bodyPr/>
        <a:lstStyle/>
        <a:p>
          <a:endParaRPr lang="en-US"/>
        </a:p>
      </dgm:t>
    </dgm:pt>
    <dgm:pt modelId="{3F25218F-57E0-3B48-B983-AC981535E102}" type="sibTrans" cxnId="{1284E748-990F-3843-A288-1B5BF5DEAF5C}">
      <dgm:prSet/>
      <dgm:spPr/>
      <dgm:t>
        <a:bodyPr/>
        <a:lstStyle/>
        <a:p>
          <a:endParaRPr lang="en-US"/>
        </a:p>
      </dgm:t>
    </dgm:pt>
    <dgm:pt modelId="{EBD84724-F8BF-964B-9F88-D22139FB9B0C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 and timing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9EE07AA-AB4E-E04C-A16E-E25FCB371941}" type="parTrans" cxnId="{6A86E70A-6C21-2146-B5B2-5FD60A0103A4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191E1671-3506-A64A-8A92-387DEAAFE83B}" type="sibTrans" cxnId="{6A86E70A-6C21-2146-B5B2-5FD60A0103A4}">
      <dgm:prSet/>
      <dgm:spPr/>
      <dgm:t>
        <a:bodyPr/>
        <a:lstStyle/>
        <a:p>
          <a:endParaRPr lang="en-US"/>
        </a:p>
      </dgm:t>
    </dgm:pt>
    <dgm:pt modelId="{00A6B839-240A-884A-BF23-881985952448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Coordinates the flow of traffic between internal resources and external devices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DDE3A91-E7B3-3441-9031-A0CE707835D1}" type="parTrans" cxnId="{3DB8AA2B-7640-8641-B6A5-3EF80ED2CD09}">
      <dgm:prSet/>
      <dgm:spPr/>
      <dgm:t>
        <a:bodyPr/>
        <a:lstStyle/>
        <a:p>
          <a:endParaRPr lang="en-US"/>
        </a:p>
      </dgm:t>
    </dgm:pt>
    <dgm:pt modelId="{E384F904-F6CD-EE48-ABEF-66B811DDE737}" type="sibTrans" cxnId="{3DB8AA2B-7640-8641-B6A5-3EF80ED2CD09}">
      <dgm:prSet/>
      <dgm:spPr/>
      <dgm:t>
        <a:bodyPr/>
        <a:lstStyle/>
        <a:p>
          <a:endParaRPr lang="en-US"/>
        </a:p>
      </dgm:t>
    </dgm:pt>
    <dgm:pt modelId="{ED9A7A6D-1492-574C-BEC0-995B3565471D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communication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73FB3D-8302-4C41-A5BE-5C0E5E510926}" type="parTrans" cxnId="{3757F3E3-0028-5A4D-BB20-6CC2CC4052B6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25334A5A-D6C8-6B48-A8D4-F494437E4D1F}" type="sibTrans" cxnId="{3757F3E3-0028-5A4D-BB20-6CC2CC4052B6}">
      <dgm:prSet/>
      <dgm:spPr/>
      <dgm:t>
        <a:bodyPr/>
        <a:lstStyle/>
        <a:p>
          <a:endParaRPr lang="en-US"/>
        </a:p>
      </dgm:t>
    </dgm:pt>
    <dgm:pt modelId="{24DDBC64-CAD2-9B42-B013-05F84A67673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 decoding, data, status reporting, address recognition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1667FA2-00E9-FE48-9162-E1DCD2E161AB}" type="parTrans" cxnId="{6BF0F906-5BBE-B14B-9F54-D1444F32487B}">
      <dgm:prSet/>
      <dgm:spPr/>
      <dgm:t>
        <a:bodyPr/>
        <a:lstStyle/>
        <a:p>
          <a:endParaRPr lang="en-US"/>
        </a:p>
      </dgm:t>
    </dgm:pt>
    <dgm:pt modelId="{0B1193DF-6507-0E48-8181-3DB96AE1034D}" type="sibTrans" cxnId="{6BF0F906-5BBE-B14B-9F54-D1444F32487B}">
      <dgm:prSet/>
      <dgm:spPr/>
      <dgm:t>
        <a:bodyPr/>
        <a:lstStyle/>
        <a:p>
          <a:endParaRPr lang="en-US"/>
        </a:p>
      </dgm:t>
    </dgm:pt>
    <dgm:pt modelId="{25AF8E0A-552B-614B-98BC-2E6D7B5AA5D3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Device communication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42BB37-7F59-2346-84BD-623971566760}" type="parTrans" cxnId="{A1039388-E50A-D84C-ACBE-94FEF1E4E764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82FB3DBC-4B0D-CD43-9CDC-D1A0F6A824D9}" type="sibTrans" cxnId="{A1039388-E50A-D84C-ACBE-94FEF1E4E764}">
      <dgm:prSet/>
      <dgm:spPr/>
      <dgm:t>
        <a:bodyPr/>
        <a:lstStyle/>
        <a:p>
          <a:endParaRPr lang="en-US"/>
        </a:p>
      </dgm:t>
    </dgm:pt>
    <dgm:pt modelId="{A0433E5B-642A-EA4A-8645-EAC3F998B308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commands, status information, and data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8EF0277-D3E2-874A-A82C-67B4055049F6}" type="parTrans" cxnId="{7C6E8D00-07A8-134D-B362-964AD5DDD5B4}">
      <dgm:prSet/>
      <dgm:spPr/>
      <dgm:t>
        <a:bodyPr/>
        <a:lstStyle/>
        <a:p>
          <a:endParaRPr lang="en-US"/>
        </a:p>
      </dgm:t>
    </dgm:pt>
    <dgm:pt modelId="{EF244D6C-4F89-9347-B7F7-E832881DB23A}" type="sibTrans" cxnId="{7C6E8D00-07A8-134D-B362-964AD5DDD5B4}">
      <dgm:prSet/>
      <dgm:spPr/>
      <dgm:t>
        <a:bodyPr/>
        <a:lstStyle/>
        <a:p>
          <a:endParaRPr lang="en-US"/>
        </a:p>
      </dgm:t>
    </dgm:pt>
    <dgm:pt modelId="{4BAF27D4-A68F-1544-A6BE-34A554433579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buffering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13B83B-80EA-5C47-BF9E-4E8955F5D88F}" type="parTrans" cxnId="{40FC8BD2-87BC-F545-AC9B-7D555745A767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189BC83E-8BF1-1943-853A-D6521B61DE4F}" type="sibTrans" cxnId="{40FC8BD2-87BC-F545-AC9B-7D555745A767}">
      <dgm:prSet/>
      <dgm:spPr/>
      <dgm:t>
        <a:bodyPr/>
        <a:lstStyle/>
        <a:p>
          <a:endParaRPr lang="en-US"/>
        </a:p>
      </dgm:t>
    </dgm:pt>
    <dgm:pt modelId="{D3AB8932-7CC9-EA42-90CB-13942C943C63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Performs the needed buffering operation to balance device and memory speeds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930761-7374-CF4B-A61D-D3098DE6CB12}" type="parTrans" cxnId="{48448E43-01BC-7F44-B09C-9C88B31A01DD}">
      <dgm:prSet/>
      <dgm:spPr/>
      <dgm:t>
        <a:bodyPr/>
        <a:lstStyle/>
        <a:p>
          <a:endParaRPr lang="en-US"/>
        </a:p>
      </dgm:t>
    </dgm:pt>
    <dgm:pt modelId="{AC306A32-C557-6E4A-8B98-C3641AA6329B}" type="sibTrans" cxnId="{48448E43-01BC-7F44-B09C-9C88B31A01DD}">
      <dgm:prSet/>
      <dgm:spPr/>
      <dgm:t>
        <a:bodyPr/>
        <a:lstStyle/>
        <a:p>
          <a:endParaRPr lang="en-US"/>
        </a:p>
      </dgm:t>
    </dgm:pt>
    <dgm:pt modelId="{72C64502-5F5B-1545-8992-05E8BF51FBB4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Error detection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35274F6-521A-0F4D-9E61-DF0E65F6C3CB}" type="parTrans" cxnId="{05A85C58-4C1A-0948-BA00-553958DB3FD5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5AC554A6-8EBA-FD4A-A3D0-05611B95B210}" type="sibTrans" cxnId="{05A85C58-4C1A-0948-BA00-553958DB3FD5}">
      <dgm:prSet/>
      <dgm:spPr/>
      <dgm:t>
        <a:bodyPr/>
        <a:lstStyle/>
        <a:p>
          <a:endParaRPr lang="en-US"/>
        </a:p>
      </dgm:t>
    </dgm:pt>
    <dgm:pt modelId="{956E209D-B1BF-934E-9259-259B085F60C6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Detects and reports transmission errors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E419F03-5C21-2545-87F5-43FA6D0F6378}" type="parTrans" cxnId="{2EB7EF58-8A3E-9245-BE46-B29E429D01A7}">
      <dgm:prSet/>
      <dgm:spPr/>
      <dgm:t>
        <a:bodyPr/>
        <a:lstStyle/>
        <a:p>
          <a:endParaRPr lang="en-US"/>
        </a:p>
      </dgm:t>
    </dgm:pt>
    <dgm:pt modelId="{6CEA214E-4838-B74D-BFE2-6CB804F406AD}" type="sibTrans" cxnId="{2EB7EF58-8A3E-9245-BE46-B29E429D01A7}">
      <dgm:prSet/>
      <dgm:spPr/>
      <dgm:t>
        <a:bodyPr/>
        <a:lstStyle/>
        <a:p>
          <a:endParaRPr lang="en-US"/>
        </a:p>
      </dgm:t>
    </dgm:pt>
    <dgm:pt modelId="{0D7B7B50-FDA2-9642-B21C-92F20D77339C}" type="pres">
      <dgm:prSet presAssocID="{2E194F6F-9ED9-DE4B-B6F3-F3BB763DE96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ABB3BD-9417-C144-8866-470563478A06}" type="pres">
      <dgm:prSet presAssocID="{83B2DB20-34D3-B94C-8E7D-4013FC316C24}" presName="centerShape" presStyleLbl="node0" presStyleIdx="0" presStyleCnt="1"/>
      <dgm:spPr/>
      <dgm:t>
        <a:bodyPr/>
        <a:lstStyle/>
        <a:p>
          <a:endParaRPr lang="en-US"/>
        </a:p>
      </dgm:t>
    </dgm:pt>
    <dgm:pt modelId="{EB81A967-8A88-1541-8470-70988EBE4A74}" type="pres">
      <dgm:prSet presAssocID="{39EE07AA-AB4E-E04C-A16E-E25FCB371941}" presName="parTrans" presStyleLbl="sibTrans2D1" presStyleIdx="0" presStyleCnt="5"/>
      <dgm:spPr/>
      <dgm:t>
        <a:bodyPr/>
        <a:lstStyle/>
        <a:p>
          <a:endParaRPr lang="en-US"/>
        </a:p>
      </dgm:t>
    </dgm:pt>
    <dgm:pt modelId="{0634FD23-BCFB-B742-B6EE-665A9E85ED71}" type="pres">
      <dgm:prSet presAssocID="{39EE07AA-AB4E-E04C-A16E-E25FCB37194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7DF0255A-C2A1-774F-93CC-0FC6D40DDF43}" type="pres">
      <dgm:prSet presAssocID="{EBD84724-F8BF-964B-9F88-D22139FB9B0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C45450-1DB7-2C40-8F90-593558B98918}" type="pres">
      <dgm:prSet presAssocID="{7F73FB3D-8302-4C41-A5BE-5C0E5E510926}" presName="parTrans" presStyleLbl="sibTrans2D1" presStyleIdx="1" presStyleCnt="5"/>
      <dgm:spPr/>
      <dgm:t>
        <a:bodyPr/>
        <a:lstStyle/>
        <a:p>
          <a:endParaRPr lang="en-US"/>
        </a:p>
      </dgm:t>
    </dgm:pt>
    <dgm:pt modelId="{207F90BA-97C6-B54E-8B0D-20A3DD0A3AF6}" type="pres">
      <dgm:prSet presAssocID="{7F73FB3D-8302-4C41-A5BE-5C0E5E510926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3757437-5C67-414C-BF4A-4E9F514AE697}" type="pres">
      <dgm:prSet presAssocID="{ED9A7A6D-1492-574C-BEC0-995B3565471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96729-757C-754C-8669-47C828C6DED7}" type="pres">
      <dgm:prSet presAssocID="{F542BB37-7F59-2346-84BD-623971566760}" presName="parTrans" presStyleLbl="sibTrans2D1" presStyleIdx="2" presStyleCnt="5"/>
      <dgm:spPr/>
      <dgm:t>
        <a:bodyPr/>
        <a:lstStyle/>
        <a:p>
          <a:endParaRPr lang="en-US"/>
        </a:p>
      </dgm:t>
    </dgm:pt>
    <dgm:pt modelId="{8CF312F1-2346-D145-9A95-03491C8804DF}" type="pres">
      <dgm:prSet presAssocID="{F542BB37-7F59-2346-84BD-62397156676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1B6B7D15-7666-6F40-BF28-ABC4D28D073C}" type="pres">
      <dgm:prSet presAssocID="{25AF8E0A-552B-614B-98BC-2E6D7B5AA5D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EAC72-88DF-A14B-B7F4-DF7C92546515}" type="pres">
      <dgm:prSet presAssocID="{E513B83B-80EA-5C47-BF9E-4E8955F5D88F}" presName="parTrans" presStyleLbl="sibTrans2D1" presStyleIdx="3" presStyleCnt="5"/>
      <dgm:spPr/>
      <dgm:t>
        <a:bodyPr/>
        <a:lstStyle/>
        <a:p>
          <a:endParaRPr lang="en-US"/>
        </a:p>
      </dgm:t>
    </dgm:pt>
    <dgm:pt modelId="{80F78A95-A605-3548-BDE2-76C758807A27}" type="pres">
      <dgm:prSet presAssocID="{E513B83B-80EA-5C47-BF9E-4E8955F5D88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B368052D-1B88-EA47-9490-14788101781F}" type="pres">
      <dgm:prSet presAssocID="{4BAF27D4-A68F-1544-A6BE-34A55443357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243961-8D46-7A43-9E78-CC84D72918B4}" type="pres">
      <dgm:prSet presAssocID="{435274F6-521A-0F4D-9E61-DF0E65F6C3CB}" presName="parTrans" presStyleLbl="sibTrans2D1" presStyleIdx="4" presStyleCnt="5"/>
      <dgm:spPr/>
      <dgm:t>
        <a:bodyPr/>
        <a:lstStyle/>
        <a:p>
          <a:endParaRPr lang="en-US"/>
        </a:p>
      </dgm:t>
    </dgm:pt>
    <dgm:pt modelId="{E29EFCF4-9FB3-9545-808E-23AFA2FE2630}" type="pres">
      <dgm:prSet presAssocID="{435274F6-521A-0F4D-9E61-DF0E65F6C3CB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91BDAF9F-E41E-F043-B723-304EE18E3B3E}" type="pres">
      <dgm:prSet presAssocID="{72C64502-5F5B-1545-8992-05E8BF51FBB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403A4-162F-4149-8CA8-DFA09999C665}" type="presOf" srcId="{24DDBC64-CAD2-9B42-B013-05F84A676732}" destId="{23757437-5C67-414C-BF4A-4E9F514AE697}" srcOrd="0" destOrd="1" presId="urn:microsoft.com/office/officeart/2005/8/layout/radial5"/>
    <dgm:cxn modelId="{40FC8BD2-87BC-F545-AC9B-7D555745A767}" srcId="{83B2DB20-34D3-B94C-8E7D-4013FC316C24}" destId="{4BAF27D4-A68F-1544-A6BE-34A554433579}" srcOrd="3" destOrd="0" parTransId="{E513B83B-80EA-5C47-BF9E-4E8955F5D88F}" sibTransId="{189BC83E-8BF1-1943-853A-D6521B61DE4F}"/>
    <dgm:cxn modelId="{94D2AAA8-5813-0046-A1FE-2433CC8993E5}" type="presOf" srcId="{F542BB37-7F59-2346-84BD-623971566760}" destId="{59796729-757C-754C-8669-47C828C6DED7}" srcOrd="0" destOrd="0" presId="urn:microsoft.com/office/officeart/2005/8/layout/radial5"/>
    <dgm:cxn modelId="{F3954689-CBEC-CA47-9FE1-0505F01BECD6}" type="presOf" srcId="{72C64502-5F5B-1545-8992-05E8BF51FBB4}" destId="{91BDAF9F-E41E-F043-B723-304EE18E3B3E}" srcOrd="0" destOrd="0" presId="urn:microsoft.com/office/officeart/2005/8/layout/radial5"/>
    <dgm:cxn modelId="{05A85C58-4C1A-0948-BA00-553958DB3FD5}" srcId="{83B2DB20-34D3-B94C-8E7D-4013FC316C24}" destId="{72C64502-5F5B-1545-8992-05E8BF51FBB4}" srcOrd="4" destOrd="0" parTransId="{435274F6-521A-0F4D-9E61-DF0E65F6C3CB}" sibTransId="{5AC554A6-8EBA-FD4A-A3D0-05611B95B210}"/>
    <dgm:cxn modelId="{3DB8AA2B-7640-8641-B6A5-3EF80ED2CD09}" srcId="{EBD84724-F8BF-964B-9F88-D22139FB9B0C}" destId="{00A6B839-240A-884A-BF23-881985952448}" srcOrd="0" destOrd="0" parTransId="{ADDE3A91-E7B3-3441-9031-A0CE707835D1}" sibTransId="{E384F904-F6CD-EE48-ABEF-66B811DDE737}"/>
    <dgm:cxn modelId="{1284E748-990F-3843-A288-1B5BF5DEAF5C}" srcId="{2E194F6F-9ED9-DE4B-B6F3-F3BB763DE96C}" destId="{83B2DB20-34D3-B94C-8E7D-4013FC316C24}" srcOrd="0" destOrd="0" parTransId="{3CD95B4C-05D2-DE44-9F6A-B2BFD20C5AAA}" sibTransId="{3F25218F-57E0-3B48-B983-AC981535E102}"/>
    <dgm:cxn modelId="{C30B27CC-BDD7-924E-8976-8358427BB7E0}" type="presOf" srcId="{4BAF27D4-A68F-1544-A6BE-34A554433579}" destId="{B368052D-1B88-EA47-9490-14788101781F}" srcOrd="0" destOrd="0" presId="urn:microsoft.com/office/officeart/2005/8/layout/radial5"/>
    <dgm:cxn modelId="{D5E1AE1A-0777-6745-8298-F9899AF0741F}" type="presOf" srcId="{956E209D-B1BF-934E-9259-259B085F60C6}" destId="{91BDAF9F-E41E-F043-B723-304EE18E3B3E}" srcOrd="0" destOrd="1" presId="urn:microsoft.com/office/officeart/2005/8/layout/radial5"/>
    <dgm:cxn modelId="{2350309F-E733-EB4B-82C5-2CD597C1B508}" type="presOf" srcId="{7F73FB3D-8302-4C41-A5BE-5C0E5E510926}" destId="{10C45450-1DB7-2C40-8F90-593558B98918}" srcOrd="0" destOrd="0" presId="urn:microsoft.com/office/officeart/2005/8/layout/radial5"/>
    <dgm:cxn modelId="{B734DB45-0EAB-E149-8C3B-CB025F2479D2}" type="presOf" srcId="{F542BB37-7F59-2346-84BD-623971566760}" destId="{8CF312F1-2346-D145-9A95-03491C8804DF}" srcOrd="1" destOrd="0" presId="urn:microsoft.com/office/officeart/2005/8/layout/radial5"/>
    <dgm:cxn modelId="{2EB7EF58-8A3E-9245-BE46-B29E429D01A7}" srcId="{72C64502-5F5B-1545-8992-05E8BF51FBB4}" destId="{956E209D-B1BF-934E-9259-259B085F60C6}" srcOrd="0" destOrd="0" parTransId="{3E419F03-5C21-2545-87F5-43FA6D0F6378}" sibTransId="{6CEA214E-4838-B74D-BFE2-6CB804F406AD}"/>
    <dgm:cxn modelId="{6A86E70A-6C21-2146-B5B2-5FD60A0103A4}" srcId="{83B2DB20-34D3-B94C-8E7D-4013FC316C24}" destId="{EBD84724-F8BF-964B-9F88-D22139FB9B0C}" srcOrd="0" destOrd="0" parTransId="{39EE07AA-AB4E-E04C-A16E-E25FCB371941}" sibTransId="{191E1671-3506-A64A-8A92-387DEAAFE83B}"/>
    <dgm:cxn modelId="{9355CD22-DF0A-A448-B30C-CD678124549E}" type="presOf" srcId="{E513B83B-80EA-5C47-BF9E-4E8955F5D88F}" destId="{80F78A95-A605-3548-BDE2-76C758807A27}" srcOrd="1" destOrd="0" presId="urn:microsoft.com/office/officeart/2005/8/layout/radial5"/>
    <dgm:cxn modelId="{7C6E8D00-07A8-134D-B362-964AD5DDD5B4}" srcId="{25AF8E0A-552B-614B-98BC-2E6D7B5AA5D3}" destId="{A0433E5B-642A-EA4A-8645-EAC3F998B308}" srcOrd="0" destOrd="0" parTransId="{88EF0277-D3E2-874A-A82C-67B4055049F6}" sibTransId="{EF244D6C-4F89-9347-B7F7-E832881DB23A}"/>
    <dgm:cxn modelId="{5C362A6D-B5B3-414C-B59D-1819D25569E5}" type="presOf" srcId="{00A6B839-240A-884A-BF23-881985952448}" destId="{7DF0255A-C2A1-774F-93CC-0FC6D40DDF43}" srcOrd="0" destOrd="1" presId="urn:microsoft.com/office/officeart/2005/8/layout/radial5"/>
    <dgm:cxn modelId="{1ED1875E-C185-594E-936D-7C02269FD601}" type="presOf" srcId="{E513B83B-80EA-5C47-BF9E-4E8955F5D88F}" destId="{932EAC72-88DF-A14B-B7F4-DF7C92546515}" srcOrd="0" destOrd="0" presId="urn:microsoft.com/office/officeart/2005/8/layout/radial5"/>
    <dgm:cxn modelId="{0E25AC13-28AD-C94E-9B67-E7EC845847A8}" type="presOf" srcId="{2E194F6F-9ED9-DE4B-B6F3-F3BB763DE96C}" destId="{0D7B7B50-FDA2-9642-B21C-92F20D77339C}" srcOrd="0" destOrd="0" presId="urn:microsoft.com/office/officeart/2005/8/layout/radial5"/>
    <dgm:cxn modelId="{6BF0F906-5BBE-B14B-9F54-D1444F32487B}" srcId="{ED9A7A6D-1492-574C-BEC0-995B3565471D}" destId="{24DDBC64-CAD2-9B42-B013-05F84A676732}" srcOrd="0" destOrd="0" parTransId="{01667FA2-00E9-FE48-9162-E1DCD2E161AB}" sibTransId="{0B1193DF-6507-0E48-8181-3DB96AE1034D}"/>
    <dgm:cxn modelId="{49A51979-3858-6640-8546-E649700D4463}" type="presOf" srcId="{39EE07AA-AB4E-E04C-A16E-E25FCB371941}" destId="{0634FD23-BCFB-B742-B6EE-665A9E85ED71}" srcOrd="1" destOrd="0" presId="urn:microsoft.com/office/officeart/2005/8/layout/radial5"/>
    <dgm:cxn modelId="{868973B5-BAC9-6846-AED0-4090A54C2B7F}" type="presOf" srcId="{EBD84724-F8BF-964B-9F88-D22139FB9B0C}" destId="{7DF0255A-C2A1-774F-93CC-0FC6D40DDF43}" srcOrd="0" destOrd="0" presId="urn:microsoft.com/office/officeart/2005/8/layout/radial5"/>
    <dgm:cxn modelId="{8248E87A-3205-3444-9072-1CB39733BF24}" type="presOf" srcId="{7F73FB3D-8302-4C41-A5BE-5C0E5E510926}" destId="{207F90BA-97C6-B54E-8B0D-20A3DD0A3AF6}" srcOrd="1" destOrd="0" presId="urn:microsoft.com/office/officeart/2005/8/layout/radial5"/>
    <dgm:cxn modelId="{829A614A-A5C3-CF4B-A7E1-DCD2BDBAE459}" type="presOf" srcId="{ED9A7A6D-1492-574C-BEC0-995B3565471D}" destId="{23757437-5C67-414C-BF4A-4E9F514AE697}" srcOrd="0" destOrd="0" presId="urn:microsoft.com/office/officeart/2005/8/layout/radial5"/>
    <dgm:cxn modelId="{A1039388-E50A-D84C-ACBE-94FEF1E4E764}" srcId="{83B2DB20-34D3-B94C-8E7D-4013FC316C24}" destId="{25AF8E0A-552B-614B-98BC-2E6D7B5AA5D3}" srcOrd="2" destOrd="0" parTransId="{F542BB37-7F59-2346-84BD-623971566760}" sibTransId="{82FB3DBC-4B0D-CD43-9CDC-D1A0F6A824D9}"/>
    <dgm:cxn modelId="{0D2980C3-326D-A944-9BFB-BAE6B54DA32F}" type="presOf" srcId="{A0433E5B-642A-EA4A-8645-EAC3F998B308}" destId="{1B6B7D15-7666-6F40-BF28-ABC4D28D073C}" srcOrd="0" destOrd="1" presId="urn:microsoft.com/office/officeart/2005/8/layout/radial5"/>
    <dgm:cxn modelId="{F3002C69-5158-9949-899B-45C9B3E4CACB}" type="presOf" srcId="{D3AB8932-7CC9-EA42-90CB-13942C943C63}" destId="{B368052D-1B88-EA47-9490-14788101781F}" srcOrd="0" destOrd="1" presId="urn:microsoft.com/office/officeart/2005/8/layout/radial5"/>
    <dgm:cxn modelId="{48448E43-01BC-7F44-B09C-9C88B31A01DD}" srcId="{4BAF27D4-A68F-1544-A6BE-34A554433579}" destId="{D3AB8932-7CC9-EA42-90CB-13942C943C63}" srcOrd="0" destOrd="0" parTransId="{C5930761-7374-CF4B-A61D-D3098DE6CB12}" sibTransId="{AC306A32-C557-6E4A-8B98-C3641AA6329B}"/>
    <dgm:cxn modelId="{EDEBC19E-7E0C-0A48-962D-006C7C20DFF9}" type="presOf" srcId="{435274F6-521A-0F4D-9E61-DF0E65F6C3CB}" destId="{18243961-8D46-7A43-9E78-CC84D72918B4}" srcOrd="0" destOrd="0" presId="urn:microsoft.com/office/officeart/2005/8/layout/radial5"/>
    <dgm:cxn modelId="{5D5E0F2D-FF9C-0D4D-9C6E-1D1F288A41AD}" type="presOf" srcId="{25AF8E0A-552B-614B-98BC-2E6D7B5AA5D3}" destId="{1B6B7D15-7666-6F40-BF28-ABC4D28D073C}" srcOrd="0" destOrd="0" presId="urn:microsoft.com/office/officeart/2005/8/layout/radial5"/>
    <dgm:cxn modelId="{DEF39B59-75B6-454B-8864-46C3B4C5F597}" type="presOf" srcId="{83B2DB20-34D3-B94C-8E7D-4013FC316C24}" destId="{AFABB3BD-9417-C144-8866-470563478A06}" srcOrd="0" destOrd="0" presId="urn:microsoft.com/office/officeart/2005/8/layout/radial5"/>
    <dgm:cxn modelId="{0FC3B9A2-9736-4949-A675-935B592AB4CC}" type="presOf" srcId="{435274F6-521A-0F4D-9E61-DF0E65F6C3CB}" destId="{E29EFCF4-9FB3-9545-808E-23AFA2FE2630}" srcOrd="1" destOrd="0" presId="urn:microsoft.com/office/officeart/2005/8/layout/radial5"/>
    <dgm:cxn modelId="{AF011BB5-8930-4F4E-9102-F1A31F2BC6C2}" type="presOf" srcId="{39EE07AA-AB4E-E04C-A16E-E25FCB371941}" destId="{EB81A967-8A88-1541-8470-70988EBE4A74}" srcOrd="0" destOrd="0" presId="urn:microsoft.com/office/officeart/2005/8/layout/radial5"/>
    <dgm:cxn modelId="{3757F3E3-0028-5A4D-BB20-6CC2CC4052B6}" srcId="{83B2DB20-34D3-B94C-8E7D-4013FC316C24}" destId="{ED9A7A6D-1492-574C-BEC0-995B3565471D}" srcOrd="1" destOrd="0" parTransId="{7F73FB3D-8302-4C41-A5BE-5C0E5E510926}" sibTransId="{25334A5A-D6C8-6B48-A8D4-F494437E4D1F}"/>
    <dgm:cxn modelId="{8CA13306-D63E-A246-8CED-0E6E015C5F9D}" type="presParOf" srcId="{0D7B7B50-FDA2-9642-B21C-92F20D77339C}" destId="{AFABB3BD-9417-C144-8866-470563478A06}" srcOrd="0" destOrd="0" presId="urn:microsoft.com/office/officeart/2005/8/layout/radial5"/>
    <dgm:cxn modelId="{2AD6D454-9AC5-0D46-8673-2B056335AD7E}" type="presParOf" srcId="{0D7B7B50-FDA2-9642-B21C-92F20D77339C}" destId="{EB81A967-8A88-1541-8470-70988EBE4A74}" srcOrd="1" destOrd="0" presId="urn:microsoft.com/office/officeart/2005/8/layout/radial5"/>
    <dgm:cxn modelId="{811CE4E8-6FDA-2F4A-8A23-2E8A329C3BAA}" type="presParOf" srcId="{EB81A967-8A88-1541-8470-70988EBE4A74}" destId="{0634FD23-BCFB-B742-B6EE-665A9E85ED71}" srcOrd="0" destOrd="0" presId="urn:microsoft.com/office/officeart/2005/8/layout/radial5"/>
    <dgm:cxn modelId="{DABD1C5F-2543-4C43-A409-01436D77ABAF}" type="presParOf" srcId="{0D7B7B50-FDA2-9642-B21C-92F20D77339C}" destId="{7DF0255A-C2A1-774F-93CC-0FC6D40DDF43}" srcOrd="2" destOrd="0" presId="urn:microsoft.com/office/officeart/2005/8/layout/radial5"/>
    <dgm:cxn modelId="{C8E00093-8335-004B-AF4E-8DBB96B45CBC}" type="presParOf" srcId="{0D7B7B50-FDA2-9642-B21C-92F20D77339C}" destId="{10C45450-1DB7-2C40-8F90-593558B98918}" srcOrd="3" destOrd="0" presId="urn:microsoft.com/office/officeart/2005/8/layout/radial5"/>
    <dgm:cxn modelId="{B37605F6-9700-704F-868D-2BF92DF86B53}" type="presParOf" srcId="{10C45450-1DB7-2C40-8F90-593558B98918}" destId="{207F90BA-97C6-B54E-8B0D-20A3DD0A3AF6}" srcOrd="0" destOrd="0" presId="urn:microsoft.com/office/officeart/2005/8/layout/radial5"/>
    <dgm:cxn modelId="{7F351EC3-08D7-1B4D-B67D-0EA38F554056}" type="presParOf" srcId="{0D7B7B50-FDA2-9642-B21C-92F20D77339C}" destId="{23757437-5C67-414C-BF4A-4E9F514AE697}" srcOrd="4" destOrd="0" presId="urn:microsoft.com/office/officeart/2005/8/layout/radial5"/>
    <dgm:cxn modelId="{C8D003B6-4920-A44F-8474-28CE8199E5E6}" type="presParOf" srcId="{0D7B7B50-FDA2-9642-B21C-92F20D77339C}" destId="{59796729-757C-754C-8669-47C828C6DED7}" srcOrd="5" destOrd="0" presId="urn:microsoft.com/office/officeart/2005/8/layout/radial5"/>
    <dgm:cxn modelId="{734219F5-F3F8-5641-B669-0A96AAC01698}" type="presParOf" srcId="{59796729-757C-754C-8669-47C828C6DED7}" destId="{8CF312F1-2346-D145-9A95-03491C8804DF}" srcOrd="0" destOrd="0" presId="urn:microsoft.com/office/officeart/2005/8/layout/radial5"/>
    <dgm:cxn modelId="{48404CB8-332E-7944-AAF7-F0E628CCCB98}" type="presParOf" srcId="{0D7B7B50-FDA2-9642-B21C-92F20D77339C}" destId="{1B6B7D15-7666-6F40-BF28-ABC4D28D073C}" srcOrd="6" destOrd="0" presId="urn:microsoft.com/office/officeart/2005/8/layout/radial5"/>
    <dgm:cxn modelId="{A5047E9F-63AC-204D-8CB6-E9347A479D2E}" type="presParOf" srcId="{0D7B7B50-FDA2-9642-B21C-92F20D77339C}" destId="{932EAC72-88DF-A14B-B7F4-DF7C92546515}" srcOrd="7" destOrd="0" presId="urn:microsoft.com/office/officeart/2005/8/layout/radial5"/>
    <dgm:cxn modelId="{D659FEE4-E91C-AB48-943F-3A7E5A31B46C}" type="presParOf" srcId="{932EAC72-88DF-A14B-B7F4-DF7C92546515}" destId="{80F78A95-A605-3548-BDE2-76C758807A27}" srcOrd="0" destOrd="0" presId="urn:microsoft.com/office/officeart/2005/8/layout/radial5"/>
    <dgm:cxn modelId="{65C89A84-F182-1542-A136-317BE009C06B}" type="presParOf" srcId="{0D7B7B50-FDA2-9642-B21C-92F20D77339C}" destId="{B368052D-1B88-EA47-9490-14788101781F}" srcOrd="8" destOrd="0" presId="urn:microsoft.com/office/officeart/2005/8/layout/radial5"/>
    <dgm:cxn modelId="{148B1088-8077-1D44-AFBD-35DAF99F151F}" type="presParOf" srcId="{0D7B7B50-FDA2-9642-B21C-92F20D77339C}" destId="{18243961-8D46-7A43-9E78-CC84D72918B4}" srcOrd="9" destOrd="0" presId="urn:microsoft.com/office/officeart/2005/8/layout/radial5"/>
    <dgm:cxn modelId="{7A0FBBC1-D39E-FA46-8018-03A40432347A}" type="presParOf" srcId="{18243961-8D46-7A43-9E78-CC84D72918B4}" destId="{E29EFCF4-9FB3-9545-808E-23AFA2FE2630}" srcOrd="0" destOrd="0" presId="urn:microsoft.com/office/officeart/2005/8/layout/radial5"/>
    <dgm:cxn modelId="{DF7BEDE3-DE13-BC4E-B73C-60AE2C3A49F7}" type="presParOf" srcId="{0D7B7B50-FDA2-9642-B21C-92F20D77339C}" destId="{91BDAF9F-E41E-F043-B723-304EE18E3B3E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CB1B3F-7284-6F4F-B03A-B1C8B478460C}" type="doc">
      <dgm:prSet loTypeId="urn:microsoft.com/office/officeart/2005/8/layout/targe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E9CDC9-98E3-5D40-AF7A-58631BD4A227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programmed I/O there is a close correspondence between the I/O-related instructions that the processor fetches from memory and the I/O commands that the processor issues to an I/O module to execute the instructions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D98987D-1E02-2E47-9986-AE43478CF36D}" type="parTrans" cxnId="{DA59469C-1DF0-5846-957C-D2A7A0EDF6AD}">
      <dgm:prSet/>
      <dgm:spPr/>
      <dgm:t>
        <a:bodyPr/>
        <a:lstStyle/>
        <a:p>
          <a:endParaRPr lang="en-US"/>
        </a:p>
      </dgm:t>
    </dgm:pt>
    <dgm:pt modelId="{14427CB5-64DE-8640-93FB-AAAE1316F03A}" type="sibTrans" cxnId="{DA59469C-1DF0-5846-957C-D2A7A0EDF6AD}">
      <dgm:prSet/>
      <dgm:spPr/>
      <dgm:t>
        <a:bodyPr/>
        <a:lstStyle/>
        <a:p>
          <a:endParaRPr lang="en-US"/>
        </a:p>
      </dgm:t>
    </dgm:pt>
    <dgm:pt modelId="{B7724777-71BF-BF44-B50B-40065B581871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form of the instruction depends on the way in which external devices are addressed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54B62C7-3DFE-9845-BE8E-4475EF163E1F}" type="parTrans" cxnId="{636A2996-D168-254D-8DFF-3B97C2C8238E}">
      <dgm:prSet/>
      <dgm:spPr/>
      <dgm:t>
        <a:bodyPr/>
        <a:lstStyle/>
        <a:p>
          <a:endParaRPr lang="en-US"/>
        </a:p>
      </dgm:t>
    </dgm:pt>
    <dgm:pt modelId="{4B9300B5-AADD-0544-9540-81FD59EA3DDC}" type="sibTrans" cxnId="{636A2996-D168-254D-8DFF-3B97C2C8238E}">
      <dgm:prSet/>
      <dgm:spPr/>
      <dgm:t>
        <a:bodyPr/>
        <a:lstStyle/>
        <a:p>
          <a:endParaRPr lang="en-US"/>
        </a:p>
      </dgm:t>
    </dgm:pt>
    <dgm:pt modelId="{46971C9E-C24D-1D4D-AB01-562754A705EC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Each I/O device connected through I/O modules is given a unique identifier or address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B3A632-5764-254F-9965-6154DA001E92}" type="parTrans" cxnId="{FD6E22AE-3BC3-E345-A170-23428B3BEE4A}">
      <dgm:prSet/>
      <dgm:spPr/>
      <dgm:t>
        <a:bodyPr/>
        <a:lstStyle/>
        <a:p>
          <a:endParaRPr lang="en-US"/>
        </a:p>
      </dgm:t>
    </dgm:pt>
    <dgm:pt modelId="{B4C12133-8E2A-C041-A4F2-EF165FF5E632}" type="sibTrans" cxnId="{FD6E22AE-3BC3-E345-A170-23428B3BEE4A}">
      <dgm:prSet/>
      <dgm:spPr/>
      <dgm:t>
        <a:bodyPr/>
        <a:lstStyle/>
        <a:p>
          <a:endParaRPr lang="en-US"/>
        </a:p>
      </dgm:t>
    </dgm:pt>
    <dgm:pt modelId="{84FE1BE3-37A4-3B45-9F09-4FA434229570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When the processor issues an I/O command, the command contains the address of the desired device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45E44F-D162-0B49-9E0C-70670BDE4A90}" type="parTrans" cxnId="{DD83F9E4-E4F3-A446-8E96-447BE9706AB6}">
      <dgm:prSet/>
      <dgm:spPr/>
      <dgm:t>
        <a:bodyPr/>
        <a:lstStyle/>
        <a:p>
          <a:endParaRPr lang="en-US"/>
        </a:p>
      </dgm:t>
    </dgm:pt>
    <dgm:pt modelId="{005F6B1C-BD36-AD4E-AC5B-9F5FB5F74D3A}" type="sibTrans" cxnId="{DD83F9E4-E4F3-A446-8E96-447BE9706AB6}">
      <dgm:prSet/>
      <dgm:spPr/>
      <dgm:t>
        <a:bodyPr/>
        <a:lstStyle/>
        <a:p>
          <a:endParaRPr lang="en-US"/>
        </a:p>
      </dgm:t>
    </dgm:pt>
    <dgm:pt modelId="{507D6E63-293F-E349-B81B-8FF85CCCFE05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Thus each I/O module must interpret the address lines to determine if the command is for itself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2726EC-79A8-B040-968B-27A0C78D9EE3}" type="parTrans" cxnId="{5175C7AF-6915-3541-A303-AAB05DAC7460}">
      <dgm:prSet/>
      <dgm:spPr/>
      <dgm:t>
        <a:bodyPr/>
        <a:lstStyle/>
        <a:p>
          <a:endParaRPr lang="en-US"/>
        </a:p>
      </dgm:t>
    </dgm:pt>
    <dgm:pt modelId="{FBA726DB-1E58-EB4D-9C12-4D202D682CDD}" type="sibTrans" cxnId="{5175C7AF-6915-3541-A303-AAB05DAC7460}">
      <dgm:prSet/>
      <dgm:spPr/>
      <dgm:t>
        <a:bodyPr/>
        <a:lstStyle/>
        <a:p>
          <a:endParaRPr lang="en-US"/>
        </a:p>
      </dgm:t>
    </dgm:pt>
    <dgm:pt modelId="{BFEF0A71-74EA-4044-8AC2-41D21C59A12B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Memory-mapped I/O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197B1C-9263-FD41-BC5B-866C38F387A5}" type="parTrans" cxnId="{603BAF9D-FEA4-0B48-BF54-696AB2687BC2}">
      <dgm:prSet/>
      <dgm:spPr/>
      <dgm:t>
        <a:bodyPr/>
        <a:lstStyle/>
        <a:p>
          <a:endParaRPr lang="en-US"/>
        </a:p>
      </dgm:t>
    </dgm:pt>
    <dgm:pt modelId="{0BDA2D19-CCB7-BC47-9200-F5801844B4CE}" type="sibTrans" cxnId="{603BAF9D-FEA4-0B48-BF54-696AB2687BC2}">
      <dgm:prSet/>
      <dgm:spPr/>
      <dgm:t>
        <a:bodyPr/>
        <a:lstStyle/>
        <a:p>
          <a:endParaRPr lang="en-US"/>
        </a:p>
      </dgm:t>
    </dgm:pt>
    <dgm:pt modelId="{B4FF581B-F4FF-214D-831F-85314D894D91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There is a single address space for memory locations and I/O devices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643422-5CB6-6A44-AA0A-96BAC2CC8735}" type="parTrans" cxnId="{9330EC38-8BA3-574C-9E0C-F3D50FCE6249}">
      <dgm:prSet/>
      <dgm:spPr/>
      <dgm:t>
        <a:bodyPr/>
        <a:lstStyle/>
        <a:p>
          <a:endParaRPr lang="en-US"/>
        </a:p>
      </dgm:t>
    </dgm:pt>
    <dgm:pt modelId="{FDD61106-1134-7948-AC64-2C6B95FB86F7}" type="sibTrans" cxnId="{9330EC38-8BA3-574C-9E0C-F3D50FCE6249}">
      <dgm:prSet/>
      <dgm:spPr/>
      <dgm:t>
        <a:bodyPr/>
        <a:lstStyle/>
        <a:p>
          <a:endParaRPr lang="en-US"/>
        </a:p>
      </dgm:t>
    </dgm:pt>
    <dgm:pt modelId="{937752D6-EA5C-9E4B-A082-8C2300A280FC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single read line and a single write line are needed on the bus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608E109-A37E-154A-9310-AE41D915BD86}" type="parTrans" cxnId="{B48FB75B-ACB5-D34F-AD83-54B1C7476172}">
      <dgm:prSet/>
      <dgm:spPr/>
      <dgm:t>
        <a:bodyPr/>
        <a:lstStyle/>
        <a:p>
          <a:endParaRPr lang="en-US"/>
        </a:p>
      </dgm:t>
    </dgm:pt>
    <dgm:pt modelId="{9D0C17F2-081D-104F-9F25-6FDB504ACABB}" type="sibTrans" cxnId="{B48FB75B-ACB5-D34F-AD83-54B1C7476172}">
      <dgm:prSet/>
      <dgm:spPr/>
      <dgm:t>
        <a:bodyPr/>
        <a:lstStyle/>
        <a:p>
          <a:endParaRPr lang="en-US"/>
        </a:p>
      </dgm:t>
    </dgm:pt>
    <dgm:pt modelId="{1CEB8B0E-488D-3944-BBCF-7797477AC38A}" type="pres">
      <dgm:prSet presAssocID="{24CB1B3F-7284-6F4F-B03A-B1C8B478460C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22C87F3-7532-F34B-B245-990D41F3B46B}" type="pres">
      <dgm:prSet presAssocID="{24CB1B3F-7284-6F4F-B03A-B1C8B478460C}" presName="outerBox" presStyleCnt="0"/>
      <dgm:spPr/>
    </dgm:pt>
    <dgm:pt modelId="{186C3487-D930-474B-8B6C-26486CEE388F}" type="pres">
      <dgm:prSet presAssocID="{24CB1B3F-7284-6F4F-B03A-B1C8B478460C}" presName="outerBoxParent" presStyleLbl="node1" presStyleIdx="0" presStyleCnt="3"/>
      <dgm:spPr/>
      <dgm:t>
        <a:bodyPr/>
        <a:lstStyle/>
        <a:p>
          <a:endParaRPr lang="en-US"/>
        </a:p>
      </dgm:t>
    </dgm:pt>
    <dgm:pt modelId="{16042A49-132A-8B4A-BB63-D78C7C21B920}" type="pres">
      <dgm:prSet presAssocID="{24CB1B3F-7284-6F4F-B03A-B1C8B478460C}" presName="outerBoxChildren" presStyleCnt="0"/>
      <dgm:spPr/>
    </dgm:pt>
    <dgm:pt modelId="{D9E0821F-18B7-3648-A412-574102ADFAC5}" type="pres">
      <dgm:prSet presAssocID="{B7724777-71BF-BF44-B50B-40065B581871}" presName="oChild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0FC1EE-27E6-F54C-91FD-6D41469702C3}" type="pres">
      <dgm:prSet presAssocID="{24CB1B3F-7284-6F4F-B03A-B1C8B478460C}" presName="middleBox" presStyleCnt="0"/>
      <dgm:spPr/>
    </dgm:pt>
    <dgm:pt modelId="{E160426F-36A1-D34E-90B9-159EBE5C1F14}" type="pres">
      <dgm:prSet presAssocID="{24CB1B3F-7284-6F4F-B03A-B1C8B478460C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3B749350-7535-3C46-AEFF-536C11AC5634}" type="pres">
      <dgm:prSet presAssocID="{24CB1B3F-7284-6F4F-B03A-B1C8B478460C}" presName="middleBoxChildren" presStyleCnt="0"/>
      <dgm:spPr/>
    </dgm:pt>
    <dgm:pt modelId="{888F03EE-EA62-0A44-BCD7-2C960EBED35A}" type="pres">
      <dgm:prSet presAssocID="{84FE1BE3-37A4-3B45-9F09-4FA434229570}" presName="mChild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27CA8-9280-E346-8CCC-9C5806303607}" type="pres">
      <dgm:prSet presAssocID="{005F6B1C-BD36-AD4E-AC5B-9F5FB5F74D3A}" presName="middleSibTrans" presStyleCnt="0"/>
      <dgm:spPr/>
    </dgm:pt>
    <dgm:pt modelId="{0ED11A57-7F16-7A46-98F1-9D827DB07889}" type="pres">
      <dgm:prSet presAssocID="{507D6E63-293F-E349-B81B-8FF85CCCFE05}" presName="mChild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5D8471-9A8C-2C41-B3BB-6B6D23F2B363}" type="pres">
      <dgm:prSet presAssocID="{24CB1B3F-7284-6F4F-B03A-B1C8B478460C}" presName="centerBox" presStyleCnt="0"/>
      <dgm:spPr/>
    </dgm:pt>
    <dgm:pt modelId="{36FFC2E4-7C6D-114C-8D2C-508E3EBD9206}" type="pres">
      <dgm:prSet presAssocID="{24CB1B3F-7284-6F4F-B03A-B1C8B478460C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578516EA-C7D1-8648-A9E4-3031C198478A}" type="pres">
      <dgm:prSet presAssocID="{24CB1B3F-7284-6F4F-B03A-B1C8B478460C}" presName="centerBoxChildren" presStyleCnt="0"/>
      <dgm:spPr/>
    </dgm:pt>
    <dgm:pt modelId="{D9C69BC1-FB71-E346-ABC9-68531B4638A4}" type="pres">
      <dgm:prSet presAssocID="{B4FF581B-F4FF-214D-831F-85314D894D91}" presName="cChild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CDBE6-364A-C541-979D-7977D9F09C45}" type="pres">
      <dgm:prSet presAssocID="{FDD61106-1134-7948-AC64-2C6B95FB86F7}" presName="centerSibTrans" presStyleCnt="0"/>
      <dgm:spPr/>
    </dgm:pt>
    <dgm:pt modelId="{CA82B6EE-48D1-BB4C-8112-D3045325C9A0}" type="pres">
      <dgm:prSet presAssocID="{937752D6-EA5C-9E4B-A082-8C2300A280FC}" presName="cChild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46C411-71A1-764A-803C-0FF70080D165}" type="presOf" srcId="{24CB1B3F-7284-6F4F-B03A-B1C8B478460C}" destId="{1CEB8B0E-488D-3944-BBCF-7797477AC38A}" srcOrd="0" destOrd="0" presId="urn:microsoft.com/office/officeart/2005/8/layout/target2"/>
    <dgm:cxn modelId="{636A2996-D168-254D-8DFF-3B97C2C8238E}" srcId="{8BE9CDC9-98E3-5D40-AF7A-58631BD4A227}" destId="{B7724777-71BF-BF44-B50B-40065B581871}" srcOrd="0" destOrd="0" parTransId="{554B62C7-3DFE-9845-BE8E-4475EF163E1F}" sibTransId="{4B9300B5-AADD-0544-9540-81FD59EA3DDC}"/>
    <dgm:cxn modelId="{5175C7AF-6915-3541-A303-AAB05DAC7460}" srcId="{46971C9E-C24D-1D4D-AB01-562754A705EC}" destId="{507D6E63-293F-E349-B81B-8FF85CCCFE05}" srcOrd="1" destOrd="0" parTransId="{792726EC-79A8-B040-968B-27A0C78D9EE3}" sibTransId="{FBA726DB-1E58-EB4D-9C12-4D202D682CDD}"/>
    <dgm:cxn modelId="{09C4390C-A882-F640-90E3-20C738487F80}" type="presOf" srcId="{8BE9CDC9-98E3-5D40-AF7A-58631BD4A227}" destId="{186C3487-D930-474B-8B6C-26486CEE388F}" srcOrd="0" destOrd="0" presId="urn:microsoft.com/office/officeart/2005/8/layout/target2"/>
    <dgm:cxn modelId="{FEBA4D61-216A-584A-B147-C5409EA9DEA0}" type="presOf" srcId="{46971C9E-C24D-1D4D-AB01-562754A705EC}" destId="{E160426F-36A1-D34E-90B9-159EBE5C1F14}" srcOrd="0" destOrd="0" presId="urn:microsoft.com/office/officeart/2005/8/layout/target2"/>
    <dgm:cxn modelId="{B48FB75B-ACB5-D34F-AD83-54B1C7476172}" srcId="{BFEF0A71-74EA-4044-8AC2-41D21C59A12B}" destId="{937752D6-EA5C-9E4B-A082-8C2300A280FC}" srcOrd="1" destOrd="0" parTransId="{A608E109-A37E-154A-9310-AE41D915BD86}" sibTransId="{9D0C17F2-081D-104F-9F25-6FDB504ACABB}"/>
    <dgm:cxn modelId="{9330EC38-8BA3-574C-9E0C-F3D50FCE6249}" srcId="{BFEF0A71-74EA-4044-8AC2-41D21C59A12B}" destId="{B4FF581B-F4FF-214D-831F-85314D894D91}" srcOrd="0" destOrd="0" parTransId="{3B643422-5CB6-6A44-AA0A-96BAC2CC8735}" sibTransId="{FDD61106-1134-7948-AC64-2C6B95FB86F7}"/>
    <dgm:cxn modelId="{DD83F9E4-E4F3-A446-8E96-447BE9706AB6}" srcId="{46971C9E-C24D-1D4D-AB01-562754A705EC}" destId="{84FE1BE3-37A4-3B45-9F09-4FA434229570}" srcOrd="0" destOrd="0" parTransId="{E045E44F-D162-0B49-9E0C-70670BDE4A90}" sibTransId="{005F6B1C-BD36-AD4E-AC5B-9F5FB5F74D3A}"/>
    <dgm:cxn modelId="{61B31ABA-CDB7-6C42-B1CB-FA5EB1ECD20D}" type="presOf" srcId="{507D6E63-293F-E349-B81B-8FF85CCCFE05}" destId="{0ED11A57-7F16-7A46-98F1-9D827DB07889}" srcOrd="0" destOrd="0" presId="urn:microsoft.com/office/officeart/2005/8/layout/target2"/>
    <dgm:cxn modelId="{FE5880EA-0421-B149-A1ED-5C625BAE234B}" type="presOf" srcId="{B4FF581B-F4FF-214D-831F-85314D894D91}" destId="{D9C69BC1-FB71-E346-ABC9-68531B4638A4}" srcOrd="0" destOrd="0" presId="urn:microsoft.com/office/officeart/2005/8/layout/target2"/>
    <dgm:cxn modelId="{DA59469C-1DF0-5846-957C-D2A7A0EDF6AD}" srcId="{24CB1B3F-7284-6F4F-B03A-B1C8B478460C}" destId="{8BE9CDC9-98E3-5D40-AF7A-58631BD4A227}" srcOrd="0" destOrd="0" parTransId="{0D98987D-1E02-2E47-9986-AE43478CF36D}" sibTransId="{14427CB5-64DE-8640-93FB-AAAE1316F03A}"/>
    <dgm:cxn modelId="{C80C0643-B7DA-7540-B05B-FB93AA396ABF}" type="presOf" srcId="{BFEF0A71-74EA-4044-8AC2-41D21C59A12B}" destId="{36FFC2E4-7C6D-114C-8D2C-508E3EBD9206}" srcOrd="0" destOrd="0" presId="urn:microsoft.com/office/officeart/2005/8/layout/target2"/>
    <dgm:cxn modelId="{382F2ECF-371A-204B-A76F-6F4C0841A426}" type="presOf" srcId="{84FE1BE3-37A4-3B45-9F09-4FA434229570}" destId="{888F03EE-EA62-0A44-BCD7-2C960EBED35A}" srcOrd="0" destOrd="0" presId="urn:microsoft.com/office/officeart/2005/8/layout/target2"/>
    <dgm:cxn modelId="{FD6E22AE-3BC3-E345-A170-23428B3BEE4A}" srcId="{24CB1B3F-7284-6F4F-B03A-B1C8B478460C}" destId="{46971C9E-C24D-1D4D-AB01-562754A705EC}" srcOrd="1" destOrd="0" parTransId="{ACB3A632-5764-254F-9965-6154DA001E92}" sibTransId="{B4C12133-8E2A-C041-A4F2-EF165FF5E632}"/>
    <dgm:cxn modelId="{2E699FA1-5662-8C48-8540-E2CAEA892E76}" type="presOf" srcId="{937752D6-EA5C-9E4B-A082-8C2300A280FC}" destId="{CA82B6EE-48D1-BB4C-8112-D3045325C9A0}" srcOrd="0" destOrd="0" presId="urn:microsoft.com/office/officeart/2005/8/layout/target2"/>
    <dgm:cxn modelId="{66EAF84C-3770-9341-B709-B49D0EC81710}" type="presOf" srcId="{B7724777-71BF-BF44-B50B-40065B581871}" destId="{D9E0821F-18B7-3648-A412-574102ADFAC5}" srcOrd="0" destOrd="0" presId="urn:microsoft.com/office/officeart/2005/8/layout/target2"/>
    <dgm:cxn modelId="{603BAF9D-FEA4-0B48-BF54-696AB2687BC2}" srcId="{24CB1B3F-7284-6F4F-B03A-B1C8B478460C}" destId="{BFEF0A71-74EA-4044-8AC2-41D21C59A12B}" srcOrd="2" destOrd="0" parTransId="{72197B1C-9263-FD41-BC5B-866C38F387A5}" sibTransId="{0BDA2D19-CCB7-BC47-9200-F5801844B4CE}"/>
    <dgm:cxn modelId="{0532E498-8B31-E840-BA30-CE197F8307A3}" type="presParOf" srcId="{1CEB8B0E-488D-3944-BBCF-7797477AC38A}" destId="{722C87F3-7532-F34B-B245-990D41F3B46B}" srcOrd="0" destOrd="0" presId="urn:microsoft.com/office/officeart/2005/8/layout/target2"/>
    <dgm:cxn modelId="{EDEB7631-8FC1-7B45-A8E6-FA56F5379706}" type="presParOf" srcId="{722C87F3-7532-F34B-B245-990D41F3B46B}" destId="{186C3487-D930-474B-8B6C-26486CEE388F}" srcOrd="0" destOrd="0" presId="urn:microsoft.com/office/officeart/2005/8/layout/target2"/>
    <dgm:cxn modelId="{D7DFCDAE-CCB4-CF4F-BC62-40D7223CB387}" type="presParOf" srcId="{722C87F3-7532-F34B-B245-990D41F3B46B}" destId="{16042A49-132A-8B4A-BB63-D78C7C21B920}" srcOrd="1" destOrd="0" presId="urn:microsoft.com/office/officeart/2005/8/layout/target2"/>
    <dgm:cxn modelId="{5898F73A-7A9A-D84B-9FB4-F4C5C8CEE8C9}" type="presParOf" srcId="{16042A49-132A-8B4A-BB63-D78C7C21B920}" destId="{D9E0821F-18B7-3648-A412-574102ADFAC5}" srcOrd="0" destOrd="0" presId="urn:microsoft.com/office/officeart/2005/8/layout/target2"/>
    <dgm:cxn modelId="{92FC411F-688F-1B42-A92D-07DC2A64CC1B}" type="presParOf" srcId="{1CEB8B0E-488D-3944-BBCF-7797477AC38A}" destId="{360FC1EE-27E6-F54C-91FD-6D41469702C3}" srcOrd="1" destOrd="0" presId="urn:microsoft.com/office/officeart/2005/8/layout/target2"/>
    <dgm:cxn modelId="{52D7DD19-64A9-EB49-B127-F31EABEDF18F}" type="presParOf" srcId="{360FC1EE-27E6-F54C-91FD-6D41469702C3}" destId="{E160426F-36A1-D34E-90B9-159EBE5C1F14}" srcOrd="0" destOrd="0" presId="urn:microsoft.com/office/officeart/2005/8/layout/target2"/>
    <dgm:cxn modelId="{F7E85D8A-B41D-5149-B41A-35B49016966B}" type="presParOf" srcId="{360FC1EE-27E6-F54C-91FD-6D41469702C3}" destId="{3B749350-7535-3C46-AEFF-536C11AC5634}" srcOrd="1" destOrd="0" presId="urn:microsoft.com/office/officeart/2005/8/layout/target2"/>
    <dgm:cxn modelId="{309CFD3A-7DF0-6E4D-B749-7A877DD607EF}" type="presParOf" srcId="{3B749350-7535-3C46-AEFF-536C11AC5634}" destId="{888F03EE-EA62-0A44-BCD7-2C960EBED35A}" srcOrd="0" destOrd="0" presId="urn:microsoft.com/office/officeart/2005/8/layout/target2"/>
    <dgm:cxn modelId="{851589C4-3337-8447-967B-C0B0B3EA8C75}" type="presParOf" srcId="{3B749350-7535-3C46-AEFF-536C11AC5634}" destId="{4F027CA8-9280-E346-8CCC-9C5806303607}" srcOrd="1" destOrd="0" presId="urn:microsoft.com/office/officeart/2005/8/layout/target2"/>
    <dgm:cxn modelId="{D78D0CC1-EC7E-C14A-906A-0D4269679029}" type="presParOf" srcId="{3B749350-7535-3C46-AEFF-536C11AC5634}" destId="{0ED11A57-7F16-7A46-98F1-9D827DB07889}" srcOrd="2" destOrd="0" presId="urn:microsoft.com/office/officeart/2005/8/layout/target2"/>
    <dgm:cxn modelId="{38654691-B0A1-9647-AE8E-AA4645C0BE09}" type="presParOf" srcId="{1CEB8B0E-488D-3944-BBCF-7797477AC38A}" destId="{4D5D8471-9A8C-2C41-B3BB-6B6D23F2B363}" srcOrd="2" destOrd="0" presId="urn:microsoft.com/office/officeart/2005/8/layout/target2"/>
    <dgm:cxn modelId="{1577E0B6-6E4E-1644-BC4C-F1D00CFDC5C5}" type="presParOf" srcId="{4D5D8471-9A8C-2C41-B3BB-6B6D23F2B363}" destId="{36FFC2E4-7C6D-114C-8D2C-508E3EBD9206}" srcOrd="0" destOrd="0" presId="urn:microsoft.com/office/officeart/2005/8/layout/target2"/>
    <dgm:cxn modelId="{D14423C7-711B-D747-BCAD-5EAE702D99F6}" type="presParOf" srcId="{4D5D8471-9A8C-2C41-B3BB-6B6D23F2B363}" destId="{578516EA-C7D1-8648-A9E4-3031C198478A}" srcOrd="1" destOrd="0" presId="urn:microsoft.com/office/officeart/2005/8/layout/target2"/>
    <dgm:cxn modelId="{D648C570-BD19-5C41-B0C8-F01CC8CA8C1C}" type="presParOf" srcId="{578516EA-C7D1-8648-A9E4-3031C198478A}" destId="{D9C69BC1-FB71-E346-ABC9-68531B4638A4}" srcOrd="0" destOrd="0" presId="urn:microsoft.com/office/officeart/2005/8/layout/target2"/>
    <dgm:cxn modelId="{54FAD771-F8A5-4D43-AFF9-1064FDCC4E9D}" type="presParOf" srcId="{578516EA-C7D1-8648-A9E4-3031C198478A}" destId="{EA8CDBE6-364A-C541-979D-7977D9F09C45}" srcOrd="1" destOrd="0" presId="urn:microsoft.com/office/officeart/2005/8/layout/target2"/>
    <dgm:cxn modelId="{F10BD7CB-08AD-FC45-9801-58FE4026AB2E}" type="presParOf" srcId="{578516EA-C7D1-8648-A9E4-3031C198478A}" destId="{CA82B6EE-48D1-BB4C-8112-D3045325C9A0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631D8C-C76E-4141-949C-8411656D8D26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C409AA-E74E-8A43-81E7-20E795899708}">
      <dgm:prSet/>
      <dgm:spPr>
        <a:solidFill>
          <a:schemeClr val="accent4"/>
        </a:solidFill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problem with programmed I/O is that the processor has to wait a long time for the I/O module to be ready for either reception or transmission of data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A95C6D-E067-8444-80C8-71BAEDE19722}" type="parTrans" cxnId="{1F14FDA6-5095-6B4C-9A2C-5C68F1113248}">
      <dgm:prSet/>
      <dgm:spPr/>
      <dgm:t>
        <a:bodyPr/>
        <a:lstStyle/>
        <a:p>
          <a:endParaRPr lang="en-US"/>
        </a:p>
      </dgm:t>
    </dgm:pt>
    <dgm:pt modelId="{B78682D2-6696-1A42-BBD9-2648B928CCBF}" type="sibTrans" cxnId="{1F14FDA6-5095-6B4C-9A2C-5C68F1113248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E8901660-7A45-5140-B454-4E2D8D5AA827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alternative is for the processor to issue an I/O command to a module and then go on to do some other useful work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BB6BD76-E2EC-6140-96B7-2A8726CD09A3}" type="parTrans" cxnId="{7A4E5EDA-F85C-A14C-AC6E-0B6B2550C620}">
      <dgm:prSet/>
      <dgm:spPr/>
      <dgm:t>
        <a:bodyPr/>
        <a:lstStyle/>
        <a:p>
          <a:endParaRPr lang="en-US"/>
        </a:p>
      </dgm:t>
    </dgm:pt>
    <dgm:pt modelId="{D4EFD207-8600-4040-8D3A-F2036A0B2E97}" type="sibTrans" cxnId="{7A4E5EDA-F85C-A14C-AC6E-0B6B2550C62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2E1FE990-DE05-034D-8526-9193E1EAF18E}">
      <dgm:prSet/>
      <dgm:spPr>
        <a:solidFill>
          <a:schemeClr val="accent3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I/O module will then interrupt the processor to request service when it is ready to exchange data with the processor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0844F29-E1D1-FC41-96F1-965B063FA075}" type="parTrans" cxnId="{8953CEF4-9091-AD47-9B89-AE93777EFE8F}">
      <dgm:prSet/>
      <dgm:spPr/>
      <dgm:t>
        <a:bodyPr/>
        <a:lstStyle/>
        <a:p>
          <a:endParaRPr lang="en-US"/>
        </a:p>
      </dgm:t>
    </dgm:pt>
    <dgm:pt modelId="{E7FC6A39-52E1-A94B-B8DC-2A6A544CCC6A}" type="sibTrans" cxnId="{8953CEF4-9091-AD47-9B89-AE93777EFE8F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D1AB6957-487C-FB47-BDE1-E47D7193CC3E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processor executes the data transfer and resumes its former processing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DCC1BA8-D607-594A-93C6-8A02DA61376A}" type="parTrans" cxnId="{59036F06-985C-7F42-B191-4214E5EB5F1F}">
      <dgm:prSet/>
      <dgm:spPr/>
      <dgm:t>
        <a:bodyPr/>
        <a:lstStyle/>
        <a:p>
          <a:endParaRPr lang="en-US"/>
        </a:p>
      </dgm:t>
    </dgm:pt>
    <dgm:pt modelId="{19DFBF3D-387F-F948-B644-74367A6A01E2}" type="sibTrans" cxnId="{59036F06-985C-7F42-B191-4214E5EB5F1F}">
      <dgm:prSet/>
      <dgm:spPr/>
      <dgm:t>
        <a:bodyPr/>
        <a:lstStyle/>
        <a:p>
          <a:endParaRPr lang="en-US"/>
        </a:p>
      </dgm:t>
    </dgm:pt>
    <dgm:pt modelId="{37038750-B625-5942-B498-3DF48AA3E481}" type="pres">
      <dgm:prSet presAssocID="{DD631D8C-C76E-4141-949C-8411656D8D2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E03F2C-0E06-7A4A-A8EB-218E9FF17455}" type="pres">
      <dgm:prSet presAssocID="{DD631D8C-C76E-4141-949C-8411656D8D26}" presName="dummyMaxCanvas" presStyleCnt="0">
        <dgm:presLayoutVars/>
      </dgm:prSet>
      <dgm:spPr/>
    </dgm:pt>
    <dgm:pt modelId="{2D081643-A97E-8045-A04A-A5246EDD4742}" type="pres">
      <dgm:prSet presAssocID="{DD631D8C-C76E-4141-949C-8411656D8D26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FBAA2-0298-2246-8B0B-C48AEAF19927}" type="pres">
      <dgm:prSet presAssocID="{DD631D8C-C76E-4141-949C-8411656D8D26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39314B-7B16-FF42-8A93-06167E077AB1}" type="pres">
      <dgm:prSet presAssocID="{DD631D8C-C76E-4141-949C-8411656D8D26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55A3E-B462-CE46-ADD7-0A2B96FC095F}" type="pres">
      <dgm:prSet presAssocID="{DD631D8C-C76E-4141-949C-8411656D8D26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50B52-5D4C-0148-8E62-5277CDF3A5C7}" type="pres">
      <dgm:prSet presAssocID="{DD631D8C-C76E-4141-949C-8411656D8D26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A835B4-ED2B-9747-9CA1-E778865DDC3A}" type="pres">
      <dgm:prSet presAssocID="{DD631D8C-C76E-4141-949C-8411656D8D26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B718B-E4CA-054E-A922-09189E21162A}" type="pres">
      <dgm:prSet presAssocID="{DD631D8C-C76E-4141-949C-8411656D8D26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6AB1F3-0042-BF44-852E-E236AF7AA5AB}" type="pres">
      <dgm:prSet presAssocID="{DD631D8C-C76E-4141-949C-8411656D8D26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830BA8-4BD1-CF44-8145-C1979AD6B59B}" type="pres">
      <dgm:prSet presAssocID="{DD631D8C-C76E-4141-949C-8411656D8D26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A0EC7-4D3A-B84D-84B7-44DA7B96F4F2}" type="pres">
      <dgm:prSet presAssocID="{DD631D8C-C76E-4141-949C-8411656D8D26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6BC47-187B-6F41-AC73-47BAFFDB553B}" type="pres">
      <dgm:prSet presAssocID="{DD631D8C-C76E-4141-949C-8411656D8D26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27162C-D623-CD4D-8D3D-65B13A25FE41}" type="presOf" srcId="{DD631D8C-C76E-4141-949C-8411656D8D26}" destId="{37038750-B625-5942-B498-3DF48AA3E481}" srcOrd="0" destOrd="0" presId="urn:microsoft.com/office/officeart/2005/8/layout/vProcess5"/>
    <dgm:cxn modelId="{66D1B9B3-A13B-F34E-B8FD-2955D6340016}" type="presOf" srcId="{D1AB6957-487C-FB47-BDE1-E47D7193CC3E}" destId="{FF555A3E-B462-CE46-ADD7-0A2B96FC095F}" srcOrd="0" destOrd="0" presId="urn:microsoft.com/office/officeart/2005/8/layout/vProcess5"/>
    <dgm:cxn modelId="{98EF90FB-F748-0E4A-B35C-C8DFD134DC79}" type="presOf" srcId="{D1AB6957-487C-FB47-BDE1-E47D7193CC3E}" destId="{D096BC47-187B-6F41-AC73-47BAFFDB553B}" srcOrd="1" destOrd="0" presId="urn:microsoft.com/office/officeart/2005/8/layout/vProcess5"/>
    <dgm:cxn modelId="{EDF6D664-0D05-3649-873F-9C587A010530}" type="presOf" srcId="{84C409AA-E74E-8A43-81E7-20E795899708}" destId="{2D081643-A97E-8045-A04A-A5246EDD4742}" srcOrd="0" destOrd="0" presId="urn:microsoft.com/office/officeart/2005/8/layout/vProcess5"/>
    <dgm:cxn modelId="{1F14FDA6-5095-6B4C-9A2C-5C68F1113248}" srcId="{DD631D8C-C76E-4141-949C-8411656D8D26}" destId="{84C409AA-E74E-8A43-81E7-20E795899708}" srcOrd="0" destOrd="0" parTransId="{1EA95C6D-E067-8444-80C8-71BAEDE19722}" sibTransId="{B78682D2-6696-1A42-BBD9-2648B928CCBF}"/>
    <dgm:cxn modelId="{7A4E5EDA-F85C-A14C-AC6E-0B6B2550C620}" srcId="{DD631D8C-C76E-4141-949C-8411656D8D26}" destId="{E8901660-7A45-5140-B454-4E2D8D5AA827}" srcOrd="1" destOrd="0" parTransId="{0BB6BD76-E2EC-6140-96B7-2A8726CD09A3}" sibTransId="{D4EFD207-8600-4040-8D3A-F2036A0B2E97}"/>
    <dgm:cxn modelId="{9E907098-FEF5-F84E-88B0-661E89EAC90E}" type="presOf" srcId="{2E1FE990-DE05-034D-8526-9193E1EAF18E}" destId="{9C39314B-7B16-FF42-8A93-06167E077AB1}" srcOrd="0" destOrd="0" presId="urn:microsoft.com/office/officeart/2005/8/layout/vProcess5"/>
    <dgm:cxn modelId="{8953CEF4-9091-AD47-9B89-AE93777EFE8F}" srcId="{DD631D8C-C76E-4141-949C-8411656D8D26}" destId="{2E1FE990-DE05-034D-8526-9193E1EAF18E}" srcOrd="2" destOrd="0" parTransId="{70844F29-E1D1-FC41-96F1-965B063FA075}" sibTransId="{E7FC6A39-52E1-A94B-B8DC-2A6A544CCC6A}"/>
    <dgm:cxn modelId="{4A9CF355-BE3D-D74F-8672-6B0AB9AFACBB}" type="presOf" srcId="{2E1FE990-DE05-034D-8526-9193E1EAF18E}" destId="{AF0A0EC7-4D3A-B84D-84B7-44DA7B96F4F2}" srcOrd="1" destOrd="0" presId="urn:microsoft.com/office/officeart/2005/8/layout/vProcess5"/>
    <dgm:cxn modelId="{9BEC915B-68C6-1941-A8B9-043093219A08}" type="presOf" srcId="{E8901660-7A45-5140-B454-4E2D8D5AA827}" destId="{2F830BA8-4BD1-CF44-8145-C1979AD6B59B}" srcOrd="1" destOrd="0" presId="urn:microsoft.com/office/officeart/2005/8/layout/vProcess5"/>
    <dgm:cxn modelId="{95CC499D-AE6C-AE4B-9123-9D58C9A86F57}" type="presOf" srcId="{D4EFD207-8600-4040-8D3A-F2036A0B2E97}" destId="{A1A835B4-ED2B-9747-9CA1-E778865DDC3A}" srcOrd="0" destOrd="0" presId="urn:microsoft.com/office/officeart/2005/8/layout/vProcess5"/>
    <dgm:cxn modelId="{D3F18214-9AD4-5849-9A03-B8D116854E03}" type="presOf" srcId="{B78682D2-6696-1A42-BBD9-2648B928CCBF}" destId="{17450B52-5D4C-0148-8E62-5277CDF3A5C7}" srcOrd="0" destOrd="0" presId="urn:microsoft.com/office/officeart/2005/8/layout/vProcess5"/>
    <dgm:cxn modelId="{F8A43784-F8C4-9F4C-980C-A664A0293C68}" type="presOf" srcId="{84C409AA-E74E-8A43-81E7-20E795899708}" destId="{506AB1F3-0042-BF44-852E-E236AF7AA5AB}" srcOrd="1" destOrd="0" presId="urn:microsoft.com/office/officeart/2005/8/layout/vProcess5"/>
    <dgm:cxn modelId="{59036F06-985C-7F42-B191-4214E5EB5F1F}" srcId="{DD631D8C-C76E-4141-949C-8411656D8D26}" destId="{D1AB6957-487C-FB47-BDE1-E47D7193CC3E}" srcOrd="3" destOrd="0" parTransId="{7DCC1BA8-D607-594A-93C6-8A02DA61376A}" sibTransId="{19DFBF3D-387F-F948-B644-74367A6A01E2}"/>
    <dgm:cxn modelId="{9DF4EC0C-8C78-7641-8AB0-93C21665AA9B}" type="presOf" srcId="{E7FC6A39-52E1-A94B-B8DC-2A6A544CCC6A}" destId="{254B718B-E4CA-054E-A922-09189E21162A}" srcOrd="0" destOrd="0" presId="urn:microsoft.com/office/officeart/2005/8/layout/vProcess5"/>
    <dgm:cxn modelId="{B911BA13-E76F-7E4F-B64F-B76D9B7CC067}" type="presOf" srcId="{E8901660-7A45-5140-B454-4E2D8D5AA827}" destId="{BC5FBAA2-0298-2246-8B0B-C48AEAF19927}" srcOrd="0" destOrd="0" presId="urn:microsoft.com/office/officeart/2005/8/layout/vProcess5"/>
    <dgm:cxn modelId="{BAE729A8-46E4-B84E-9968-3B7FC7D38250}" type="presParOf" srcId="{37038750-B625-5942-B498-3DF48AA3E481}" destId="{56E03F2C-0E06-7A4A-A8EB-218E9FF17455}" srcOrd="0" destOrd="0" presId="urn:microsoft.com/office/officeart/2005/8/layout/vProcess5"/>
    <dgm:cxn modelId="{9879A4ED-FE60-094D-944F-853D93D464CF}" type="presParOf" srcId="{37038750-B625-5942-B498-3DF48AA3E481}" destId="{2D081643-A97E-8045-A04A-A5246EDD4742}" srcOrd="1" destOrd="0" presId="urn:microsoft.com/office/officeart/2005/8/layout/vProcess5"/>
    <dgm:cxn modelId="{9DC5C5C2-651B-BD4E-BEB0-89EF985CBAD7}" type="presParOf" srcId="{37038750-B625-5942-B498-3DF48AA3E481}" destId="{BC5FBAA2-0298-2246-8B0B-C48AEAF19927}" srcOrd="2" destOrd="0" presId="urn:microsoft.com/office/officeart/2005/8/layout/vProcess5"/>
    <dgm:cxn modelId="{236ADBCD-B99D-9C43-9F8D-46073D4B1244}" type="presParOf" srcId="{37038750-B625-5942-B498-3DF48AA3E481}" destId="{9C39314B-7B16-FF42-8A93-06167E077AB1}" srcOrd="3" destOrd="0" presId="urn:microsoft.com/office/officeart/2005/8/layout/vProcess5"/>
    <dgm:cxn modelId="{DB9046B9-A3EE-9748-A689-7B4C1A47FBAA}" type="presParOf" srcId="{37038750-B625-5942-B498-3DF48AA3E481}" destId="{FF555A3E-B462-CE46-ADD7-0A2B96FC095F}" srcOrd="4" destOrd="0" presId="urn:microsoft.com/office/officeart/2005/8/layout/vProcess5"/>
    <dgm:cxn modelId="{39D378F4-7193-574E-951B-5E5D53B11CA7}" type="presParOf" srcId="{37038750-B625-5942-B498-3DF48AA3E481}" destId="{17450B52-5D4C-0148-8E62-5277CDF3A5C7}" srcOrd="5" destOrd="0" presId="urn:microsoft.com/office/officeart/2005/8/layout/vProcess5"/>
    <dgm:cxn modelId="{0BE1BD9F-217D-484B-AECA-9F89AF9AF68A}" type="presParOf" srcId="{37038750-B625-5942-B498-3DF48AA3E481}" destId="{A1A835B4-ED2B-9747-9CA1-E778865DDC3A}" srcOrd="6" destOrd="0" presId="urn:microsoft.com/office/officeart/2005/8/layout/vProcess5"/>
    <dgm:cxn modelId="{08FC6AD0-6FAC-E746-BBEC-CB605C60F680}" type="presParOf" srcId="{37038750-B625-5942-B498-3DF48AA3E481}" destId="{254B718B-E4CA-054E-A922-09189E21162A}" srcOrd="7" destOrd="0" presId="urn:microsoft.com/office/officeart/2005/8/layout/vProcess5"/>
    <dgm:cxn modelId="{9C110B12-2A04-2740-9C78-AF4358B73613}" type="presParOf" srcId="{37038750-B625-5942-B498-3DF48AA3E481}" destId="{506AB1F3-0042-BF44-852E-E236AF7AA5AB}" srcOrd="8" destOrd="0" presId="urn:microsoft.com/office/officeart/2005/8/layout/vProcess5"/>
    <dgm:cxn modelId="{BAF8365A-06C4-CB47-B39F-7C3F41BA1FC8}" type="presParOf" srcId="{37038750-B625-5942-B498-3DF48AA3E481}" destId="{2F830BA8-4BD1-CF44-8145-C1979AD6B59B}" srcOrd="9" destOrd="0" presId="urn:microsoft.com/office/officeart/2005/8/layout/vProcess5"/>
    <dgm:cxn modelId="{CFC3785A-410D-0540-8A85-A2A02118B7CE}" type="presParOf" srcId="{37038750-B625-5942-B498-3DF48AA3E481}" destId="{AF0A0EC7-4D3A-B84D-84B7-44DA7B96F4F2}" srcOrd="10" destOrd="0" presId="urn:microsoft.com/office/officeart/2005/8/layout/vProcess5"/>
    <dgm:cxn modelId="{5697F772-71DD-9642-A5D3-BD783BBD352A}" type="presParOf" srcId="{37038750-B625-5942-B498-3DF48AA3E481}" destId="{D096BC47-187B-6F41-AC73-47BAFFDB553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97292E-1072-914E-A524-434D6CCD021C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74FB7F-8646-4944-BD49-5FB2EDAFDDFB}">
      <dgm:prSet/>
      <dgm:spPr/>
      <dgm:t>
        <a:bodyPr/>
        <a:lstStyle/>
        <a:p>
          <a:pPr rtl="0"/>
          <a:r>
            <a:rPr lang="en-US" dirty="0" smtClean="0"/>
            <a:t>Two design issues arise in implementing interrupt I/O:</a:t>
          </a:r>
          <a:endParaRPr lang="en-US" dirty="0"/>
        </a:p>
      </dgm:t>
    </dgm:pt>
    <dgm:pt modelId="{F1B850DD-8F3D-1A4E-A91A-51CCC55B8C37}" type="parTrans" cxnId="{7149DBB6-2CEE-0948-982C-55C2F38A6920}">
      <dgm:prSet/>
      <dgm:spPr/>
      <dgm:t>
        <a:bodyPr/>
        <a:lstStyle/>
        <a:p>
          <a:endParaRPr lang="en-US"/>
        </a:p>
      </dgm:t>
    </dgm:pt>
    <dgm:pt modelId="{A29CF1BD-FAD1-6848-8016-329B85F8FDCC}" type="sibTrans" cxnId="{7149DBB6-2CEE-0948-982C-55C2F38A6920}">
      <dgm:prSet/>
      <dgm:spPr/>
      <dgm:t>
        <a:bodyPr/>
        <a:lstStyle/>
        <a:p>
          <a:endParaRPr lang="en-US"/>
        </a:p>
      </dgm:t>
    </dgm:pt>
    <dgm:pt modelId="{59A8949A-1615-2743-B144-D9A44E7F06AA}">
      <dgm:prSet/>
      <dgm:spPr/>
      <dgm:t>
        <a:bodyPr/>
        <a:lstStyle/>
        <a:p>
          <a:pPr rtl="0">
            <a:lnSpc>
              <a:spcPct val="90000"/>
            </a:lnSpc>
            <a:spcAft>
              <a:spcPts val="2760"/>
            </a:spcAft>
          </a:pPr>
          <a:r>
            <a:rPr lang="en-US" dirty="0" smtClean="0"/>
            <a:t>Because there will be multiple I/O modules how does the processor determine which device issued the interrupt?</a:t>
          </a:r>
          <a:endParaRPr lang="en-US" dirty="0"/>
        </a:p>
      </dgm:t>
    </dgm:pt>
    <dgm:pt modelId="{4B4FDFF7-2ED7-264B-B7E1-038E0E40AA41}" type="parTrans" cxnId="{015D23C1-A542-434C-8DBC-60086A938CC9}">
      <dgm:prSet/>
      <dgm:spPr/>
      <dgm:t>
        <a:bodyPr/>
        <a:lstStyle/>
        <a:p>
          <a:endParaRPr lang="en-US"/>
        </a:p>
      </dgm:t>
    </dgm:pt>
    <dgm:pt modelId="{FF0F12F6-3B43-4547-B5BD-08E8733A779C}" type="sibTrans" cxnId="{015D23C1-A542-434C-8DBC-60086A938CC9}">
      <dgm:prSet/>
      <dgm:spPr/>
      <dgm:t>
        <a:bodyPr/>
        <a:lstStyle/>
        <a:p>
          <a:endParaRPr lang="en-US"/>
        </a:p>
      </dgm:t>
    </dgm:pt>
    <dgm:pt modelId="{33BD0BC1-9BB7-0C4A-BE61-DCCB0A569CAD}">
      <dgm:prSet/>
      <dgm:spPr/>
      <dgm:t>
        <a:bodyPr/>
        <a:lstStyle/>
        <a:p>
          <a:pPr rtl="0">
            <a:lnSpc>
              <a:spcPct val="90000"/>
            </a:lnSpc>
            <a:spcAft>
              <a:spcPts val="2760"/>
            </a:spcAft>
          </a:pPr>
          <a:r>
            <a:rPr lang="en-US" dirty="0" smtClean="0"/>
            <a:t>If multiple interrupts have occurred how does the processor decide which one to process?</a:t>
          </a:r>
          <a:endParaRPr lang="en-US" dirty="0"/>
        </a:p>
      </dgm:t>
    </dgm:pt>
    <dgm:pt modelId="{2D9E16DC-5EA6-F142-AF18-1AB3F341AD43}" type="parTrans" cxnId="{369812B3-4263-BF43-BCFE-A3E28CC9AC32}">
      <dgm:prSet/>
      <dgm:spPr/>
      <dgm:t>
        <a:bodyPr/>
        <a:lstStyle/>
        <a:p>
          <a:endParaRPr lang="en-US"/>
        </a:p>
      </dgm:t>
    </dgm:pt>
    <dgm:pt modelId="{9AA7AD9E-787F-F14F-96A5-8A8A83580255}" type="sibTrans" cxnId="{369812B3-4263-BF43-BCFE-A3E28CC9AC32}">
      <dgm:prSet/>
      <dgm:spPr/>
      <dgm:t>
        <a:bodyPr/>
        <a:lstStyle/>
        <a:p>
          <a:endParaRPr lang="en-US"/>
        </a:p>
      </dgm:t>
    </dgm:pt>
    <dgm:pt modelId="{C90C425A-3699-C94F-949A-9F2EE7373416}" type="pres">
      <dgm:prSet presAssocID="{8F97292E-1072-914E-A524-434D6CCD021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9B3CF0-9CAE-B343-B232-5C2465E8FC3E}" type="pres">
      <dgm:prSet presAssocID="{B274FB7F-8646-4944-BD49-5FB2EDAFDDFB}" presName="circle1" presStyleLbl="node1" presStyleIdx="0" presStyleCnt="1"/>
      <dgm:spPr/>
    </dgm:pt>
    <dgm:pt modelId="{B69453AE-0509-B746-BC23-18E5C6616DFB}" type="pres">
      <dgm:prSet presAssocID="{B274FB7F-8646-4944-BD49-5FB2EDAFDDFB}" presName="space" presStyleCnt="0"/>
      <dgm:spPr/>
    </dgm:pt>
    <dgm:pt modelId="{7D7FB7A5-F696-9647-ABB9-D8A22B79B8A6}" type="pres">
      <dgm:prSet presAssocID="{B274FB7F-8646-4944-BD49-5FB2EDAFDDFB}" presName="rect1" presStyleLbl="alignAcc1" presStyleIdx="0" presStyleCnt="1"/>
      <dgm:spPr/>
      <dgm:t>
        <a:bodyPr/>
        <a:lstStyle/>
        <a:p>
          <a:endParaRPr lang="en-US"/>
        </a:p>
      </dgm:t>
    </dgm:pt>
    <dgm:pt modelId="{DD14096B-5856-A049-BA4D-7D776A74C2E4}" type="pres">
      <dgm:prSet presAssocID="{B274FB7F-8646-4944-BD49-5FB2EDAFDDFB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9AB4DF-3535-8743-AE99-D8593EFA5EEC}" type="pres">
      <dgm:prSet presAssocID="{B274FB7F-8646-4944-BD49-5FB2EDAFDDFB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1769FA-460C-E14A-8C63-ADBC5FA6D677}" type="presOf" srcId="{59A8949A-1615-2743-B144-D9A44E7F06AA}" destId="{AA9AB4DF-3535-8743-AE99-D8593EFA5EEC}" srcOrd="0" destOrd="0" presId="urn:microsoft.com/office/officeart/2005/8/layout/target3"/>
    <dgm:cxn modelId="{80036205-3462-2746-82D6-F92164C7E3FC}" type="presOf" srcId="{B274FB7F-8646-4944-BD49-5FB2EDAFDDFB}" destId="{7D7FB7A5-F696-9647-ABB9-D8A22B79B8A6}" srcOrd="0" destOrd="0" presId="urn:microsoft.com/office/officeart/2005/8/layout/target3"/>
    <dgm:cxn modelId="{CA4D5C82-5E75-614B-9D93-E2CFBE767E7F}" type="presOf" srcId="{B274FB7F-8646-4944-BD49-5FB2EDAFDDFB}" destId="{DD14096B-5856-A049-BA4D-7D776A74C2E4}" srcOrd="1" destOrd="0" presId="urn:microsoft.com/office/officeart/2005/8/layout/target3"/>
    <dgm:cxn modelId="{369812B3-4263-BF43-BCFE-A3E28CC9AC32}" srcId="{B274FB7F-8646-4944-BD49-5FB2EDAFDDFB}" destId="{33BD0BC1-9BB7-0C4A-BE61-DCCB0A569CAD}" srcOrd="1" destOrd="0" parTransId="{2D9E16DC-5EA6-F142-AF18-1AB3F341AD43}" sibTransId="{9AA7AD9E-787F-F14F-96A5-8A8A83580255}"/>
    <dgm:cxn modelId="{7149DBB6-2CEE-0948-982C-55C2F38A6920}" srcId="{8F97292E-1072-914E-A524-434D6CCD021C}" destId="{B274FB7F-8646-4944-BD49-5FB2EDAFDDFB}" srcOrd="0" destOrd="0" parTransId="{F1B850DD-8F3D-1A4E-A91A-51CCC55B8C37}" sibTransId="{A29CF1BD-FAD1-6848-8016-329B85F8FDCC}"/>
    <dgm:cxn modelId="{50CC2C39-32CE-0C4E-BC3F-9027267E7674}" type="presOf" srcId="{8F97292E-1072-914E-A524-434D6CCD021C}" destId="{C90C425A-3699-C94F-949A-9F2EE7373416}" srcOrd="0" destOrd="0" presId="urn:microsoft.com/office/officeart/2005/8/layout/target3"/>
    <dgm:cxn modelId="{015D23C1-A542-434C-8DBC-60086A938CC9}" srcId="{B274FB7F-8646-4944-BD49-5FB2EDAFDDFB}" destId="{59A8949A-1615-2743-B144-D9A44E7F06AA}" srcOrd="0" destOrd="0" parTransId="{4B4FDFF7-2ED7-264B-B7E1-038E0E40AA41}" sibTransId="{FF0F12F6-3B43-4547-B5BD-08E8733A779C}"/>
    <dgm:cxn modelId="{00E9E8C4-1630-8041-92B8-FAED684D5D3B}" type="presOf" srcId="{33BD0BC1-9BB7-0C4A-BE61-DCCB0A569CAD}" destId="{AA9AB4DF-3535-8743-AE99-D8593EFA5EEC}" srcOrd="0" destOrd="1" presId="urn:microsoft.com/office/officeart/2005/8/layout/target3"/>
    <dgm:cxn modelId="{8368D925-5F9E-D64D-A8DD-D2E9B68A1FF1}" type="presParOf" srcId="{C90C425A-3699-C94F-949A-9F2EE7373416}" destId="{879B3CF0-9CAE-B343-B232-5C2465E8FC3E}" srcOrd="0" destOrd="0" presId="urn:microsoft.com/office/officeart/2005/8/layout/target3"/>
    <dgm:cxn modelId="{D7C22E50-7217-B246-BABD-3EF7510840F7}" type="presParOf" srcId="{C90C425A-3699-C94F-949A-9F2EE7373416}" destId="{B69453AE-0509-B746-BC23-18E5C6616DFB}" srcOrd="1" destOrd="0" presId="urn:microsoft.com/office/officeart/2005/8/layout/target3"/>
    <dgm:cxn modelId="{59FC14BF-942F-174E-A941-1435356C9616}" type="presParOf" srcId="{C90C425A-3699-C94F-949A-9F2EE7373416}" destId="{7D7FB7A5-F696-9647-ABB9-D8A22B79B8A6}" srcOrd="2" destOrd="0" presId="urn:microsoft.com/office/officeart/2005/8/layout/target3"/>
    <dgm:cxn modelId="{D9CA91D2-5096-404B-9E14-86E405CB44E6}" type="presParOf" srcId="{C90C425A-3699-C94F-949A-9F2EE7373416}" destId="{DD14096B-5856-A049-BA4D-7D776A74C2E4}" srcOrd="3" destOrd="0" presId="urn:microsoft.com/office/officeart/2005/8/layout/target3"/>
    <dgm:cxn modelId="{29BBB0D7-F25F-A446-8FC0-1CCD3F961E07}" type="presParOf" srcId="{C90C425A-3699-C94F-949A-9F2EE7373416}" destId="{AA9AB4DF-3535-8743-AE99-D8593EFA5EEC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A001C9-DE19-B041-932B-76E39135F20C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67D28A-4C66-024B-B6E1-02958D7CD478}">
      <dgm:prSet custT="1"/>
      <dgm:spPr/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does not pass through and is not stored in DMA chip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BC93BFF-32B6-B84B-A5D8-FF9EC3601871}" type="parTrans" cxnId="{4CDB65D6-35E7-EC42-8CE0-7443D7C15643}">
      <dgm:prSet/>
      <dgm:spPr/>
      <dgm:t>
        <a:bodyPr/>
        <a:lstStyle/>
        <a:p>
          <a:endParaRPr lang="en-US"/>
        </a:p>
      </dgm:t>
    </dgm:pt>
    <dgm:pt modelId="{14BBA213-0DBE-9B4E-9611-685995274D44}" type="sibTrans" cxnId="{4CDB65D6-35E7-EC42-8CE0-7443D7C15643}">
      <dgm:prSet/>
      <dgm:spPr/>
      <dgm:t>
        <a:bodyPr/>
        <a:lstStyle/>
        <a:p>
          <a:endParaRPr lang="en-US"/>
        </a:p>
      </dgm:t>
    </dgm:pt>
    <dgm:pt modelId="{BDB8497E-F68B-CA49-BAF5-0581D51CEA57}">
      <dgm:prSet custT="1"/>
      <dgm:spPr/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DMA only between I/O port and memory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3A2802C-C31E-EA43-AA42-278B00F09303}" type="parTrans" cxnId="{96875F85-AAFC-CD4A-BE74-5A7EF3F9FFAE}">
      <dgm:prSet/>
      <dgm:spPr/>
      <dgm:t>
        <a:bodyPr/>
        <a:lstStyle/>
        <a:p>
          <a:endParaRPr lang="en-US"/>
        </a:p>
      </dgm:t>
    </dgm:pt>
    <dgm:pt modelId="{5CD65B66-80EE-774F-B716-D7064E19C0C8}" type="sibTrans" cxnId="{96875F85-AAFC-CD4A-BE74-5A7EF3F9FFAE}">
      <dgm:prSet/>
      <dgm:spPr/>
      <dgm:t>
        <a:bodyPr/>
        <a:lstStyle/>
        <a:p>
          <a:endParaRPr lang="en-US"/>
        </a:p>
      </dgm:t>
    </dgm:pt>
    <dgm:pt modelId="{9AC34187-1BE6-B642-A006-6FC05779745D}">
      <dgm:prSet custT="1"/>
      <dgm:spPr/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 between two  I/O ports or two memory locations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7275835-D384-D94F-8ED9-2F28BAF7B8B5}" type="parTrans" cxnId="{E14FA968-A3C1-A644-8E0D-590F684F890E}">
      <dgm:prSet/>
      <dgm:spPr/>
      <dgm:t>
        <a:bodyPr/>
        <a:lstStyle/>
        <a:p>
          <a:endParaRPr lang="en-US"/>
        </a:p>
      </dgm:t>
    </dgm:pt>
    <dgm:pt modelId="{60484027-9A86-9E46-A8FE-8813379971E1}" type="sibTrans" cxnId="{E14FA968-A3C1-A644-8E0D-590F684F890E}">
      <dgm:prSet/>
      <dgm:spPr/>
      <dgm:t>
        <a:bodyPr/>
        <a:lstStyle/>
        <a:p>
          <a:endParaRPr lang="en-US"/>
        </a:p>
      </dgm:t>
    </dgm:pt>
    <dgm:pt modelId="{FDECE470-97ED-C546-97E9-43CB11258069}">
      <dgm:prSet custT="1"/>
      <dgm:spPr>
        <a:solidFill>
          <a:schemeClr val="accent3"/>
        </a:solidFill>
      </dgm:spPr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Can do memory to memory via register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0C677E-9AB6-BC4D-8980-021012E5B877}" type="parTrans" cxnId="{E8E0899E-E513-E34F-9C51-07A48B5E98BE}">
      <dgm:prSet/>
      <dgm:spPr/>
      <dgm:t>
        <a:bodyPr/>
        <a:lstStyle/>
        <a:p>
          <a:endParaRPr lang="en-US"/>
        </a:p>
      </dgm:t>
    </dgm:pt>
    <dgm:pt modelId="{7680942F-C434-0441-AA9C-06D565190E91}" type="sibTrans" cxnId="{E8E0899E-E513-E34F-9C51-07A48B5E98BE}">
      <dgm:prSet/>
      <dgm:spPr/>
      <dgm:t>
        <a:bodyPr/>
        <a:lstStyle/>
        <a:p>
          <a:endParaRPr lang="en-US"/>
        </a:p>
      </dgm:t>
    </dgm:pt>
    <dgm:pt modelId="{E1B83C30-D04D-644D-8829-E0F6B9B16503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8237 contains four DMA channels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8C1DA41-74B9-9448-B0F7-5BC0C03F1B15}" type="parTrans" cxnId="{D37A3A6E-5901-C942-B01E-5AE62AACA5DB}">
      <dgm:prSet/>
      <dgm:spPr/>
      <dgm:t>
        <a:bodyPr/>
        <a:lstStyle/>
        <a:p>
          <a:endParaRPr lang="en-US"/>
        </a:p>
      </dgm:t>
    </dgm:pt>
    <dgm:pt modelId="{466EF119-457D-6642-8470-2A064390DF18}" type="sibTrans" cxnId="{D37A3A6E-5901-C942-B01E-5AE62AACA5DB}">
      <dgm:prSet/>
      <dgm:spPr/>
      <dgm:t>
        <a:bodyPr/>
        <a:lstStyle/>
        <a:p>
          <a:endParaRPr lang="en-US"/>
        </a:p>
      </dgm:t>
    </dgm:pt>
    <dgm:pt modelId="{A8707185-9219-4C4E-8B17-2A461B826A39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Programmed independently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F5374B-5415-A240-9BDB-AFDDDA8C75FC}" type="parTrans" cxnId="{B0EA0C51-EF81-854B-A6AE-AF7EE15AF77A}">
      <dgm:prSet/>
      <dgm:spPr/>
      <dgm:t>
        <a:bodyPr/>
        <a:lstStyle/>
        <a:p>
          <a:endParaRPr lang="en-US"/>
        </a:p>
      </dgm:t>
    </dgm:pt>
    <dgm:pt modelId="{B1C59BAF-4BE2-4141-830C-2D41ED559A8B}" type="sibTrans" cxnId="{B0EA0C51-EF81-854B-A6AE-AF7EE15AF77A}">
      <dgm:prSet/>
      <dgm:spPr/>
      <dgm:t>
        <a:bodyPr/>
        <a:lstStyle/>
        <a:p>
          <a:endParaRPr lang="en-US"/>
        </a:p>
      </dgm:t>
    </dgm:pt>
    <dgm:pt modelId="{31E1B216-2459-3E40-AFEA-BDBD2E88AB6E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Any one active 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1BC83A-1D6A-F149-A844-7D4E273B5282}" type="parTrans" cxnId="{A84A4E05-2C45-E449-A4ED-FE2F0106CF90}">
      <dgm:prSet/>
      <dgm:spPr/>
      <dgm:t>
        <a:bodyPr/>
        <a:lstStyle/>
        <a:p>
          <a:endParaRPr lang="en-US"/>
        </a:p>
      </dgm:t>
    </dgm:pt>
    <dgm:pt modelId="{5CDD334A-EF97-B643-A73E-D97D50BEF569}" type="sibTrans" cxnId="{A84A4E05-2C45-E449-A4ED-FE2F0106CF90}">
      <dgm:prSet/>
      <dgm:spPr/>
      <dgm:t>
        <a:bodyPr/>
        <a:lstStyle/>
        <a:p>
          <a:endParaRPr lang="en-US"/>
        </a:p>
      </dgm:t>
    </dgm:pt>
    <dgm:pt modelId="{A3831DDF-A59E-1143-ADC4-742352CB528D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Numbered 0, 1, 2, and 3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8AD7341-A174-344C-9B78-D244258414A0}" type="parTrans" cxnId="{FCE13C4D-BB68-6C44-BF65-4880ECB8F5D7}">
      <dgm:prSet/>
      <dgm:spPr/>
      <dgm:t>
        <a:bodyPr/>
        <a:lstStyle/>
        <a:p>
          <a:endParaRPr lang="en-US"/>
        </a:p>
      </dgm:t>
    </dgm:pt>
    <dgm:pt modelId="{044F73E6-27C2-3A49-BB6D-9E5A2D8CFC15}" type="sibTrans" cxnId="{FCE13C4D-BB68-6C44-BF65-4880ECB8F5D7}">
      <dgm:prSet/>
      <dgm:spPr/>
      <dgm:t>
        <a:bodyPr/>
        <a:lstStyle/>
        <a:p>
          <a:endParaRPr lang="en-US"/>
        </a:p>
      </dgm:t>
    </dgm:pt>
    <dgm:pt modelId="{23087117-5A21-154E-9A37-B34D90AF0942}" type="pres">
      <dgm:prSet presAssocID="{F7A001C9-DE19-B041-932B-76E39135F20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DF43F4-1293-5E48-A798-95702836730C}" type="pres">
      <dgm:prSet presAssocID="{F367D28A-4C66-024B-B6E1-02958D7CD47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FB67F-F1A3-0E42-9238-42928D1CC534}" type="pres">
      <dgm:prSet presAssocID="{14BBA213-0DBE-9B4E-9611-685995274D44}" presName="sibTrans" presStyleCnt="0"/>
      <dgm:spPr/>
    </dgm:pt>
    <dgm:pt modelId="{6D0923C6-1336-6F4B-9F6C-8E245F0B16C9}" type="pres">
      <dgm:prSet presAssocID="{FDECE470-97ED-C546-97E9-43CB1125806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E6CC4-4619-5B42-971C-BAF662408C51}" type="pres">
      <dgm:prSet presAssocID="{7680942F-C434-0441-AA9C-06D565190E91}" presName="sibTrans" presStyleCnt="0"/>
      <dgm:spPr/>
    </dgm:pt>
    <dgm:pt modelId="{FF455D29-5FA7-7146-82AE-A75510D47359}" type="pres">
      <dgm:prSet presAssocID="{E1B83C30-D04D-644D-8829-E0F6B9B1650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E13C4D-BB68-6C44-BF65-4880ECB8F5D7}" srcId="{E1B83C30-D04D-644D-8829-E0F6B9B16503}" destId="{A3831DDF-A59E-1143-ADC4-742352CB528D}" srcOrd="2" destOrd="0" parTransId="{88AD7341-A174-344C-9B78-D244258414A0}" sibTransId="{044F73E6-27C2-3A49-BB6D-9E5A2D8CFC15}"/>
    <dgm:cxn modelId="{E14FA968-A3C1-A644-8E0D-590F684F890E}" srcId="{F367D28A-4C66-024B-B6E1-02958D7CD478}" destId="{9AC34187-1BE6-B642-A006-6FC05779745D}" srcOrd="1" destOrd="0" parTransId="{D7275835-D384-D94F-8ED9-2F28BAF7B8B5}" sibTransId="{60484027-9A86-9E46-A8FE-8813379971E1}"/>
    <dgm:cxn modelId="{0F15DCB2-ED73-6540-8E3C-AD67C37068C4}" type="presOf" srcId="{A3831DDF-A59E-1143-ADC4-742352CB528D}" destId="{FF455D29-5FA7-7146-82AE-A75510D47359}" srcOrd="0" destOrd="3" presId="urn:microsoft.com/office/officeart/2005/8/layout/hList6"/>
    <dgm:cxn modelId="{A84A4E05-2C45-E449-A4ED-FE2F0106CF90}" srcId="{E1B83C30-D04D-644D-8829-E0F6B9B16503}" destId="{31E1B216-2459-3E40-AFEA-BDBD2E88AB6E}" srcOrd="1" destOrd="0" parTransId="{251BC83A-1D6A-F149-A844-7D4E273B5282}" sibTransId="{5CDD334A-EF97-B643-A73E-D97D50BEF569}"/>
    <dgm:cxn modelId="{D4479C61-6AE0-EC4D-96F0-ECA3EF252CEA}" type="presOf" srcId="{F7A001C9-DE19-B041-932B-76E39135F20C}" destId="{23087117-5A21-154E-9A37-B34D90AF0942}" srcOrd="0" destOrd="0" presId="urn:microsoft.com/office/officeart/2005/8/layout/hList6"/>
    <dgm:cxn modelId="{96875F85-AAFC-CD4A-BE74-5A7EF3F9FFAE}" srcId="{F367D28A-4C66-024B-B6E1-02958D7CD478}" destId="{BDB8497E-F68B-CA49-BAF5-0581D51CEA57}" srcOrd="0" destOrd="0" parTransId="{13A2802C-C31E-EA43-AA42-278B00F09303}" sibTransId="{5CD65B66-80EE-774F-B716-D7064E19C0C8}"/>
    <dgm:cxn modelId="{F08E9B80-39B9-6D41-94AD-02080EE98735}" type="presOf" srcId="{FDECE470-97ED-C546-97E9-43CB11258069}" destId="{6D0923C6-1336-6F4B-9F6C-8E245F0B16C9}" srcOrd="0" destOrd="0" presId="urn:microsoft.com/office/officeart/2005/8/layout/hList6"/>
    <dgm:cxn modelId="{3FEFC3A7-5AFD-D546-A506-92500D3771EA}" type="presOf" srcId="{BDB8497E-F68B-CA49-BAF5-0581D51CEA57}" destId="{33DF43F4-1293-5E48-A798-95702836730C}" srcOrd="0" destOrd="1" presId="urn:microsoft.com/office/officeart/2005/8/layout/hList6"/>
    <dgm:cxn modelId="{B0EA0C51-EF81-854B-A6AE-AF7EE15AF77A}" srcId="{E1B83C30-D04D-644D-8829-E0F6B9B16503}" destId="{A8707185-9219-4C4E-8B17-2A461B826A39}" srcOrd="0" destOrd="0" parTransId="{6FF5374B-5415-A240-9BDB-AFDDDA8C75FC}" sibTransId="{B1C59BAF-4BE2-4141-830C-2D41ED559A8B}"/>
    <dgm:cxn modelId="{8F3165B1-05CB-1342-8BDD-9901473C4E60}" type="presOf" srcId="{31E1B216-2459-3E40-AFEA-BDBD2E88AB6E}" destId="{FF455D29-5FA7-7146-82AE-A75510D47359}" srcOrd="0" destOrd="2" presId="urn:microsoft.com/office/officeart/2005/8/layout/hList6"/>
    <dgm:cxn modelId="{4CDB65D6-35E7-EC42-8CE0-7443D7C15643}" srcId="{F7A001C9-DE19-B041-932B-76E39135F20C}" destId="{F367D28A-4C66-024B-B6E1-02958D7CD478}" srcOrd="0" destOrd="0" parTransId="{1BC93BFF-32B6-B84B-A5D8-FF9EC3601871}" sibTransId="{14BBA213-0DBE-9B4E-9611-685995274D44}"/>
    <dgm:cxn modelId="{CFF84100-EF93-574A-A89C-53C2B67A5C9C}" type="presOf" srcId="{9AC34187-1BE6-B642-A006-6FC05779745D}" destId="{33DF43F4-1293-5E48-A798-95702836730C}" srcOrd="0" destOrd="2" presId="urn:microsoft.com/office/officeart/2005/8/layout/hList6"/>
    <dgm:cxn modelId="{0E48F04A-E6C4-4248-8855-35B97ED74C41}" type="presOf" srcId="{E1B83C30-D04D-644D-8829-E0F6B9B16503}" destId="{FF455D29-5FA7-7146-82AE-A75510D47359}" srcOrd="0" destOrd="0" presId="urn:microsoft.com/office/officeart/2005/8/layout/hList6"/>
    <dgm:cxn modelId="{5E01E199-C918-8542-A749-347B8D704FA9}" type="presOf" srcId="{F367D28A-4C66-024B-B6E1-02958D7CD478}" destId="{33DF43F4-1293-5E48-A798-95702836730C}" srcOrd="0" destOrd="0" presId="urn:microsoft.com/office/officeart/2005/8/layout/hList6"/>
    <dgm:cxn modelId="{6F4122FF-055D-0046-B708-C22D9E4A455B}" type="presOf" srcId="{A8707185-9219-4C4E-8B17-2A461B826A39}" destId="{FF455D29-5FA7-7146-82AE-A75510D47359}" srcOrd="0" destOrd="1" presId="urn:microsoft.com/office/officeart/2005/8/layout/hList6"/>
    <dgm:cxn modelId="{D37A3A6E-5901-C942-B01E-5AE62AACA5DB}" srcId="{F7A001C9-DE19-B041-932B-76E39135F20C}" destId="{E1B83C30-D04D-644D-8829-E0F6B9B16503}" srcOrd="2" destOrd="0" parTransId="{28C1DA41-74B9-9448-B0F7-5BC0C03F1B15}" sibTransId="{466EF119-457D-6642-8470-2A064390DF18}"/>
    <dgm:cxn modelId="{E8E0899E-E513-E34F-9C51-07A48B5E98BE}" srcId="{F7A001C9-DE19-B041-932B-76E39135F20C}" destId="{FDECE470-97ED-C546-97E9-43CB11258069}" srcOrd="1" destOrd="0" parTransId="{180C677E-9AB6-BC4D-8980-021012E5B877}" sibTransId="{7680942F-C434-0441-AA9C-06D565190E91}"/>
    <dgm:cxn modelId="{04B1B715-8969-A544-BF88-611F85068F79}" type="presParOf" srcId="{23087117-5A21-154E-9A37-B34D90AF0942}" destId="{33DF43F4-1293-5E48-A798-95702836730C}" srcOrd="0" destOrd="0" presId="urn:microsoft.com/office/officeart/2005/8/layout/hList6"/>
    <dgm:cxn modelId="{0F2DFA11-C917-834D-B96C-71074BEF634D}" type="presParOf" srcId="{23087117-5A21-154E-9A37-B34D90AF0942}" destId="{ACFFB67F-F1A3-0E42-9238-42928D1CC534}" srcOrd="1" destOrd="0" presId="urn:microsoft.com/office/officeart/2005/8/layout/hList6"/>
    <dgm:cxn modelId="{F94A680A-C9FA-1047-A497-E73CA739995B}" type="presParOf" srcId="{23087117-5A21-154E-9A37-B34D90AF0942}" destId="{6D0923C6-1336-6F4B-9F6C-8E245F0B16C9}" srcOrd="2" destOrd="0" presId="urn:microsoft.com/office/officeart/2005/8/layout/hList6"/>
    <dgm:cxn modelId="{8043510F-CB6E-5341-9C3C-AB917797603F}" type="presParOf" srcId="{23087117-5A21-154E-9A37-B34D90AF0942}" destId="{22BE6CC4-4619-5B42-971C-BAF662408C51}" srcOrd="3" destOrd="0" presId="urn:microsoft.com/office/officeart/2005/8/layout/hList6"/>
    <dgm:cxn modelId="{ACB1D679-DEF6-5F48-B90C-6C2327709058}" type="presParOf" srcId="{23087117-5A21-154E-9A37-B34D90AF0942}" destId="{FF455D29-5FA7-7146-82AE-A75510D47359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BB3BD-9417-C144-8866-470563478A06}">
      <dsp:nvSpPr>
        <dsp:cNvPr id="0" name=""/>
        <dsp:cNvSpPr/>
      </dsp:nvSpPr>
      <dsp:spPr>
        <a:xfrm>
          <a:off x="3602012" y="2718201"/>
          <a:ext cx="1939974" cy="19399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major functions for an I/O module fall into the following categories:</a:t>
          </a:r>
          <a:endParaRPr lang="en-US" sz="1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86115" y="3002304"/>
        <a:ext cx="1371768" cy="1371768"/>
      </dsp:txXfrm>
    </dsp:sp>
    <dsp:sp modelId="{EB81A967-8A88-1541-8470-70988EBE4A74}">
      <dsp:nvSpPr>
        <dsp:cNvPr id="0" name=""/>
        <dsp:cNvSpPr/>
      </dsp:nvSpPr>
      <dsp:spPr>
        <a:xfrm rot="16200000">
          <a:off x="4366814" y="2012877"/>
          <a:ext cx="410371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4428370" y="2206351"/>
        <a:ext cx="287260" cy="395755"/>
      </dsp:txXfrm>
    </dsp:sp>
    <dsp:sp modelId="{7DF0255A-C2A1-774F-93CC-0FC6D40DDF43}">
      <dsp:nvSpPr>
        <dsp:cNvPr id="0" name=""/>
        <dsp:cNvSpPr/>
      </dsp:nvSpPr>
      <dsp:spPr>
        <a:xfrm>
          <a:off x="3602012" y="3940"/>
          <a:ext cx="1939974" cy="1939974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 and timing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Coordinates the flow of traffic between internal resources and external devices</a:t>
          </a:r>
          <a:endParaRPr lang="en-US" sz="1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86115" y="288043"/>
        <a:ext cx="1371768" cy="1371768"/>
      </dsp:txXfrm>
    </dsp:sp>
    <dsp:sp modelId="{10C45450-1DB7-2C40-8F90-593558B98918}">
      <dsp:nvSpPr>
        <dsp:cNvPr id="0" name=""/>
        <dsp:cNvSpPr/>
      </dsp:nvSpPr>
      <dsp:spPr>
        <a:xfrm rot="20520000">
          <a:off x="5646475" y="2942605"/>
          <a:ext cx="410371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5649488" y="3093545"/>
        <a:ext cx="287260" cy="395755"/>
      </dsp:txXfrm>
    </dsp:sp>
    <dsp:sp modelId="{23757437-5C67-414C-BF4A-4E9F514AE697}">
      <dsp:nvSpPr>
        <dsp:cNvPr id="0" name=""/>
        <dsp:cNvSpPr/>
      </dsp:nvSpPr>
      <dsp:spPr>
        <a:xfrm>
          <a:off x="6183427" y="1879448"/>
          <a:ext cx="1939974" cy="1939974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communication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 decoding, data, status reporting, address recognition</a:t>
          </a:r>
          <a:endParaRPr lang="en-US" sz="1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467530" y="2163551"/>
        <a:ext cx="1371768" cy="1371768"/>
      </dsp:txXfrm>
    </dsp:sp>
    <dsp:sp modelId="{59796729-757C-754C-8669-47C828C6DED7}">
      <dsp:nvSpPr>
        <dsp:cNvPr id="0" name=""/>
        <dsp:cNvSpPr/>
      </dsp:nvSpPr>
      <dsp:spPr>
        <a:xfrm rot="3240000">
          <a:off x="5157688" y="4446938"/>
          <a:ext cx="410371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5183062" y="4529057"/>
        <a:ext cx="287260" cy="395755"/>
      </dsp:txXfrm>
    </dsp:sp>
    <dsp:sp modelId="{1B6B7D15-7666-6F40-BF28-ABC4D28D073C}">
      <dsp:nvSpPr>
        <dsp:cNvPr id="0" name=""/>
        <dsp:cNvSpPr/>
      </dsp:nvSpPr>
      <dsp:spPr>
        <a:xfrm>
          <a:off x="5197415" y="4914084"/>
          <a:ext cx="1939974" cy="1939974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Device communication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commands, status information, and data</a:t>
          </a:r>
          <a:endParaRPr lang="en-US" sz="1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481518" y="5198187"/>
        <a:ext cx="1371768" cy="1371768"/>
      </dsp:txXfrm>
    </dsp:sp>
    <dsp:sp modelId="{932EAC72-88DF-A14B-B7F4-DF7C92546515}">
      <dsp:nvSpPr>
        <dsp:cNvPr id="0" name=""/>
        <dsp:cNvSpPr/>
      </dsp:nvSpPr>
      <dsp:spPr>
        <a:xfrm rot="7560000">
          <a:off x="3575939" y="4446938"/>
          <a:ext cx="410371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10800000">
        <a:off x="3673676" y="4529057"/>
        <a:ext cx="287260" cy="395755"/>
      </dsp:txXfrm>
    </dsp:sp>
    <dsp:sp modelId="{B368052D-1B88-EA47-9490-14788101781F}">
      <dsp:nvSpPr>
        <dsp:cNvPr id="0" name=""/>
        <dsp:cNvSpPr/>
      </dsp:nvSpPr>
      <dsp:spPr>
        <a:xfrm>
          <a:off x="2006610" y="4914084"/>
          <a:ext cx="1939974" cy="1939974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buffering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Performs the needed buffering operation to balance device and memory speeds</a:t>
          </a:r>
          <a:endParaRPr lang="en-US" sz="1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90713" y="5198187"/>
        <a:ext cx="1371768" cy="1371768"/>
      </dsp:txXfrm>
    </dsp:sp>
    <dsp:sp modelId="{18243961-8D46-7A43-9E78-CC84D72918B4}">
      <dsp:nvSpPr>
        <dsp:cNvPr id="0" name=""/>
        <dsp:cNvSpPr/>
      </dsp:nvSpPr>
      <dsp:spPr>
        <a:xfrm rot="11880000">
          <a:off x="3087152" y="2942605"/>
          <a:ext cx="410371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10800000">
        <a:off x="3207250" y="3093545"/>
        <a:ext cx="287260" cy="395755"/>
      </dsp:txXfrm>
    </dsp:sp>
    <dsp:sp modelId="{91BDAF9F-E41E-F043-B723-304EE18E3B3E}">
      <dsp:nvSpPr>
        <dsp:cNvPr id="0" name=""/>
        <dsp:cNvSpPr/>
      </dsp:nvSpPr>
      <dsp:spPr>
        <a:xfrm>
          <a:off x="1020597" y="1879448"/>
          <a:ext cx="1939974" cy="1939974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Error detection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Detects and reports transmission errors</a:t>
          </a:r>
          <a:endParaRPr lang="en-US" sz="1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304700" y="2163551"/>
        <a:ext cx="1371768" cy="13717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C3487-D930-474B-8B6C-26486CEE388F}">
      <dsp:nvSpPr>
        <dsp:cNvPr id="0" name=""/>
        <dsp:cNvSpPr/>
      </dsp:nvSpPr>
      <dsp:spPr>
        <a:xfrm>
          <a:off x="0" y="0"/>
          <a:ext cx="8534400" cy="5410200"/>
        </a:xfrm>
        <a:prstGeom prst="roundRect">
          <a:avLst>
            <a:gd name="adj" fmla="val 8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4198916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programmed I/O there is a close correspondence between the I/O-related instructions that the processor fetches from memory and the I/O commands that the processor issues to an I/O module to execute the instructions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34690" y="134690"/>
        <a:ext cx="8265020" cy="5140820"/>
      </dsp:txXfrm>
    </dsp:sp>
    <dsp:sp modelId="{D9E0821F-18B7-3648-A412-574102ADFAC5}">
      <dsp:nvSpPr>
        <dsp:cNvPr id="0" name=""/>
        <dsp:cNvSpPr/>
      </dsp:nvSpPr>
      <dsp:spPr>
        <a:xfrm>
          <a:off x="213360" y="1352550"/>
          <a:ext cx="1280160" cy="378714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form of the instruction depends on the way in which external devices are addressed</a:t>
          </a:r>
          <a:endParaRPr lang="en-US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52729" y="1391919"/>
        <a:ext cx="1201422" cy="3708402"/>
      </dsp:txXfrm>
    </dsp:sp>
    <dsp:sp modelId="{E160426F-36A1-D34E-90B9-159EBE5C1F14}">
      <dsp:nvSpPr>
        <dsp:cNvPr id="0" name=""/>
        <dsp:cNvSpPr/>
      </dsp:nvSpPr>
      <dsp:spPr>
        <a:xfrm>
          <a:off x="1706880" y="1352550"/>
          <a:ext cx="6614160" cy="3787140"/>
        </a:xfrm>
        <a:prstGeom prst="roundRect">
          <a:avLst>
            <a:gd name="adj" fmla="val 105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2404834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Each I/O device connected through I/O modules is given a unique identifier or address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23348" y="1469018"/>
        <a:ext cx="6381224" cy="3554204"/>
      </dsp:txXfrm>
    </dsp:sp>
    <dsp:sp modelId="{888F03EE-EA62-0A44-BCD7-2C960EBED35A}">
      <dsp:nvSpPr>
        <dsp:cNvPr id="0" name=""/>
        <dsp:cNvSpPr/>
      </dsp:nvSpPr>
      <dsp:spPr>
        <a:xfrm>
          <a:off x="1872234" y="2678049"/>
          <a:ext cx="1322832" cy="105690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When the processor issues an I/O command, the command contains the address of the desired device</a:t>
          </a:r>
          <a:endParaRPr lang="en-US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904737" y="2710552"/>
        <a:ext cx="1257826" cy="991898"/>
      </dsp:txXfrm>
    </dsp:sp>
    <dsp:sp modelId="{0ED11A57-7F16-7A46-98F1-9D827DB07889}">
      <dsp:nvSpPr>
        <dsp:cNvPr id="0" name=""/>
        <dsp:cNvSpPr/>
      </dsp:nvSpPr>
      <dsp:spPr>
        <a:xfrm>
          <a:off x="1872234" y="3797085"/>
          <a:ext cx="1322832" cy="105690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Thus each I/O module must interpret the address lines to determine if the command is for itself</a:t>
          </a:r>
          <a:endParaRPr lang="en-US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904737" y="3829588"/>
        <a:ext cx="1257826" cy="991898"/>
      </dsp:txXfrm>
    </dsp:sp>
    <dsp:sp modelId="{36FFC2E4-7C6D-114C-8D2C-508E3EBD9206}">
      <dsp:nvSpPr>
        <dsp:cNvPr id="0" name=""/>
        <dsp:cNvSpPr/>
      </dsp:nvSpPr>
      <dsp:spPr>
        <a:xfrm>
          <a:off x="3371088" y="2705100"/>
          <a:ext cx="4736592" cy="2164080"/>
        </a:xfrm>
        <a:prstGeom prst="roundRect">
          <a:avLst>
            <a:gd name="adj" fmla="val 105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1221503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Memory-mapped I/O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37641" y="2771653"/>
        <a:ext cx="4603486" cy="2030974"/>
      </dsp:txXfrm>
    </dsp:sp>
    <dsp:sp modelId="{D9C69BC1-FB71-E346-ABC9-68531B4638A4}">
      <dsp:nvSpPr>
        <dsp:cNvPr id="0" name=""/>
        <dsp:cNvSpPr/>
      </dsp:nvSpPr>
      <dsp:spPr>
        <a:xfrm>
          <a:off x="3489502" y="3678936"/>
          <a:ext cx="2216923" cy="9738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There is a single address space for memory locations and I/O devices</a:t>
          </a:r>
          <a:endParaRPr lang="en-US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19451" y="3708885"/>
        <a:ext cx="2157025" cy="913938"/>
      </dsp:txXfrm>
    </dsp:sp>
    <dsp:sp modelId="{CA82B6EE-48D1-BB4C-8112-D3045325C9A0}">
      <dsp:nvSpPr>
        <dsp:cNvPr id="0" name=""/>
        <dsp:cNvSpPr/>
      </dsp:nvSpPr>
      <dsp:spPr>
        <a:xfrm>
          <a:off x="5769497" y="3678936"/>
          <a:ext cx="2216923" cy="9738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single read line and a single write line are needed on the bus</a:t>
          </a:r>
          <a:endParaRPr lang="en-US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799446" y="3708885"/>
        <a:ext cx="2157025" cy="9139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81643-A97E-8045-A04A-A5246EDD4742}">
      <dsp:nvSpPr>
        <dsp:cNvPr id="0" name=""/>
        <dsp:cNvSpPr/>
      </dsp:nvSpPr>
      <dsp:spPr>
        <a:xfrm>
          <a:off x="0" y="0"/>
          <a:ext cx="6766560" cy="1156716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solidFill>
            <a:schemeClr val="tx2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problem with programmed I/O is that the processor has to wait a long time for the I/O module to be ready for either reception or transmission of data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879" y="33879"/>
        <a:ext cx="5420630" cy="1088958"/>
      </dsp:txXfrm>
    </dsp:sp>
    <dsp:sp modelId="{BC5FBAA2-0298-2246-8B0B-C48AEAF19927}">
      <dsp:nvSpPr>
        <dsp:cNvPr id="0" name=""/>
        <dsp:cNvSpPr/>
      </dsp:nvSpPr>
      <dsp:spPr>
        <a:xfrm>
          <a:off x="566699" y="1367028"/>
          <a:ext cx="6766560" cy="1156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alternative is for the processor to issue an I/O command to a module and then go on to do some other useful work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0578" y="1400907"/>
        <a:ext cx="5380237" cy="1088958"/>
      </dsp:txXfrm>
    </dsp:sp>
    <dsp:sp modelId="{9C39314B-7B16-FF42-8A93-06167E077AB1}">
      <dsp:nvSpPr>
        <dsp:cNvPr id="0" name=""/>
        <dsp:cNvSpPr/>
      </dsp:nvSpPr>
      <dsp:spPr>
        <a:xfrm>
          <a:off x="1124940" y="2734056"/>
          <a:ext cx="6766560" cy="1156716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I/O module will then interrupt the processor to request service when it is ready to exchange data with the processor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58819" y="2767935"/>
        <a:ext cx="5388695" cy="1088958"/>
      </dsp:txXfrm>
    </dsp:sp>
    <dsp:sp modelId="{FF555A3E-B462-CE46-ADD7-0A2B96FC095F}">
      <dsp:nvSpPr>
        <dsp:cNvPr id="0" name=""/>
        <dsp:cNvSpPr/>
      </dsp:nvSpPr>
      <dsp:spPr>
        <a:xfrm>
          <a:off x="1691639" y="4101084"/>
          <a:ext cx="6766560" cy="1156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processor executes the data transfer and resumes its former processing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25518" y="4134963"/>
        <a:ext cx="5380237" cy="1088958"/>
      </dsp:txXfrm>
    </dsp:sp>
    <dsp:sp modelId="{17450B52-5D4C-0148-8E62-5277CDF3A5C7}">
      <dsp:nvSpPr>
        <dsp:cNvPr id="0" name=""/>
        <dsp:cNvSpPr/>
      </dsp:nvSpPr>
      <dsp:spPr>
        <a:xfrm>
          <a:off x="6014694" y="885939"/>
          <a:ext cx="751865" cy="7518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6183864" y="885939"/>
        <a:ext cx="413525" cy="565778"/>
      </dsp:txXfrm>
    </dsp:sp>
    <dsp:sp modelId="{A1A835B4-ED2B-9747-9CA1-E778865DDC3A}">
      <dsp:nvSpPr>
        <dsp:cNvPr id="0" name=""/>
        <dsp:cNvSpPr/>
      </dsp:nvSpPr>
      <dsp:spPr>
        <a:xfrm>
          <a:off x="6581394" y="2252967"/>
          <a:ext cx="751865" cy="7518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6750564" y="2252967"/>
        <a:ext cx="413525" cy="565778"/>
      </dsp:txXfrm>
    </dsp:sp>
    <dsp:sp modelId="{254B718B-E4CA-054E-A922-09189E21162A}">
      <dsp:nvSpPr>
        <dsp:cNvPr id="0" name=""/>
        <dsp:cNvSpPr/>
      </dsp:nvSpPr>
      <dsp:spPr>
        <a:xfrm>
          <a:off x="7139635" y="3619995"/>
          <a:ext cx="751865" cy="7518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7308805" y="3619995"/>
        <a:ext cx="413525" cy="565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B3CF0-9CAE-B343-B232-5C2465E8FC3E}">
      <dsp:nvSpPr>
        <dsp:cNvPr id="0" name=""/>
        <dsp:cNvSpPr/>
      </dsp:nvSpPr>
      <dsp:spPr>
        <a:xfrm>
          <a:off x="0" y="0"/>
          <a:ext cx="4754563" cy="475456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7FB7A5-F696-9647-ABB9-D8A22B79B8A6}">
      <dsp:nvSpPr>
        <dsp:cNvPr id="0" name=""/>
        <dsp:cNvSpPr/>
      </dsp:nvSpPr>
      <dsp:spPr>
        <a:xfrm>
          <a:off x="2377281" y="0"/>
          <a:ext cx="5636418" cy="4754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Two design issues arise in implementing interrupt I/O:</a:t>
          </a:r>
          <a:endParaRPr lang="en-US" sz="3100" kern="1200" dirty="0"/>
        </a:p>
      </dsp:txBody>
      <dsp:txXfrm>
        <a:off x="2377281" y="0"/>
        <a:ext cx="2818209" cy="4754563"/>
      </dsp:txXfrm>
    </dsp:sp>
    <dsp:sp modelId="{AA9AB4DF-3535-8743-AE99-D8593EFA5EEC}">
      <dsp:nvSpPr>
        <dsp:cNvPr id="0" name=""/>
        <dsp:cNvSpPr/>
      </dsp:nvSpPr>
      <dsp:spPr>
        <a:xfrm>
          <a:off x="5195490" y="0"/>
          <a:ext cx="2818209" cy="475456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ts val="2760"/>
            </a:spcAft>
            <a:buChar char="••"/>
          </a:pPr>
          <a:r>
            <a:rPr lang="en-US" sz="2200" kern="1200" dirty="0" smtClean="0"/>
            <a:t>Because there will be multiple I/O modules how does the processor determine which device issued the interrupt?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ts val="2760"/>
            </a:spcAft>
            <a:buChar char="••"/>
          </a:pPr>
          <a:r>
            <a:rPr lang="en-US" sz="2200" kern="1200" dirty="0" smtClean="0"/>
            <a:t>If multiple interrupts have occurred how does the processor decide which one to process?</a:t>
          </a:r>
          <a:endParaRPr lang="en-US" sz="2200" kern="1200" dirty="0"/>
        </a:p>
      </dsp:txBody>
      <dsp:txXfrm>
        <a:off x="5195490" y="0"/>
        <a:ext cx="2818209" cy="47545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F43F4-1293-5E48-A798-95702836730C}">
      <dsp:nvSpPr>
        <dsp:cNvPr id="0" name=""/>
        <dsp:cNvSpPr/>
      </dsp:nvSpPr>
      <dsp:spPr>
        <a:xfrm rot="16200000">
          <a:off x="-872437" y="873359"/>
          <a:ext cx="4144963" cy="2398243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does not pass through and is not stored in DMA chip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DMA only between I/O port and memory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 between two  I/O ports or two memory locations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923" y="828992"/>
        <a:ext cx="2398243" cy="2486977"/>
      </dsp:txXfrm>
    </dsp:sp>
    <dsp:sp modelId="{6D0923C6-1336-6F4B-9F6C-8E245F0B16C9}">
      <dsp:nvSpPr>
        <dsp:cNvPr id="0" name=""/>
        <dsp:cNvSpPr/>
      </dsp:nvSpPr>
      <dsp:spPr>
        <a:xfrm rot="16200000">
          <a:off x="1705675" y="873359"/>
          <a:ext cx="4144963" cy="2398243"/>
        </a:xfrm>
        <a:prstGeom prst="flowChartManualOperation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Can do memory to memory via register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2579035" y="828992"/>
        <a:ext cx="2398243" cy="2486977"/>
      </dsp:txXfrm>
    </dsp:sp>
    <dsp:sp modelId="{FF455D29-5FA7-7146-82AE-A75510D47359}">
      <dsp:nvSpPr>
        <dsp:cNvPr id="0" name=""/>
        <dsp:cNvSpPr/>
      </dsp:nvSpPr>
      <dsp:spPr>
        <a:xfrm rot="16200000">
          <a:off x="4283787" y="873359"/>
          <a:ext cx="4144963" cy="2398243"/>
        </a:xfrm>
        <a:prstGeom prst="flowChartManualOperation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8237 contains four DMA channels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Programmed independently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Any one active 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Numbered 0, 1, 2, and 3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5157147" y="828992"/>
        <a:ext cx="2398243" cy="2486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CCCA79-BE30-0B48-8BF4-C10904032E3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0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737347-1095-3242-A55B-1E86453C57D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25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7 “Input/Output”.</a:t>
            </a:r>
            <a:endParaRPr lang="en-AU" dirty="0" smtClean="0">
              <a:latin typeface="Times New Roman" pitchFamily="-110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227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7.1 indicates the relationship among these three techniques. In this section,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explore programmed I/O. Interrupt I/O and DMA are explored in the following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sections, respectively.</a:t>
            </a:r>
            <a:endParaRPr kumimoji="1" lang="en-US" sz="1200" i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GB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35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8D75D-7327-B04F-93E7-1E0EB331DD1C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an I/O-related instruction, the processor issues an address, specifying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particular I/O module and external device, and an I/O command. There are four types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I/O commands that an I/O module may receive when it is addressed by a processor: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to activate a peripheral and tell it what to do. For example,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magnetic-tape unit may be instructed to rewind or to move forward one record.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commands are tailored to the particular type of peripheral device.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Test: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to test various status conditions associated with an I/O module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peripherals. The processor will want to know that the peripheral of interest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powered on and available for use. It will also want to know if the most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recent I/O operation is completed and if any errors occurred.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Causes the I/O module to obtain an item of data from the peripheral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place it in an internal buffer (depicted as a data register in Figure 7.3).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can then obtain the data item by requesting that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place it on the data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Causes the I/O module to take an item of data (byte or word) from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bus and subsequently transmit that data item to the peripheral.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26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7.4a gives an example of the use of programmed I/O to read in a block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from a peripheral device (e.g., a record from tape) into memory. Data are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one word (e.g., 16 bits) at a time. For each word that is read in, the processor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remain in a status-checking cycle until it determines that the word is available in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module’s data register. This flowchart highlights the main disadvantage of this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technique: it is a time-consuming process that keeps the processor busy needlessly.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82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D0AD6-49AD-4E47-9E2B-D98388F7CF11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programmed I/O, there is a close correspondence between the I/O-related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that the processor fetches from memory and the I/O commands that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issues to an I/O module to execute the instructions. That is, the instructions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easily mapped into I/O commands, and there is often a simple one-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to-one relationship. The form of the instruction depends on the way in which external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devices are addressed.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there will be many I/O devices connected through I/O modules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system. Each device is given a unique identifier or address. When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issues an I/O command, the command contains the address of the desired device.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each I/O module must interpret the address lines to determine if the command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for itself.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processor, main memory, and I/O share a common bus, two modes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addressing are possible: memory mapped and isolated. With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memory-mapped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 single address space for memory locations and I/O devices.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treats the status and data registers of I/O modules as memory locations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uses the same machine instructions to access both memory and I/O devices. So,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example, with 10 address lines, a combined total of 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10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1024 memory locations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I/O addresses can be supported, in any combination.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memory-mapped I/O, a single read line and a single write line are needed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bus. Alternatively, the bus may be equipped with memory read and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plus input and output command lines. Now, the command line specifies whether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refers to a memory location or an I/O device. The full range of addresses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be available for both. Again, with 10 address lines, the system may now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1024 memory locations and 1024 I/O addresses. Because the address space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is isolated from that for memory, this is referred to as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isolated I/O.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901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A73489-D834-8A4D-8052-7D9DCFD5E53A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I/O mapping summary.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4839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7.5 contrasts these two programmed I/O techniques. Figure 7.5a shows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 the interface for a simple input device such as a terminal keyboard might appear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programmer using memory-mapped I/O. Assume a 10-bit address, with a 512-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memory (locations 0–511) and up to 512 I/O addresses (locations 512–1023).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addresses are dedicated to keyboard input from a particular terminal.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516 refers to the data register and address 517 refers to the status register, which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also functions as a control register for receiving processor commands. The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shown will read 1 byte of data from the keyboard into an accumulator register in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Note that the processor loops until the data byte is available.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isolated I/O (Figure 7.5b), the I/O ports are accessible only by special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commands, which activate the I/O command lines on the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most types of processors, there is a relatively large set of different instructions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referencing memory. If isolated I/O is used, there are only a few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instructions. Thus, an advantage of memory-mapped I/O is that this large repertoire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instructions can be used, allowing more efficient programming. A disadvantage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valuable memory address space is used up. Both memory-mapped and isolated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are in common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1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CB0D66-6AC4-F742-837C-C09FF8260456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problem with programmed I/O is that the processor has to wait a long time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I/O module of concern to be ready for either reception or transmission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data. The processor, while waiting, must repeatedly interrogate the status of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module. As a result, the level of the performance of the entire system is severely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degraded.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alternative is for the processor to issue an I/O command to a module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go on to do some other useful work. The I/O module will then interrupt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to request service when it is ready to exchange data with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then executes the data transfer, as before, and then resumes 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former processing.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Let us consider how this works, first from the point of view of the I/O module.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input, the I/O module receives a READ command from the processor.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then proceeds to read data in from an associated peripheral. Once the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the module’s data register, the module signals an interrupt to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a control line. The module then waits until its data are requested by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request is made, the module places its data on the data bus and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ready for another I/O operation.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processor’s point of view, the action for input is as follows.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issues a READ command. It then goes off and does something else (e.g.,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may be working on several different programs at the same time). 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end of each instruction cycle, the processor checks for interrupts (Figure 3.9). When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interrupt from the I/O module occurs, the processor saves the context (e.g.,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counter and processor registers) of the current program and processes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interrupt. In this case, the processor reads the word of data from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stores it in memory. It then restores the context of the program it was working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(or some other program) and resumes execution.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7.4b shows the use of interrupt I/O for reading in a block of data.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Compare this with Figure 7.4a. Interrupt I/O is more efficient than programmed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it eliminates needless waiting. However, interrupt I/O still consumes a lot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time, because every word of data that goes from memory to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from I/O module to memory must pass through the processor.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247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8ACB6-82AD-DE48-B171-E8848463F4FC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Let us consider the role of the processor in interrupt-driven I/O in more detail.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occurrence of an interrupt triggers a number of events, both in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 and in software. Figure 7.6 shows a typical sequence. When an I/O device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completes an I/O operation, the following sequence of hardware events occurs: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device issues an interrupt signal to the processor.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processor finishes execution of the current instruction before responding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interrupt, as indicated in Figure 3.9.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processor tests for an interrupt, determines that there is one, and sends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acknowledgment signal to the device that issued the interrupt. The acknowledgment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allows the device to remove its interrupt signal.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The processor now needs to prepare to transfer control to the interrupt routine.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begin, it needs to save information needed to resume the current program 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point of interrupt. The minimum information required is (a) the status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processor, which is contained in a register called the program status word (PSW),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(b) the location of the next instruction to be executed, which is contained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 counter. These can be pushed onto the system control stack.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The processor now loads the program counter with the entry location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interrupt-handling program that will respond to this interrupt. Depending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computer architecture and operating system design, there may be a single</a:t>
            </a:r>
            <a:endParaRPr lang="en-GB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program; one program for each type of interrupt; or one program for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and each type of interrupt. If there is more than one interrupt-handling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routine, the processor must determine which one to invoke. This information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have been included in the original interrupt signal, or the processor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have to issue a request to the device that issued the interrupt to get a response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contains the needed information.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866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Once the program counter has been loaded, the processor proceeds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next instruction cycle, which begins with an instruction fetch. Because the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fetch is determined by the contents of the program counter, the result is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is transferred to the interrupt-handler program. The execution of this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 in the following operations: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6. At this point, the program counter and PSW relating to the interrupted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have been saved on the system stack. However, there is other information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is considered part of the “state” of the executing program. In particular,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contents of the processor registers need to be saved, because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registers may be used by the interrupt handler. So, all of these values, plus any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state information, need to be saved. Typically, the interrupt handler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begin by saving the contents of all registers on the stack. Figure 7.7a shows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simple example. In this case, a user program is interrupted after the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location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N. The contents of all of the registers plus the address of the next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+ 1) are pushed onto the stack. The stack pointer is updated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to the new top of stack, and the program counter is updated to point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beginning of the interrupt service routine.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7. The interrupt handler next processes the interrupt. This includes an examination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status information relating to the I/O operation or other event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caused an interrupt. It may also involve sending additional commands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acknowledgments to the I/O device.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8. When interrupt processing is complete, the saved register values are retrieved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stack and restored to the registers (e.g., see Figure 7.7b).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9. The final act is to restore the PSW and program counter values from the stack.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a result, the next instruction to be executed will be from the previously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interrupted program.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Note that it is important to save all the state information about the interrupted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for later resumption. This is because the interrupt is not a routine called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program. Rather, the interrupt can occur at any time and therefore at any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in the execution of a user program. Its occurrence is unpredictable. Indeed, as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will see in the next chapter, the two programs may not have anything in common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may belong to two different users.</a:t>
            </a:r>
            <a:endParaRPr lang="en-GB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96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D7DF6-9270-F943-8D47-6CB15AE61AEE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design issues arise in implementing interrupt I/O. First, because there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almost invariably be multiple I/O modules, how does the processor determine which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issued the interrupt? And second, if multiple interrupts have occurred, how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does the processor decide which one to process?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595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 to the processor and a set of memory modules, the third key element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 computer system is a set of I/O modules. Each module interfaces to the 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 or central switch and controls one or more peripheral devices. An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not simply a set of mechanical connectors that wire a device into the system bus.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Rather, the I/O module contains logic for performing a communication function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peripheral and the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reader may wonder why one does not connect peripherals directly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bus. The reasons are as follows: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There are a wide variety of peripherals with various methods of operation. 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would be impractical to incorporate the necessary logic within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control a range of devices.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data transfer rate of peripherals is often much slower than that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or processor. Thus, it is impractical to use the high-speed system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communicate directly with a peripheral.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On the other hand, the data transfer rate of some peripherals is faster than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of the memory or processor. Again, the mismatch would lead to inefficiencies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not managed properly.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Peripherals often use different data formats and word lengths than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 to which they are attached.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09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111EC-A35E-1049-8F7D-8F155740D35A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Let us consider device identification first. Four general categories of techniques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common use: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Multiple interrupt lines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Software poll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Daisy chain (hardware poll, vectored)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Bus arbitration (vectored)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straightforward approach to the problem is to provide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interrupt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processor and the I/O modules. However, it is impractical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dedicate more than a few bus lines or processor pins to interrupt lines. Consequently,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 if multiple lines are used, it is likely that each line will have multiple I/O modules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attached to it. Thus, one of the other three techniques must be used on each line.</a:t>
            </a:r>
            <a:endParaRPr lang="en-GB" dirty="0" smtClean="0"/>
          </a:p>
          <a:p>
            <a:endParaRPr lang="en-GB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alternative is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software poll.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processor detects an interrupt,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branches to an interrupt-service routine whose job it is to poll each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determine which module caused the interrupt. The poll could be in the form of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separate command line (e.g., TESTI/O). In this case, the processor raises TESTI/O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places the address of a particular I/O module on the address lines.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responds positively if it sets the interrupt. Alternatively, each I/O module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contain an addressable status register. The processor then reads the status register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each I/O module to identify the interrupting module. Once the correct module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identified, the processor branches to a device-service routine specific to that device.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disadvantage of the software poll is that it is time consuming. A more efficient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technique is to use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daisy chain,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provides, in effect, a hardware poll. An example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 daisy-chain configuration is shown in Figure 3.30. For interrupts, all I/O modules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share a common interrupt request line. The interrupt acknowledge line is daisy chained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the modules. When the processor senses an interrupt, it sends out an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acknowledge. This signal propagates through a series of I/O modules until it gets 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requesting module. The requesting module typically responds by placing a word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lines. This word is referred 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vector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is either the address of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or some other unique identifier. In either case, the processor uses the vector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pointer to the appropriate device-service routine. This avoids the need to execute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general interrupt-service routine first. This technique is called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vectored interrupt.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another technique that makes use of vectored interrupts, and that is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 arbitration.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bus arbitration, an I/O module must first gain control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 before it can raise the interrupt request line. Thus, only one module can raise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 at a time. When the processor detects the interrupt, it responds on the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 line. The requesting module then places its vector on the data lines.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303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5660AE-C0A1-984F-A35F-82E762515FC9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Intel 80386 provides a single Interrupt Request (INTR) and a single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 (INTA) line. To allow the 80386 to handle a variety of devices and priority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structures, it is usually configured with an external interrupt arbiter, the 82C59A.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devices are connected to the 82C59A, which in turn connects to the 80386.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7.8 shows the use of the 82C59A to connect multiple I/O modules for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80386. A single 82C59A can handle up to eight modules. If control for more than eight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modules is required, a cascade arrangement can be used to handle up to 64 modules.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82C59A’s sole responsibility is the management of interrupts. It accepts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requests from attached modules, determines which interrupt has the highest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priority, and then signals the processor by raising the INTR line.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acknowledges via the INTA line. This prompts the 82C59A to place the appropriate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vector information on the data bus. The processor can then proceed to process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and to communicate directly with the I/O module to read or write data.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82C59A is programmable. The 80386 determines the priority scheme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used by setting a control word in the 82C59A. The following interrupt modes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possible: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Fully nested: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interrupt requests are ordered in priority from 0 (IR0)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7 (IR7).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Rotating: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some applications a number of interrupting devices are of equal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priority. In this mode a device, after being serviced, receives the lowest priority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group.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Special mask: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allows the processor to inhibit interrupts from certain devices.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9742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an example of an I/O module used for programmed I/O and interrupt-driven I/O,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consider the Intel 82C55A Programmable Peripheral Interface. The 82C55A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single-chip, general-purpose I/O module designed for use with the Intel 80386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Figure 7.9 shows a general block diagram plus the pin assignment for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40-pin package in which it is housed.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right side of the block diagram is the external interface of the 82C55A.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24 I/O lines are programmable by the 80386 by means of the control register.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80386 can set the value of the control register to specify a variety of operating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modes and configurations. The 24 lines are divided into three 8-bit groups (A, B, C).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group can function as an 8-bit I/O port. In addition, group C is subdivided into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4-bit groups (C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and 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), which may be used in conjunction with the A and B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ports. Configured in this manner, group C lines carry control and status signals.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left side of the block diagram is the internal interface to the 80386 bus. 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includes an 8-bit bidirectional data bus (D0 through D7), used to transfer data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from the I/O ports and to transfer control information to the control register.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two address lines specify one of the three I/O ports or the control register.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transfer takes place when the CHIP SELECT line is enabled together with either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READ or WRITE line. The RESET line is used to initialize the module.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control register is loaded by the processor to control the mode of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to define signals, if any. In Mode 0 operation, the three groups of eight external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 function as three 8-bit I/O ports. Each port can be designated as input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output. Otherwise, groups A and B function as I/O ports, and the lines of group 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serve as control lines for A and B. The control signals serve two principal purposes: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“handshaking” and interrupt request. Handshaking is a simple timing mechanism.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control line is used by the sender as a DATA READY line, to indicate when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are present on the I/O data lines. Another line is used by the receiver as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ACKNOWLEDGE, indicating that the data have been read and the data lines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cleared. Another line may be designated as an INTERRUPT REQUEST line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tied back to the system bus.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56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82C55A is programmable via the control register, it can be used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a variety of simple peripheral devices. Figure 7.10 illustrates its use to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keyboard/display terminal. The keyboard provides 8 bits of input. Two of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bits, SHIFT and CONTROL, have special meaning to the keyboard-handling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in the processor. However, this interpretation is transparent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82C55A, which simply accepts the 8 bits of data and presents them on the 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bus. Two handshaking control lines are provided for use with the keyboard.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display is also linked by an 8-bit data port. Again, two of the bits have special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meanings that are transparent to the 82C55A. In addition to two handshaking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lines, two lines provide additional control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00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9E1119-6A00-7F43-BC2C-498C18B42F28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Interrupt-driven I/O, though more efficient than simple programmed I/O, still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requires the active intervention of the processor to transfer data between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an I/O module, and any data transfer must traverse a path through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both these forms of I/O suffer from two inherent drawbacks: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I/O transfer rate is limited by the speed with which the processor can test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service a device.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processor is tied up in managing an I/O transfer; a number of instructions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be executed for each I/O transfer (e.g., Figure 7.5).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somewhat of a trade-off between these two drawbacks. Consider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of a block of data. Using simple programmed I/O, the processor is dedicated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task of I/O and can move data at a rather high rate, at the cost of doing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nothing else. Interrupt I/O frees up the processor to some extent at the expense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transfer rate. Nevertheless, both methods have an adverse impact on both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activity and I/O transfer rate.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large volumes of data are to be moved, a more efficient technique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required: direct memory access (DMA).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7501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involves an additional module on the system bus. The DMA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7.11) is capable of mimicking the processor and, indeed, of taking over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of the system from the processor. It needs to do this to transfer data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from memory over the system bus. For this purpose, the DMA module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the bus only when the processor does not need it, or it must force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suspend operation temporarily. The latter technique is more common and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referred to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cycle stealing,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DMA module in effect steals a bus cycle.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processor wishes to read or write a block of data, it issues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command to the DMA module, by sending to the DMA module the following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Whether a read or write is requested, using the read or write control line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processor and the DMA module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address of the I/O device involved, communicated on the data lines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  <a:buFont typeface="Arial"/>
              <a:buChar char="•"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starting location in memory to read from or write to, communicated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lines and stored by the DMA module in its address register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number of words to be read or written, again communicated via the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 and stored in the data count register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then continues with other work. It has delegated this I/O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DMA module. The DMA module transfers the entire block of data,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word at a time, directly to or from memory, without going through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transfer is complete, the DMA module sends an interrupt signal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Thus, the processor is involved only at the beginning and end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(Figure 7.4c).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6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DBA6A-22A5-9942-8267-909B6723AC8A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7.12 shows where in the instruction cycle the processor may be suspended.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each case, the processor is suspended just before it needs to use the bus.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DMA module then transfers one word and returns control to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Note that this is not an interrupt; the processor does not save a context and do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something else. Rather, the processor pauses for one bus cycle. The overall effect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to cause the processor to execute more slowly. Nevertheless, for a multiple-word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transfer, DMA is far more efficient than interrupt-driven or programmed I/O.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6293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709E80-2055-9541-A849-BA0D63923471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DMA mechanism can be configured in a variety of ways. Some possibilities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shown in Figure 7.13. In the first example, all modules share the same 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bus. The DMA module, acting as a surrogate processor, uses programmed I/O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exchange data between memory and an I/O module through the DMA module. This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configuration, while it may be inexpensive, is clearly inefficient. As with processor controlled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programmed I/O, each transfer of a word consumes two bus cycles.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of required bus cycles can be cut substantially by integrating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and I/O functions. As Figure 7.13b indicates, this means that there is a path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DMA module and one or more I/O modules that does not include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bus. The DMA logic may actually be a part of an I/O module, or it may be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separate module that controls one or more I/O modules. This concept can be taken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step further by connecting I/O modules to the DMA module using an I/O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7.13c). This reduces the number of I/O interfaces in the DMA module to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provides for an easily expandable configuration. In both of these cases (Figures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7.13b and c), the system bus that the DMA module shares with the processor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is used by the DMA module only to exchange data with memory.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exchange of data between the DMA and I/O modules takes place off the 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571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Intel 8237A DMA controller interfaces to the 80 x 86 family of processors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DRAM memory to provide a DMA capability. Figure 7.14 indicates the location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DMA module. When the DMA module needs to use the system buses (data,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address, and control) to transfer data, it sends a signal called HOLD to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responds with the HLDA (hold acknowledge) signal, indicating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the DMA module can use the buses. For example, if the DMA module is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a block of data from memory to disk, it will do the following: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peripheral device (such as the disk controller) will request the service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by pulling DREQ (DMA request) high.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DMA will put a high on its HRQ (hold request), signaling the CPU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its HOLD pin that it needs to use the buses.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3.The CPU will finish the present bus cycle (not necessarily the present instruction)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respond to the DMA request by putting high on its HDLA (hold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acknowledge), thus telling the 8237 DMA that it can go ahead and use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buses to perform its task. HOLD must remain active high as long as DMA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performing its task.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DMA will activate DACK (DMA acknowledge), which tells the peripheral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that it will start to transfer the data.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DMA starts to transfer the data from memory to peripheral by putting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of the first byte of the block on the address bus and activating MEMR,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thereby reading the byte from memory into the data bus; it then activates IOW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write it to the peripheral. Then DMA decrements the counter and increments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address pointer and repeats this process until the count reaches zero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task is finished.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6. After the DMA has finished its job it will deactivate HRQ, signaling the CPU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it can regain control over its buses.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02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the DMA is using the buses to transfer data, the processor is idle.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Similarly, when the processor is using the bus, the DMA is idle. The 8237 DMA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known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fly-by DMA controller. This means that the data being moved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location to another does not pass through the DMA chip and is not stored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DMA chip. Therefore, the DMA can only transfer data between an I/O 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 memory address, but not between two I/O ports or two memory locations.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However, as explained subsequently, the DMA chip can perform a memory-to-memory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via a register.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8237 contains four DMA channels that can be programmed independently,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any one of the channels may be active at any moment. These channels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numbered 0, 1, 2, and 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83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25232C-5647-1C4F-9961-9C7FB41E032E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an I/O module is required. This module has two major functions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7.1):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Interface to the processor and memory via the system bus or central switch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Interface to one or more peripheral devices by tailored data links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begin this chapter with a brief discussion of external devices, followed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overview of the structure and function of an I/O module. Then we look 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various ways in which the I/O function can be performed in cooperation with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and memory: the internal I/O interface. Finally, we examine the external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interface, between the I/O module and the outside world.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63963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0E0F20-928D-DD4B-A7CB-0399BA4103DF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8237 has a set of five control/command registers to program and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operation over one of its channels (Table 7.2):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Command: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loads this register to control the operation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DMA. D0 enables a memory-to-memory transfer, in which channel 0 is used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transfer a byte into an 8237 temporary register and channel 1 is used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the byte from the register to memory. When memory-to-memory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enabled, D1 can be used to disable increment/decrement on channel 0 so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fixed value can be written into a block of memory. D2 enables or disables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reads this register to determine DMA status. Bits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D0–D3 are used to indicate if channels 0–3 have reached their TC (terminal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count). Bits D4–D7 are used by the processor to determine if any channel has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DMA request pending.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sets this register to determine the mode of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DMA. Bits D0 and D1 are used to select a channel. The other bits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select various operation modes for the selected channel. Bits D2 and D3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determine if the transfer is from an I/O device to memory (write) or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to I/O (read), or a verify operation. If D4 is set, then the memory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register and the count register are reloaded with their original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values at the end of a DMA data transfer. Bits D6 and D7 determine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way in which the 8237 is used. In single mode, a single byte of data is transferred.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and demand modes are used for a block transfer, with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demand mode allowing for premature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ending of the transfer. Cascade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 allows multiple 8237s to be cascaded to expand the number of channels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more than 4.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Mask: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sets this register. Bits D0 and D1 select the channel.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D2 clears or sets the mask bit for that channel. It is through this register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the DREQ input of a specific channel can be masked (disabled)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unmasked (enabled). While the command register can be used to disable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whole DMA chip, the single mask register allows the programmer to disable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enable a specific channel.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Mask: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register is similar to the single mask register except that all four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channels can be masked or unmasked with one write operation.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addition, the 8237A has eight data registers: one memory address register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one count register for each channel. The processor sets these registers to indicate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location of size of main memory to be affected by the transfers.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3061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17E3F-4FF2-9347-82E8-1DB7E1518E0C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computer systems have evolved, there has been a pattern of increasing complexity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sophistication of individual components. Nowhere is this more evident than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I/O function. We have already seen part of that evolution. The evolutionary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steps can be summarized as follows: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CPU directly controls a peripheral device. This is seen in simple microprocessor-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 devices.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A controller or I/O module is added. The CPU uses programmed I/O without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interrupts. With this step, the CPU becomes somewhat divorced from the specific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 of external device interfaces.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same configuration as in step 2 is used, but now interrupts are employed.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CPU need not spend time waiting for an I/O operation to be performed,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 increasing efficiency.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The I/O module is given direct access to memory via DMA. It can now move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block of data to or from memory without involving the CPU, except 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beginning and end of the transfer.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The I/O module is enhanced to become a processor in its own right, with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specialized instruction set tailored for I/O. The CPU directs the I/O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an I/O program in memory. The I/O processor fetches and executes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instructions without CPU intervention. This allows the CPU to specify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sequence of I/O activities and to be interrupted only when the entire sequence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performed.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6. The I/O module has a local memory of its own and is, in fact, a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its own right. With this architecture, a large set of I/O devices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controlled, with minimal CPU involvement. A common use for such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architecture has been to control communication with interactive terminals.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processor takes care of most of the tasks involved in controlling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terminals.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one proceeds along this evolutionary path, more and more of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function is performed without CPU involvement. The CPU is increasingly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relieved of I/O-related tasks, improving performance. With the last two steps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(5–6), a major change occurs with the introduction of the concept of an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capable of executing a program. For step 5, the I/O module is often referred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as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channel.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step 6, the term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I/O processor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often used. However,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terms are on occasion applied to both situations. In what follows, we will use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term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channel.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893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channel represents an extension of the DMA concept. An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 has the ability to execute I/O instructions, which gives it complete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I/O operations. In a computer system with such devices, the CPU does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execute I/O instructions. Such instructions are stored in main memory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executed by a special-purpose processor in the I/O channel itself. Thus,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CPU initiates an I/O transfer by instructing the I/O channel to execute a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memory. The program will specify the device or devices, the area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areas of memory for storage, priority, and actions to be taken for certain error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conditions. The I/O channel follows these instructions and controls the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types of I/O channels are common, as illustrated in Figure 7.15. A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selector channe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 controls multiple high-speed devices and, at any one time,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dedicated to the transfer of data with one of those devices. Thus, the I/O channel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selects one device and effects the data transfer. Each device, or a small set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devices, is handled by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controller, or I/O module,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is much like the I/O modules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have been discussing. Thus, the I/O channel serves in place of the CPU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controlling these I/O controllers.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multiplexor channel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handle I/O with multiple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devices at the same time. For low-speed devices,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byte multiplexor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accepts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transmits characters as fast as possible to multiple devices. For example, the resultant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 stream from three devices with different rates and individual streams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…, 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…, and 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… might be 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so on. For high-speed devices,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multiplexor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interleaves blocks of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several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5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interface to a peripheral from an I/O module must be tailored to the nature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operation of the peripheral. One major characteristic of the interface is whether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serial or parallel (Figure 7.16). In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parallel interface, there are multiple lines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connecting the I/O module and the peripheral, and multiple bits are transferred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simultaneously, just as all of the bits of a word are transferred simultaneously over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bus. In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serial interface,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only one line used to transmit data,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bits must be transmitted one at a time. A parallel interface has traditionally been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for higher-speed peripherals, such as tape and disk, while the serial interface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traditionally been used for printers and terminals. With a new generation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high-speed serial interfaces, parallel interfaces are becoming much less common.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335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7 </a:t>
            </a:r>
            <a:r>
              <a:rPr lang="en-GB" smtClean="0"/>
              <a:t>summary.</a:t>
            </a:r>
          </a:p>
          <a:p>
            <a:endParaRPr lang="en-GB" smtClean="0"/>
          </a:p>
          <a:p>
            <a:r>
              <a:rPr lang="en-GB" smtClean="0"/>
              <a:t>Homework: </a:t>
            </a:r>
            <a:r>
              <a:rPr lang="nl-NL" smtClean="0"/>
              <a:t>Chap 7: 7.3 4 5 6 7 9 12 14 15 17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3816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2296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Homework: </a:t>
            </a:r>
            <a:r>
              <a:rPr lang="nl-NL" dirty="0" smtClean="0"/>
              <a:t>Chap 7: 7.3 4 5 6 7 9 12 14 15 17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62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6BD29B-6EF8-244A-AD8E-42345A2E1608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operations are accomplished through a wide assortment of external devices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provide a means of exchanging data between the external environment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computer. An external device attaches to the computer by a link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(Figure 7.1). The link is used to exchange control, status,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between the I/O module and the external device. An external device connected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I/O module is often referred 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peripheral device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or, simply, a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peripheral.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can broadly classify external devices into three categories: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Human readable: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communicating with the computer user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Machine readable: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communicating with equipment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communicating with remote devices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Examples of human-readable devices are video display terminals (VDTs)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printers. Examples of machine-readable devices are magnetic disk and tape systems,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sensors and actuators, such as are used in a robotics application. Note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we are viewing disk and tape systems as I/O devices in this chapter, whereas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Chapter 6 we viewed them as memory devices. From a functional point of view,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devices are part of the memory hierarchy, and their use is appropriately discussed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Chapter 6. From a structural point of view, these devices are controlled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modules and are hence to be considered in this chapter.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Communication devices allow a computer to exchange data with a remote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which may be a human-readable device, such as a terminal, a machine readable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or even another computer.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31281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very general terms, the nature of an external device is indicated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7.2. The interface to the I/O module is in the form of control, data, and status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signals.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signals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determine the function that the device will perform, such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send data to the I/O module (INPUT or READ), accept data from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(OUTPUT or WRITE), report status, or perform some control function particular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device (e.g., position a disk head).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in the form of a set of bits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sent to or received from the I/O module.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signals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indicate the state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device. Examples are READY/NOT-READY to show whether the device is ready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data transfer.</a:t>
            </a:r>
          </a:p>
          <a:p>
            <a:endParaRPr kumimoji="1" lang="en-US" sz="1200" i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logic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the device controls the device’s operation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response to direction from the I/O module.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transducer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converts data from electrical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other forms of energy during output and from other forms to electrical during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input. Typically, a buffer is associated with the transducer to temporarily hold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being transferred between the I/O module and the external environment;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buffer size of 8 to 16 bits is common.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38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FBF3B-70D1-5640-BB57-DE4DAED0B3B8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common means of computer/user interaction is a keyboard/monitor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arrangement. The user provides input through the keyboard. This input is then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transmitted to the computer and may also be displayed on the monitor. In addition,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monitor displays data provided by the computer.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basic unit of exchange is the character. Associated with each character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 code, typically 7 or 8 bits in length. The most commonly used text code is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International Reference Alphabet (IRA). Each character in this code is represented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 unique 7-bit binary code; thus, 128 different characters can be represented.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Characters are of two types: printable and control. Printable characters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alphabetic, numeric, and special characters that can be printed on paper or displayed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screen. Some of the control characters have to do with controlling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printing or displaying of characters; an example is carriage return. Other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characters are concerned with communications procedures. See Appendix F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keyboard input, when the user depresses a key, this generates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electronic signal that is interpreted by the transducer in the keyboard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translated into the bit pattern of the corresponding IRA code. This bit pattern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then transmitted to the I/O module in the computer. At the computer,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text can be stored in the same IRA code. On output, IRA code characters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transmitted to an external device from the I/O module. The transducer 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interprets this code and sends the required electronic signals to the output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either to display the indicated character or perform the requested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function.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266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6E65E-4211-D44D-B64A-19292B0DF4E1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major functions or requirements for an I/O module fall into the following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categories: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Control and timing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Processor communication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Device communication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Data buffering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Error detection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During any period of time, the processor may communicate with one or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devices in unpredictable patterns, depending on the program’s need for I/O.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internal resources, such as main memory and the system bus, must be shared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among a number of activities, including data I/O. Thus, the I/O function includes a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and timing requirement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to coordinate the flow of traffic between internal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resources and external devices. For example, the control of the transfer of data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external device to the processor might involve the following sequence of steps: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processor interrogates the I/O module to check the status of the attached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I/O module returns the device status.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If the device is operational and ready to transmit, the processor requests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of data, by means of a command to the I/O module.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The I/O module obtains a unit of data (e.g., 8 or 16 bits) from the external device.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The data are transferred from the I/O module to the processor.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system employs a bus, then each of the interactions between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I/O module involves one or more bus arbitrations.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preceding simplified scenario also illustrates that the I/O module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communicate with the processor and with the external device.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involves the following: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Command decoding: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module accepts commands from the processor,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sent as signals on the control bus. For example, an I/O module for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drive might accept the following commands: READ SECTOR,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SECTOR, SEEK track number, and SCAN record ID. The latter two commands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include a parameter that is sent on the data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exchanged between the processor and the I/O module over the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reporting: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peripherals are so slow, it is important to know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of the I/O module. For example, if an I/O module is asked to send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processor (read), it may not be ready to do so because it is still working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previous I/O command. This fact can be reported with a status signal.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Common status signals are BUSY and READY. There may also be signals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report various error conditions.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recognition: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Just as each word of memory has an address, so does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I/O device. Thus, an I/O module must recognize one unique address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peripheral it controls.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other side, the I/O module must be able to perform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communication.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communication involves commands, status information, and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7.2).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essential task of an I/O module is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buffering.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need for this function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apparent from Figure 2.11. Whereas the transfer rate into and out of main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or the processor is quite high, the rate is orders of magnitude lower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many peripheral devices and covers a wide range. Data coming from 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sent to an I/O module in a rapid burst. The data are buffered in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then sent to the peripheral device at its data rate. In the opposite direction,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buffered so as not to tie up the memory in a slow transfer operation. Thus,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 must be able to operate at both device and memory speeds. Similarly, if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device operates at a rate higher than the memory access rate, then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performs the needed buffering operation.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an I/O module is often responsible for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detection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for subsequently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reporting errors to the processor. One class of errors includes mechanical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electrical malfunctions reported by the device (e.g., paper jam, bad disk track).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 class consists of unintentional changes to the bit pattern as it is transmitted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device to I/O module. Some form of error-detecting code is often used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detect transmission errors. A simple example is the use of a parity bit on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 of data. For example, the IRA character code occupies 7 bits of a byte.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eighth bit is set so that the total number of 1s in the byte is even (even parity)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odd (odd parity). When a byte is received, the I/O module checks the parity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determine whether an error has occurred.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610754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modules vary considerably in complexity and the number of external devices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they control. We will attempt only a very general description here. (One specific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the Intel 82C55A, is described in Section 7.4.) Figure 7.3 provides a general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diagram of an I/O module. The module connects to the rest of the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a set of signal lines (e.g., system bus lines). Data transferred to and from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are buffered in one or more data registers. There may also be one or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registers that provide current status information. A status register may also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function as a control register, to accept detailed control information from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logic within the module interacts with the processor via a set of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lines. The processor uses the control lines to issue commands to the I/O module.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of the control lines may be used by the I/O module (e.g., for arbitration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signals). The module must also be able to recognize and generate addresses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the devices it controls. Each I/O module has a unique address or, if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controls more than one external device, a unique set of addresses. Finally,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contains logic specific to the interface with each device that it controls.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functions to allow the processor to view a wide range of devices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simple-minded way. There is a spectrum of capabilities that may be provided.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module may hide the details of timing, formats, and the electromechanics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an external device so that the processor can function in terms of simple read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commands, and possibly open and close file commands. In its simplest form,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module may still leave much of the work of controlling a device (e.g., rewind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tape) visible to the 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that takes on most of the detailed processing burden, presenting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high-level interface to the processor, is usually referred to as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channel or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processor.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that is quite primitive and requires detailed control</a:t>
            </a:r>
          </a:p>
          <a:p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usually referred to as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controller or device controller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I/O controllers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commonly seen on microcomputers, whereas I/O channels are used on mainframes.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what follows, we will use the generic term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 when no confusion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 and will use more specific terms where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30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63CC4A-327B-9546-A928-3FE3CAFF5135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Three techniques are possible for I/O operations. With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programmed I/O,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exchanged between the processor and the I/O module. The processor executes a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gives it direct control of the I/O operation, including sensing device status,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sending a read or write command, and transferring the data. When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issues a command to the I/O module, it must wait until the I/O operation is complete.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processor is faster than the I/O module, this is wasteful of processor time.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interrupt-driven I/O,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issues an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I/O command,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continues to execute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instructions, and is interrupted by the I/O module when the latter has completed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work. With both programmed and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I/O,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is responsible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extracting data from main memory for output and storing data in main memory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input. The alternative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direct memory access (DMA)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In this mode,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and main memory exchange data directly, without processor involvement.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784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6/5/2017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6/5/2017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6/5/2017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6/5/2017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6/5/2017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6/5/2017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6/5/2017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6/5/2017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6/5/2017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6/5/2017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6/5/2017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6/5/2017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6/5/2017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6/5/2017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6/5/2017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6/5/2017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6/5/2017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6/5/2017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6/5/2017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6/5/2017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d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d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d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d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d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d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d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d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d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William Stallings </a:t>
            </a:r>
            <a:br>
              <a:rPr lang="en-GB" dirty="0" smtClean="0"/>
            </a:br>
            <a:r>
              <a:rPr lang="en-GB" dirty="0"/>
              <a:t>Computer Organization </a:t>
            </a:r>
            <a:br>
              <a:rPr lang="en-GB" dirty="0"/>
            </a:br>
            <a:r>
              <a:rPr lang="en-GB" dirty="0"/>
              <a:t>and Architecture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9</a:t>
            </a:r>
            <a:r>
              <a:rPr lang="en-GB" baseline="30000" dirty="0" smtClean="0"/>
              <a:t>th</a:t>
            </a:r>
            <a:r>
              <a:rPr lang="en-GB" dirty="0" smtClean="0"/>
              <a:t> Edition</a:t>
            </a:r>
            <a:endParaRPr lang="en-GB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914400" y="3124200"/>
            <a:ext cx="7763518" cy="25931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43200" y="762000"/>
            <a:ext cx="410025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Table 7.1  </a:t>
            </a:r>
            <a:r>
              <a:rPr lang="en-US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</a:p>
          <a:p>
            <a:pPr algn="ctr"/>
            <a:r>
              <a:rPr lang="en-US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</a:t>
            </a:r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/O Techniques</a:t>
            </a:r>
            <a:r>
              <a:rPr 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Commands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7556313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four types of I/O commands that an I/O module may receive when it is addressed by a processor: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 smtClean="0"/>
              <a:t> Control</a:t>
            </a:r>
          </a:p>
          <a:p>
            <a:pPr marL="1028700" lvl="1" indent="-173038">
              <a:buSzPct val="100000"/>
              <a:buNone/>
            </a:pPr>
            <a:r>
              <a:rPr lang="en-US" dirty="0" smtClean="0"/>
              <a:t>- used to activate a peripheral and tell it what to do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 smtClean="0"/>
              <a:t> Test</a:t>
            </a:r>
          </a:p>
          <a:p>
            <a:pPr marL="1028700" lvl="1" indent="-173038">
              <a:buSzPct val="100000"/>
              <a:buNone/>
            </a:pPr>
            <a:r>
              <a:rPr lang="en-US" dirty="0" smtClean="0"/>
              <a:t>- used to test various status conditions associated with an I/O module and its peripherals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 smtClean="0"/>
              <a:t> Read</a:t>
            </a:r>
          </a:p>
          <a:p>
            <a:pPr marL="1028700" lvl="1" indent="-173038">
              <a:buSzPct val="100000"/>
              <a:buNone/>
            </a:pPr>
            <a:r>
              <a:rPr lang="en-US" dirty="0" smtClean="0"/>
              <a:t>- causes the I/O module to obtain an item of data from the peripheral and place it in an internal buffer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 smtClean="0"/>
              <a:t> Write</a:t>
            </a:r>
          </a:p>
          <a:p>
            <a:pPr marL="1028700" lvl="1" indent="-173038">
              <a:buSzPct val="100000"/>
              <a:buNone/>
            </a:pPr>
            <a:r>
              <a:rPr lang="en-US" dirty="0" smtClean="0"/>
              <a:t>- causes the I/O module to take an item of data from the data bus and subsequently transmit that data item to the peripheral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9800" y="3124200"/>
            <a:ext cx="3124200" cy="2438400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Techniques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Input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Data</a:t>
            </a:r>
          </a:p>
        </p:txBody>
      </p:sp>
      <p:pic>
        <p:nvPicPr>
          <p:cNvPr id="4" name="Picture 3" descr="f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Instructions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</p:nvPr>
        </p:nvGraphicFramePr>
        <p:xfrm>
          <a:off x="304800" y="1143000"/>
          <a:ext cx="8534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Summary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Memory mapped I/O</a:t>
            </a:r>
          </a:p>
          <a:p>
            <a:pPr lvl="1"/>
            <a:r>
              <a:rPr lang="en-US" sz="2000" dirty="0"/>
              <a:t>Devices and memory share an address space</a:t>
            </a:r>
          </a:p>
          <a:p>
            <a:pPr lvl="1"/>
            <a:r>
              <a:rPr lang="en-US" sz="2000" dirty="0"/>
              <a:t>I/O looks just like memory read/write</a:t>
            </a:r>
          </a:p>
          <a:p>
            <a:pPr lvl="1"/>
            <a:r>
              <a:rPr lang="en-US" sz="2000" dirty="0"/>
              <a:t>No special commands for I/O</a:t>
            </a:r>
          </a:p>
          <a:p>
            <a:pPr lvl="2"/>
            <a:r>
              <a:rPr lang="en-US" sz="1800" dirty="0"/>
              <a:t>Large selection of memory access commands available</a:t>
            </a:r>
          </a:p>
          <a:p>
            <a:r>
              <a:rPr lang="en-US" sz="2400" dirty="0"/>
              <a:t>Isolated I/O</a:t>
            </a:r>
          </a:p>
          <a:p>
            <a:pPr lvl="1"/>
            <a:r>
              <a:rPr lang="en-US" sz="2000" dirty="0"/>
              <a:t>Separate address spaces</a:t>
            </a:r>
          </a:p>
          <a:p>
            <a:pPr lvl="1"/>
            <a:r>
              <a:rPr lang="en-US" sz="2000" dirty="0"/>
              <a:t>Need I/O or memory select lines</a:t>
            </a:r>
          </a:p>
          <a:p>
            <a:pPr lvl="1"/>
            <a:r>
              <a:rPr lang="en-US" sz="2000" dirty="0"/>
              <a:t>Special commands for I/O</a:t>
            </a:r>
          </a:p>
          <a:p>
            <a:pPr lvl="2"/>
            <a:r>
              <a:rPr lang="en-US" dirty="0"/>
              <a:t>Limited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2941" t="6364" r="14118" b="18182"/>
              <a:stretch>
                <a:fillRect/>
              </a:stretch>
            </p:blipFill>
          </mc:Choice>
          <mc:Fallback>
            <p:blipFill>
              <a:blip r:embed="rId4"/>
              <a:srcRect l="12941" t="6364" r="14118" b="18182"/>
              <a:stretch>
                <a:fillRect/>
              </a:stretch>
            </p:blipFill>
          </mc:Fallback>
        </mc:AlternateContent>
        <p:spPr>
          <a:xfrm>
            <a:off x="685800" y="0"/>
            <a:ext cx="5122779" cy="6858000"/>
          </a:xfrm>
          <a:prstGeom prst="rect">
            <a:avLst/>
          </a:prstGeom>
        </p:spPr>
      </p:pic>
      <p:sp useBgFill="1">
        <p:nvSpPr>
          <p:cNvPr id="10" name="TextBox 9"/>
          <p:cNvSpPr txBox="1"/>
          <p:nvPr/>
        </p:nvSpPr>
        <p:spPr>
          <a:xfrm>
            <a:off x="313552" y="4648201"/>
            <a:ext cx="296047" cy="48607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533400"/>
            <a:ext cx="205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Memory 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</a:t>
            </a:r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apped </a:t>
            </a:r>
          </a:p>
          <a:p>
            <a:pPr algn="ctr"/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I/O</a:t>
            </a:r>
            <a:endParaRPr 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2819400"/>
            <a:ext cx="205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Isolated 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I/O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Interrupt-Driven I/O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4294967295"/>
          </p:nvPr>
        </p:nvGraphicFramePr>
        <p:xfrm>
          <a:off x="381000" y="1219200"/>
          <a:ext cx="8458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Interrupt Processing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7059" t="10909" r="15294" b="9091"/>
              <a:stretch>
                <a:fillRect/>
              </a:stretch>
            </p:blipFill>
          </mc:Choice>
          <mc:Fallback>
            <p:blipFill>
              <a:blip r:embed="rId4"/>
              <a:srcRect l="7059" t="10909" r="15294" b="9091"/>
              <a:stretch>
                <a:fillRect/>
              </a:stretch>
            </p:blipFill>
          </mc:Fallback>
        </mc:AlternateContent>
        <p:spPr>
          <a:xfrm>
            <a:off x="3981465" y="0"/>
            <a:ext cx="5162535" cy="6883507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3255264" cy="2667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Memory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Registers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an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844636" y="0"/>
            <a:ext cx="5299364" cy="685800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ontent Placeholder 22"/>
          <p:cNvGraphicFramePr>
            <a:graphicFrameLocks noGrp="1"/>
          </p:cNvGraphicFramePr>
          <p:nvPr>
            <p:ph idx="4294967295"/>
          </p:nvPr>
        </p:nvGraphicFramePr>
        <p:xfrm>
          <a:off x="457200" y="1676400"/>
          <a:ext cx="8013700" cy="475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7556500" cy="111601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Issues</a:t>
            </a: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191157" cy="833718"/>
          </a:xfrm>
        </p:spPr>
        <p:txBody>
          <a:bodyPr>
            <a:noAutofit/>
          </a:bodyPr>
          <a:lstStyle/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7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0" y="1371600"/>
            <a:ext cx="2286000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 Placeholder 10"/>
          <p:cNvSpPr>
            <a:spLocks noGrp="1"/>
          </p:cNvSpPr>
          <p:nvPr>
            <p:ph type="body" sz="half" idx="2"/>
          </p:nvPr>
        </p:nvSpPr>
        <p:spPr>
          <a:xfrm>
            <a:off x="533400" y="5410200"/>
            <a:ext cx="8104095" cy="1190624"/>
          </a:xfrm>
        </p:spPr>
        <p:txBody>
          <a:bodyPr>
            <a:noAutofit/>
          </a:bodyPr>
          <a:lstStyle/>
          <a:p>
            <a:r>
              <a:rPr lang="en-US" sz="3200" dirty="0" smtClean="0"/>
              <a:t>Input/Output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 Identification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7848600" cy="4800600"/>
          </a:xfrm>
        </p:spPr>
        <p:txBody>
          <a:bodyPr>
            <a:normAutofit fontScale="40000" lnSpcReduction="20000"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57" b="1" dirty="0" smtClean="0"/>
              <a:t>Multiple interrupt lines</a:t>
            </a:r>
          </a:p>
          <a:p>
            <a:pPr lvl="1"/>
            <a:r>
              <a:rPr lang="en-US" sz="2880" dirty="0" smtClean="0"/>
              <a:t>Between the processor and the I/O modules</a:t>
            </a:r>
          </a:p>
          <a:p>
            <a:pPr lvl="1"/>
            <a:r>
              <a:rPr lang="en-US" sz="2880" dirty="0" smtClean="0"/>
              <a:t>Most straightforward approach to the problem</a:t>
            </a:r>
          </a:p>
          <a:p>
            <a:pPr lvl="1"/>
            <a:r>
              <a:rPr lang="en-US" sz="2880" dirty="0" smtClean="0"/>
              <a:t>Consequently even if multiple lines are used, it is likely that each line will have multiple I/O modules attached to it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57" b="1" dirty="0" smtClean="0"/>
              <a:t>Software poll</a:t>
            </a:r>
          </a:p>
          <a:p>
            <a:pPr lvl="1"/>
            <a:r>
              <a:rPr lang="en-US" sz="2880" dirty="0" smtClean="0"/>
              <a:t>When processor detects an interrupt it branches to an interrupt-service routine whose job is to poll each I/O module to determine which module caused the interrupt</a:t>
            </a:r>
          </a:p>
          <a:p>
            <a:pPr lvl="1"/>
            <a:r>
              <a:rPr lang="en-US" sz="2880" dirty="0" smtClean="0"/>
              <a:t>Time consuming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57" b="1" dirty="0" smtClean="0"/>
              <a:t>Daisy chain (hardware poll, vectored)</a:t>
            </a:r>
          </a:p>
          <a:p>
            <a:pPr lvl="1"/>
            <a:r>
              <a:rPr lang="en-US" sz="2947" dirty="0" smtClean="0"/>
              <a:t>The interrupt acknowledge line is daisy chained through the modules</a:t>
            </a:r>
          </a:p>
          <a:p>
            <a:pPr lvl="1"/>
            <a:r>
              <a:rPr lang="en-US" sz="2947" dirty="0" smtClean="0"/>
              <a:t>Vector – address of the I/O module or some other unique identifier</a:t>
            </a:r>
          </a:p>
          <a:p>
            <a:pPr lvl="1"/>
            <a:r>
              <a:rPr lang="en-US" sz="2947" dirty="0" smtClean="0"/>
              <a:t>Vectored interrupt – processor uses the vector as a pointer to the appropriate device-service routine, avoiding the need to execute a general interrupt-service routine first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80" b="1" dirty="0" smtClean="0"/>
              <a:t>Bus arbitration (vectored)</a:t>
            </a:r>
          </a:p>
          <a:p>
            <a:pPr lvl="1"/>
            <a:r>
              <a:rPr lang="en-US" sz="2947" dirty="0" smtClean="0"/>
              <a:t>An I/O module must first gain control of the bus before it can raise the interrupt request line</a:t>
            </a:r>
          </a:p>
          <a:p>
            <a:pPr lvl="1"/>
            <a:r>
              <a:rPr lang="en-US" sz="2947" dirty="0" smtClean="0"/>
              <a:t>When the processor detects the interrupt it responds on the interrupt acknowledge line</a:t>
            </a:r>
          </a:p>
          <a:p>
            <a:pPr lvl="1"/>
            <a:r>
              <a:rPr lang="en-US" sz="2947" dirty="0" smtClean="0"/>
              <a:t>Then the requesting module places its vector on the data lines</a:t>
            </a:r>
            <a:endParaRPr lang="en-US" sz="2947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Four general categories of techniques are in common use: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19200"/>
            <a:ext cx="2895600" cy="23622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22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</a:t>
            </a:r>
            <a:br>
              <a:rPr lang="en-US" sz="3222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22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82C59A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pic>
        <p:nvPicPr>
          <p:cNvPr id="4" name="Picture 3" descr="f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038600" y="0"/>
            <a:ext cx="5299364" cy="685800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556313" cy="1116106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82C55A 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Programmable Peripheral Interface</a:t>
            </a:r>
          </a:p>
        </p:txBody>
      </p:sp>
      <p:pic>
        <p:nvPicPr>
          <p:cNvPr id="6" name="Content Placeholder 5" descr="f9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7727" r="12273" b="14118"/>
              <a:stretch>
                <a:fillRect/>
              </a:stretch>
            </p:blipFill>
          </mc:Choice>
          <mc:Fallback>
            <p:blipFill>
              <a:blip r:embed="rId4"/>
              <a:srcRect l="7727" r="12273" b="14118"/>
              <a:stretch>
                <a:fillRect/>
              </a:stretch>
            </p:blipFill>
          </mc:Fallback>
        </mc:AlternateContent>
        <p:spPr>
          <a:xfrm>
            <a:off x="914400" y="752707"/>
            <a:ext cx="7359879" cy="6105293"/>
          </a:xfr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3255264" cy="2438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Keyboard/Display Interfaces to 82C55A</a:t>
            </a:r>
          </a:p>
        </p:txBody>
      </p:sp>
      <p:pic>
        <p:nvPicPr>
          <p:cNvPr id="4" name="Picture 3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844636" y="0"/>
            <a:ext cx="5299364" cy="685800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63246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Drawbacks of Programmed and Interrupt-Driven I/O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600200"/>
            <a:ext cx="6191157" cy="3886200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/>
              <a:t>Both forms of I/O suffer from two inherent drawbacks:</a:t>
            </a:r>
          </a:p>
          <a:p>
            <a:pPr marL="914400" lvl="1" indent="-457200">
              <a:spcBef>
                <a:spcPts val="2000"/>
              </a:spcBef>
              <a:buClr>
                <a:schemeClr val="accent1"/>
              </a:buClr>
              <a:buSzPct val="100000"/>
              <a:buFont typeface="+mj-lt"/>
              <a:buAutoNum type="arabicParenR"/>
            </a:pPr>
            <a:r>
              <a:rPr lang="en-GB" sz="1900" dirty="0" smtClean="0"/>
              <a:t>The I/O transfer rate is limited by the speed with which the processor can test and service a device</a:t>
            </a:r>
          </a:p>
          <a:p>
            <a:pPr marL="914400" lvl="1" indent="-457200">
              <a:spcBef>
                <a:spcPts val="2000"/>
              </a:spcBef>
              <a:buClr>
                <a:schemeClr val="accent1"/>
              </a:buClr>
              <a:buSzPct val="100000"/>
              <a:buFont typeface="+mj-lt"/>
              <a:buAutoNum type="arabicParenR"/>
            </a:pPr>
            <a:r>
              <a:rPr lang="en-GB" sz="1900" dirty="0" smtClean="0"/>
              <a:t>The processor is tied up in managing an I/O transfer; a number of instructions must be executed for each I/O transfer</a:t>
            </a:r>
            <a:endParaRPr lang="en-GB" sz="800" dirty="0" smtClean="0"/>
          </a:p>
          <a:p>
            <a:pPr marL="228600" indent="-228600">
              <a:spcBef>
                <a:spcPts val="2000"/>
              </a:spcBef>
            </a:pPr>
            <a:r>
              <a:rPr lang="en-GB" sz="2000" dirty="0" smtClean="0"/>
              <a:t>	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endParaRPr lang="en-GB" sz="2000" dirty="0" smtClean="0"/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endParaRPr lang="en-GB" sz="2000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228600" y="4648201"/>
            <a:ext cx="381000" cy="381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5257800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When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large volumes of data are to be moved a more efficient technique is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direct memory access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(DMA)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762000"/>
            <a:ext cx="3255264" cy="1676400"/>
          </a:xfrm>
        </p:spPr>
        <p:txBody>
          <a:bodyPr>
            <a:normAutofit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DMA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</a:p>
        </p:txBody>
      </p:sp>
      <p:pic>
        <p:nvPicPr>
          <p:cNvPr id="4" name="Picture 3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706" t="10909" r="8235" b="24545"/>
              <a:stretch>
                <a:fillRect/>
              </a:stretch>
            </p:blipFill>
          </mc:Choice>
          <mc:Fallback>
            <p:blipFill>
              <a:blip r:embed="rId4"/>
              <a:srcRect l="4706" t="10909" r="8235" b="24545"/>
              <a:stretch>
                <a:fillRect/>
              </a:stretch>
            </p:blipFill>
          </mc:Fallback>
        </mc:AlternateContent>
        <p:spPr>
          <a:xfrm>
            <a:off x="3743513" y="838200"/>
            <a:ext cx="5400487" cy="518160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19600"/>
            <a:ext cx="6191157" cy="1062318"/>
          </a:xfrm>
        </p:spPr>
        <p:txBody>
          <a:bodyPr>
            <a:normAutofit/>
          </a:bodyPr>
          <a:lstStyle/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 Operation</a:t>
            </a:r>
          </a:p>
        </p:txBody>
      </p:sp>
      <p:pic>
        <p:nvPicPr>
          <p:cNvPr id="5" name="Content Placeholder 4" descr="f12.pdf"/>
          <p:cNvPicPr>
            <a:picLocks noGrp="1" noChangeAspect="1"/>
          </p:cNvPicPr>
          <p:nvPr>
            <p:ph type="pic"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2091" t="12941" r="10273" b="14118"/>
              <a:stretch>
                <a:fillRect/>
              </a:stretch>
            </p:blipFill>
          </mc:Choice>
          <mc:Fallback>
            <p:blipFill>
              <a:blip r:embed="rId4"/>
              <a:srcRect l="12091" t="12941" r="10273" b="14118"/>
              <a:stretch>
                <a:fillRect/>
              </a:stretch>
            </p:blipFill>
          </mc:Fallback>
        </mc:AlternateContent>
        <p:spPr>
          <a:xfrm>
            <a:off x="454753" y="-638"/>
            <a:ext cx="6174647" cy="4482959"/>
          </a:xfrm>
        </p:spPr>
      </p:pic>
      <p:sp>
        <p:nvSpPr>
          <p:cNvPr id="12" name="TextBox 11"/>
          <p:cNvSpPr txBox="1"/>
          <p:nvPr/>
        </p:nvSpPr>
        <p:spPr>
          <a:xfrm>
            <a:off x="6781800" y="914401"/>
            <a:ext cx="213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5600" y="3048000"/>
            <a:ext cx="213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3255264" cy="2362200"/>
          </a:xfrm>
        </p:spPr>
        <p:txBody>
          <a:bodyPr>
            <a:normAutofit/>
          </a:bodyPr>
          <a:lstStyle/>
          <a:p>
            <a:pPr algn="ctr"/>
            <a: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Alternative </a:t>
            </a:r>
            <a:b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 </a:t>
            </a:r>
            <a:b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Configurations</a:t>
            </a:r>
            <a:endParaRPr lang="en-GB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844636" y="0"/>
            <a:ext cx="5299364" cy="685800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8237 DMA Usage of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</a:t>
            </a:r>
          </a:p>
        </p:txBody>
      </p:sp>
      <p:pic>
        <p:nvPicPr>
          <p:cNvPr id="4" name="Picture 3" descr="f1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68941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8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Fly-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DMA Controller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98474" y="1981200"/>
          <a:ext cx="7556313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an I/O Module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706" t="14545" r="9412" b="9091"/>
              <a:stretch>
                <a:fillRect/>
              </a:stretch>
            </p:blipFill>
          </mc:Choice>
          <mc:Fallback>
            <p:blipFill>
              <a:blip r:embed="rId4"/>
              <a:srcRect l="4706" t="14545" r="9412" b="9091"/>
              <a:stretch>
                <a:fillRect/>
              </a:stretch>
            </p:blipFill>
          </mc:Fallback>
        </mc:AlternateContent>
        <p:spPr>
          <a:xfrm>
            <a:off x="3581468" y="228600"/>
            <a:ext cx="5562531" cy="640080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733800"/>
            <a:ext cx="1993900" cy="2819400"/>
          </a:xfrm>
        </p:spPr>
        <p:txBody>
          <a:bodyPr/>
          <a:lstStyle/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7.2  </a:t>
            </a:r>
            <a:b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</a:t>
            </a:r>
            <a:b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8237A Registers 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28600" y="228600"/>
            <a:ext cx="7308850" cy="6301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6324601"/>
            <a:ext cx="1717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E/D = enable/disable</a:t>
            </a:r>
          </a:p>
          <a:p>
            <a:r>
              <a:rPr lang="en-US" sz="1200" dirty="0">
                <a:latin typeface="+mn-lt"/>
              </a:rPr>
              <a:t>TC = terminal count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Evolution of the I/O Function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828800"/>
            <a:ext cx="3505200" cy="4571999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 smtClean="0"/>
              <a:t>The CPU directly controls a peripheral device. 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 smtClean="0"/>
              <a:t>A controller or I/O module is added.  The CPU uses programmed I/O without interrupts.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 smtClean="0"/>
              <a:t>Same configuration as in step 2 is used, but now interrupts are employed.  The CPU need not spend time waiting for an I/O operation to be performed, thus increasing efficiency.</a:t>
            </a:r>
          </a:p>
          <a:p>
            <a:pPr marL="342900" indent="-342900">
              <a:buSzPct val="100000"/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1985962"/>
            <a:ext cx="3942678" cy="464343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10000"/>
              </a:lnSpc>
              <a:buSzPct val="100000"/>
              <a:buFont typeface="+mj-lt"/>
              <a:buAutoNum type="arabicPeriod" startAt="4"/>
            </a:pPr>
            <a:r>
              <a:rPr lang="en-US" dirty="0" smtClean="0"/>
              <a:t>The I/O module is given direct access to memory via DMA.  It can now move a block of data to or from memory without involving the CPU, except at the beginning and end of the transfer.</a:t>
            </a:r>
          </a:p>
          <a:p>
            <a:pPr marL="342900" indent="-342900">
              <a:lnSpc>
                <a:spcPct val="110000"/>
              </a:lnSpc>
              <a:buSzPct val="100000"/>
              <a:buFont typeface="+mj-lt"/>
              <a:buAutoNum type="arabicPeriod" startAt="4"/>
            </a:pPr>
            <a:r>
              <a:rPr lang="en-US" dirty="0" smtClean="0"/>
              <a:t>The I/O module is enhanced to become a processor in its own right, with a specialized instruction set tailored for I/O</a:t>
            </a:r>
          </a:p>
          <a:p>
            <a:pPr marL="342900" indent="-342900">
              <a:lnSpc>
                <a:spcPct val="120000"/>
              </a:lnSpc>
              <a:buSzPct val="100000"/>
              <a:buFont typeface="+mj-lt"/>
              <a:buAutoNum type="arabicPeriod" startAt="4"/>
            </a:pPr>
            <a:r>
              <a:rPr lang="en-US" dirty="0" smtClean="0"/>
              <a:t>The I/O module has a local memory of its own and is, in fact, a computer in its own right.  With this architecture a large set of I/O devices can be controlled with minimal CPU involvement.</a:t>
            </a:r>
          </a:p>
          <a:p>
            <a:pPr marL="342900" indent="-342900">
              <a:buSzPct val="100000"/>
              <a:buFont typeface="+mj-lt"/>
              <a:buAutoNum type="arabicPeriod" startAt="4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81000" y="1219200"/>
            <a:ext cx="3255264" cy="1828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Channel Architecture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844636" y="0"/>
            <a:ext cx="5299364" cy="685800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3255264" cy="27432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Parallel 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Serial 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1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5455" r="15455"/>
              <a:stretch>
                <a:fillRect/>
              </a:stretch>
            </p:blipFill>
          </mc:Choice>
          <mc:Fallback>
            <p:blipFill>
              <a:blip r:embed="rId4"/>
              <a:srcRect l="15455" r="15455"/>
              <a:stretch>
                <a:fillRect/>
              </a:stretch>
            </p:blipFill>
          </mc:Fallback>
        </mc:AlternateContent>
        <p:spPr>
          <a:xfrm>
            <a:off x="3557376" y="304800"/>
            <a:ext cx="5586624" cy="624840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810000" cy="43434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External devices</a:t>
            </a:r>
          </a:p>
          <a:p>
            <a:pPr lvl="1"/>
            <a:r>
              <a:rPr lang="en-US" dirty="0" smtClean="0"/>
              <a:t>Keyboard/monitor</a:t>
            </a:r>
          </a:p>
          <a:p>
            <a:pPr lvl="1"/>
            <a:r>
              <a:rPr lang="en-US" dirty="0" smtClean="0"/>
              <a:t>Disk drive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I/O modules</a:t>
            </a:r>
          </a:p>
          <a:p>
            <a:pPr lvl="1"/>
            <a:r>
              <a:rPr lang="en-US" dirty="0" smtClean="0"/>
              <a:t>Module function</a:t>
            </a:r>
          </a:p>
          <a:p>
            <a:pPr lvl="1"/>
            <a:r>
              <a:rPr lang="en-US" dirty="0" smtClean="0"/>
              <a:t>I/O module structure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Programmed I/O</a:t>
            </a:r>
          </a:p>
          <a:p>
            <a:pPr lvl="1"/>
            <a:r>
              <a:rPr lang="en-US" dirty="0" smtClean="0"/>
              <a:t>Overview of programmed I/O</a:t>
            </a:r>
          </a:p>
          <a:p>
            <a:pPr lvl="1"/>
            <a:r>
              <a:rPr lang="en-US" dirty="0" smtClean="0"/>
              <a:t>I/O commands</a:t>
            </a:r>
          </a:p>
          <a:p>
            <a:pPr lvl="1"/>
            <a:r>
              <a:rPr lang="en-US" dirty="0" smtClean="0"/>
              <a:t>I/O instructions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Interrupt-driven I/O</a:t>
            </a:r>
          </a:p>
          <a:p>
            <a:pPr lvl="1"/>
            <a:r>
              <a:rPr lang="en-US" dirty="0" smtClean="0"/>
              <a:t>Interrupt processing</a:t>
            </a:r>
          </a:p>
          <a:p>
            <a:pPr lvl="1"/>
            <a:r>
              <a:rPr lang="en-US" dirty="0" smtClean="0"/>
              <a:t>Design issues</a:t>
            </a:r>
          </a:p>
          <a:p>
            <a:pPr lvl="1"/>
            <a:r>
              <a:rPr lang="en-US" dirty="0" smtClean="0"/>
              <a:t>Intel 82C59A interrupt controller</a:t>
            </a:r>
          </a:p>
          <a:p>
            <a:pPr lvl="1"/>
            <a:r>
              <a:rPr lang="en-US" dirty="0" smtClean="0"/>
              <a:t>Intel 82C55A programmable peripheral interface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133600"/>
            <a:ext cx="3810000" cy="4724400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/>
              <a:t>Direct memory access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/>
              <a:t>Drawbacks of programmed and interrupt-driven I/O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/>
              <a:t>DMA function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/>
              <a:t>Intel 8237A DMA controller</a:t>
            </a:r>
          </a:p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/>
              <a:t>I/O channels and processors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/>
              <a:t>The evolution of the I/O function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/>
              <a:t>Characteristics of I/O channels</a:t>
            </a:r>
          </a:p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 external interface</a:t>
            </a:r>
          </a:p>
          <a:p>
            <a:pPr lvl="1">
              <a:lnSpc>
                <a:spcPct val="80000"/>
              </a:lnSpc>
            </a:pPr>
            <a:r>
              <a:rPr lang="en-US" sz="1514" dirty="0" smtClean="0">
                <a:solidFill>
                  <a:schemeClr val="bg1">
                    <a:lumMod val="65000"/>
                  </a:schemeClr>
                </a:solidFill>
              </a:rPr>
              <a:t>Types of interfaces</a:t>
            </a:r>
          </a:p>
          <a:p>
            <a:pPr lvl="1">
              <a:lnSpc>
                <a:spcPct val="80000"/>
              </a:lnSpc>
            </a:pPr>
            <a:r>
              <a:rPr lang="en-US" sz="1514" dirty="0" smtClean="0">
                <a:solidFill>
                  <a:schemeClr val="bg1">
                    <a:lumMod val="65000"/>
                  </a:schemeClr>
                </a:solidFill>
              </a:rPr>
              <a:t>Point-to-point and multipoint configurations</a:t>
            </a:r>
          </a:p>
          <a:p>
            <a:pPr lvl="1">
              <a:lnSpc>
                <a:spcPct val="80000"/>
              </a:lnSpc>
            </a:pPr>
            <a:r>
              <a:rPr lang="en-US" sz="1514" dirty="0" smtClean="0">
                <a:solidFill>
                  <a:schemeClr val="bg1">
                    <a:lumMod val="65000"/>
                  </a:schemeClr>
                </a:solidFill>
              </a:rPr>
              <a:t>Thunderbolt</a:t>
            </a:r>
          </a:p>
          <a:p>
            <a:pPr lvl="1">
              <a:lnSpc>
                <a:spcPct val="80000"/>
              </a:lnSpc>
            </a:pPr>
            <a:r>
              <a:rPr lang="en-US" sz="1514" dirty="0" smtClean="0">
                <a:solidFill>
                  <a:schemeClr val="bg1">
                    <a:lumMod val="65000"/>
                  </a:schemeClr>
                </a:solidFill>
              </a:rPr>
              <a:t>InfiniBand </a:t>
            </a:r>
          </a:p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IBM zEnterprise 196 I/O structure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7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Input/Output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Key terms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132856"/>
            <a:ext cx="8147248" cy="4725144"/>
          </a:xfrm>
        </p:spPr>
        <p:txBody>
          <a:bodyPr numCol="2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interrupt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interrupt-driven I/O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I/O channel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I/O command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I/O module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I/O processor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isolated I/O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memory-mapped I/O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peripheral device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programmed I/O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multiplexor channel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selector channel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parallel I/O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serial I/O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cycle stealing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direct memory access (DMA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spcBef>
                <a:spcPts val="600"/>
              </a:spcBef>
            </a:pPr>
            <a:endParaRPr lang="en-US" sz="2400" dirty="0" smtClean="0"/>
          </a:p>
          <a:p>
            <a:pPr>
              <a:spcBef>
                <a:spcPts val="600"/>
              </a:spcBef>
            </a:pPr>
            <a:endParaRPr lang="en-US" sz="2400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5976" y="332278"/>
            <a:ext cx="3657600" cy="1098177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</a:t>
            </a:r>
            <a:r>
              <a:rPr lang="en-US" sz="3200" dirty="0"/>
              <a:t>7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601216" y="2514600"/>
            <a:ext cx="1954560" cy="401074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7.3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7.4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7.5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7.6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7.7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FF0000"/>
                </a:solidFill>
              </a:rPr>
              <a:t>7.9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FF0000"/>
                </a:solidFill>
              </a:rPr>
              <a:t>7.12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7.14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7.15</a:t>
            </a:r>
          </a:p>
          <a:p>
            <a:pPr>
              <a:spcBef>
                <a:spcPts val="600"/>
              </a:spcBef>
            </a:pPr>
            <a:r>
              <a:rPr lang="en-US" dirty="0"/>
              <a:t>7</a:t>
            </a:r>
            <a:r>
              <a:rPr lang="en-US" dirty="0" smtClean="0"/>
              <a:t>.17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7.20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7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Input/Output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8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Devices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828800"/>
            <a:ext cx="36576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Provide a means of exchanging data between the external environment and the computer</a:t>
            </a:r>
          </a:p>
          <a:p>
            <a:r>
              <a:rPr lang="en-US" dirty="0" smtClean="0"/>
              <a:t>Attach to the computer by a link to an I/O module</a:t>
            </a:r>
          </a:p>
          <a:p>
            <a:pPr lvl="1"/>
            <a:r>
              <a:rPr lang="en-US" sz="1600" dirty="0" smtClean="0"/>
              <a:t>The link is used to exchange control, status, and data between the I/O module and the external device</a:t>
            </a:r>
          </a:p>
          <a:p>
            <a:r>
              <a:rPr lang="en-US" i="1" dirty="0" smtClean="0"/>
              <a:t>peripheral device</a:t>
            </a:r>
            <a:endParaRPr lang="en-US" dirty="0" smtClean="0"/>
          </a:p>
          <a:p>
            <a:pPr lvl="1"/>
            <a:r>
              <a:rPr lang="en-US" sz="1600" dirty="0" smtClean="0"/>
              <a:t>An external device connected to an I/O module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52600"/>
            <a:ext cx="36576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sz="2118" dirty="0" smtClean="0"/>
              <a:t>Three categories:</a:t>
            </a:r>
          </a:p>
          <a:p>
            <a:r>
              <a:rPr lang="en-US" sz="2118" dirty="0" smtClean="0"/>
              <a:t>Human readable</a:t>
            </a:r>
          </a:p>
          <a:p>
            <a:pPr lvl="1"/>
            <a:r>
              <a:rPr lang="en-US" dirty="0" smtClean="0"/>
              <a:t>Suitable for communicating with the computer user</a:t>
            </a:r>
          </a:p>
          <a:p>
            <a:pPr lvl="1"/>
            <a:r>
              <a:rPr lang="en-US" dirty="0" smtClean="0"/>
              <a:t>Video display terminals (VDTs), printers</a:t>
            </a:r>
          </a:p>
          <a:p>
            <a:r>
              <a:rPr lang="en-US" sz="2118" dirty="0" smtClean="0"/>
              <a:t>Machine readable</a:t>
            </a:r>
          </a:p>
          <a:p>
            <a:pPr lvl="1"/>
            <a:r>
              <a:rPr lang="en-US" dirty="0" smtClean="0"/>
              <a:t>Suitable for communicating with equipment</a:t>
            </a:r>
          </a:p>
          <a:p>
            <a:pPr lvl="1"/>
            <a:r>
              <a:rPr lang="en-US" dirty="0" smtClean="0"/>
              <a:t>Magnetic disk and tape systems, sensors and actuators</a:t>
            </a:r>
          </a:p>
          <a:p>
            <a:r>
              <a:rPr lang="en-US" sz="2118" dirty="0" smtClean="0"/>
              <a:t>Communication</a:t>
            </a:r>
          </a:p>
          <a:p>
            <a:pPr lvl="1"/>
            <a:r>
              <a:rPr lang="en-US" dirty="0" smtClean="0"/>
              <a:t>Suitable for communicating with remote devices such as a terminal, a machine readable device, or another computer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>
                <a:alphaModFix amt="97000"/>
              </a:blip>
              <a:stretch>
                <a:fillRect/>
              </a:stretch>
            </p:blipFill>
          </mc:Choice>
          <mc:Fallback>
            <p:blipFill>
              <a:blip r:embed="rId4">
                <a:alphaModFix amt="97000"/>
              </a:blip>
              <a:stretch>
                <a:fillRect/>
              </a:stretch>
            </p:blipFill>
          </mc:Fallback>
        </mc:AlternateContent>
        <p:spPr>
          <a:xfrm>
            <a:off x="7086600" y="228600"/>
            <a:ext cx="1825625" cy="1610100"/>
          </a:xfrm>
          <a:prstGeom prst="rect">
            <a:avLst/>
          </a:prstGeom>
          <a:effectLst>
            <a:glow rad="101600">
              <a:schemeClr val="accent4">
                <a:alpha val="62000"/>
              </a:schemeClr>
            </a:glow>
            <a:softEdge rad="508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3255264" cy="2667000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</a:t>
            </a: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 </a:t>
            </a:r>
            <a:b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</a:t>
            </a:r>
            <a:b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3636" t="11765" r="22727" b="20000"/>
              <a:stretch>
                <a:fillRect/>
              </a:stretch>
            </p:blipFill>
          </mc:Choice>
          <mc:Fallback>
            <p:blipFill>
              <a:blip r:embed="rId4"/>
              <a:srcRect l="23636" t="11765" r="22727" b="20000"/>
              <a:stretch>
                <a:fillRect/>
              </a:stretch>
            </p:blipFill>
          </mc:Fallback>
        </mc:AlternateContent>
        <p:spPr>
          <a:xfrm>
            <a:off x="3764366" y="838200"/>
            <a:ext cx="5379634" cy="5288426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Keyboard/Monitor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57200" y="2447365"/>
            <a:ext cx="3769660" cy="4410635"/>
          </a:xfrm>
        </p:spPr>
        <p:txBody>
          <a:bodyPr>
            <a:normAutofit fontScale="70000" lnSpcReduction="20000"/>
          </a:bodyPr>
          <a:lstStyle/>
          <a:p>
            <a:r>
              <a:rPr lang="en-US" sz="2143" dirty="0" smtClean="0"/>
              <a:t>Basic unit of exchange is the character</a:t>
            </a:r>
          </a:p>
          <a:p>
            <a:pPr lvl="1"/>
            <a:r>
              <a:rPr lang="en-US" dirty="0" smtClean="0"/>
              <a:t>Associated with each character is a code</a:t>
            </a:r>
          </a:p>
          <a:p>
            <a:pPr lvl="1"/>
            <a:r>
              <a:rPr lang="en-US" dirty="0" smtClean="0"/>
              <a:t>Each character in this code is represented by a unique 7-bit binary code</a:t>
            </a:r>
          </a:p>
          <a:p>
            <a:pPr lvl="2"/>
            <a:r>
              <a:rPr lang="en-US" dirty="0" smtClean="0"/>
              <a:t>128 different characters can be represented</a:t>
            </a:r>
          </a:p>
          <a:p>
            <a:r>
              <a:rPr lang="en-US" sz="2143" dirty="0" smtClean="0"/>
              <a:t>Characters are of two types: </a:t>
            </a:r>
          </a:p>
          <a:p>
            <a:pPr lvl="1"/>
            <a:r>
              <a:rPr lang="en-US" dirty="0" smtClean="0"/>
              <a:t>Printable</a:t>
            </a:r>
          </a:p>
          <a:p>
            <a:pPr lvl="2"/>
            <a:r>
              <a:rPr lang="en-US" dirty="0" smtClean="0"/>
              <a:t>Alphabetic, numeric, and special characters that can be </a:t>
            </a:r>
            <a:r>
              <a:rPr lang="en-US" sz="1760" dirty="0" smtClean="0"/>
              <a:t>printed on paper or displayed on a screen</a:t>
            </a:r>
          </a:p>
          <a:p>
            <a:pPr lvl="1"/>
            <a:r>
              <a:rPr lang="en-US" sz="1857" dirty="0" smtClean="0"/>
              <a:t>Control </a:t>
            </a:r>
          </a:p>
          <a:p>
            <a:pPr lvl="2"/>
            <a:r>
              <a:rPr lang="en-US" dirty="0" smtClean="0"/>
              <a:t>Have to do with controlling the printing or displaying of characters</a:t>
            </a:r>
          </a:p>
          <a:p>
            <a:pPr lvl="2"/>
            <a:r>
              <a:rPr lang="en-US" dirty="0" smtClean="0"/>
              <a:t>Example is carriage return</a:t>
            </a:r>
          </a:p>
          <a:p>
            <a:pPr lvl="2"/>
            <a:r>
              <a:rPr lang="en-US" dirty="0" smtClean="0"/>
              <a:t>Other control characters are concerned with communications procedures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895600"/>
            <a:ext cx="3581400" cy="3657600"/>
          </a:xfrm>
        </p:spPr>
        <p:txBody>
          <a:bodyPr>
            <a:noAutofit/>
          </a:bodyPr>
          <a:lstStyle/>
          <a:p>
            <a:pPr>
              <a:spcBef>
                <a:spcPts val="1400"/>
              </a:spcBef>
            </a:pPr>
            <a:r>
              <a:rPr lang="en-US" sz="1300" dirty="0" smtClean="0"/>
              <a:t>When the user depresses a key it generates an electronic signal that is interpreted by the transducer in the keyboard and translated into the bit pattern of the corresponding IRA code</a:t>
            </a:r>
          </a:p>
          <a:p>
            <a:pPr>
              <a:spcBef>
                <a:spcPts val="1400"/>
              </a:spcBef>
            </a:pPr>
            <a:r>
              <a:rPr lang="en-US" sz="1300" dirty="0" smtClean="0"/>
              <a:t>This bit pattern is transmitted to the I/O module in the computer</a:t>
            </a:r>
          </a:p>
          <a:p>
            <a:pPr>
              <a:spcBef>
                <a:spcPts val="1400"/>
              </a:spcBef>
            </a:pPr>
            <a:r>
              <a:rPr lang="en-US" sz="1300" dirty="0" smtClean="0"/>
              <a:t>On output, IRA code characters are transmitted to an external device from the I/O module</a:t>
            </a:r>
          </a:p>
          <a:p>
            <a:pPr>
              <a:spcBef>
                <a:spcPts val="1400"/>
              </a:spcBef>
            </a:pPr>
            <a:r>
              <a:rPr lang="en-US" sz="1300" dirty="0" smtClean="0"/>
              <a:t>The transducer interprets the code and sends the required electronic signals to the output device either to display the indicated character or perform the requested control function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3657600" cy="793377"/>
          </a:xfrm>
        </p:spPr>
        <p:txBody>
          <a:bodyPr/>
          <a:lstStyle/>
          <a:p>
            <a:r>
              <a:rPr lang="en-US" dirty="0" smtClean="0"/>
              <a:t>International Reference Alphabet (IRA)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2286000"/>
            <a:ext cx="3657600" cy="475129"/>
          </a:xfrm>
          <a:solidFill>
            <a:schemeClr val="accent3"/>
          </a:solidFill>
        </p:spPr>
        <p:txBody>
          <a:bodyPr/>
          <a:lstStyle/>
          <a:p>
            <a:r>
              <a:rPr lang="en-US" dirty="0" smtClean="0"/>
              <a:t>Keyboard Codes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228600"/>
            <a:ext cx="3352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800"/>
              </a:spcBef>
              <a:buClr>
                <a:schemeClr val="accent1"/>
              </a:buClr>
              <a:buSzPct val="75000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Most common means of computer/user interaction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28600" indent="-228600" eaLnBrk="1" hangingPunct="1">
              <a:spcBef>
                <a:spcPts val="800"/>
              </a:spcBef>
              <a:buClr>
                <a:schemeClr val="accent1"/>
              </a:buClr>
              <a:buSzPct val="75000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User provides input through the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keyboard</a:t>
            </a:r>
          </a:p>
          <a:p>
            <a:pPr marL="228600" indent="-228600" eaLnBrk="1" hangingPunct="1">
              <a:spcBef>
                <a:spcPts val="800"/>
              </a:spcBef>
              <a:buClr>
                <a:schemeClr val="accent1"/>
              </a:buClr>
              <a:buSzPct val="75000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monitor displays data provided by the computer</a:t>
            </a:r>
          </a:p>
          <a:p>
            <a:endParaRPr lang="en-US" dirty="0" smtClean="0"/>
          </a:p>
        </p:txBody>
      </p:sp>
      <p:sp>
        <p:nvSpPr>
          <p:cNvPr id="10" name="Left Brace 9"/>
          <p:cNvSpPr/>
          <p:nvPr/>
        </p:nvSpPr>
        <p:spPr>
          <a:xfrm>
            <a:off x="4800600" y="228600"/>
            <a:ext cx="228600" cy="1752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2895600" cy="99536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Modules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4294967295"/>
          </p:nvPr>
        </p:nvSpPr>
        <p:spPr>
          <a:xfrm>
            <a:off x="304800" y="838200"/>
            <a:ext cx="3733800" cy="774700"/>
          </a:xfrm>
        </p:spPr>
        <p:txBody>
          <a:bodyPr/>
          <a:lstStyle/>
          <a:p>
            <a:pPr>
              <a:buNone/>
            </a:pPr>
            <a:r>
              <a:rPr lang="en-US" sz="3400" dirty="0" smtClean="0"/>
              <a:t>Module Function</a:t>
            </a:r>
            <a:endParaRPr lang="en-US" sz="3400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4294967295"/>
          </p:nvPr>
        </p:nvGraphicFramePr>
        <p:xfrm>
          <a:off x="68580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7556500" cy="111601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Module Structure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6364" t="11765" r="8182" b="11765"/>
              <a:stretch>
                <a:fillRect/>
              </a:stretch>
            </p:blipFill>
          </mc:Choice>
          <mc:Fallback>
            <p:blipFill>
              <a:blip r:embed="rId4"/>
              <a:srcRect l="6364" t="11765" r="8182" b="11765"/>
              <a:stretch>
                <a:fillRect/>
              </a:stretch>
            </p:blipFill>
          </mc:Fallback>
        </mc:AlternateContent>
        <p:spPr>
          <a:xfrm>
            <a:off x="204559" y="838200"/>
            <a:ext cx="8705881" cy="6019800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556313" cy="9637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Programmed I/O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7556313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182" dirty="0" smtClean="0"/>
              <a:t>Three techniques are possible for I/O operations:</a:t>
            </a:r>
          </a:p>
          <a:p>
            <a:pPr marL="228600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2000" dirty="0" smtClean="0"/>
              <a:t>Programmed I/O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800" dirty="0" smtClean="0"/>
              <a:t>Data are exchanged between the processor and the I/O module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800" dirty="0" smtClean="0"/>
              <a:t>Processor executes a program that gives it direct control of the I/O operation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800" dirty="0" smtClean="0"/>
              <a:t>When the processor issues a command it must wait until the I/O operation is complete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800" dirty="0" smtClean="0"/>
              <a:t>If the processor is faster than the I/O module this is wasteful of processor time</a:t>
            </a:r>
          </a:p>
          <a:p>
            <a:pPr marL="228600" lvl="1" indent="-228600">
              <a:spcBef>
                <a:spcPts val="8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lang="en-US" sz="2054" dirty="0" smtClean="0"/>
              <a:t>Interrupt-driven I/O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800" dirty="0" smtClean="0"/>
              <a:t>Processor issues an I/O command, continues to execute other instructions, and is interrupted by the I/O module when the latter has completed its work</a:t>
            </a:r>
          </a:p>
          <a:p>
            <a:pPr marL="228600" lvl="1">
              <a:spcBef>
                <a:spcPts val="800"/>
              </a:spcBef>
              <a:buClr>
                <a:schemeClr val="accent1"/>
              </a:buClr>
            </a:pPr>
            <a:r>
              <a:rPr lang="en-US" sz="2000" dirty="0" smtClean="0"/>
              <a:t>Direct memory access (DMA)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800" dirty="0" smtClean="0"/>
              <a:t>The I/O module and main memory exchange data directly without processor involvement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3618</TotalTime>
  <Words>10705</Words>
  <Application>Microsoft Office PowerPoint</Application>
  <PresentationFormat>On-screen Show (4:3)</PresentationFormat>
  <Paragraphs>1050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ＭＳ Ｐゴシック</vt:lpstr>
      <vt:lpstr>Arial</vt:lpstr>
      <vt:lpstr>Rockwell</vt:lpstr>
      <vt:lpstr>Times New Roman</vt:lpstr>
      <vt:lpstr>Wingdings</vt:lpstr>
      <vt:lpstr>Advantage</vt:lpstr>
      <vt:lpstr>William Stallings  Computer Organization  and Architecture 9th Edition</vt:lpstr>
      <vt:lpstr>Chapter 7</vt:lpstr>
      <vt:lpstr>Generic  Model  of an I/O Module</vt:lpstr>
      <vt:lpstr>External Devices</vt:lpstr>
      <vt:lpstr>External  Device  Block  Diagram</vt:lpstr>
      <vt:lpstr>Keyboard/Monitor</vt:lpstr>
      <vt:lpstr>I/O Modules</vt:lpstr>
      <vt:lpstr>I/O Module Structure</vt:lpstr>
      <vt:lpstr>Programmed I/O</vt:lpstr>
      <vt:lpstr>PowerPoint Presentation</vt:lpstr>
      <vt:lpstr>I/O Commands</vt:lpstr>
      <vt:lpstr>Three  Techniques  for Input of a  Block of Data</vt:lpstr>
      <vt:lpstr>I/O Instructions</vt:lpstr>
      <vt:lpstr>I/O Mapping Summary</vt:lpstr>
      <vt:lpstr>PowerPoint Presentation</vt:lpstr>
      <vt:lpstr>Interrupt-Driven I/O</vt:lpstr>
      <vt:lpstr>Simple Interrupt Processing</vt:lpstr>
      <vt:lpstr>Changes  in Memory  and Registers  for an  Interrupt</vt:lpstr>
      <vt:lpstr>Design Issues</vt:lpstr>
      <vt:lpstr>Device Identification</vt:lpstr>
      <vt:lpstr>   Intel 82C59A  Interrupt Controller</vt:lpstr>
      <vt:lpstr>Intel 82C55A  Programmable Peripheral Interface</vt:lpstr>
      <vt:lpstr>Keyboard/Display Interfaces to 82C55A</vt:lpstr>
      <vt:lpstr>Drawbacks of Programmed and Interrupt-Driven I/O</vt:lpstr>
      <vt:lpstr>Typical DMA  Module Diagram</vt:lpstr>
      <vt:lpstr>DMA Operation</vt:lpstr>
      <vt:lpstr>Alternative  DMA  Configurations</vt:lpstr>
      <vt:lpstr>8237 DMA Usage of System Bus</vt:lpstr>
      <vt:lpstr>Fly-By DMA Controller</vt:lpstr>
      <vt:lpstr>Table 7.2   Intel  8237A Registers </vt:lpstr>
      <vt:lpstr>Evolution of the I/O Function</vt:lpstr>
      <vt:lpstr>I/O  Channel Architecture</vt:lpstr>
      <vt:lpstr>Parallel  and  Serial  I/O</vt:lpstr>
      <vt:lpstr>Summary</vt:lpstr>
      <vt:lpstr>Key terms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Input Output</dc:title>
  <dc:creator>Adrian J Pullin</dc:creator>
  <cp:lastModifiedBy>Son Hoang Xuan</cp:lastModifiedBy>
  <cp:revision>116</cp:revision>
  <dcterms:created xsi:type="dcterms:W3CDTF">2012-06-24T19:18:50Z</dcterms:created>
  <dcterms:modified xsi:type="dcterms:W3CDTF">2017-06-05T14:55:08Z</dcterms:modified>
</cp:coreProperties>
</file>