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39"/>
  </p:notesMasterIdLst>
  <p:handoutMasterIdLst>
    <p:handoutMasterId r:id="rId40"/>
  </p:handoutMasterIdLst>
  <p:sldIdLst>
    <p:sldId id="325" r:id="rId2"/>
    <p:sldId id="328" r:id="rId3"/>
    <p:sldId id="257" r:id="rId4"/>
    <p:sldId id="259" r:id="rId5"/>
    <p:sldId id="329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330" r:id="rId15"/>
    <p:sldId id="270" r:id="rId16"/>
    <p:sldId id="331" r:id="rId17"/>
    <p:sldId id="271" r:id="rId18"/>
    <p:sldId id="272" r:id="rId19"/>
    <p:sldId id="273" r:id="rId20"/>
    <p:sldId id="275" r:id="rId21"/>
    <p:sldId id="299" r:id="rId22"/>
    <p:sldId id="311" r:id="rId23"/>
    <p:sldId id="277" r:id="rId24"/>
    <p:sldId id="278" r:id="rId25"/>
    <p:sldId id="280" r:id="rId26"/>
    <p:sldId id="282" r:id="rId27"/>
    <p:sldId id="286" r:id="rId28"/>
    <p:sldId id="332" r:id="rId29"/>
    <p:sldId id="289" r:id="rId30"/>
    <p:sldId id="290" r:id="rId31"/>
    <p:sldId id="300" r:id="rId32"/>
    <p:sldId id="301" r:id="rId33"/>
    <p:sldId id="302" r:id="rId34"/>
    <p:sldId id="294" r:id="rId35"/>
    <p:sldId id="327" r:id="rId36"/>
    <p:sldId id="338" r:id="rId37"/>
    <p:sldId id="33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5" autoAdjust="0"/>
    <p:restoredTop sz="97242" autoAdjust="0"/>
  </p:normalViewPr>
  <p:slideViewPr>
    <p:cSldViewPr>
      <p:cViewPr varScale="1">
        <p:scale>
          <a:sx n="84" d="100"/>
          <a:sy n="84" d="100"/>
        </p:scale>
        <p:origin x="6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5.xml"/><Relationship Id="rId18" Type="http://schemas.openxmlformats.org/officeDocument/2006/relationships/slide" Target="slides/slide34.xml"/><Relationship Id="rId3" Type="http://schemas.openxmlformats.org/officeDocument/2006/relationships/slide" Target="slides/slide4.xml"/><Relationship Id="rId21" Type="http://schemas.openxmlformats.org/officeDocument/2006/relationships/slide" Target="slides/slide37.xml"/><Relationship Id="rId7" Type="http://schemas.openxmlformats.org/officeDocument/2006/relationships/slide" Target="slides/slide11.xml"/><Relationship Id="rId12" Type="http://schemas.openxmlformats.org/officeDocument/2006/relationships/slide" Target="slides/slide19.xml"/><Relationship Id="rId17" Type="http://schemas.openxmlformats.org/officeDocument/2006/relationships/slide" Target="slides/slide31.xml"/><Relationship Id="rId2" Type="http://schemas.openxmlformats.org/officeDocument/2006/relationships/slide" Target="slides/slide3.xml"/><Relationship Id="rId16" Type="http://schemas.openxmlformats.org/officeDocument/2006/relationships/slide" Target="slides/slide30.xml"/><Relationship Id="rId20" Type="http://schemas.openxmlformats.org/officeDocument/2006/relationships/slide" Target="slides/slide36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8.xml"/><Relationship Id="rId5" Type="http://schemas.openxmlformats.org/officeDocument/2006/relationships/slide" Target="slides/slide9.xml"/><Relationship Id="rId15" Type="http://schemas.openxmlformats.org/officeDocument/2006/relationships/slide" Target="slides/slide28.xml"/><Relationship Id="rId10" Type="http://schemas.openxmlformats.org/officeDocument/2006/relationships/slide" Target="slides/slide17.xml"/><Relationship Id="rId19" Type="http://schemas.openxmlformats.org/officeDocument/2006/relationships/slide" Target="slides/slide35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4BEBE8-86C4-2649-8CA2-A1D816B4AEC4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(ISA)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/>
      <dgm:spPr/>
      <dgm:t>
        <a:bodyPr/>
        <a:lstStyle/>
        <a:p>
          <a:pPr rtl="0"/>
          <a:r>
            <a:rPr lang="en-US" dirty="0" smtClean="0"/>
            <a:t>Defines the machine language instructions that a computer can follow</a:t>
          </a:r>
          <a:endParaRPr lang="en-US" dirty="0"/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/>
      <dgm:spPr/>
      <dgm:t>
        <a:bodyPr/>
        <a:lstStyle/>
        <a:p>
          <a:pPr rtl="0"/>
          <a:r>
            <a:rPr lang="en-US" dirty="0" smtClean="0"/>
            <a:t>Boundary between hardware and software</a:t>
          </a:r>
          <a:endParaRPr lang="en-US" dirty="0"/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(ABI)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/>
      <dgm:spPr/>
      <dgm:t>
        <a:bodyPr/>
        <a:lstStyle/>
        <a:p>
          <a:pPr rtl="0"/>
          <a:r>
            <a:rPr lang="en-US" dirty="0" smtClean="0"/>
            <a:t>Defines a standard for binary portability across programs</a:t>
          </a:r>
          <a:endParaRPr lang="en-US" dirty="0"/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/>
      <dgm:spPr/>
      <dgm:t>
        <a:bodyPr/>
        <a:lstStyle/>
        <a:p>
          <a:pPr rtl="0"/>
          <a:r>
            <a:rPr lang="en-US" dirty="0" smtClean="0"/>
            <a:t>Defines the system call interface to the operating system and the hardware resources and services available in a system through the user ISA</a:t>
          </a:r>
          <a:endParaRPr lang="en-US" dirty="0"/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(API)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/>
      <dgm:spPr/>
      <dgm:t>
        <a:bodyPr/>
        <a:lstStyle/>
        <a:p>
          <a:pPr rtl="0"/>
          <a:r>
            <a:rPr lang="en-US" dirty="0" smtClean="0"/>
            <a:t>Gives a program access to the hardware resources and services available in a system through the user ISA supplemented with high-level language (HLL) library calls</a:t>
          </a:r>
          <a:endParaRPr lang="en-US" dirty="0"/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/>
      <dgm:spPr/>
      <dgm:t>
        <a:bodyPr/>
        <a:lstStyle/>
        <a:p>
          <a:pPr rtl="0"/>
          <a:r>
            <a:rPr lang="en-US" dirty="0" smtClean="0"/>
            <a:t>Using an API enables application software to be ported easily to other systems that support the same API</a:t>
          </a:r>
          <a:endParaRPr lang="en-US" dirty="0"/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  <dgm:t>
        <a:bodyPr/>
        <a:lstStyle/>
        <a:p>
          <a:endParaRPr lang="en-US"/>
        </a:p>
      </dgm:t>
    </dgm:pt>
    <dgm:pt modelId="{80999366-1526-024F-A0FA-5C77637227CF}" type="pres">
      <dgm:prSet presAssocID="{124BEBE8-86C4-2649-8CA2-A1D816B4AEC4}" presName="rootConnector" presStyleLbl="node1" presStyleIdx="0" presStyleCnt="3"/>
      <dgm:spPr/>
      <dgm:t>
        <a:bodyPr/>
        <a:lstStyle/>
        <a:p>
          <a:endParaRPr lang="en-US"/>
        </a:p>
      </dgm:t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33305FA7-C2B7-ED40-873D-BBCA01E9ADCB}" type="pres">
      <dgm:prSet presAssocID="{B4DB1400-998B-E847-9FB9-E17A4347C97D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2142-3417-9A49-B33C-60015EE3F03C}" type="pres">
      <dgm:prSet presAssocID="{745137B8-A504-9949-92EB-436B4F44B25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  <dgm:t>
        <a:bodyPr/>
        <a:lstStyle/>
        <a:p>
          <a:endParaRPr lang="en-US"/>
        </a:p>
      </dgm:t>
    </dgm:pt>
    <dgm:pt modelId="{8B6D4C7E-29AD-9044-91B7-CEE92FB3EE22}" type="pres">
      <dgm:prSet presAssocID="{19CB2456-F605-D544-8595-DEDA979184A4}" presName="rootConnector" presStyleLbl="node1" presStyleIdx="1" presStyleCnt="3"/>
      <dgm:spPr/>
      <dgm:t>
        <a:bodyPr/>
        <a:lstStyle/>
        <a:p>
          <a:endParaRPr lang="en-US"/>
        </a:p>
      </dgm:t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  <dgm:t>
        <a:bodyPr/>
        <a:lstStyle/>
        <a:p>
          <a:endParaRPr lang="en-US"/>
        </a:p>
      </dgm:t>
    </dgm:pt>
    <dgm:pt modelId="{5D5EEB6A-69EB-CA4A-B92A-65BBC8B52B6B}" type="pres">
      <dgm:prSet presAssocID="{506DE62E-9CD6-6642-AA9C-4CD014BF194D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C3B48-6D64-704B-90A6-5F37E3C3BB64}" type="pres">
      <dgm:prSet presAssocID="{9F672795-D12A-4A40-8E2C-1998ACCA0397}" presName="Name13" presStyleLbl="parChTrans1D2" presStyleIdx="3" presStyleCnt="6"/>
      <dgm:spPr/>
      <dgm:t>
        <a:bodyPr/>
        <a:lstStyle/>
        <a:p>
          <a:endParaRPr lang="en-US"/>
        </a:p>
      </dgm:t>
    </dgm:pt>
    <dgm:pt modelId="{384D2F7F-49BB-5246-AC8B-04EE48185963}" type="pres">
      <dgm:prSet presAssocID="{0D5FD4E6-21E2-AA48-885E-7C4484E11672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  <dgm:t>
        <a:bodyPr/>
        <a:lstStyle/>
        <a:p>
          <a:endParaRPr lang="en-US"/>
        </a:p>
      </dgm:t>
    </dgm:pt>
    <dgm:pt modelId="{62C3E8FA-50C3-6045-A6EB-AABE46C10363}" type="pres">
      <dgm:prSet presAssocID="{284C70B2-3774-E146-867F-A0181B004F39}" presName="rootConnector" presStyleLbl="node1" presStyleIdx="2" presStyleCnt="3"/>
      <dgm:spPr/>
      <dgm:t>
        <a:bodyPr/>
        <a:lstStyle/>
        <a:p>
          <a:endParaRPr lang="en-US"/>
        </a:p>
      </dgm:t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256EB3DA-A813-204C-9C44-BEE441A8A9C9}" type="pres">
      <dgm:prSet presAssocID="{6E758BB7-D1F7-B54E-8DC5-90115B787D5A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26FB4-5266-8543-8F4A-2A2135869993}" type="pres">
      <dgm:prSet presAssocID="{12F93348-8EE6-6745-9237-AD103F2A73A5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AC786AE-8BBB-AF42-BE5E-D9161738A40A}" type="pres">
      <dgm:prSet presAssocID="{5D78FA56-ECC5-714B-8226-6AC8F1328207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 custT="1"/>
      <dgm:spPr/>
      <dgm:t>
        <a:bodyPr/>
        <a:lstStyle/>
        <a:p>
          <a:pPr rtl="0"/>
          <a:r>
            <a:rPr lang="en-US" sz="1400" dirty="0" smtClean="0"/>
            <a:t>Determines which programs are submitted for processing</a:t>
          </a:r>
          <a:endParaRPr lang="en-US" sz="1400" dirty="0"/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 sz="2000"/>
        </a:p>
      </dgm:t>
    </dgm:pt>
    <dgm:pt modelId="{76A507E1-BF32-9C4F-8C5A-DDCB4CAC7279}" type="sibTrans" cxnId="{15E02F58-DDDA-C94B-9C3F-7945DC4D18F5}">
      <dgm:prSet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 sz="1200"/>
        </a:p>
      </dgm:t>
    </dgm:pt>
    <dgm:pt modelId="{5C71274A-FAAD-CE4F-B9CE-71C03A360B59}">
      <dgm:prSet custT="1"/>
      <dgm:spPr/>
      <dgm:t>
        <a:bodyPr/>
        <a:lstStyle/>
        <a:p>
          <a:pPr rtl="0"/>
          <a:r>
            <a:rPr lang="en-US" sz="1400" dirty="0" smtClean="0"/>
            <a:t>Once submitted, a job becomes a process for the short term scheduler</a:t>
          </a:r>
          <a:endParaRPr lang="en-US" sz="1400" dirty="0"/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 sz="2000"/>
        </a:p>
      </dgm:t>
    </dgm:pt>
    <dgm:pt modelId="{29068278-2A24-F642-9D08-49E218916C8F}" type="sibTrans" cxnId="{394D20D0-0EF6-7443-9F59-3A5C57B1CBF3}">
      <dgm:prSet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 sz="1200"/>
        </a:p>
      </dgm:t>
    </dgm:pt>
    <dgm:pt modelId="{31EBD2D9-7453-6F4D-987D-F2BDFBB728EE}">
      <dgm:prSet custT="1"/>
      <dgm:spPr/>
      <dgm:t>
        <a:bodyPr/>
        <a:lstStyle/>
        <a:p>
          <a:pPr rtl="0"/>
          <a:r>
            <a:rPr lang="en-US" sz="1400" dirty="0" smtClean="0"/>
            <a:t>In some systems a newly created process begins in a swapped-out condition, in which case it is added to a queue for the medium-term scheduler</a:t>
          </a:r>
          <a:endParaRPr lang="en-US" sz="1400" dirty="0"/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 sz="2000"/>
        </a:p>
      </dgm:t>
    </dgm:pt>
    <dgm:pt modelId="{E2EEEA5A-9745-1C4E-B09A-FB05319DD4C2}" type="sibTrans" cxnId="{E19429B1-3A8C-7948-AF90-455B801DBE95}">
      <dgm:prSet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 sz="1200"/>
        </a:p>
      </dgm:t>
    </dgm:pt>
    <dgm:pt modelId="{384E9DF4-C810-FC41-BD40-D99A6F1D7F02}">
      <dgm:prSet custT="1"/>
      <dgm:spPr/>
      <dgm:t>
        <a:bodyPr/>
        <a:lstStyle/>
        <a:p>
          <a:pPr rtl="0"/>
          <a:r>
            <a:rPr lang="en-US" sz="1800" dirty="0" smtClean="0"/>
            <a:t>Batch system</a:t>
          </a:r>
          <a:endParaRPr lang="en-US" sz="1800" dirty="0"/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 sz="2000"/>
        </a:p>
      </dgm:t>
    </dgm:pt>
    <dgm:pt modelId="{15C653CD-26ED-754C-9AC0-B79DBBB27EBD}" type="sibTrans" cxnId="{0D16DE0D-DB68-1142-9F0B-BD4C497371AA}">
      <dgm:prSet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 sz="1200"/>
        </a:p>
      </dgm:t>
    </dgm:pt>
    <dgm:pt modelId="{8B8E441D-66C9-CA41-9BEC-F7CD1CC46E26}">
      <dgm:prSet custT="1"/>
      <dgm:spPr/>
      <dgm:t>
        <a:bodyPr/>
        <a:lstStyle/>
        <a:p>
          <a:pPr rtl="0"/>
          <a:r>
            <a:rPr lang="en-US" sz="1200" dirty="0" smtClean="0"/>
            <a:t>Newly submitted jobs are routed to disk and held in a batch queue</a:t>
          </a:r>
          <a:endParaRPr lang="en-US" sz="1200" dirty="0"/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 sz="2000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 sz="2000"/>
        </a:p>
      </dgm:t>
    </dgm:pt>
    <dgm:pt modelId="{FDCE45E9-FDA3-DF43-9116-39A084C2B776}">
      <dgm:prSet custT="1"/>
      <dgm:spPr/>
      <dgm:t>
        <a:bodyPr/>
        <a:lstStyle/>
        <a:p>
          <a:pPr rtl="0"/>
          <a:r>
            <a:rPr lang="en-US" sz="1200" dirty="0" smtClean="0"/>
            <a:t>The long-term scheduler creates processes from the queue when it can</a:t>
          </a:r>
          <a:endParaRPr lang="en-US" sz="1200" dirty="0"/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 sz="2000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 sz="2000"/>
        </a:p>
      </dgm:t>
    </dgm:pt>
    <dgm:pt modelId="{F7443625-C1F8-DD41-8590-E8082C619BA7}">
      <dgm:prSet custT="1"/>
      <dgm:spPr/>
      <dgm:t>
        <a:bodyPr/>
        <a:lstStyle/>
        <a:p>
          <a:pPr rtl="0"/>
          <a:r>
            <a:rPr lang="en-US" sz="1600" dirty="0" smtClean="0"/>
            <a:t>Time-sharing system</a:t>
          </a:r>
          <a:endParaRPr lang="en-US" sz="1600" dirty="0"/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 sz="2000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 sz="2000"/>
        </a:p>
      </dgm:t>
    </dgm:pt>
    <dgm:pt modelId="{7E3C6BE5-8D41-E24E-B544-0DC512503079}">
      <dgm:prSet custT="1"/>
      <dgm:spPr/>
      <dgm:t>
        <a:bodyPr/>
        <a:lstStyle/>
        <a:p>
          <a:pPr rtl="0"/>
          <a:r>
            <a:rPr lang="en-US" sz="1100" dirty="0" smtClean="0"/>
            <a:t>A process request is generated when a user attempts to connect to the system</a:t>
          </a:r>
          <a:endParaRPr lang="en-US" sz="1100" dirty="0"/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 sz="2000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 sz="2000"/>
        </a:p>
      </dgm:t>
    </dgm:pt>
    <dgm:pt modelId="{02F76604-8138-1948-A0FB-8D361B023C46}">
      <dgm:prSet custT="1"/>
      <dgm:spPr/>
      <dgm:t>
        <a:bodyPr/>
        <a:lstStyle/>
        <a:p>
          <a:pPr rtl="0"/>
          <a:r>
            <a:rPr lang="en-US" sz="1100" dirty="0" smtClean="0"/>
            <a:t>OS will accept all authorized comers until the system is saturated</a:t>
          </a:r>
          <a:endParaRPr lang="en-US" sz="1100" dirty="0"/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 sz="2000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 sz="2000"/>
        </a:p>
      </dgm:t>
    </dgm:pt>
    <dgm:pt modelId="{B5299168-91B7-674D-97E3-D88323D31E67}">
      <dgm:prSet custT="1"/>
      <dgm:spPr/>
      <dgm:t>
        <a:bodyPr/>
        <a:lstStyle/>
        <a:p>
          <a:pPr rtl="0"/>
          <a:r>
            <a:rPr lang="en-US" sz="1100" dirty="0" smtClean="0"/>
            <a:t>At that point a connection request is met with a message indicating that the system is full and to try again later</a:t>
          </a:r>
          <a:endParaRPr lang="en-US" sz="1100" dirty="0"/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 sz="2000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 sz="2000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AE46-D62E-F547-B908-2C8910826AC8}" type="pres">
      <dgm:prSet presAssocID="{76A507E1-BF32-9C4F-8C5A-DDCB4CAC727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43DAB8-79DA-614E-9AE2-078CDBF9AECA}" type="pres">
      <dgm:prSet presAssocID="{76A507E1-BF32-9C4F-8C5A-DDCB4CAC727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ED25B-E4BA-C34E-8466-5DF5C8329C0E}" type="pres">
      <dgm:prSet presAssocID="{29068278-2A24-F642-9D08-49E218916C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D61FD54-B252-4142-B47B-CFE1493C3858}" type="pres">
      <dgm:prSet presAssocID="{29068278-2A24-F642-9D08-49E218916C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0DE8F98-B363-8240-B4A5-366984F5E754}" type="pres">
      <dgm:prSet presAssocID="{31EBD2D9-7453-6F4D-987D-F2BDFBB728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2F125-B410-B940-9B65-5636A8A9B969}" type="pres">
      <dgm:prSet presAssocID="{E2EEEA5A-9745-1C4E-B09A-FB05319DD4C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1F88D5B-AAE0-E440-AA67-A6E3B02216D2}" type="pres">
      <dgm:prSet presAssocID="{E2EEEA5A-9745-1C4E-B09A-FB05319DD4C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21E1F0-4D5A-5345-AD6D-DF1C4E58B79F}" type="pres">
      <dgm:prSet presAssocID="{384E9DF4-C810-FC41-BD40-D99A6F1D7F02}" presName="node" presStyleLbl="node1" presStyleIdx="3" presStyleCnt="5" custScaleX="126397" custScaleY="117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67B28-CBFC-584C-905E-18BF0F2750F9}" type="pres">
      <dgm:prSet presAssocID="{15C653CD-26ED-754C-9AC0-B79DBBB27E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0B323E1-C1DA-0F4B-9AF4-78A2161867BC}" type="pres">
      <dgm:prSet presAssocID="{15C653CD-26ED-754C-9AC0-B79DBBB27E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17C49C-5F9E-7C43-A2A7-9A15377FFA61}" type="pres">
      <dgm:prSet presAssocID="{F7443625-C1F8-DD41-8590-E8082C619BA7}" presName="node" presStyleLbl="node1" presStyleIdx="4" presStyleCnt="5" custScaleX="120211" custScaleY="128296" custLinFactNeighborX="-33304" custLinFactNeighborY="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1032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(ISA)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414" y="245448"/>
        <a:ext cx="2345274" cy="1137255"/>
      </dsp:txXfrm>
    </dsp:sp>
    <dsp:sp modelId="{5B513F86-D07D-CC45-AADF-4F581EAF2C88}">
      <dsp:nvSpPr>
        <dsp:cNvPr id="0" name=""/>
        <dsp:cNvSpPr/>
      </dsp:nvSpPr>
      <dsp:spPr>
        <a:xfrm>
          <a:off x="242636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484240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the machine language instructions that a computer can follow</a:t>
          </a:r>
          <a:endParaRPr lang="en-US" sz="1100" kern="1200" dirty="0"/>
        </a:p>
      </dsp:txBody>
      <dsp:txXfrm>
        <a:off x="519622" y="1755472"/>
        <a:ext cx="1862066" cy="1137255"/>
      </dsp:txXfrm>
    </dsp:sp>
    <dsp:sp modelId="{8B292142-3417-9A49-B33C-60015EE3F03C}">
      <dsp:nvSpPr>
        <dsp:cNvPr id="0" name=""/>
        <dsp:cNvSpPr/>
      </dsp:nvSpPr>
      <dsp:spPr>
        <a:xfrm>
          <a:off x="242636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484240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Boundary between hardware and software</a:t>
          </a:r>
          <a:endParaRPr lang="en-US" sz="1100" kern="1200" dirty="0"/>
        </a:p>
      </dsp:txBody>
      <dsp:txXfrm>
        <a:off x="519622" y="3265496"/>
        <a:ext cx="1862066" cy="1137255"/>
      </dsp:txXfrm>
    </dsp:sp>
    <dsp:sp modelId="{489FB5BC-4218-644F-A04B-E9381F972CA7}">
      <dsp:nvSpPr>
        <dsp:cNvPr id="0" name=""/>
        <dsp:cNvSpPr/>
      </dsp:nvSpPr>
      <dsp:spPr>
        <a:xfrm>
          <a:off x="3021080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(ABI)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56462" y="245448"/>
        <a:ext cx="2345274" cy="1137255"/>
      </dsp:txXfrm>
    </dsp:sp>
    <dsp:sp modelId="{FD2B6C68-7AE3-AD44-B0A5-B3647459FECC}">
      <dsp:nvSpPr>
        <dsp:cNvPr id="0" name=""/>
        <dsp:cNvSpPr/>
      </dsp:nvSpPr>
      <dsp:spPr>
        <a:xfrm>
          <a:off x="3262684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504288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a standard for binary portability across programs</a:t>
          </a:r>
          <a:endParaRPr lang="en-US" sz="1100" kern="1200" dirty="0"/>
        </a:p>
      </dsp:txBody>
      <dsp:txXfrm>
        <a:off x="3539670" y="1755472"/>
        <a:ext cx="1862066" cy="1137255"/>
      </dsp:txXfrm>
    </dsp:sp>
    <dsp:sp modelId="{FB7C3B48-6D64-704B-90A6-5F37E3C3BB64}">
      <dsp:nvSpPr>
        <dsp:cNvPr id="0" name=""/>
        <dsp:cNvSpPr/>
      </dsp:nvSpPr>
      <dsp:spPr>
        <a:xfrm>
          <a:off x="3262684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504288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the system call interface to the operating system and the hardware resources and services available in a system through the user ISA</a:t>
          </a:r>
          <a:endParaRPr lang="en-US" sz="1100" kern="1200" dirty="0"/>
        </a:p>
      </dsp:txBody>
      <dsp:txXfrm>
        <a:off x="3539670" y="3265496"/>
        <a:ext cx="1862066" cy="1137255"/>
      </dsp:txXfrm>
    </dsp:sp>
    <dsp:sp modelId="{E55E10B5-5593-224E-9230-4EEE33A00367}">
      <dsp:nvSpPr>
        <dsp:cNvPr id="0" name=""/>
        <dsp:cNvSpPr/>
      </dsp:nvSpPr>
      <dsp:spPr>
        <a:xfrm>
          <a:off x="6041128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(API)</a:t>
          </a:r>
          <a:endParaRPr lang="en-US" sz="2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76510" y="245448"/>
        <a:ext cx="2345274" cy="1137255"/>
      </dsp:txXfrm>
    </dsp:sp>
    <dsp:sp modelId="{50BEA580-295E-FC4B-A921-B4CB91D3BCA7}">
      <dsp:nvSpPr>
        <dsp:cNvPr id="0" name=""/>
        <dsp:cNvSpPr/>
      </dsp:nvSpPr>
      <dsp:spPr>
        <a:xfrm>
          <a:off x="6282732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524335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Gives a program access to the hardware resources and services available in a system through the user ISA supplemented with high-level language (HLL) library calls</a:t>
          </a:r>
          <a:endParaRPr lang="en-US" sz="1100" kern="1200" dirty="0"/>
        </a:p>
      </dsp:txBody>
      <dsp:txXfrm>
        <a:off x="6559717" y="1755472"/>
        <a:ext cx="1862066" cy="1137255"/>
      </dsp:txXfrm>
    </dsp:sp>
    <dsp:sp modelId="{CD026FB4-5266-8543-8F4A-2A2135869993}">
      <dsp:nvSpPr>
        <dsp:cNvPr id="0" name=""/>
        <dsp:cNvSpPr/>
      </dsp:nvSpPr>
      <dsp:spPr>
        <a:xfrm>
          <a:off x="6282732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524335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Using an API enables application software to be ported easily to other systems that support the same API</a:t>
          </a:r>
          <a:endParaRPr lang="en-US" sz="1100" kern="1200" dirty="0"/>
        </a:p>
      </dsp:txBody>
      <dsp:txXfrm>
        <a:off x="6559717" y="3265496"/>
        <a:ext cx="1862066" cy="1137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16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0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 smtClean="0">
                <a:latin typeface="Times New Roman" pitchFamily="-110" charset="0"/>
              </a:rPr>
              <a:t> System Support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012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7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10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127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88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96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70602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0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24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972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6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4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6915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27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52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834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211569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0652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984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661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434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39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00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221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58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85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84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101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8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67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5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714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8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55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98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54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25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99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0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3/13/2019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3/13/2019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3/13/2019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3/13/2019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29718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13636" r="11765" b="11818"/>
              <a:stretch>
                <a:fillRect/>
              </a:stretch>
            </p:blipFill>
          </mc:Choice>
          <mc:Fallback>
            <p:blipFill>
              <a:blip r:embed="rId4"/>
              <a:srcRect l="4706" t="13636" r="11765" b="11818"/>
              <a:stretch>
                <a:fillRect/>
              </a:stretch>
            </p:blipFill>
          </mc:Fallback>
        </mc:AlternateContent>
        <p:spPr>
          <a:xfrm>
            <a:off x="3469987" y="0"/>
            <a:ext cx="5937921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502920" y="1524000"/>
            <a:ext cx="3657413" cy="2590800"/>
          </a:xfrm>
        </p:spPr>
        <p:txBody>
          <a:bodyPr>
            <a:normAutofit fontScale="92500" lnSpcReduction="20000"/>
          </a:bodyPr>
          <a:lstStyle/>
          <a:p>
            <a:r>
              <a:rPr lang="en-US" sz="2435" dirty="0" smtClean="0"/>
              <a:t>Memory protection</a:t>
            </a:r>
          </a:p>
          <a:p>
            <a:pPr lvl="1"/>
            <a:r>
              <a:rPr lang="en-US" dirty="0" smtClean="0"/>
              <a:t>User program must not alter the memory area containing the monitor  </a:t>
            </a:r>
          </a:p>
          <a:p>
            <a:pPr lvl="1"/>
            <a:r>
              <a:rPr lang="en-US" dirty="0" smtClean="0"/>
              <a:t>The processor hardware should detect an error and transfer control to the monitor</a:t>
            </a:r>
          </a:p>
          <a:p>
            <a:pPr lvl="1"/>
            <a:r>
              <a:rPr lang="en-US" dirty="0" smtClean="0"/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533400" y="4343400"/>
            <a:ext cx="3657413" cy="2159635"/>
          </a:xfrm>
        </p:spPr>
        <p:txBody>
          <a:bodyPr/>
          <a:lstStyle/>
          <a:p>
            <a:r>
              <a:rPr lang="en-US" sz="2065" dirty="0" smtClean="0"/>
              <a:t>Timer</a:t>
            </a:r>
          </a:p>
          <a:p>
            <a:pPr lvl="1"/>
            <a:r>
              <a:rPr lang="en-US" dirty="0" smtClean="0"/>
              <a:t>Used to prevent a job from monopolizing the system</a:t>
            </a:r>
          </a:p>
          <a:p>
            <a:pPr lvl="1"/>
            <a:r>
              <a:rPr lang="en-US" dirty="0" smtClean="0"/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 fontScale="85000" lnSpcReduction="10000"/>
          </a:bodyPr>
          <a:lstStyle/>
          <a:p>
            <a:r>
              <a:rPr lang="en-US" sz="2232" dirty="0" smtClean="0"/>
              <a:t>Privileged </a:t>
            </a:r>
            <a:r>
              <a:rPr lang="en-US" sz="2232" dirty="0"/>
              <a:t>instructions</a:t>
            </a:r>
            <a:endParaRPr lang="en-US" sz="2232" dirty="0" smtClean="0"/>
          </a:p>
          <a:p>
            <a:pPr lvl="1"/>
            <a:r>
              <a:rPr lang="en-US" dirty="0" smtClean="0"/>
              <a:t>Can only be </a:t>
            </a:r>
            <a:r>
              <a:rPr lang="en-US" dirty="0"/>
              <a:t>executed by</a:t>
            </a:r>
            <a:r>
              <a:rPr lang="en-US" dirty="0" smtClean="0"/>
              <a:t> the monitor</a:t>
            </a:r>
          </a:p>
          <a:p>
            <a:pPr lvl="1"/>
            <a:r>
              <a:rPr lang="en-US" dirty="0" smtClean="0"/>
              <a:t>If the processor encounters such an instruction while executing a user program an error interrupt occurs</a:t>
            </a:r>
          </a:p>
          <a:p>
            <a:pPr lvl="1"/>
            <a:r>
              <a:rPr lang="en-US" dirty="0" smtClean="0"/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267200"/>
            <a:ext cx="3657600" cy="1965960"/>
          </a:xfrm>
        </p:spPr>
        <p:txBody>
          <a:bodyPr/>
          <a:lstStyle/>
          <a:p>
            <a:r>
              <a:rPr lang="en-US" sz="2065" dirty="0" smtClean="0"/>
              <a:t>Interrupts</a:t>
            </a:r>
          </a:p>
          <a:p>
            <a:pPr lvl="1"/>
            <a:r>
              <a:rPr lang="en-US" dirty="0" smtClean="0"/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1219200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29" t="8182" r="23529" b="65455"/>
              <a:stretch>
                <a:fillRect/>
              </a:stretch>
            </p:blipFill>
          </mc:Choice>
          <mc:Fallback>
            <p:blipFill>
              <a:blip r:embed="rId4"/>
              <a:srcRect l="23529" t="8182" r="23529" b="65455"/>
              <a:stretch>
                <a:fillRect/>
              </a:stretch>
            </p:blipFill>
          </mc:Fallback>
        </mc:AlternateContent>
        <p:spPr>
          <a:xfrm>
            <a:off x="1084995" y="2057401"/>
            <a:ext cx="7449405" cy="48006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4545" r="5882" b="4545"/>
              <a:stretch>
                <a:fillRect/>
              </a:stretch>
            </p:blipFill>
          </mc:Choice>
          <mc:Fallback>
            <p:blipFill>
              <a:blip r:embed="rId4"/>
              <a:srcRect l="2353" t="4545" r="5882" b="4545"/>
              <a:stretch>
                <a:fillRect/>
              </a:stretch>
            </p:blipFill>
          </mc:Fallback>
        </mc:AlternateContent>
        <p:spPr>
          <a:xfrm>
            <a:off x="3785041" y="0"/>
            <a:ext cx="5358959" cy="687042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22860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when the user interacts directly with the computer</a:t>
            </a:r>
          </a:p>
          <a:p>
            <a:r>
              <a:rPr lang="en-US" dirty="0" smtClean="0"/>
              <a:t>Processor’s time is shared among multiple users</a:t>
            </a:r>
          </a:p>
          <a:p>
            <a:r>
              <a:rPr lang="en-US" dirty="0" smtClean="0"/>
              <a:t>Multiple users simultaneously access the system through terminals, with the OS interleaving the execution of each user program in a short burst or quantum of computation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there are </a:t>
            </a:r>
            <a:r>
              <a:rPr lang="en-US" i="1" dirty="0" smtClean="0"/>
              <a:t>n </a:t>
            </a:r>
            <a:r>
              <a:rPr lang="en-US" dirty="0" smtClean="0"/>
              <a:t>users actively requesting service at one time, each user will only see on the average 1/</a:t>
            </a:r>
            <a:r>
              <a:rPr lang="en-US" i="1" dirty="0" smtClean="0"/>
              <a:t>n </a:t>
            </a:r>
            <a:r>
              <a:rPr lang="en-US" dirty="0" smtClean="0"/>
              <a:t>of the effective computer speed</a:t>
            </a:r>
          </a:p>
          <a:p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3648" y="4902200"/>
            <a:ext cx="8970352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56313" cy="1116106"/>
          </a:xfrm>
        </p:spPr>
        <p:txBody>
          <a:bodyPr/>
          <a:lstStyle/>
          <a:p>
            <a:r>
              <a:rPr lang="en-US" sz="4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 Scheduling</a:t>
            </a:r>
            <a:endParaRPr 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multiprogramming</a:t>
            </a:r>
          </a:p>
          <a:p>
            <a:r>
              <a:rPr lang="en-US" dirty="0" smtClean="0"/>
              <a:t>Four types are typically involved: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93583" y="3352800"/>
            <a:ext cx="7953922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6096000"/>
            <a:ext cx="3052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Table 8.4  Types of Scheduling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40759335"/>
              </p:ext>
            </p:extLst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Also known as the dispatcher</a:t>
            </a:r>
          </a:p>
          <a:p>
            <a:r>
              <a:rPr lang="en-US" sz="2000" dirty="0" smtClean="0"/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8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410200"/>
            <a:ext cx="8104095" cy="1190624"/>
          </a:xfrm>
        </p:spPr>
        <p:txBody>
          <a:bodyPr>
            <a:noAutofit/>
          </a:bodyPr>
          <a:lstStyle/>
          <a:p>
            <a:r>
              <a:rPr lang="en-US" sz="3200" dirty="0" smtClean="0"/>
              <a:t>Operating System Support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State Process Model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6364" t="23529" r="7273" b="14118"/>
              <a:stretch>
                <a:fillRect/>
              </a:stretch>
            </p:blipFill>
          </mc:Choice>
          <mc:Fallback>
            <p:blipFill>
              <a:blip r:embed="rId4"/>
              <a:srcRect l="6364" t="23529" r="7273" b="14118"/>
              <a:stretch>
                <a:fillRect/>
              </a:stretch>
            </p:blipFill>
          </mc:Fallback>
        </mc:AlternateContent>
        <p:spPr>
          <a:xfrm>
            <a:off x="0" y="1556792"/>
            <a:ext cx="9158693" cy="5109593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Control Block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5882" t="10909" r="25882" b="8182"/>
              <a:stretch>
                <a:fillRect/>
              </a:stretch>
            </p:blipFill>
          </mc:Choice>
          <mc:Fallback>
            <p:blipFill>
              <a:blip r:embed="rId4"/>
              <a:srcRect l="25882" t="10909" r="25882" b="8182"/>
              <a:stretch>
                <a:fillRect/>
              </a:stretch>
            </p:blipFill>
          </mc:Fallback>
        </mc:AlternateContent>
        <p:spPr>
          <a:xfrm>
            <a:off x="4953000" y="0"/>
            <a:ext cx="3159276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8182" b="9091"/>
              <a:stretch>
                <a:fillRect/>
              </a:stretch>
            </p:blipFill>
          </mc:Choice>
          <mc:Fallback>
            <p:blipFill>
              <a:blip r:embed="rId4"/>
              <a:srcRect t="18182" b="9091"/>
              <a:stretch>
                <a:fillRect/>
              </a:stretch>
            </p:blipFill>
          </mc:Fallback>
        </mc:AlternateContent>
        <p:spPr>
          <a:xfrm>
            <a:off x="1219200" y="656871"/>
            <a:ext cx="6629400" cy="6239434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8182" b="17273"/>
              <a:stretch>
                <a:fillRect/>
              </a:stretch>
            </p:blipFill>
          </mc:Choice>
          <mc:Fallback>
            <p:blipFill>
              <a:blip r:embed="rId4"/>
              <a:srcRect t="18182" b="17273"/>
              <a:stretch>
                <a:fillRect/>
              </a:stretch>
            </p:blipFill>
          </mc:Fallback>
        </mc:AlternateContent>
        <p:spPr>
          <a:xfrm>
            <a:off x="838200" y="608936"/>
            <a:ext cx="7481316" cy="6249064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9091" b="13636"/>
              <a:stretch>
                <a:fillRect/>
              </a:stretch>
            </p:blipFill>
          </mc:Choice>
          <mc:Fallback>
            <p:blipFill>
              <a:blip r:embed="rId4"/>
              <a:srcRect t="19091" b="13636"/>
              <a:stretch>
                <a:fillRect/>
              </a:stretch>
            </p:blipFill>
          </mc:Fallback>
        </mc:AlternateContent>
        <p:spPr>
          <a:xfrm>
            <a:off x="1219200" y="1086544"/>
            <a:ext cx="6629400" cy="5771456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980728"/>
            <a:ext cx="3255264" cy="1162050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rgbClr val="71D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 Memory </a:t>
            </a:r>
            <a:r>
              <a:rPr lang="en-US" sz="3600" dirty="0" smtClean="0">
                <a:solidFill>
                  <a:srgbClr val="71D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en-US" sz="3600" dirty="0">
              <a:solidFill>
                <a:srgbClr val="71D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Swapping</a:t>
            </a:r>
            <a:endParaRPr lang="en-US" sz="3600" dirty="0"/>
          </a:p>
        </p:txBody>
      </p:sp>
      <p:pic>
        <p:nvPicPr>
          <p:cNvPr id="5" name="Picture 4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0588" t="10000" r="14118" b="2727"/>
              <a:stretch>
                <a:fillRect/>
              </a:stretch>
            </p:blipFill>
          </mc:Choice>
          <mc:Fallback>
            <p:blipFill>
              <a:blip r:embed="rId4"/>
              <a:srcRect l="10588" t="10000" r="14118" b="2727"/>
              <a:stretch>
                <a:fillRect/>
              </a:stretch>
            </p:blipFill>
          </mc:Fallback>
        </mc:AlternateContent>
        <p:spPr>
          <a:xfrm>
            <a:off x="4267201" y="0"/>
            <a:ext cx="4585804" cy="68788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Partitioning</a:t>
            </a:r>
            <a:endParaRPr lang="en-US" sz="3600" dirty="0"/>
          </a:p>
        </p:txBody>
      </p:sp>
      <p:pic>
        <p:nvPicPr>
          <p:cNvPr id="5" name="Picture 4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667991" y="0"/>
            <a:ext cx="5476009" cy="70866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882" t="6364" r="4706" b="20000"/>
              <a:stretch>
                <a:fillRect/>
              </a:stretch>
            </p:blipFill>
          </mc:Choice>
          <mc:Fallback>
            <p:blipFill>
              <a:blip r:embed="rId4"/>
              <a:srcRect l="5882" t="6364" r="4706" b="20000"/>
              <a:stretch>
                <a:fillRect/>
              </a:stretch>
            </p:blipFill>
          </mc:Fallback>
        </mc:AlternateContent>
        <p:spPr>
          <a:xfrm>
            <a:off x="228600" y="838200"/>
            <a:ext cx="5648114" cy="601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438400"/>
            <a:ext cx="28194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Logical address</a:t>
            </a: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- expressed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a location relative to the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  beginning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the program</a:t>
            </a:r>
          </a:p>
          <a:p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Physical address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- an actual location in main memory</a:t>
            </a:r>
          </a:p>
          <a:p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 address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- current starting location of the process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 smtClean="0"/>
              <a:t>Paging</a:t>
            </a:r>
            <a:endParaRPr lang="en-US" sz="3600" dirty="0"/>
          </a:p>
        </p:txBody>
      </p:sp>
      <p:pic>
        <p:nvPicPr>
          <p:cNvPr id="6" name="Picture 5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17273" r="5882" b="6364"/>
              <a:stretch>
                <a:fillRect/>
              </a:stretch>
            </p:blipFill>
          </mc:Choice>
          <mc:Fallback>
            <p:blipFill>
              <a:blip r:embed="rId4"/>
              <a:srcRect l="4706" t="17273" r="5882" b="6364"/>
              <a:stretch>
                <a:fillRect/>
              </a:stretch>
            </p:blipFill>
          </mc:Fallback>
        </mc:AlternateContent>
        <p:spPr>
          <a:xfrm>
            <a:off x="3733800" y="533400"/>
            <a:ext cx="5410200" cy="59796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14600"/>
            <a:ext cx="3255264" cy="1905000"/>
          </a:xfrm>
        </p:spPr>
        <p:txBody>
          <a:bodyPr>
            <a:normAutofit fontScale="90000"/>
          </a:bodyPr>
          <a:lstStyle/>
          <a:p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and Physical</a:t>
            </a: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8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</a:p>
        </p:txBody>
      </p:sp>
      <p:pic>
        <p:nvPicPr>
          <p:cNvPr id="6" name="Picture 5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9091" r="11765" b="19091"/>
              <a:stretch>
                <a:fillRect/>
              </a:stretch>
            </p:blipFill>
          </mc:Choice>
          <mc:Fallback>
            <p:blipFill>
              <a:blip r:embed="rId4"/>
              <a:srcRect l="4706" t="9091" r="11765" b="19091"/>
              <a:stretch>
                <a:fillRect/>
              </a:stretch>
            </p:blipFill>
          </mc:Fallback>
        </mc:AlternateContent>
        <p:spPr>
          <a:xfrm>
            <a:off x="3755215" y="252296"/>
            <a:ext cx="5388785" cy="59961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44016"/>
            <a:ext cx="7556500" cy="692696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  Operating system overview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8182" b="23636"/>
              <a:stretch>
                <a:fillRect/>
              </a:stretch>
            </p:blipFill>
          </mc:Choice>
          <mc:Fallback>
            <p:blipFill>
              <a:blip r:embed="rId4"/>
              <a:srcRect t="18182" b="23636"/>
              <a:stretch>
                <a:fillRect/>
              </a:stretch>
            </p:blipFill>
          </mc:Fallback>
        </mc:AlternateContent>
        <p:spPr>
          <a:xfrm>
            <a:off x="2771800" y="1855704"/>
            <a:ext cx="6643707" cy="5002295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998786"/>
            <a:ext cx="7556500" cy="5580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Hardware and Software Structure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05000"/>
            <a:ext cx="7556313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page of a process is brought in only when it is needed</a:t>
            </a:r>
          </a:p>
          <a:p>
            <a:r>
              <a:rPr lang="en-US" dirty="0" smtClean="0"/>
              <a:t>Principle of locality</a:t>
            </a:r>
          </a:p>
          <a:p>
            <a:pPr lvl="1"/>
            <a:r>
              <a:rPr lang="en-US" dirty="0" smtClean="0"/>
              <a:t>When working with a large process execution may be confined to a small section of a program (subroutine)</a:t>
            </a:r>
          </a:p>
          <a:p>
            <a:pPr lvl="1"/>
            <a:r>
              <a:rPr lang="en-US" dirty="0" smtClean="0"/>
              <a:t>It is better use of memory to load in just a few pages</a:t>
            </a:r>
          </a:p>
          <a:p>
            <a:pPr lvl="1"/>
            <a:r>
              <a:rPr lang="en-US" dirty="0" smtClean="0"/>
              <a:t>If the program references data or branches to an instruction on a page not in main memory, a </a:t>
            </a:r>
            <a:r>
              <a:rPr lang="en-US" i="1" dirty="0" smtClean="0"/>
              <a:t>page fault </a:t>
            </a:r>
            <a:r>
              <a:rPr lang="en-US" dirty="0" smtClean="0"/>
              <a:t>is triggered which tells the OS to bring in the desired page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More processes can be maintained in memory</a:t>
            </a:r>
          </a:p>
          <a:p>
            <a:pPr lvl="1"/>
            <a:r>
              <a:rPr lang="en-US" dirty="0" smtClean="0"/>
              <a:t>Time is saved because unused pages are not swapped in and out of memory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When one page is brought in, another page must be thrown out (</a:t>
            </a:r>
            <a:r>
              <a:rPr lang="en-US" i="1" dirty="0" smtClean="0"/>
              <a:t>page replacement)</a:t>
            </a:r>
          </a:p>
          <a:p>
            <a:pPr lvl="1"/>
            <a:r>
              <a:rPr lang="en-US" dirty="0" smtClean="0"/>
              <a:t>If a page is thrown out just before it is about to be used the OS will have to go get the page again</a:t>
            </a:r>
          </a:p>
          <a:p>
            <a:pPr lvl="1"/>
            <a:r>
              <a:rPr lang="en-US" i="1" dirty="0" smtClean="0"/>
              <a:t>Thrashing</a:t>
            </a:r>
            <a:endParaRPr lang="en-US" dirty="0" smtClean="0"/>
          </a:p>
          <a:p>
            <a:pPr lvl="2"/>
            <a:r>
              <a:rPr lang="en-US" dirty="0" smtClean="0"/>
              <a:t>When the processor spends most of its time swapping pages rather than executing instructions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143000"/>
            <a:ext cx="7558960" cy="774700"/>
          </a:xfrm>
        </p:spPr>
        <p:txBody>
          <a:bodyPr/>
          <a:lstStyle/>
          <a:p>
            <a:r>
              <a:rPr lang="en-US" sz="3000" dirty="0" smtClean="0"/>
              <a:t>Demand Paging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429000"/>
            <a:ext cx="35814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Page Table Structure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8182" t="7059" r="10000" b="5882"/>
              <a:stretch>
                <a:fillRect/>
              </a:stretch>
            </p:blipFill>
          </mc:Choice>
          <mc:Fallback>
            <p:blipFill>
              <a:blip r:embed="rId4"/>
              <a:srcRect l="8182" t="7059" r="10000" b="5882"/>
              <a:stretch>
                <a:fillRect/>
              </a:stretch>
            </p:blipFill>
          </mc:Fallback>
        </mc:AlternateContent>
        <p:spPr>
          <a:xfrm>
            <a:off x="1055735" y="207760"/>
            <a:ext cx="8088265" cy="665024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3255264" cy="21336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of Paging and Translation Lookaside Buffer (TLB)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7273" r="5882" b="15455"/>
              <a:stretch>
                <a:fillRect/>
              </a:stretch>
            </p:blipFill>
          </mc:Choice>
          <mc:Fallback>
            <p:blipFill>
              <a:blip r:embed="rId4"/>
              <a:srcRect l="4706" t="7273" r="5882" b="15455"/>
              <a:stretch>
                <a:fillRect/>
              </a:stretch>
            </p:blipFill>
          </mc:Fallback>
        </mc:AlternateContent>
        <p:spPr>
          <a:xfrm>
            <a:off x="3733800" y="239006"/>
            <a:ext cx="5410200" cy="605085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191000"/>
            <a:ext cx="23622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4" name="Picture 3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727" r="19091"/>
              <a:stretch>
                <a:fillRect/>
              </a:stretch>
            </p:blipFill>
          </mc:Choice>
          <mc:Fallback>
            <p:blipFill>
              <a:blip r:embed="rId4"/>
              <a:srcRect l="2727" r="19091"/>
              <a:stretch>
                <a:fillRect/>
              </a:stretch>
            </p:blipFill>
          </mc:Fallback>
        </mc:AlternateContent>
        <p:spPr>
          <a:xfrm>
            <a:off x="1905000" y="0"/>
            <a:ext cx="6938667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Usually visible </a:t>
            </a:r>
            <a:r>
              <a:rPr lang="en-US" dirty="0"/>
              <a:t>to the programmer</a:t>
            </a:r>
            <a:endParaRPr lang="en-US" dirty="0" smtClean="0"/>
          </a:p>
          <a:p>
            <a:r>
              <a:rPr lang="en-US" dirty="0" smtClean="0"/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dirty="0" smtClean="0"/>
              <a:t>Allows the programmer to view memory as consisting of multiple address spaces or segments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dirty="0" smtClean="0"/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dirty="0" smtClean="0"/>
              <a:t>Simplifies the handling of growing data structures</a:t>
            </a:r>
          </a:p>
          <a:p>
            <a:pPr lvl="1"/>
            <a:r>
              <a:rPr lang="en-US" dirty="0" smtClean="0"/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dirty="0" smtClean="0"/>
              <a:t>Lends itself to sharing among processes</a:t>
            </a:r>
          </a:p>
          <a:p>
            <a:pPr lvl="1"/>
            <a:r>
              <a:rPr lang="en-US" dirty="0" smtClean="0"/>
              <a:t>Lends itself to protection</a:t>
            </a:r>
          </a:p>
          <a:p>
            <a:endParaRPr 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Long-term scheduling</a:t>
            </a:r>
          </a:p>
          <a:p>
            <a:pPr lvl="1"/>
            <a:r>
              <a:rPr lang="en-US" dirty="0" smtClean="0"/>
              <a:t>Medium-term scheduling</a:t>
            </a:r>
          </a:p>
          <a:p>
            <a:pPr lvl="1"/>
            <a:r>
              <a:rPr lang="en-US" dirty="0" smtClean="0"/>
              <a:t>Short-term scheduling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Pentium memory management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Address spaces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Segmentation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Paging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Swapping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Virtual memory</a:t>
            </a:r>
          </a:p>
          <a:p>
            <a:pPr lvl="1"/>
            <a:r>
              <a:rPr lang="en-US" dirty="0" smtClean="0"/>
              <a:t>Translation lookaside buffer</a:t>
            </a:r>
          </a:p>
          <a:p>
            <a:pPr lvl="1"/>
            <a:r>
              <a:rPr lang="en-US" dirty="0" smtClean="0"/>
              <a:t>Segmentation</a:t>
            </a:r>
          </a:p>
          <a:p>
            <a:pPr marL="228600" lvl="1">
              <a:buClr>
                <a:schemeClr val="accent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ARM memory management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Memory system organization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Virtual memory address translation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Memory-management formats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Access control</a:t>
            </a:r>
          </a:p>
          <a:p>
            <a:pPr lvl="1"/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Support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 terms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8147248" cy="4941168"/>
          </a:xfrm>
        </p:spPr>
        <p:txBody>
          <a:bodyPr numCol="2"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batch system</a:t>
            </a:r>
          </a:p>
          <a:p>
            <a:pPr>
              <a:spcBef>
                <a:spcPts val="600"/>
              </a:spcBef>
            </a:pPr>
            <a:r>
              <a:rPr lang="en-US" dirty="0"/>
              <a:t>demand paging</a:t>
            </a:r>
          </a:p>
          <a:p>
            <a:pPr>
              <a:spcBef>
                <a:spcPts val="600"/>
              </a:spcBef>
            </a:pPr>
            <a:r>
              <a:rPr lang="en-US" dirty="0"/>
              <a:t>interactive operating system</a:t>
            </a:r>
          </a:p>
          <a:p>
            <a:pPr>
              <a:spcBef>
                <a:spcPts val="600"/>
              </a:spcBef>
            </a:pPr>
            <a:r>
              <a:rPr lang="en-US" dirty="0"/>
              <a:t>interrupt</a:t>
            </a:r>
          </a:p>
          <a:p>
            <a:pPr>
              <a:spcBef>
                <a:spcPts val="600"/>
              </a:spcBef>
            </a:pPr>
            <a:r>
              <a:rPr lang="en-US" dirty="0"/>
              <a:t>job control language (JCL)</a:t>
            </a:r>
          </a:p>
          <a:p>
            <a:pPr>
              <a:spcBef>
                <a:spcPts val="600"/>
              </a:spcBef>
            </a:pPr>
            <a:r>
              <a:rPr lang="en-US" dirty="0"/>
              <a:t>kernel</a:t>
            </a:r>
          </a:p>
          <a:p>
            <a:pPr>
              <a:spcBef>
                <a:spcPts val="600"/>
              </a:spcBef>
            </a:pPr>
            <a:r>
              <a:rPr lang="en-US" dirty="0"/>
              <a:t>logical address</a:t>
            </a:r>
          </a:p>
          <a:p>
            <a:pPr>
              <a:spcBef>
                <a:spcPts val="600"/>
              </a:spcBef>
            </a:pPr>
            <a:r>
              <a:rPr lang="en-US" dirty="0"/>
              <a:t>long-term scheduling</a:t>
            </a:r>
          </a:p>
          <a:p>
            <a:pPr>
              <a:spcBef>
                <a:spcPts val="600"/>
              </a:spcBef>
            </a:pPr>
            <a:r>
              <a:rPr lang="en-US" dirty="0"/>
              <a:t>medium-term scheduling</a:t>
            </a:r>
          </a:p>
          <a:p>
            <a:pPr>
              <a:spcBef>
                <a:spcPts val="600"/>
              </a:spcBef>
            </a:pPr>
            <a:r>
              <a:rPr lang="en-US" dirty="0"/>
              <a:t>memory management</a:t>
            </a:r>
          </a:p>
          <a:p>
            <a:pPr>
              <a:spcBef>
                <a:spcPts val="600"/>
              </a:spcBef>
            </a:pPr>
            <a:r>
              <a:rPr lang="en-US" dirty="0"/>
              <a:t>memory protection</a:t>
            </a:r>
          </a:p>
          <a:p>
            <a:pPr>
              <a:spcBef>
                <a:spcPts val="600"/>
              </a:spcBef>
            </a:pPr>
            <a:r>
              <a:rPr lang="en-US" dirty="0"/>
              <a:t>multiprogramming</a:t>
            </a:r>
          </a:p>
          <a:p>
            <a:pPr>
              <a:spcBef>
                <a:spcPts val="600"/>
              </a:spcBef>
            </a:pPr>
            <a:r>
              <a:rPr lang="en-US" dirty="0"/>
              <a:t>multitasking</a:t>
            </a:r>
          </a:p>
          <a:p>
            <a:pPr>
              <a:spcBef>
                <a:spcPts val="600"/>
              </a:spcBef>
            </a:pPr>
            <a:r>
              <a:rPr lang="en-US" dirty="0"/>
              <a:t>nucleus</a:t>
            </a:r>
          </a:p>
          <a:p>
            <a:pPr>
              <a:spcBef>
                <a:spcPts val="600"/>
              </a:spcBef>
            </a:pPr>
            <a:r>
              <a:rPr lang="en-US" dirty="0"/>
              <a:t>operating system (OS)</a:t>
            </a:r>
          </a:p>
          <a:p>
            <a:pPr>
              <a:spcBef>
                <a:spcPts val="600"/>
              </a:spcBef>
            </a:pPr>
            <a:r>
              <a:rPr lang="en-US" dirty="0"/>
              <a:t>paging</a:t>
            </a:r>
          </a:p>
          <a:p>
            <a:pPr>
              <a:spcBef>
                <a:spcPts val="600"/>
              </a:spcBef>
            </a:pPr>
            <a:r>
              <a:rPr lang="en-US" dirty="0"/>
              <a:t>page table</a:t>
            </a:r>
          </a:p>
          <a:p>
            <a:pPr>
              <a:spcBef>
                <a:spcPts val="600"/>
              </a:spcBef>
            </a:pPr>
            <a:r>
              <a:rPr lang="en-US" dirty="0"/>
              <a:t>partitioning</a:t>
            </a:r>
          </a:p>
          <a:p>
            <a:pPr>
              <a:spcBef>
                <a:spcPts val="600"/>
              </a:spcBef>
            </a:pPr>
            <a:r>
              <a:rPr lang="en-US" dirty="0"/>
              <a:t>physical address</a:t>
            </a:r>
          </a:p>
          <a:p>
            <a:pPr>
              <a:spcBef>
                <a:spcPts val="600"/>
              </a:spcBef>
            </a:pPr>
            <a:r>
              <a:rPr lang="en-US" dirty="0"/>
              <a:t>privileged instruction</a:t>
            </a:r>
          </a:p>
          <a:p>
            <a:pPr>
              <a:spcBef>
                <a:spcPts val="600"/>
              </a:spcBef>
            </a:pPr>
            <a:r>
              <a:rPr lang="en-US" dirty="0"/>
              <a:t>process</a:t>
            </a:r>
          </a:p>
          <a:p>
            <a:pPr>
              <a:spcBef>
                <a:spcPts val="600"/>
              </a:spcBef>
            </a:pPr>
            <a:r>
              <a:rPr lang="en-US" dirty="0"/>
              <a:t>process control block</a:t>
            </a:r>
          </a:p>
          <a:p>
            <a:pPr>
              <a:spcBef>
                <a:spcPts val="600"/>
              </a:spcBef>
            </a:pPr>
            <a:r>
              <a:rPr lang="en-US" dirty="0"/>
              <a:t>process state</a:t>
            </a:r>
          </a:p>
          <a:p>
            <a:pPr>
              <a:spcBef>
                <a:spcPts val="600"/>
              </a:spcBef>
            </a:pPr>
            <a:r>
              <a:rPr lang="en-US" dirty="0"/>
              <a:t>real memory</a:t>
            </a:r>
          </a:p>
          <a:p>
            <a:pPr>
              <a:spcBef>
                <a:spcPts val="600"/>
              </a:spcBef>
            </a:pPr>
            <a:r>
              <a:rPr lang="en-US" dirty="0"/>
              <a:t>resident monitor</a:t>
            </a:r>
          </a:p>
          <a:p>
            <a:pPr>
              <a:spcBef>
                <a:spcPts val="600"/>
              </a:spcBef>
            </a:pPr>
            <a:r>
              <a:rPr lang="en-US" dirty="0"/>
              <a:t>segmentation</a:t>
            </a:r>
          </a:p>
          <a:p>
            <a:pPr>
              <a:spcBef>
                <a:spcPts val="600"/>
              </a:spcBef>
            </a:pPr>
            <a:r>
              <a:rPr lang="en-US" dirty="0"/>
              <a:t>short-term scheduling</a:t>
            </a:r>
          </a:p>
          <a:p>
            <a:pPr>
              <a:spcBef>
                <a:spcPts val="600"/>
              </a:spcBef>
            </a:pPr>
            <a:r>
              <a:rPr lang="en-US" dirty="0"/>
              <a:t>swapping</a:t>
            </a:r>
          </a:p>
          <a:p>
            <a:pPr>
              <a:spcBef>
                <a:spcPts val="600"/>
              </a:spcBef>
            </a:pPr>
            <a:r>
              <a:rPr lang="en-US" dirty="0"/>
              <a:t>thrashing</a:t>
            </a:r>
          </a:p>
          <a:p>
            <a:pPr>
              <a:spcBef>
                <a:spcPts val="600"/>
              </a:spcBef>
            </a:pPr>
            <a:r>
              <a:rPr lang="en-US" dirty="0"/>
              <a:t>time-sharing system</a:t>
            </a:r>
          </a:p>
          <a:p>
            <a:pPr>
              <a:spcBef>
                <a:spcPts val="600"/>
              </a:spcBef>
            </a:pPr>
            <a:r>
              <a:rPr lang="en-US" dirty="0"/>
              <a:t>translation </a:t>
            </a:r>
            <a:r>
              <a:rPr lang="en-US" dirty="0" err="1"/>
              <a:t>lookaside</a:t>
            </a:r>
            <a:r>
              <a:rPr lang="en-US" dirty="0"/>
              <a:t> buffer (TLB)</a:t>
            </a:r>
          </a:p>
          <a:p>
            <a:pPr>
              <a:spcBef>
                <a:spcPts val="600"/>
              </a:spcBef>
            </a:pPr>
            <a:r>
              <a:rPr lang="en-US" dirty="0"/>
              <a:t>utility</a:t>
            </a:r>
          </a:p>
          <a:p>
            <a:pPr>
              <a:spcBef>
                <a:spcPts val="600"/>
              </a:spcBef>
            </a:pPr>
            <a:r>
              <a:rPr lang="en-US" dirty="0"/>
              <a:t>virtual </a:t>
            </a:r>
            <a:r>
              <a:rPr lang="en-US" dirty="0" smtClean="0"/>
              <a:t>memory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5976" y="332278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</a:t>
            </a:r>
            <a:r>
              <a:rPr lang="en-US" sz="3200" dirty="0"/>
              <a:t>8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365070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mtClean="0"/>
              <a:t>8.3</a:t>
            </a:r>
          </a:p>
          <a:p>
            <a:pPr>
              <a:spcBef>
                <a:spcPts val="600"/>
              </a:spcBef>
            </a:pPr>
            <a:r>
              <a:rPr lang="en-US" smtClean="0"/>
              <a:t>8.4</a:t>
            </a:r>
          </a:p>
          <a:p>
            <a:pPr>
              <a:spcBef>
                <a:spcPts val="600"/>
              </a:spcBef>
            </a:pPr>
            <a:r>
              <a:rPr lang="en-US" smtClean="0"/>
              <a:t>8.6</a:t>
            </a:r>
          </a:p>
          <a:p>
            <a:pPr>
              <a:spcBef>
                <a:spcPts val="600"/>
              </a:spcBef>
            </a:pPr>
            <a:r>
              <a:rPr lang="en-US" smtClean="0"/>
              <a:t>8.7</a:t>
            </a:r>
          </a:p>
          <a:p>
            <a:pPr>
              <a:spcBef>
                <a:spcPts val="600"/>
              </a:spcBef>
            </a:pPr>
            <a:r>
              <a:rPr lang="en-US" smtClean="0"/>
              <a:t>8.8</a:t>
            </a:r>
          </a:p>
          <a:p>
            <a:pPr>
              <a:spcBef>
                <a:spcPts val="600"/>
              </a:spcBef>
            </a:pPr>
            <a:r>
              <a:rPr lang="en-US" smtClean="0"/>
              <a:t>8.9</a:t>
            </a:r>
          </a:p>
          <a:p>
            <a:pPr>
              <a:spcBef>
                <a:spcPts val="600"/>
              </a:spcBef>
            </a:pPr>
            <a:r>
              <a:rPr lang="en-US" smtClean="0"/>
              <a:t>8.13</a:t>
            </a:r>
          </a:p>
          <a:p>
            <a:pPr>
              <a:spcBef>
                <a:spcPts val="600"/>
              </a:spcBef>
            </a:pPr>
            <a:r>
              <a:rPr lang="en-US" smtClean="0"/>
              <a:t>8.14</a:t>
            </a:r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Support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(OS) Services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most important system program</a:t>
            </a:r>
          </a:p>
          <a:p>
            <a:r>
              <a:rPr lang="en-US" dirty="0" smtClean="0"/>
              <a:t>Masks the details of the hardware from the programmer and provides the programmer with a convenient interface for using the system</a:t>
            </a:r>
          </a:p>
          <a:p>
            <a:r>
              <a:rPr lang="en-US" dirty="0" smtClean="0"/>
              <a:t>The OS typically provides services in the following areas:</a:t>
            </a:r>
          </a:p>
          <a:p>
            <a:pPr lvl="1"/>
            <a:r>
              <a:rPr lang="en-US" dirty="0" smtClean="0"/>
              <a:t>Program creation</a:t>
            </a:r>
          </a:p>
          <a:p>
            <a:pPr lvl="1"/>
            <a:r>
              <a:rPr lang="en-US" dirty="0" smtClean="0"/>
              <a:t>Program execution</a:t>
            </a:r>
          </a:p>
          <a:p>
            <a:pPr lvl="1"/>
            <a:r>
              <a:rPr lang="en-US" dirty="0" smtClean="0"/>
              <a:t>Access to I/O devices</a:t>
            </a:r>
          </a:p>
          <a:p>
            <a:pPr lvl="1"/>
            <a:r>
              <a:rPr lang="en-US" dirty="0" smtClean="0"/>
              <a:t>Controlled access to files</a:t>
            </a:r>
          </a:p>
          <a:p>
            <a:pPr lvl="1"/>
            <a:r>
              <a:rPr lang="en-US" dirty="0" smtClean="0"/>
              <a:t>System access</a:t>
            </a:r>
          </a:p>
          <a:p>
            <a:pPr lvl="1"/>
            <a:r>
              <a:rPr lang="en-US" dirty="0" smtClean="0"/>
              <a:t>Error detection and response</a:t>
            </a:r>
          </a:p>
          <a:p>
            <a:pPr lvl="1"/>
            <a:r>
              <a:rPr lang="en-US" dirty="0" smtClean="0"/>
              <a:t>Accounting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8458199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1143000"/>
            <a:ext cx="7558960" cy="774700"/>
          </a:xfrm>
        </p:spPr>
        <p:txBody>
          <a:bodyPr/>
          <a:lstStyle/>
          <a:p>
            <a:pPr lvl="0"/>
            <a:r>
              <a:rPr lang="en-US" sz="2800" dirty="0" smtClean="0"/>
              <a:t>Key interfaces in a typical computer system:</a:t>
            </a:r>
          </a:p>
          <a:p>
            <a:endParaRPr lang="en-US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8077200" y="0"/>
            <a:ext cx="838200" cy="1981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frequently relinquishes 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53200" y="2057400"/>
            <a:ext cx="2362200" cy="1981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5455" b="13636"/>
              <a:stretch>
                <a:fillRect/>
              </a:stretch>
            </p:blipFill>
          </mc:Choice>
          <mc:Fallback>
            <p:blipFill>
              <a:blip r:embed="rId4"/>
              <a:srcRect t="15455" b="13636"/>
              <a:stretch>
                <a:fillRect/>
              </a:stretch>
            </p:blipFill>
          </mc:Fallback>
        </mc:AlternateContent>
        <p:spPr>
          <a:xfrm>
            <a:off x="0" y="0"/>
            <a:ext cx="7473613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556313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system</a:t>
            </a:r>
          </a:p>
          <a:p>
            <a:pPr lvl="1"/>
            <a:r>
              <a:rPr lang="en-US" dirty="0" smtClean="0"/>
              <a:t>The user/programmer interacts directly with the computer to request the execution of a job or to perform a transaction</a:t>
            </a:r>
          </a:p>
          <a:p>
            <a:pPr lvl="1"/>
            <a:r>
              <a:rPr lang="en-US" dirty="0" smtClean="0"/>
              <a:t>User may, depending on the nature of the application, communicate with the computer during the execution of the job</a:t>
            </a:r>
          </a:p>
          <a:p>
            <a:r>
              <a:rPr lang="en-US" dirty="0" smtClean="0"/>
              <a:t>Batch system</a:t>
            </a:r>
          </a:p>
          <a:p>
            <a:pPr lvl="1"/>
            <a:r>
              <a:rPr lang="en-US" dirty="0" smtClean="0"/>
              <a:t>Opposite of interactive</a:t>
            </a:r>
          </a:p>
          <a:p>
            <a:pPr lvl="1"/>
            <a:r>
              <a:rPr lang="en-US" dirty="0" smtClean="0"/>
              <a:t>The user’s program is batched together with programs from other users and submitted by a computer operator</a:t>
            </a:r>
          </a:p>
          <a:p>
            <a:pPr lvl="1"/>
            <a:r>
              <a:rPr lang="en-US" dirty="0" smtClean="0"/>
              <a:t>After the program is completed results are printed out for the user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 smtClean="0"/>
              <a:t>Processors were run from a console consisting of display lights, toggle switches, some form of input device and a printer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Scheduling</a:t>
            </a:r>
          </a:p>
          <a:p>
            <a:pPr lvl="2"/>
            <a:r>
              <a:rPr lang="en-US" dirty="0" smtClean="0"/>
              <a:t>Sign-up sheets were used to reserve processor time</a:t>
            </a:r>
          </a:p>
          <a:p>
            <a:pPr lvl="3"/>
            <a:r>
              <a:rPr lang="en-US" dirty="0" smtClean="0"/>
              <a:t>This could result in wasted computer idle time if the user finished early</a:t>
            </a:r>
          </a:p>
          <a:p>
            <a:pPr lvl="3"/>
            <a:r>
              <a:rPr lang="en-US" dirty="0" smtClean="0"/>
              <a:t>If problems occurred the user could be forced to stop before resolving the problem</a:t>
            </a:r>
          </a:p>
          <a:p>
            <a:pPr lvl="1"/>
            <a:r>
              <a:rPr lang="en-US" dirty="0" smtClean="0"/>
              <a:t>Setup time</a:t>
            </a:r>
          </a:p>
          <a:p>
            <a:pPr lvl="2"/>
            <a:r>
              <a:rPr lang="en-US" dirty="0" smtClean="0"/>
              <a:t>A single program could involve</a:t>
            </a:r>
          </a:p>
          <a:p>
            <a:pPr lvl="3"/>
            <a:r>
              <a:rPr lang="en-US" dirty="0" smtClean="0"/>
              <a:t>Loading the compiler plus the source program into memory</a:t>
            </a:r>
          </a:p>
          <a:p>
            <a:pPr lvl="3"/>
            <a:r>
              <a:rPr lang="en-US" dirty="0" smtClean="0"/>
              <a:t>Saving the compiled program</a:t>
            </a:r>
          </a:p>
          <a:p>
            <a:pPr lvl="3"/>
            <a:r>
              <a:rPr lang="en-US" dirty="0" smtClean="0"/>
              <a:t>Loading and linking together the object program and common functions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228600"/>
            <a:ext cx="2679700" cy="204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10578</TotalTime>
  <Words>9618</Words>
  <Application>Microsoft Office PowerPoint</Application>
  <PresentationFormat>On-screen Show (4:3)</PresentationFormat>
  <Paragraphs>949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  Computer Organization  and Architecture 9th Edition</vt:lpstr>
      <vt:lpstr>Chapter 8</vt:lpstr>
      <vt:lpstr>8.1  Operating system overview</vt:lpstr>
      <vt:lpstr>Operating System (OS) Services</vt:lpstr>
      <vt:lpstr>Interfaces</vt:lpstr>
      <vt:lpstr>Operating System  as  Resource Manager</vt:lpstr>
      <vt:lpstr>The OS as  Resource Manager</vt:lpstr>
      <vt:lpstr>Types of Operating Systems</vt:lpstr>
      <vt:lpstr>Early Systems</vt:lpstr>
      <vt:lpstr>Memory  Layout  for a  Resident Monitor</vt:lpstr>
      <vt:lpstr>Desirable Hardware Features</vt:lpstr>
      <vt:lpstr>System Utilization Example</vt:lpstr>
      <vt:lpstr>Multiprogramming Example</vt:lpstr>
      <vt:lpstr>PowerPoint Presentation</vt:lpstr>
      <vt:lpstr>Time Sharing Systems</vt:lpstr>
      <vt:lpstr>PowerPoint Presentation</vt:lpstr>
      <vt:lpstr>8.2  Scheduling</vt:lpstr>
      <vt:lpstr>Long Term Scheduling</vt:lpstr>
      <vt:lpstr>Medium-Term Scheduling                       and Short-Term Scheduling</vt:lpstr>
      <vt:lpstr>Five State Process Model</vt:lpstr>
      <vt:lpstr>Process Control Block</vt:lpstr>
      <vt:lpstr>Scheduling Example</vt:lpstr>
      <vt:lpstr>Key Elements of O/S</vt:lpstr>
      <vt:lpstr>Process Scheduling</vt:lpstr>
      <vt:lpstr>8.3  Memory Management</vt:lpstr>
      <vt:lpstr>Memory Management</vt:lpstr>
      <vt:lpstr>Effect of Dynamic Partitioning </vt:lpstr>
      <vt:lpstr>Memory Management</vt:lpstr>
      <vt:lpstr>Logical and Physical  Addresses   Paging</vt:lpstr>
      <vt:lpstr>Virtual Memory</vt:lpstr>
      <vt:lpstr>Inverted Page Table Structure</vt:lpstr>
      <vt:lpstr>Operation of Paging and Translation Lookaside Buffer (TLB)</vt:lpstr>
      <vt:lpstr>TLB and  Cache Operation</vt:lpstr>
      <vt:lpstr>Segmentation</vt:lpstr>
      <vt:lpstr>Summary</vt:lpstr>
      <vt:lpstr>Key terms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SonHX</cp:lastModifiedBy>
  <cp:revision>120</cp:revision>
  <dcterms:created xsi:type="dcterms:W3CDTF">2012-07-01T22:58:42Z</dcterms:created>
  <dcterms:modified xsi:type="dcterms:W3CDTF">2019-03-13T09:25:40Z</dcterms:modified>
</cp:coreProperties>
</file>