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Default Extension="wmf" ContentType="image/x-wmf"/>
  <Override PartName="/ppt/notesSlides/notesSlide15.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Layouts/slideLayout18.xml" ContentType="application/vnd.openxmlformats-officedocument.presentationml.slideLayout+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Override PartName="/ppt/notesSlides/notesSlide10.xml" ContentType="application/vnd.openxmlformats-officedocument.presentationml.notesSlide+xml"/>
  <Override PartName="/ppt/slides/slide9.xml" ContentType="application/vnd.openxmlformats-officedocument.presentationml.slide+xml"/>
  <Override PartName="/ppt/diagrams/drawing1.xml" ContentType="application/vnd.ms-office.drawingml.diagramDrawing+xml"/>
  <Default Extension="rels" ContentType="application/vnd.openxmlformats-package.relationships+xml"/>
  <Override PartName="/ppt/slideLayouts/slideLayout19.xml" ContentType="application/vnd.openxmlformats-officedocument.presentationml.slideLayout+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70" r:id="rId1"/>
  </p:sldMasterIdLst>
  <p:notesMasterIdLst>
    <p:notesMasterId r:id="rId21"/>
  </p:notesMasterIdLst>
  <p:handoutMasterIdLst>
    <p:handoutMasterId r:id="rId22"/>
  </p:handoutMasterIdLst>
  <p:sldIdLst>
    <p:sldId id="313" r:id="rId2"/>
    <p:sldId id="314" r:id="rId3"/>
    <p:sldId id="259" r:id="rId4"/>
    <p:sldId id="316" r:id="rId5"/>
    <p:sldId id="317" r:id="rId6"/>
    <p:sldId id="318" r:id="rId7"/>
    <p:sldId id="319" r:id="rId8"/>
    <p:sldId id="321" r:id="rId9"/>
    <p:sldId id="322" r:id="rId10"/>
    <p:sldId id="323" r:id="rId11"/>
    <p:sldId id="324" r:id="rId12"/>
    <p:sldId id="325" r:id="rId13"/>
    <p:sldId id="326" r:id="rId14"/>
    <p:sldId id="327" r:id="rId15"/>
    <p:sldId id="328" r:id="rId16"/>
    <p:sldId id="329" r:id="rId17"/>
    <p:sldId id="320" r:id="rId18"/>
    <p:sldId id="330" r:id="rId19"/>
    <p:sldId id="315"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781" autoAdjust="0"/>
    <p:restoredTop sz="85759" autoAdjust="0"/>
  </p:normalViewPr>
  <p:slideViewPr>
    <p:cSldViewPr>
      <p:cViewPr varScale="1">
        <p:scale>
          <a:sx n="77" d="100"/>
          <a:sy n="77" d="100"/>
        </p:scale>
        <p:origin x="-456" y="-10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3" Type="http://schemas.openxmlformats.org/officeDocument/2006/relationships/slide" Target="slides/slide19.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dgm:t>
        <a:bodyPr/>
        <a:lstStyle/>
        <a:p>
          <a:pPr rtl="0"/>
          <a:r>
            <a:rPr lang="en-US" dirty="0" smtClean="0"/>
            <a:t>Not only used for representing integers but also as a concise notation for representing any sequence of binary digits</a:t>
          </a:r>
          <a:endParaRPr lang="en-US" dirty="0"/>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dgm:t>
        <a:bodyPr/>
        <a:lstStyle/>
        <a:p>
          <a:pPr rtl="0"/>
          <a:r>
            <a:rPr lang="en-US" dirty="0" smtClean="0"/>
            <a:t>Reasons for using hexadecimal notation are:</a:t>
          </a:r>
          <a:endParaRPr lang="en-US" dirty="0"/>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dgm:t>
        <a:bodyPr/>
        <a:lstStyle/>
        <a:p>
          <a:pPr rtl="0"/>
          <a:r>
            <a:rPr lang="en-US" dirty="0" smtClean="0"/>
            <a:t>It is more compact than binary notation</a:t>
          </a:r>
          <a:endParaRPr lang="en-US" dirty="0"/>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en-US" dirty="0" smtClean="0"/>
            <a:t>In most computers, binary data occupy some multiple of 4 bits, and hence some multiple of a single hexadecimal digit</a:t>
          </a:r>
          <a:endParaRPr lang="en-US" dirty="0"/>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dgm:t>
        <a:bodyPr/>
        <a:lstStyle/>
        <a:p>
          <a:pPr rtl="0"/>
          <a:r>
            <a:rPr lang="en-US" dirty="0" smtClean="0"/>
            <a:t>It is extremely easy to convert between binary and hexadecimal notation</a:t>
          </a:r>
          <a:endParaRPr lang="en-US" dirty="0"/>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pt>
    <dgm:pt modelId="{C2B03972-09DE-7F4F-9A1D-4B147134EC93}" type="pres">
      <dgm:prSet presAssocID="{7FA1CFBF-46BB-4447-BB6F-B2F6FDC5D6B4}" presName="hierChild3" presStyleCnt="0"/>
      <dgm:spPr/>
    </dgm:pt>
  </dgm:ptLst>
  <dgm:cxnLst>
    <dgm:cxn modelId="{8667F9AF-E2C7-B842-82FD-05E78834D875}" type="presOf" srcId="{97BEB6BC-F1A5-4449-87D4-421D4D52B5C3}" destId="{882DE9B9-B8BF-5448-90F0-9928C5A8ED3E}" srcOrd="0" destOrd="0" presId="urn:microsoft.com/office/officeart/2005/8/layout/hierarchy1"/>
    <dgm:cxn modelId="{E330A9DA-65C5-934B-A15B-FF6E396DFCFF}" srcId="{D1064496-D9CC-E548-8CD2-477694173F8A}" destId="{0E209786-87AF-6E48-9B07-6D38543ED4A1}" srcOrd="1" destOrd="0" parTransId="{872AA1E8-F3BF-2340-AB7B-7A8B6AC2740F}" sibTransId="{326BCE05-F9D6-8E40-81CA-C7EFCE74AC98}"/>
    <dgm:cxn modelId="{68662EF4-DD33-784B-89D9-E2E8C5D87894}" type="presOf" srcId="{0E209786-87AF-6E48-9B07-6D38543ED4A1}" destId="{1E1DB3F8-33D7-4542-8625-4F033D926142}" srcOrd="0" destOrd="0" presId="urn:microsoft.com/office/officeart/2005/8/layout/hierarchy1"/>
    <dgm:cxn modelId="{A0387B61-44D1-574A-B80B-E0AAF6FE1F11}" srcId="{96B48A5F-8F2E-854C-AFE4-8C8C91953F2A}" destId="{286C2A99-2183-9247-8F0D-5515E65B2C72}" srcOrd="0" destOrd="0" parTransId="{5951A6DA-99AF-C14A-BC14-BB066AC1FDFB}" sibTransId="{51FDC2ED-856C-1E4A-8A10-0A9EBB881973}"/>
    <dgm:cxn modelId="{5636A36B-9208-8046-9F8E-911DF97EF634}" srcId="{96B48A5F-8F2E-854C-AFE4-8C8C91953F2A}" destId="{D1064496-D9CC-E548-8CD2-477694173F8A}" srcOrd="1" destOrd="0" parTransId="{4B8820EF-8F1B-114E-A4A6-D0FDD23F8D8F}" sibTransId="{7DB4B415-7AEC-B044-A5EE-6071A79B8090}"/>
    <dgm:cxn modelId="{808C6B7E-1DDE-0644-A477-982703485DAE}" type="presOf" srcId="{BE4F66D8-4FE5-974B-9B7C-5CC6D751E268}" destId="{546206ED-D55F-D947-9F3B-7C80570FC408}" srcOrd="0" destOrd="0" presId="urn:microsoft.com/office/officeart/2005/8/layout/hierarchy1"/>
    <dgm:cxn modelId="{C0423863-057D-B34C-9C15-44567CE118D8}" type="presOf" srcId="{D1064496-D9CC-E548-8CD2-477694173F8A}" destId="{D862E485-7B17-0D49-9472-B6A2763C74E9}" srcOrd="0" destOrd="0" presId="urn:microsoft.com/office/officeart/2005/8/layout/hierarchy1"/>
    <dgm:cxn modelId="{3DECA9F2-5913-714E-B31E-4064B2B97F81}" srcId="{D1064496-D9CC-E548-8CD2-477694173F8A}" destId="{BE4F66D8-4FE5-974B-9B7C-5CC6D751E268}" srcOrd="0" destOrd="0" parTransId="{17D17644-89D1-3641-BC49-99B7C4F47C40}" sibTransId="{B6B6EC4B-4F1E-6243-A6FA-02A438786558}"/>
    <dgm:cxn modelId="{A3E6BE24-888F-C04B-98B6-60A634611A74}" type="presOf" srcId="{872AA1E8-F3BF-2340-AB7B-7A8B6AC2740F}" destId="{FACD0070-B33B-C149-944D-16CA2BF6301D}"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E1E00C2E-D54F-B343-82C4-A6DB9720104B}" type="presOf" srcId="{7FA1CFBF-46BB-4447-BB6F-B2F6FDC5D6B4}" destId="{10790D25-B198-3C4B-BF8D-4B8686C25E15}" srcOrd="0" destOrd="0" presId="urn:microsoft.com/office/officeart/2005/8/layout/hierarchy1"/>
    <dgm:cxn modelId="{4100BB13-7A17-7643-864B-CADFD4BE2C4F}" type="presOf" srcId="{286C2A99-2183-9247-8F0D-5515E65B2C72}" destId="{1D84E48B-B187-2C44-A266-2E665C4DA52A}"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DFDF6B0C-9838-964A-A653-58AD6DEC5AF1}" srcId="{D1064496-D9CC-E548-8CD2-477694173F8A}" destId="{7FA1CFBF-46BB-4447-BB6F-B2F6FDC5D6B4}" srcOrd="2" destOrd="0" parTransId="{97BEB6BC-F1A5-4449-87D4-421D4D52B5C3}" sibTransId="{BB3C020D-F860-C34F-9305-FA3C304546CA}"/>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2DE9B9-B8BF-5448-90F0-9928C5A8ED3E}">
      <dsp:nvSpPr>
        <dsp:cNvPr id="0" name=""/>
        <dsp:cNvSpPr/>
      </dsp:nvSpPr>
      <dsp:spPr>
        <a:xfrm>
          <a:off x="4060031" y="2161668"/>
          <a:ext cx="2881312" cy="685621"/>
        </a:xfrm>
        <a:custGeom>
          <a:avLst/>
          <a:gdLst/>
          <a:ahLst/>
          <a:cxnLst/>
          <a:rect l="0" t="0" r="0" b="0"/>
          <a:pathLst>
            <a:path>
              <a:moveTo>
                <a:pt x="0" y="0"/>
              </a:moveTo>
              <a:lnTo>
                <a:pt x="0" y="467231"/>
              </a:lnTo>
              <a:lnTo>
                <a:pt x="2881312" y="467231"/>
              </a:lnTo>
              <a:lnTo>
                <a:pt x="2881312"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014311" y="2161668"/>
          <a:ext cx="91440" cy="685621"/>
        </a:xfrm>
        <a:custGeom>
          <a:avLst/>
          <a:gdLst/>
          <a:ahLst/>
          <a:cxnLst/>
          <a:rect l="0" t="0" r="0" b="0"/>
          <a:pathLst>
            <a:path>
              <a:moveTo>
                <a:pt x="45720" y="0"/>
              </a:moveTo>
              <a:lnTo>
                <a:pt x="4572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178718" y="2161668"/>
          <a:ext cx="2881312" cy="685621"/>
        </a:xfrm>
        <a:custGeom>
          <a:avLst/>
          <a:gdLst/>
          <a:ahLst/>
          <a:cxnLst/>
          <a:rect l="0" t="0" r="0" b="0"/>
          <a:pathLst>
            <a:path>
              <a:moveTo>
                <a:pt x="2881312" y="0"/>
              </a:moveTo>
              <a:lnTo>
                <a:pt x="2881312" y="467231"/>
              </a:lnTo>
              <a:lnTo>
                <a:pt x="0" y="467231"/>
              </a:lnTo>
              <a:lnTo>
                <a:pt x="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09526" y="208358"/>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2410" y="457199"/>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Not only used for representing integers but also as a concise notation for representing any sequence of binary digits</a:t>
          </a:r>
          <a:endParaRPr lang="en-US" sz="1400" kern="1200" dirty="0"/>
        </a:p>
      </dsp:txBody>
      <dsp:txXfrm>
        <a:off x="152410" y="457199"/>
        <a:ext cx="2357437" cy="1496972"/>
      </dsp:txXfrm>
    </dsp:sp>
    <dsp:sp modelId="{DC093A72-9023-1941-A02C-4E8954FF02D9}">
      <dsp:nvSpPr>
        <dsp:cNvPr id="0" name=""/>
        <dsp:cNvSpPr/>
      </dsp:nvSpPr>
      <dsp:spPr>
        <a:xfrm>
          <a:off x="2881312" y="664696"/>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143250" y="913536"/>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Reasons for using hexadecimal notation are:</a:t>
          </a:r>
          <a:endParaRPr lang="en-US" sz="1400" kern="1200" dirty="0"/>
        </a:p>
      </dsp:txBody>
      <dsp:txXfrm>
        <a:off x="3143250" y="913536"/>
        <a:ext cx="2357437" cy="1496972"/>
      </dsp:txXfrm>
    </dsp:sp>
    <dsp:sp modelId="{FBD54A9A-2BFC-5442-8D3F-011B4E85D950}">
      <dsp:nvSpPr>
        <dsp:cNvPr id="0" name=""/>
        <dsp:cNvSpPr/>
      </dsp:nvSpPr>
      <dsp:spPr>
        <a:xfrm>
          <a:off x="0"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61937"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It is more compact than binary notation</a:t>
          </a:r>
          <a:endParaRPr lang="en-US" sz="1400" kern="1200" dirty="0"/>
        </a:p>
      </dsp:txBody>
      <dsp:txXfrm>
        <a:off x="261937" y="3096131"/>
        <a:ext cx="2357437" cy="1496972"/>
      </dsp:txXfrm>
    </dsp:sp>
    <dsp:sp modelId="{B3F42B07-3F2B-8F4F-B03D-5CB1B1E1A98D}">
      <dsp:nvSpPr>
        <dsp:cNvPr id="0" name=""/>
        <dsp:cNvSpPr/>
      </dsp:nvSpPr>
      <dsp:spPr>
        <a:xfrm>
          <a:off x="2881312"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143250"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In most computers, binary data occupy some multiple of 4 bits, and hence some multiple of a single hexadecimal digit</a:t>
          </a:r>
          <a:endParaRPr lang="en-US" sz="1400" kern="1200" dirty="0"/>
        </a:p>
      </dsp:txBody>
      <dsp:txXfrm>
        <a:off x="3143250" y="3096131"/>
        <a:ext cx="2357437" cy="1496972"/>
      </dsp:txXfrm>
    </dsp:sp>
    <dsp:sp modelId="{41164F4A-44E0-694B-8ADA-72C8436A7DEB}">
      <dsp:nvSpPr>
        <dsp:cNvPr id="0" name=""/>
        <dsp:cNvSpPr/>
      </dsp:nvSpPr>
      <dsp:spPr>
        <a:xfrm>
          <a:off x="5762625"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024562"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It is extremely easy to convert between binary and hexadecimal notation</a:t>
          </a:r>
          <a:endParaRPr lang="en-US" sz="1400" kern="1200" dirty="0"/>
        </a:p>
      </dsp:txBody>
      <dsp:txXfrm>
        <a:off x="6024562" y="3096131"/>
        <a:ext cx="2357437" cy="14969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a:t>
            </a:r>
            <a:r>
              <a:rPr lang="en-US" dirty="0" smtClean="0">
                <a:latin typeface="Times New Roman" pitchFamily="-110" charset="0"/>
              </a:rPr>
              <a:t> 9 “Number</a:t>
            </a:r>
            <a:r>
              <a:rPr lang="en-US" baseline="0" dirty="0" smtClean="0">
                <a:latin typeface="Times New Roman" pitchFamily="-110" charset="0"/>
              </a:rPr>
              <a:t> Systems</a:t>
            </a:r>
            <a:r>
              <a:rPr lang="en-US" dirty="0" smtClean="0">
                <a:latin typeface="Times New Roman" pitchFamily="-110" charset="0"/>
              </a:rPr>
              <a:t>”</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For the integer part, recall that in binary notation, an integer represented by</a:t>
            </a: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t>
            </a: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 0 or 1</a:t>
            </a:r>
          </a:p>
          <a:p>
            <a:r>
              <a:rPr lang="en-US" sz="1200" kern="1200" baseline="0" dirty="0" smtClean="0">
                <a:solidFill>
                  <a:schemeClr val="tx1"/>
                </a:solidFill>
                <a:latin typeface="Times New Roman" pitchFamily="-110" charset="0"/>
                <a:ea typeface="+mn-ea"/>
                <a:cs typeface="+mn-cs"/>
              </a:rPr>
              <a:t>has the value</a:t>
            </a: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0</a:t>
            </a:r>
          </a:p>
          <a:p>
            <a:endParaRPr lang="en-US" sz="1200" i="1" kern="1200" baseline="-2500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Suppose it is required to convert a decimal integer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into binary form. If we</a:t>
            </a:r>
          </a:p>
          <a:p>
            <a:r>
              <a:rPr lang="en-US" sz="1200" kern="1200" baseline="0" dirty="0" smtClean="0">
                <a:solidFill>
                  <a:schemeClr val="tx1"/>
                </a:solidFill>
                <a:latin typeface="Times New Roman" pitchFamily="-110" charset="0"/>
                <a:ea typeface="+mn-ea"/>
                <a:cs typeface="+mn-cs"/>
              </a:rPr>
              <a:t>divide </a:t>
            </a:r>
            <a:r>
              <a:rPr lang="en-US" sz="1200" i="1" kern="1200" baseline="0" dirty="0" smtClean="0">
                <a:solidFill>
                  <a:schemeClr val="tx1"/>
                </a:solidFill>
                <a:latin typeface="Times New Roman" pitchFamily="-110" charset="0"/>
                <a:ea typeface="+mn-ea"/>
                <a:cs typeface="+mn-cs"/>
              </a:rPr>
              <a:t>N by 2</a:t>
            </a:r>
            <a:r>
              <a:rPr lang="en-US" sz="1200" i="0" kern="1200" baseline="0" dirty="0" smtClean="0">
                <a:solidFill>
                  <a:schemeClr val="tx1"/>
                </a:solidFill>
                <a:latin typeface="Times New Roman" pitchFamily="-110" charset="0"/>
                <a:ea typeface="+mn-ea"/>
                <a:cs typeface="+mn-cs"/>
              </a:rPr>
              <a:t>, in the decimal system, and obtain a quotient </a:t>
            </a:r>
            <a:r>
              <a:rPr lang="en-US" sz="1200" i="1" kern="1200" baseline="0" dirty="0" smtClean="0">
                <a:solidFill>
                  <a:schemeClr val="tx1"/>
                </a:solidFill>
                <a:latin typeface="Times New Roman" pitchFamily="-110" charset="0"/>
                <a:ea typeface="+mn-ea"/>
                <a:cs typeface="+mn-cs"/>
              </a:rPr>
              <a:t>N1 </a:t>
            </a:r>
            <a:r>
              <a:rPr lang="en-US" sz="1200" i="0" kern="1200" baseline="0" dirty="0" smtClean="0">
                <a:solidFill>
                  <a:schemeClr val="tx1"/>
                </a:solidFill>
                <a:latin typeface="Times New Roman" pitchFamily="-110" charset="0"/>
                <a:ea typeface="+mn-ea"/>
                <a:cs typeface="+mn-cs"/>
              </a:rPr>
              <a:t>and a remainder </a:t>
            </a:r>
            <a:r>
              <a:rPr lang="en-US" sz="1200" i="1" kern="1200" baseline="0" dirty="0" smtClean="0">
                <a:solidFill>
                  <a:schemeClr val="tx1"/>
                </a:solidFill>
                <a:latin typeface="Times New Roman" pitchFamily="-110" charset="0"/>
                <a:ea typeface="+mn-ea"/>
                <a:cs typeface="+mn-cs"/>
              </a:rPr>
              <a:t>R0,</a:t>
            </a:r>
          </a:p>
          <a:p>
            <a:r>
              <a:rPr lang="en-US" sz="1200" kern="1200" baseline="0" dirty="0" smtClean="0">
                <a:solidFill>
                  <a:schemeClr val="tx1"/>
                </a:solidFill>
                <a:latin typeface="Times New Roman" pitchFamily="-110" charset="0"/>
                <a:ea typeface="+mn-ea"/>
                <a:cs typeface="+mn-cs"/>
              </a:rPr>
              <a:t>we may write</a:t>
            </a:r>
          </a:p>
          <a:p>
            <a:r>
              <a:rPr lang="en-US" sz="1200" i="1" kern="1200" baseline="0" dirty="0" smtClean="0">
                <a:solidFill>
                  <a:schemeClr val="tx1"/>
                </a:solidFill>
                <a:latin typeface="Times New Roman" pitchFamily="-110" charset="0"/>
                <a:ea typeface="+mn-ea"/>
                <a:cs typeface="+mn-cs"/>
              </a:rPr>
              <a:t>N = 2 *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Next, we divide the quotient </a:t>
            </a:r>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by 2. Assume that the new quotient is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and the</a:t>
            </a:r>
          </a:p>
          <a:p>
            <a:r>
              <a:rPr lang="en-US" sz="1200" kern="1200" baseline="0" dirty="0" smtClean="0">
                <a:solidFill>
                  <a:schemeClr val="tx1"/>
                </a:solidFill>
                <a:latin typeface="Times New Roman" pitchFamily="-110" charset="0"/>
                <a:ea typeface="+mn-ea"/>
                <a:cs typeface="+mn-cs"/>
              </a:rPr>
              <a:t>new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Then</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0 or 1</a:t>
            </a:r>
          </a:p>
          <a:p>
            <a:r>
              <a:rPr lang="en-US" sz="1200" kern="1200" baseline="0" dirty="0" smtClean="0">
                <a:solidFill>
                  <a:schemeClr val="tx1"/>
                </a:solidFill>
                <a:latin typeface="Times New Roman" pitchFamily="-110" charset="0"/>
                <a:ea typeface="+mn-ea"/>
                <a:cs typeface="+mn-cs"/>
              </a:rPr>
              <a:t>so that</a:t>
            </a:r>
          </a:p>
          <a:p>
            <a:r>
              <a:rPr lang="en-US" sz="1200" i="1" kern="1200" baseline="0" dirty="0" smtClean="0">
                <a:solidFill>
                  <a:schemeClr val="tx1"/>
                </a:solidFill>
                <a:latin typeface="Times New Roman" pitchFamily="-110" charset="0"/>
                <a:ea typeface="+mn-ea"/>
                <a:cs typeface="+mn-cs"/>
              </a:rPr>
              <a:t>N = 2(2N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r>
              <a:rPr lang="en-US" sz="1200" kern="1200" baseline="0" dirty="0" smtClean="0">
                <a:solidFill>
                  <a:schemeClr val="tx1"/>
                </a:solidFill>
                <a:latin typeface="Times New Roman" pitchFamily="-110" charset="0"/>
                <a:ea typeface="+mn-ea"/>
                <a:cs typeface="+mn-cs"/>
              </a:rPr>
              <a:t>If next</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p>
          <a:p>
            <a:r>
              <a:rPr lang="en-US" sz="1200" kern="1200" baseline="0" dirty="0" smtClean="0">
                <a:solidFill>
                  <a:schemeClr val="tx1"/>
                </a:solidFill>
                <a:latin typeface="Times New Roman" pitchFamily="-110" charset="0"/>
                <a:ea typeface="+mn-ea"/>
                <a:cs typeface="+mn-cs"/>
              </a:rPr>
              <a:t>we have</a:t>
            </a:r>
          </a:p>
          <a:p>
            <a:r>
              <a:rPr lang="en-US" sz="1200" i="1" kern="1200" baseline="0" dirty="0" smtClean="0">
                <a:solidFill>
                  <a:schemeClr val="tx1"/>
                </a:solidFill>
                <a:latin typeface="Times New Roman" pitchFamily="-110" charset="0"/>
                <a:ea typeface="+mn-ea"/>
                <a:cs typeface="+mn-cs"/>
              </a:rPr>
              <a:t>N = (N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Because </a:t>
            </a:r>
            <a:r>
              <a:rPr lang="en-US" sz="1200" i="1" kern="1200" baseline="0" dirty="0" smtClean="0">
                <a:solidFill>
                  <a:schemeClr val="tx1"/>
                </a:solidFill>
                <a:latin typeface="Times New Roman" pitchFamily="-110" charset="0"/>
                <a:ea typeface="+mn-ea"/>
                <a:cs typeface="+mn-cs"/>
              </a:rPr>
              <a:t>N &gt;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&gt;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 . </a:t>
            </a:r>
            <a:r>
              <a:rPr lang="en-US" sz="1200" i="0" kern="1200" baseline="0" dirty="0" smtClean="0">
                <a:solidFill>
                  <a:schemeClr val="tx1"/>
                </a:solidFill>
                <a:latin typeface="Times New Roman" pitchFamily="-110" charset="0"/>
                <a:ea typeface="+mn-ea"/>
                <a:cs typeface="+mn-cs"/>
              </a:rPr>
              <a:t>, continuing this sequence will eventually produce a quotient</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m-1 </a:t>
            </a:r>
            <a:r>
              <a:rPr lang="en-US" sz="1200" i="1" kern="1200" baseline="0" dirty="0" smtClean="0">
                <a:solidFill>
                  <a:schemeClr val="tx1"/>
                </a:solidFill>
                <a:latin typeface="Times New Roman" pitchFamily="-110" charset="0"/>
                <a:ea typeface="+mn-ea"/>
                <a:cs typeface="+mn-cs"/>
              </a:rPr>
              <a:t>= 1 (</a:t>
            </a:r>
            <a:r>
              <a:rPr lang="en-US" sz="1200" i="0" kern="1200" baseline="0" dirty="0" smtClean="0">
                <a:solidFill>
                  <a:schemeClr val="tx1"/>
                </a:solidFill>
                <a:latin typeface="Times New Roman" pitchFamily="-110" charset="0"/>
                <a:ea typeface="+mn-ea"/>
                <a:cs typeface="+mn-cs"/>
              </a:rPr>
              <a:t>except for the decimal integers 0 and 1, whose binary equivalents</a:t>
            </a:r>
          </a:p>
          <a:p>
            <a:r>
              <a:rPr lang="en-US" sz="1200" kern="1200" baseline="0" dirty="0" smtClean="0">
                <a:solidFill>
                  <a:schemeClr val="tx1"/>
                </a:solidFill>
                <a:latin typeface="Times New Roman" pitchFamily="-110" charset="0"/>
                <a:ea typeface="+mn-ea"/>
                <a:cs typeface="+mn-cs"/>
              </a:rPr>
              <a:t>are 0 and 1, respectively) and a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which is </a:t>
            </a:r>
            <a:r>
              <a:rPr lang="en-US" sz="1200" i="1" kern="1200" baseline="0" dirty="0" smtClean="0">
                <a:solidFill>
                  <a:schemeClr val="tx1"/>
                </a:solidFill>
                <a:latin typeface="Times New Roman" pitchFamily="-110" charset="0"/>
                <a:ea typeface="+mn-ea"/>
                <a:cs typeface="+mn-cs"/>
              </a:rPr>
              <a:t>0 or 1.</a:t>
            </a:r>
            <a:r>
              <a:rPr lang="en-US" sz="1200" i="0" kern="1200" baseline="0" dirty="0" smtClean="0">
                <a:solidFill>
                  <a:schemeClr val="tx1"/>
                </a:solidFill>
                <a:latin typeface="Times New Roman" pitchFamily="-110" charset="0"/>
                <a:ea typeface="+mn-ea"/>
                <a:cs typeface="+mn-cs"/>
              </a:rPr>
              <a:t> Then</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(1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which is the binary form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Hence, we convert from base 10 to base 2 by repeated</a:t>
            </a:r>
          </a:p>
          <a:p>
            <a:r>
              <a:rPr lang="en-US" sz="1200" kern="1200" baseline="0" dirty="0" smtClean="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smtClean="0">
                <a:solidFill>
                  <a:schemeClr val="tx1"/>
                </a:solidFill>
                <a:latin typeface="Times New Roman" pitchFamily="-110" charset="0"/>
                <a:ea typeface="+mn-ea"/>
                <a:cs typeface="+mn-cs"/>
              </a:rPr>
              <a:t>significance, the binary digits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Figure 9.1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9.1.  Examples of converting from decimal notation to binary notation for integers.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smtClean="0">
                <a:solidFill>
                  <a:schemeClr val="tx1"/>
                </a:solidFill>
                <a:latin typeface="Times New Roman" pitchFamily="-110" charset="0"/>
                <a:ea typeface="+mn-ea"/>
                <a:cs typeface="+mn-cs"/>
              </a:rPr>
              <a:t>0 and 1 is represented by</a:t>
            </a:r>
          </a:p>
          <a:p>
            <a:r>
              <a:rPr lang="en-US" sz="1200" kern="1200" baseline="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 . 	b</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 0 or 1</a:t>
            </a:r>
          </a:p>
          <a:p>
            <a:r>
              <a:rPr lang="en-US" sz="1200" kern="1200" baseline="0" dirty="0" smtClean="0">
                <a:solidFill>
                  <a:schemeClr val="tx1"/>
                </a:solidFill>
                <a:latin typeface="Times New Roman" pitchFamily="-110" charset="0"/>
                <a:ea typeface="+mn-ea"/>
                <a:cs typeface="+mn-cs"/>
              </a:rPr>
              <a:t>and has the value</a:t>
            </a: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)c</a:t>
            </a:r>
          </a:p>
          <a:p>
            <a:r>
              <a:rPr lang="en-US" sz="1200" kern="1200" baseline="0" dirty="0" smtClean="0">
                <a:solidFill>
                  <a:schemeClr val="tx1"/>
                </a:solidFill>
                <a:latin typeface="Times New Roman" pitchFamily="-110" charset="0"/>
                <a:ea typeface="+mn-ea"/>
                <a:cs typeface="+mn-cs"/>
              </a:rPr>
              <a:t>This can be rewritten as</a:t>
            </a:r>
          </a:p>
          <a:p>
            <a:r>
              <a:rPr lang="en-US" sz="1200" kern="1200" baseline="0" dirty="0" smtClean="0">
                <a:solidFill>
                  <a:schemeClr val="tx1"/>
                </a:solidFill>
                <a:latin typeface="Times New Roman" pitchFamily="-110" charset="0"/>
                <a:ea typeface="+mn-ea"/>
                <a:cs typeface="+mn-cs"/>
              </a:rPr>
              <a:t>2-1 * (</a:t>
            </a:r>
            <a:r>
              <a:rPr lang="en-US" sz="1200" i="1" kern="1200" baseline="0" dirty="0" smtClean="0">
                <a:solidFill>
                  <a:schemeClr val="tx1"/>
                </a:solidFill>
                <a:latin typeface="Times New Roman" pitchFamily="-110" charset="0"/>
                <a:ea typeface="+mn-ea"/>
                <a:cs typeface="+mn-cs"/>
              </a:rPr>
              <a:t>b-1 + 2-1 * (b-2 + 2-1 * (b-3 + . . . ) . . . ))</a:t>
            </a:r>
          </a:p>
          <a:p>
            <a:r>
              <a:rPr lang="en-US" sz="1200" kern="1200" baseline="0" dirty="0" smtClean="0">
                <a:solidFill>
                  <a:schemeClr val="tx1"/>
                </a:solidFill>
                <a:latin typeface="Times New Roman" pitchFamily="-110" charset="0"/>
                <a:ea typeface="+mn-ea"/>
                <a:cs typeface="+mn-cs"/>
              </a:rPr>
              <a:t>This expression suggests a technique for conversion. Suppose we want to convert</a:t>
            </a:r>
          </a:p>
          <a:p>
            <a:r>
              <a:rPr lang="en-US" sz="1200" kern="1200" baseline="0" dirty="0" smtClean="0">
                <a:solidFill>
                  <a:schemeClr val="tx1"/>
                </a:solidFill>
                <a:latin typeface="Times New Roman" pitchFamily="-110" charset="0"/>
                <a:ea typeface="+mn-ea"/>
                <a:cs typeface="+mn-cs"/>
              </a:rPr>
              <a:t>the number </a:t>
            </a:r>
            <a:r>
              <a:rPr lang="en-US" sz="1200" i="1" kern="1200" baseline="0" dirty="0" smtClean="0">
                <a:solidFill>
                  <a:schemeClr val="tx1"/>
                </a:solidFill>
                <a:latin typeface="Times New Roman" pitchFamily="-110" charset="0"/>
                <a:ea typeface="+mn-ea"/>
                <a:cs typeface="+mn-cs"/>
              </a:rPr>
              <a:t>F (0 &lt; F &lt; 1) </a:t>
            </a:r>
            <a:r>
              <a:rPr lang="en-US" sz="1200" i="0" kern="1200" baseline="0" dirty="0" smtClean="0">
                <a:solidFill>
                  <a:schemeClr val="tx1"/>
                </a:solidFill>
                <a:latin typeface="Times New Roman" pitchFamily="-110" charset="0"/>
                <a:ea typeface="+mn-ea"/>
                <a:cs typeface="+mn-cs"/>
              </a:rPr>
              <a:t>from decimal to binary notation. We know that </a:t>
            </a:r>
            <a:r>
              <a:rPr lang="en-US" sz="1200" i="1" kern="1200" baseline="0" dirty="0" smtClean="0">
                <a:solidFill>
                  <a:schemeClr val="tx1"/>
                </a:solidFill>
                <a:latin typeface="Times New Roman" pitchFamily="-110" charset="0"/>
                <a:ea typeface="+mn-ea"/>
                <a:cs typeface="+mn-cs"/>
              </a:rPr>
              <a:t>F</a:t>
            </a:r>
          </a:p>
          <a:p>
            <a:r>
              <a:rPr lang="en-US" sz="1200" kern="1200" baseline="0" dirty="0" smtClean="0">
                <a:solidFill>
                  <a:schemeClr val="tx1"/>
                </a:solidFill>
                <a:latin typeface="Times New Roman" pitchFamily="-110" charset="0"/>
                <a:ea typeface="+mn-ea"/>
                <a:cs typeface="+mn-cs"/>
              </a:rPr>
              <a:t>can be expressed in the form</a:t>
            </a:r>
          </a:p>
          <a:p>
            <a:r>
              <a:rPr lang="en-US" sz="1200" i="1" kern="1200" baseline="0" dirty="0" smtClean="0">
                <a:solidFill>
                  <a:schemeClr val="tx1"/>
                </a:solidFill>
                <a:latin typeface="Times New Roman" pitchFamily="-110" charset="0"/>
                <a:ea typeface="+mn-ea"/>
                <a:cs typeface="+mn-cs"/>
              </a:rPr>
              <a:t>F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p>
          <a:p>
            <a:r>
              <a:rPr lang="en-US" sz="1200" kern="1200" baseline="0" dirty="0" smtClean="0">
                <a:solidFill>
                  <a:schemeClr val="tx1"/>
                </a:solidFill>
                <a:latin typeface="Times New Roman" pitchFamily="-110" charset="0"/>
                <a:ea typeface="+mn-ea"/>
                <a:cs typeface="+mn-cs"/>
              </a:rPr>
              <a:t>If we multiply </a:t>
            </a:r>
            <a:r>
              <a:rPr lang="en-US" sz="1200" i="1" kern="1200" baseline="0" dirty="0" smtClean="0">
                <a:solidFill>
                  <a:schemeClr val="tx1"/>
                </a:solidFill>
                <a:latin typeface="Times New Roman" pitchFamily="-110" charset="0"/>
                <a:ea typeface="+mn-ea"/>
                <a:cs typeface="+mn-cs"/>
              </a:rPr>
              <a:t>F by 2, we obtain,</a:t>
            </a:r>
          </a:p>
          <a:p>
            <a:r>
              <a:rPr lang="en-US" sz="1200" kern="1200" baseline="0" dirty="0" smtClean="0">
                <a:solidFill>
                  <a:schemeClr val="tx1"/>
                </a:solidFill>
                <a:latin typeface="Times New Roman" pitchFamily="-110" charset="0"/>
                <a:ea typeface="+mn-ea"/>
                <a:cs typeface="+mn-cs"/>
              </a:rPr>
              <a:t>2 * </a:t>
            </a:r>
            <a:r>
              <a:rPr lang="en-US" sz="1200" i="1" kern="1200" baseline="0" dirty="0" smtClean="0">
                <a:solidFill>
                  <a:schemeClr val="tx1"/>
                </a:solidFill>
                <a:latin typeface="Times New Roman" pitchFamily="-110" charset="0"/>
                <a:ea typeface="+mn-ea"/>
                <a:cs typeface="+mn-cs"/>
              </a:rPr>
              <a:t>F =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From this equation, we see that the integer part of (2 * </a:t>
            </a:r>
            <a:r>
              <a:rPr lang="en-US" sz="1200" i="1" kern="1200" baseline="0" dirty="0" smtClean="0">
                <a:solidFill>
                  <a:schemeClr val="tx1"/>
                </a:solidFill>
                <a:latin typeface="Times New Roman" pitchFamily="-110" charset="0"/>
                <a:ea typeface="+mn-ea"/>
                <a:cs typeface="+mn-cs"/>
              </a:rPr>
              <a:t>F), which must be</a:t>
            </a:r>
          </a:p>
          <a:p>
            <a:r>
              <a:rPr lang="en-US" sz="1200" kern="1200" baseline="0" dirty="0" smtClean="0">
                <a:solidFill>
                  <a:schemeClr val="tx1"/>
                </a:solidFill>
                <a:latin typeface="Times New Roman" pitchFamily="-110" charset="0"/>
                <a:ea typeface="+mn-ea"/>
                <a:cs typeface="+mn-cs"/>
              </a:rPr>
              <a:t>either 0 or 1 because 0 &lt; </a:t>
            </a:r>
            <a:r>
              <a:rPr lang="en-US" sz="1200" i="1" kern="1200" baseline="0" dirty="0" smtClean="0">
                <a:solidFill>
                  <a:schemeClr val="tx1"/>
                </a:solidFill>
                <a:latin typeface="Times New Roman" pitchFamily="-110" charset="0"/>
                <a:ea typeface="+mn-ea"/>
                <a:cs typeface="+mn-cs"/>
              </a:rPr>
              <a:t>F &lt; 1, is simply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So we can say (2 * F)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where 0 &lt; </a:t>
            </a:r>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&lt; 1 and where</a:t>
            </a:r>
          </a:p>
          <a:p>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-4 </a:t>
            </a:r>
            <a:r>
              <a:rPr lang="en-US" sz="1200" i="1" kern="1200" baseline="0" dirty="0" smtClean="0">
                <a:solidFill>
                  <a:schemeClr val="tx1"/>
                </a:solidFill>
                <a:latin typeface="Times New Roman" pitchFamily="-110" charset="0"/>
                <a:ea typeface="+mn-ea"/>
                <a:cs typeface="+mn-cs"/>
              </a:rPr>
              <a:t>+ . . .) . . .))</a:t>
            </a:r>
          </a:p>
          <a:p>
            <a:r>
              <a:rPr lang="en-US" sz="1200" kern="1200" baseline="0" dirty="0" smtClean="0">
                <a:solidFill>
                  <a:schemeClr val="tx1"/>
                </a:solidFill>
                <a:latin typeface="Times New Roman" pitchFamily="-110" charset="0"/>
                <a:ea typeface="+mn-ea"/>
                <a:cs typeface="+mn-cs"/>
              </a:rPr>
              <a:t>To find </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we repeat the process. Therefore, the conversion algorithm involves</a:t>
            </a:r>
          </a:p>
          <a:p>
            <a:r>
              <a:rPr lang="en-US" sz="1200" kern="1200" baseline="0" dirty="0" smtClean="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smtClean="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smtClean="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smtClean="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smtClean="0">
                <a:solidFill>
                  <a:schemeClr val="tx1"/>
                </a:solidFill>
                <a:latin typeface="Times New Roman" pitchFamily="-110" charset="0"/>
                <a:ea typeface="+mn-ea"/>
                <a:cs typeface="+mn-cs"/>
              </a:rPr>
              <a:t>in the next step. Figure 9.2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process is not necessarily exact; that is, a decimal fraction with a finite</a:t>
            </a:r>
          </a:p>
          <a:p>
            <a:r>
              <a:rPr lang="en-US" sz="1200" kern="1200" baseline="0" dirty="0" smtClean="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smtClean="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smtClean="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smtClean="0">
                <a:solidFill>
                  <a:schemeClr val="tx1"/>
                </a:solidFill>
                <a:latin typeface="Times New Roman" pitchFamily="-110" charset="0"/>
                <a:ea typeface="+mn-ea"/>
                <a:cs typeface="+mn-cs"/>
              </a:rPr>
              <a:t>data within computers are represented by various binary codes. However, no matter</a:t>
            </a:r>
          </a:p>
          <a:p>
            <a:r>
              <a:rPr lang="en-US" sz="1200" kern="1200" baseline="0" dirty="0" smtClean="0">
                <a:solidFill>
                  <a:schemeClr val="tx1"/>
                </a:solidFill>
                <a:latin typeface="Times New Roman" pitchFamily="-110" charset="0"/>
                <a:ea typeface="+mn-ea"/>
                <a:cs typeface="+mn-cs"/>
              </a:rPr>
              <a:t>how convenient the binary system is for computers, it is exceedingly cumbersome</a:t>
            </a:r>
          </a:p>
          <a:p>
            <a:r>
              <a:rPr lang="en-US" sz="1200" kern="1200" baseline="0" dirty="0" smtClean="0">
                <a:solidFill>
                  <a:schemeClr val="tx1"/>
                </a:solidFill>
                <a:latin typeface="Times New Roman" pitchFamily="-110" charset="0"/>
                <a:ea typeface="+mn-ea"/>
                <a:cs typeface="+mn-cs"/>
              </a:rPr>
              <a:t>for human beings. Consequently, most computer professionals who must spend time</a:t>
            </a:r>
          </a:p>
          <a:p>
            <a:r>
              <a:rPr lang="en-US" sz="1200" kern="1200" baseline="0" dirty="0" smtClean="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What notation to use? One possibility is the decimal notation. This is certainly</a:t>
            </a:r>
          </a:p>
          <a:p>
            <a:r>
              <a:rPr lang="en-US" sz="1200" kern="1200" baseline="0" dirty="0" smtClean="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smtClean="0">
                <a:solidFill>
                  <a:schemeClr val="tx1"/>
                </a:solidFill>
                <a:latin typeface="Times New Roman" pitchFamily="-110" charset="0"/>
                <a:ea typeface="+mn-ea"/>
                <a:cs typeface="+mn-cs"/>
              </a:rPr>
              <a:t>converting between base 2 and base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Instead, a notation known as hexadecimal has been adopted. Binary digits are</a:t>
            </a:r>
          </a:p>
          <a:p>
            <a:r>
              <a:rPr lang="en-US" sz="1200" kern="1200" baseline="0" dirty="0" smtClean="0">
                <a:solidFill>
                  <a:schemeClr val="tx1"/>
                </a:solidFill>
                <a:latin typeface="Times New Roman" pitchFamily="-110" charset="0"/>
                <a:ea typeface="+mn-ea"/>
                <a:cs typeface="+mn-cs"/>
              </a:rPr>
              <a:t>grouped into sets of four bits, called a </a:t>
            </a:r>
            <a:r>
              <a:rPr lang="en-US" sz="1200" b="1" kern="1200" baseline="0" dirty="0" smtClean="0">
                <a:solidFill>
                  <a:schemeClr val="tx1"/>
                </a:solidFill>
                <a:latin typeface="Times New Roman" pitchFamily="-110" charset="0"/>
                <a:ea typeface="+mn-ea"/>
                <a:cs typeface="+mn-cs"/>
              </a:rPr>
              <a:t>nibble. </a:t>
            </a:r>
            <a:r>
              <a:rPr lang="en-US" sz="1200" b="0" kern="1200" baseline="0" dirty="0" smtClean="0">
                <a:solidFill>
                  <a:schemeClr val="tx1"/>
                </a:solidFill>
                <a:latin typeface="Times New Roman" pitchFamily="-110" charset="0"/>
                <a:ea typeface="+mn-ea"/>
                <a:cs typeface="+mn-cs"/>
              </a:rPr>
              <a:t>Each possible combination of four</a:t>
            </a:r>
          </a:p>
          <a:p>
            <a:r>
              <a:rPr lang="en-US" sz="1200" kern="1200" baseline="0" dirty="0" smtClean="0">
                <a:solidFill>
                  <a:schemeClr val="tx1"/>
                </a:solidFill>
                <a:latin typeface="Times New Roman" pitchFamily="-110" charset="0"/>
                <a:ea typeface="+mn-ea"/>
                <a:cs typeface="+mn-cs"/>
              </a:rPr>
              <a:t>binary digits is given a symbol.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16 symbols are used, the notation is called </a:t>
            </a:r>
            <a:r>
              <a:rPr lang="en-US" sz="1200" b="1" kern="1200" baseline="0" dirty="0" smtClean="0">
                <a:solidFill>
                  <a:schemeClr val="tx1"/>
                </a:solidFill>
                <a:latin typeface="Times New Roman" pitchFamily="-110" charset="0"/>
                <a:ea typeface="+mn-ea"/>
                <a:cs typeface="+mn-cs"/>
              </a:rPr>
              <a:t>hexadecimal, </a:t>
            </a:r>
            <a:r>
              <a:rPr lang="en-US" sz="1200" b="0" kern="1200" baseline="0" dirty="0" smtClean="0">
                <a:solidFill>
                  <a:schemeClr val="tx1"/>
                </a:solidFill>
                <a:latin typeface="Times New Roman" pitchFamily="-110" charset="0"/>
                <a:ea typeface="+mn-ea"/>
                <a:cs typeface="+mn-cs"/>
              </a:rPr>
              <a:t>and the 16 symbols</a:t>
            </a:r>
          </a:p>
          <a:p>
            <a:r>
              <a:rPr lang="en-US" sz="1200" kern="1200" baseline="0" dirty="0" smtClean="0">
                <a:solidFill>
                  <a:schemeClr val="tx1"/>
                </a:solidFill>
                <a:latin typeface="Times New Roman" pitchFamily="-110" charset="0"/>
                <a:ea typeface="+mn-ea"/>
                <a:cs typeface="+mn-cs"/>
              </a:rPr>
              <a:t>are the </a:t>
            </a:r>
            <a:r>
              <a:rPr lang="en-US" sz="1200" b="1" kern="1200" baseline="0" dirty="0" smtClean="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 sequence of hexadecimal digits can be thought of as representing an integer</a:t>
            </a:r>
          </a:p>
          <a:p>
            <a:r>
              <a:rPr lang="en-US" sz="1200" kern="1200" baseline="0" dirty="0" smtClean="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Hexadecimal notation is not only used for representing integers but also used</a:t>
            </a:r>
          </a:p>
          <a:p>
            <a:r>
              <a:rPr lang="en-US" sz="1200" kern="1200" baseline="0" dirty="0" smtClean="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smtClean="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smtClean="0">
                <a:solidFill>
                  <a:schemeClr val="tx1"/>
                </a:solidFill>
                <a:latin typeface="Times New Roman" pitchFamily="-110" charset="0"/>
                <a:ea typeface="+mn-ea"/>
                <a:cs typeface="+mn-cs"/>
              </a:rPr>
              <a:t>notation are as follows: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is more compact than binary notation</a:t>
            </a:r>
            <a:r>
              <a:rPr lang="en-US" sz="1200" b="1" kern="1200" baseline="0" dirty="0" smtClean="0">
                <a:solidFill>
                  <a:schemeClr val="tx1"/>
                </a:solidFill>
                <a:latin typeface="Times New Roman" pitchFamily="-110" charset="0"/>
                <a:ea typeface="+mn-ea"/>
                <a:cs typeface="+mn-cs"/>
              </a:rPr>
              <a: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In most computers, binary data occupy some multiple of 4 bits, and hence</a:t>
            </a:r>
          </a:p>
          <a:p>
            <a:r>
              <a:rPr lang="en-US" sz="1200" kern="1200" baseline="0" dirty="0" smtClean="0">
                <a:solidFill>
                  <a:schemeClr val="tx1"/>
                </a:solidFill>
                <a:latin typeface="Times New Roman" pitchFamily="-110" charset="0"/>
                <a:ea typeface="+mn-ea"/>
                <a:cs typeface="+mn-cs"/>
              </a:rPr>
              <a:t>some multiple of a single hexadecimal digit.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dirty="0" smtClean="0"/>
              <a:t> 9 </a:t>
            </a:r>
            <a:r>
              <a:rPr lang="en-GB" dirty="0" smtClean="0"/>
              <a:t>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After studying this chapter, you should be able to:</a:t>
            </a:r>
          </a:p>
          <a:p>
            <a:pPr marL="228600" indent="-228600">
              <a:buAutoNum type="arabicPeriod"/>
            </a:pPr>
            <a:r>
              <a:rPr lang="en-US" sz="1200" kern="1200" baseline="0" dirty="0" smtClean="0">
                <a:solidFill>
                  <a:schemeClr val="tx1"/>
                </a:solidFill>
                <a:latin typeface="Times New Roman" pitchFamily="-110" charset="0"/>
                <a:ea typeface="+mn-ea"/>
                <a:cs typeface="+mn-cs"/>
              </a:rPr>
              <a:t>Understand the basic concepts and terminology of positional number systems.</a:t>
            </a:r>
          </a:p>
          <a:p>
            <a:pPr marL="228600" indent="-228600">
              <a:buAutoNum type="arabicPeriod"/>
            </a:pPr>
            <a:r>
              <a:rPr lang="en-US" sz="1200" kern="1200" baseline="0" dirty="0" smtClean="0">
                <a:solidFill>
                  <a:schemeClr val="tx1"/>
                </a:solidFill>
                <a:latin typeface="Times New Roman" pitchFamily="-110" charset="0"/>
                <a:ea typeface="+mn-ea"/>
                <a:cs typeface="+mn-cs"/>
              </a:rPr>
              <a:t>Explain the techniques for converting between digital and binary for both</a:t>
            </a:r>
          </a:p>
          <a:p>
            <a:r>
              <a:rPr lang="en-US" sz="1200" kern="1200" baseline="0" dirty="0" smtClean="0">
                <a:solidFill>
                  <a:schemeClr val="tx1"/>
                </a:solidFill>
                <a:latin typeface="Times New Roman" pitchFamily="-110" charset="0"/>
                <a:ea typeface="+mn-ea"/>
                <a:cs typeface="+mn-cs"/>
              </a:rPr>
              <a:t>integers and fractions.</a:t>
            </a:r>
          </a:p>
          <a:p>
            <a:r>
              <a:rPr lang="en-US" sz="1200" kern="1200" baseline="0" dirty="0" smtClean="0">
                <a:solidFill>
                  <a:schemeClr val="tx1"/>
                </a:solidFill>
                <a:latin typeface="Times New Roman" pitchFamily="-110" charset="0"/>
                <a:ea typeface="+mn-ea"/>
                <a:cs typeface="+mn-cs"/>
              </a:rPr>
              <a:t>3. Explain the rationale for using hexadecimal notation.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everyday life we use a system based on decimal digits (0, 1, 2, 3, 4, 5, 6, 7, 8, 9) to</a:t>
            </a:r>
          </a:p>
          <a:p>
            <a:r>
              <a:rPr lang="en-US" sz="1200" kern="1200" baseline="0" dirty="0" smtClean="0">
                <a:solidFill>
                  <a:schemeClr val="tx1"/>
                </a:solidFill>
                <a:latin typeface="Times New Roman" pitchFamily="-110" charset="0"/>
                <a:ea typeface="+mn-ea"/>
                <a:cs typeface="+mn-cs"/>
              </a:rPr>
              <a:t>represent numbers, and refer to the system as the decimal system. Consider what</a:t>
            </a:r>
          </a:p>
          <a:p>
            <a:r>
              <a:rPr lang="en-US" sz="1200" kern="1200" baseline="0" dirty="0" smtClean="0">
                <a:solidFill>
                  <a:schemeClr val="tx1"/>
                </a:solidFill>
                <a:latin typeface="Times New Roman" pitchFamily="-110" charset="0"/>
                <a:ea typeface="+mn-ea"/>
                <a:cs typeface="+mn-cs"/>
              </a:rPr>
              <a:t>the number 83 means. It means eight tens plus three:</a:t>
            </a:r>
          </a:p>
          <a:p>
            <a:r>
              <a:rPr lang="en-US" sz="1200" kern="1200" baseline="0" dirty="0" smtClean="0">
                <a:solidFill>
                  <a:schemeClr val="tx1"/>
                </a:solidFill>
                <a:latin typeface="Times New Roman" pitchFamily="-110" charset="0"/>
                <a:ea typeface="+mn-ea"/>
                <a:cs typeface="+mn-cs"/>
              </a:rPr>
              <a:t>83 = (8 * 10) + 3</a:t>
            </a:r>
          </a:p>
          <a:p>
            <a:r>
              <a:rPr lang="en-US" sz="1200" kern="1200" baseline="0" dirty="0" smtClean="0">
                <a:solidFill>
                  <a:schemeClr val="tx1"/>
                </a:solidFill>
                <a:latin typeface="Times New Roman" pitchFamily="-110" charset="0"/>
                <a:ea typeface="+mn-ea"/>
                <a:cs typeface="+mn-cs"/>
              </a:rPr>
              <a:t>The number 4728 means four thousands, seven hundreds, two tens, plus eight:</a:t>
            </a:r>
          </a:p>
          <a:p>
            <a:r>
              <a:rPr lang="en-US" sz="1200" kern="1200" baseline="0" dirty="0" smtClean="0">
                <a:solidFill>
                  <a:schemeClr val="tx1"/>
                </a:solidFill>
                <a:latin typeface="Times New Roman" pitchFamily="-110" charset="0"/>
                <a:ea typeface="+mn-ea"/>
                <a:cs typeface="+mn-cs"/>
              </a:rPr>
              <a:t>4728 = (4 * 1000) + (7 * 100) + (2 * 10) + 8</a:t>
            </a:r>
          </a:p>
          <a:p>
            <a:r>
              <a:rPr lang="en-US" sz="1200" kern="1200" baseline="0" dirty="0" smtClean="0">
                <a:solidFill>
                  <a:schemeClr val="tx1"/>
                </a:solidFill>
                <a:latin typeface="Times New Roman" pitchFamily="-110" charset="0"/>
                <a:ea typeface="+mn-ea"/>
                <a:cs typeface="+mn-cs"/>
              </a:rPr>
              <a:t>The decimal system is said to have a </a:t>
            </a:r>
            <a:r>
              <a:rPr lang="en-US" sz="1200" b="1" kern="1200" baseline="0" dirty="0" smtClean="0">
                <a:solidFill>
                  <a:schemeClr val="tx1"/>
                </a:solidFill>
                <a:latin typeface="Times New Roman" pitchFamily="-110" charset="0"/>
                <a:ea typeface="+mn-ea"/>
                <a:cs typeface="+mn-cs"/>
              </a:rPr>
              <a:t>base, </a:t>
            </a:r>
            <a:r>
              <a:rPr lang="en-US" sz="1200" b="0" kern="1200" baseline="0" dirty="0" smtClean="0">
                <a:solidFill>
                  <a:schemeClr val="tx1"/>
                </a:solidFill>
                <a:latin typeface="Times New Roman" pitchFamily="-110" charset="0"/>
                <a:ea typeface="+mn-ea"/>
                <a:cs typeface="+mn-cs"/>
              </a:rPr>
              <a:t>or</a:t>
            </a:r>
            <a:r>
              <a:rPr lang="en-US" sz="1200" b="1" kern="1200" baseline="0" dirty="0" smtClean="0">
                <a:solidFill>
                  <a:schemeClr val="tx1"/>
                </a:solidFill>
                <a:latin typeface="Times New Roman" pitchFamily="-110" charset="0"/>
                <a:ea typeface="+mn-ea"/>
                <a:cs typeface="+mn-cs"/>
              </a:rPr>
              <a:t> radix, of 10. </a:t>
            </a:r>
            <a:r>
              <a:rPr lang="en-US" sz="1200" b="0" kern="1200" baseline="0" dirty="0" smtClean="0">
                <a:solidFill>
                  <a:schemeClr val="tx1"/>
                </a:solidFill>
                <a:latin typeface="Times New Roman" pitchFamily="-110" charset="0"/>
                <a:ea typeface="+mn-ea"/>
                <a:cs typeface="+mn-cs"/>
              </a:rPr>
              <a:t>This means that each digit</a:t>
            </a:r>
          </a:p>
          <a:p>
            <a:r>
              <a:rPr lang="en-US" sz="1200" kern="1200" baseline="0" dirty="0" smtClean="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smtClean="0">
                <a:solidFill>
                  <a:schemeClr val="tx1"/>
                </a:solidFill>
                <a:latin typeface="Times New Roman" pitchFamily="-110" charset="0"/>
                <a:ea typeface="+mn-ea"/>
                <a:cs typeface="+mn-cs"/>
              </a:rPr>
              <a:t>position:</a:t>
            </a:r>
          </a:p>
          <a:p>
            <a:r>
              <a:rPr lang="en-US" sz="1200" kern="1200" baseline="0" dirty="0" smtClean="0">
                <a:solidFill>
                  <a:schemeClr val="tx1"/>
                </a:solidFill>
                <a:latin typeface="Times New Roman" pitchFamily="-110" charset="0"/>
                <a:ea typeface="+mn-ea"/>
                <a:cs typeface="+mn-cs"/>
              </a:rPr>
              <a:t>83 = (8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(3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4728 = (4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(7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(8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same principle holds for decimal fractions, but negative powers of 10 are</a:t>
            </a:r>
          </a:p>
          <a:p>
            <a:r>
              <a:rPr lang="en-US" sz="1200" kern="1200" baseline="0" dirty="0" smtClean="0">
                <a:solidFill>
                  <a:schemeClr val="tx1"/>
                </a:solidFill>
                <a:latin typeface="Times New Roman" pitchFamily="-110" charset="0"/>
                <a:ea typeface="+mn-ea"/>
                <a:cs typeface="+mn-cs"/>
              </a:rPr>
              <a:t>used. Thus, the decimal fraction 0.256 stands for 2 tenths plus 5 hundredths plus</a:t>
            </a:r>
          </a:p>
          <a:p>
            <a:r>
              <a:rPr lang="en-US" sz="1200" kern="1200" baseline="0" dirty="0" smtClean="0">
                <a:solidFill>
                  <a:schemeClr val="tx1"/>
                </a:solidFill>
                <a:latin typeface="Times New Roman" pitchFamily="-110" charset="0"/>
                <a:ea typeface="+mn-ea"/>
                <a:cs typeface="+mn-cs"/>
              </a:rPr>
              <a:t>6 thousandths:</a:t>
            </a:r>
          </a:p>
          <a:p>
            <a:r>
              <a:rPr lang="en-US" sz="1200" kern="1200" baseline="0" dirty="0" smtClean="0">
                <a:solidFill>
                  <a:schemeClr val="tx1"/>
                </a:solidFill>
                <a:latin typeface="Times New Roman" pitchFamily="-110" charset="0"/>
                <a:ea typeface="+mn-ea"/>
                <a:cs typeface="+mn-cs"/>
              </a:rPr>
              <a:t>0.256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number with both an integer and fractional part has digits raised to both</a:t>
            </a:r>
          </a:p>
          <a:p>
            <a:r>
              <a:rPr lang="en-US" sz="1200" kern="1200" baseline="0" dirty="0" smtClean="0">
                <a:solidFill>
                  <a:schemeClr val="tx1"/>
                </a:solidFill>
                <a:latin typeface="Times New Roman" pitchFamily="-110" charset="0"/>
                <a:ea typeface="+mn-ea"/>
                <a:cs typeface="+mn-cs"/>
              </a:rPr>
              <a:t>positive and negative powers of 10:</a:t>
            </a:r>
          </a:p>
          <a:p>
            <a:r>
              <a:rPr lang="en-US" sz="1200" kern="1200" baseline="0" dirty="0" smtClean="0">
                <a:solidFill>
                  <a:schemeClr val="tx1"/>
                </a:solidFill>
                <a:latin typeface="Times New Roman" pitchFamily="-110" charset="0"/>
                <a:ea typeface="+mn-ea"/>
                <a:cs typeface="+mn-cs"/>
              </a:rPr>
              <a:t>442.256 = (4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(4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 (6 * 10-3)</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number, the leftmost digit is referred to as the </a:t>
            </a:r>
            <a:r>
              <a:rPr lang="en-US" sz="1200" b="1" kern="1200" baseline="0" dirty="0" smtClean="0">
                <a:solidFill>
                  <a:schemeClr val="tx1"/>
                </a:solidFill>
                <a:latin typeface="Times New Roman" pitchFamily="-110" charset="0"/>
                <a:ea typeface="+mn-ea"/>
                <a:cs typeface="+mn-cs"/>
              </a:rPr>
              <a:t>most significant digit,</a:t>
            </a:r>
          </a:p>
          <a:p>
            <a:r>
              <a:rPr lang="en-US" sz="1200" kern="1200" baseline="0" dirty="0" smtClean="0">
                <a:solidFill>
                  <a:schemeClr val="tx1"/>
                </a:solidFill>
                <a:latin typeface="Times New Roman" pitchFamily="-110" charset="0"/>
                <a:ea typeface="+mn-ea"/>
                <a:cs typeface="+mn-cs"/>
              </a:rPr>
              <a:t>because it carries the highest value. The rightmost digit is called the </a:t>
            </a:r>
            <a:r>
              <a:rPr lang="en-US" sz="1200" b="1" kern="1200" baseline="0" dirty="0" smtClean="0">
                <a:solidFill>
                  <a:schemeClr val="tx1"/>
                </a:solidFill>
                <a:latin typeface="Times New Roman" pitchFamily="-110" charset="0"/>
                <a:ea typeface="+mn-ea"/>
                <a:cs typeface="+mn-cs"/>
              </a:rPr>
              <a:t>least significant</a:t>
            </a:r>
          </a:p>
          <a:p>
            <a:r>
              <a:rPr lang="en-US" sz="1200" b="1" kern="1200" baseline="0" dirty="0" smtClean="0">
                <a:solidFill>
                  <a:schemeClr val="tx1"/>
                </a:solidFill>
                <a:latin typeface="Times New Roman" pitchFamily="-110" charset="0"/>
                <a:ea typeface="+mn-ea"/>
                <a:cs typeface="+mn-cs"/>
              </a:rPr>
              <a:t>digit. </a:t>
            </a:r>
            <a:r>
              <a:rPr lang="en-US" sz="1200" b="0" kern="1200" baseline="0" dirty="0" smtClean="0">
                <a:solidFill>
                  <a:schemeClr val="tx1"/>
                </a:solidFill>
                <a:latin typeface="Times New Roman" pitchFamily="-110" charset="0"/>
                <a:ea typeface="+mn-ea"/>
                <a:cs typeface="+mn-cs"/>
              </a:rPr>
              <a:t>In the preceding decimal number, the 4 on the left is the most significant digit</a:t>
            </a:r>
          </a:p>
          <a:p>
            <a:r>
              <a:rPr lang="en-US" sz="1200" kern="1200" baseline="0" dirty="0" smtClean="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9.1 shows the relationship between each digit position and the value</a:t>
            </a:r>
          </a:p>
          <a:p>
            <a:r>
              <a:rPr lang="en-US" sz="1200" kern="1200" baseline="0" dirty="0" smtClean="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smtClean="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smtClean="0">
                <a:solidFill>
                  <a:schemeClr val="tx1"/>
                </a:solidFill>
                <a:latin typeface="Times New Roman" pitchFamily="-110" charset="0"/>
                <a:ea typeface="+mn-ea"/>
                <a:cs typeface="+mn-cs"/>
              </a:rPr>
              <a:t>successive powers of 10. If we number the positions as indicated in Table 9.1,</a:t>
            </a:r>
          </a:p>
          <a:p>
            <a:r>
              <a:rPr lang="en-US" sz="1200" kern="1200" baseline="0" dirty="0" smtClean="0">
                <a:solidFill>
                  <a:schemeClr val="tx1"/>
                </a:solidFill>
                <a:latin typeface="Times New Roman" pitchFamily="-110" charset="0"/>
                <a:ea typeface="+mn-ea"/>
                <a:cs typeface="+mn-cs"/>
              </a:rPr>
              <a:t>then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is weighted by the value 10</a:t>
            </a:r>
            <a:r>
              <a:rPr lang="en-US" sz="1200" b="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smtClean="0">
                <a:solidFill>
                  <a:schemeClr val="tx1"/>
                </a:solidFill>
                <a:latin typeface="Times New Roman" pitchFamily="-110" charset="0"/>
                <a:ea typeface="+mn-ea"/>
                <a:cs typeface="+mn-cs"/>
              </a:rPr>
              <a:t>which each digit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has an associated weight </a:t>
            </a:r>
            <a:r>
              <a:rPr lang="en-US" sz="1200" i="1" kern="1200" baseline="0" dirty="0" smtClean="0">
                <a:solidFill>
                  <a:schemeClr val="tx1"/>
                </a:solidFill>
                <a:latin typeface="Times New Roman" pitchFamily="-110" charset="0"/>
                <a:ea typeface="+mn-ea"/>
                <a:cs typeface="+mn-cs"/>
              </a:rPr>
              <a:t>r</a:t>
            </a:r>
            <a:r>
              <a:rPr lang="en-US" sz="120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where</a:t>
            </a:r>
            <a:r>
              <a:rPr lang="en-US" sz="1200" i="1" kern="1200" baseline="0" dirty="0" smtClean="0">
                <a:solidFill>
                  <a:schemeClr val="tx1"/>
                </a:solidFill>
                <a:latin typeface="Times New Roman" pitchFamily="-110" charset="0"/>
                <a:ea typeface="+mn-ea"/>
                <a:cs typeface="+mn-cs"/>
              </a:rPr>
              <a:t> r </a:t>
            </a:r>
            <a:r>
              <a:rPr lang="en-US" sz="1200" i="0" kern="1200" baseline="0" dirty="0" smtClean="0">
                <a:solidFill>
                  <a:schemeClr val="tx1"/>
                </a:solidFill>
                <a:latin typeface="Times New Roman" pitchFamily="-110" charset="0"/>
                <a:ea typeface="+mn-ea"/>
                <a:cs typeface="+mn-cs"/>
              </a:rPr>
              <a:t>is the radix, or base,</a:t>
            </a:r>
          </a:p>
          <a:p>
            <a:r>
              <a:rPr lang="en-US" sz="1200" kern="1200" baseline="0" dirty="0" smtClean="0">
                <a:solidFill>
                  <a:schemeClr val="tx1"/>
                </a:solidFill>
                <a:latin typeface="Times New Roman" pitchFamily="-110" charset="0"/>
                <a:ea typeface="+mn-ea"/>
                <a:cs typeface="+mn-cs"/>
              </a:rPr>
              <a:t>of the number system. The general form of a number in such a system with radix </a:t>
            </a:r>
            <a:r>
              <a:rPr lang="en-US" sz="1200" i="1" kern="1200" baseline="0" dirty="0" smtClean="0">
                <a:solidFill>
                  <a:schemeClr val="tx1"/>
                </a:solidFill>
                <a:latin typeface="Times New Roman" pitchFamily="-110" charset="0"/>
                <a:ea typeface="+mn-ea"/>
                <a:cs typeface="+mn-cs"/>
              </a:rPr>
              <a:t>r </a:t>
            </a:r>
            <a:r>
              <a:rPr lang="en-US" sz="1200" i="0" kern="1200" baseline="0" dirty="0" smtClean="0">
                <a:solidFill>
                  <a:schemeClr val="tx1"/>
                </a:solidFill>
                <a:latin typeface="Times New Roman" pitchFamily="-110" charset="0"/>
                <a:ea typeface="+mn-ea"/>
                <a:cs typeface="+mn-cs"/>
              </a:rPr>
              <a:t>is</a:t>
            </a:r>
          </a:p>
          <a:p>
            <a:r>
              <a:rPr lang="en-US" sz="1200" kern="1200" baseline="0" dirty="0" smtClean="0">
                <a:solidFill>
                  <a:schemeClr val="tx1"/>
                </a:solidFill>
                <a:latin typeface="Times New Roman" pitchFamily="-110" charset="0"/>
                <a:ea typeface="+mn-ea"/>
                <a:cs typeface="+mn-cs"/>
              </a:rPr>
              <a:t>(. . .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a:t>
            </a:r>
            <a:r>
              <a:rPr lang="en-US" sz="1200" i="1" kern="1200" baseline="-25000" dirty="0" smtClean="0">
                <a:solidFill>
                  <a:schemeClr val="tx1"/>
                </a:solidFill>
                <a:latin typeface="Times New Roman" pitchFamily="-110" charset="0"/>
                <a:ea typeface="+mn-ea"/>
                <a:cs typeface="+mn-cs"/>
              </a:rPr>
              <a:t>r</a:t>
            </a:r>
          </a:p>
          <a:p>
            <a:r>
              <a:rPr lang="en-US" sz="1200" kern="1200" baseline="0" dirty="0" smtClean="0">
                <a:solidFill>
                  <a:schemeClr val="tx1"/>
                </a:solidFill>
                <a:latin typeface="Times New Roman" pitchFamily="-110" charset="0"/>
                <a:ea typeface="+mn-ea"/>
                <a:cs typeface="+mn-cs"/>
              </a:rPr>
              <a:t>where the value of any digit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is an integer in the range </a:t>
            </a:r>
            <a:r>
              <a:rPr lang="en-US" sz="1200" i="1" kern="1200" baseline="0" dirty="0" smtClean="0">
                <a:solidFill>
                  <a:schemeClr val="tx1"/>
                </a:solidFill>
                <a:latin typeface="Times New Roman" pitchFamily="-110" charset="0"/>
                <a:ea typeface="+mn-ea"/>
                <a:cs typeface="+mn-cs"/>
              </a:rPr>
              <a:t>0</a:t>
            </a:r>
            <a:r>
              <a:rPr lang="en-US" sz="1200" i="1" u="sng" kern="1200" baseline="0" dirty="0" smtClean="0">
                <a:solidFill>
                  <a:schemeClr val="tx1"/>
                </a:solidFill>
                <a:latin typeface="Times New Roman" pitchFamily="-110" charset="0"/>
                <a:ea typeface="+mn-ea"/>
                <a:cs typeface="+mn-cs"/>
              </a:rPr>
              <a:t> &lt;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&lt; r. </a:t>
            </a:r>
            <a:r>
              <a:rPr lang="en-US" sz="1200" i="0" kern="1200" baseline="0" dirty="0" smtClean="0">
                <a:solidFill>
                  <a:schemeClr val="tx1"/>
                </a:solidFill>
                <a:latin typeface="Times New Roman" pitchFamily="-110" charset="0"/>
                <a:ea typeface="+mn-ea"/>
                <a:cs typeface="+mn-cs"/>
              </a:rPr>
              <a:t>The dot between</a:t>
            </a:r>
          </a:p>
          <a:p>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and a</a:t>
            </a:r>
            <a:r>
              <a:rPr lang="en-US" sz="1200" i="1" kern="1200" baseline="-25000" dirty="0" smtClean="0">
                <a:solidFill>
                  <a:schemeClr val="tx1"/>
                </a:solidFill>
                <a:latin typeface="Times New Roman" pitchFamily="-110" charset="0"/>
                <a:ea typeface="+mn-ea"/>
                <a:cs typeface="+mn-cs"/>
              </a:rPr>
              <a:t>-1 </a:t>
            </a:r>
            <a:r>
              <a:rPr lang="en-US" sz="1200" i="0" kern="1200" baseline="0" dirty="0" smtClean="0">
                <a:solidFill>
                  <a:schemeClr val="tx1"/>
                </a:solidFill>
                <a:latin typeface="Times New Roman" pitchFamily="-110" charset="0"/>
                <a:ea typeface="+mn-ea"/>
                <a:cs typeface="+mn-cs"/>
              </a:rPr>
              <a:t>is called the </a:t>
            </a:r>
            <a:r>
              <a:rPr lang="en-US" sz="1200" b="1" i="1" kern="1200" baseline="0" dirty="0" smtClean="0">
                <a:solidFill>
                  <a:schemeClr val="tx1"/>
                </a:solidFill>
                <a:latin typeface="Times New Roman" pitchFamily="-110" charset="0"/>
                <a:ea typeface="+mn-ea"/>
                <a:cs typeface="+mn-cs"/>
              </a:rPr>
              <a:t>radix point.</a:t>
            </a:r>
          </a:p>
          <a:p>
            <a:endParaRPr lang="en-US" sz="1200" b="1" i="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then, is a special case of a positional number system with</a:t>
            </a:r>
          </a:p>
          <a:p>
            <a:r>
              <a:rPr lang="en-US" sz="1200" kern="1200" baseline="0" dirty="0" smtClean="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As an example of another positional system, consider the system with base 7.</a:t>
            </a:r>
          </a:p>
          <a:p>
            <a:r>
              <a:rPr lang="en-US" sz="1200" kern="1200" baseline="0" dirty="0" smtClean="0">
                <a:solidFill>
                  <a:schemeClr val="tx1"/>
                </a:solidFill>
                <a:latin typeface="Times New Roman" pitchFamily="-110" charset="0"/>
                <a:ea typeface="+mn-ea"/>
                <a:cs typeface="+mn-cs"/>
              </a:rPr>
              <a:t>Table 9.2 shows the weighting value for positions –1 through 4. In each position, the</a:t>
            </a:r>
          </a:p>
          <a:p>
            <a:r>
              <a:rPr lang="en-US" sz="1200" kern="1200" baseline="0" dirty="0" smtClean="0">
                <a:solidFill>
                  <a:schemeClr val="tx1"/>
                </a:solidFill>
                <a:latin typeface="Times New Roman" pitchFamily="-110" charset="0"/>
                <a:ea typeface="+mn-ea"/>
                <a:cs typeface="+mn-cs"/>
              </a:rPr>
              <a:t>digit value ranges from 0 through 6.</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smtClean="0">
                <a:solidFill>
                  <a:schemeClr val="tx1"/>
                </a:solidFill>
                <a:latin typeface="Times New Roman" pitchFamily="-110" charset="0"/>
                <a:ea typeface="+mn-ea"/>
                <a:cs typeface="+mn-cs"/>
              </a:rPr>
              <a:t>of 10. In the binary system, we have only two digits, 1 and 0. Thus, numbers in the</a:t>
            </a:r>
          </a:p>
          <a:p>
            <a:r>
              <a:rPr lang="en-US" sz="1200" kern="1200" baseline="0" dirty="0" smtClean="0">
                <a:solidFill>
                  <a:schemeClr val="tx1"/>
                </a:solidFill>
                <a:latin typeface="Times New Roman" pitchFamily="-110" charset="0"/>
                <a:ea typeface="+mn-ea"/>
                <a:cs typeface="+mn-cs"/>
              </a:rPr>
              <a:t>binary system are represented to the base 2.</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avoid confusion, we will sometimes put a subscript on a number to indicate</a:t>
            </a:r>
          </a:p>
          <a:p>
            <a:r>
              <a:rPr lang="en-US" sz="1200" kern="1200" baseline="0" dirty="0" smtClean="0">
                <a:solidFill>
                  <a:schemeClr val="tx1"/>
                </a:solidFill>
                <a:latin typeface="Times New Roman" pitchFamily="-110" charset="0"/>
                <a:ea typeface="+mn-ea"/>
                <a:cs typeface="+mn-cs"/>
              </a:rPr>
              <a:t>its base. For example, 83</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and 4728</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are numbers represented in decimal notation</a:t>
            </a:r>
          </a:p>
          <a:p>
            <a:r>
              <a:rPr lang="en-US" sz="1200" kern="1200" baseline="0" dirty="0" smtClean="0">
                <a:solidFill>
                  <a:schemeClr val="tx1"/>
                </a:solidFill>
                <a:latin typeface="Times New Roman" pitchFamily="-110" charset="0"/>
                <a:ea typeface="+mn-ea"/>
                <a:cs typeface="+mn-cs"/>
              </a:rPr>
              <a:t>or, more briefly, decimal numbers. The digits 1 and 0 in binary notation have the</a:t>
            </a:r>
          </a:p>
          <a:p>
            <a:r>
              <a:rPr lang="en-US" sz="1200" kern="1200" baseline="0" dirty="0" smtClean="0">
                <a:solidFill>
                  <a:schemeClr val="tx1"/>
                </a:solidFill>
                <a:latin typeface="Times New Roman" pitchFamily="-110" charset="0"/>
                <a:ea typeface="+mn-ea"/>
                <a:cs typeface="+mn-cs"/>
              </a:rPr>
              <a:t>same meaning as in decimal notation:</a:t>
            </a:r>
          </a:p>
          <a:p>
            <a:r>
              <a:rPr lang="en-US" sz="1200" kern="1200" baseline="0" dirty="0" smtClean="0">
                <a:solidFill>
                  <a:schemeClr val="tx1"/>
                </a:solidFill>
                <a:latin typeface="Times New Roman" pitchFamily="-110" charset="0"/>
                <a:ea typeface="+mn-ea"/>
                <a:cs typeface="+mn-cs"/>
              </a:rPr>
              <a:t>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smtClean="0">
                <a:solidFill>
                  <a:schemeClr val="tx1"/>
                </a:solidFill>
                <a:latin typeface="Times New Roman" pitchFamily="-110" charset="0"/>
                <a:ea typeface="+mn-ea"/>
                <a:cs typeface="+mn-cs"/>
              </a:rPr>
              <a:t>has a value depending on its position:</a:t>
            </a:r>
          </a:p>
          <a:p>
            <a:r>
              <a:rPr lang="en-US" sz="1200" kern="1200" baseline="0" dirty="0" smtClean="0">
                <a:solidFill>
                  <a:schemeClr val="tx1"/>
                </a:solidFill>
                <a:latin typeface="Times New Roman" pitchFamily="-110" charset="0"/>
                <a:ea typeface="+mn-ea"/>
                <a:cs typeface="+mn-cs"/>
              </a:rPr>
              <a:t>10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3</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100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4</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and so on. Again, fractional values are represented with negative powers of the</a:t>
            </a:r>
          </a:p>
          <a:p>
            <a:r>
              <a:rPr lang="en-US" sz="1200" kern="1200" baseline="0" dirty="0" smtClean="0">
                <a:solidFill>
                  <a:schemeClr val="tx1"/>
                </a:solidFill>
                <a:latin typeface="Times New Roman" pitchFamily="-110" charset="0"/>
                <a:ea typeface="+mn-ea"/>
                <a:cs typeface="+mn-cs"/>
              </a:rPr>
              <a:t>radix:</a:t>
            </a:r>
          </a:p>
          <a:p>
            <a:r>
              <a:rPr lang="en-US" sz="1200" kern="1200" baseline="0" dirty="0" smtClean="0">
                <a:solidFill>
                  <a:schemeClr val="tx1"/>
                </a:solidFill>
                <a:latin typeface="Times New Roman" pitchFamily="-110" charset="0"/>
                <a:ea typeface="+mn-ea"/>
                <a:cs typeface="+mn-cs"/>
              </a:rPr>
              <a:t>1001.101 = 2</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-3 </a:t>
            </a:r>
            <a:r>
              <a:rPr lang="en-US" sz="1200" kern="1200" baseline="0" dirty="0" smtClean="0">
                <a:solidFill>
                  <a:schemeClr val="tx1"/>
                </a:solidFill>
                <a:latin typeface="Times New Roman" pitchFamily="-110" charset="0"/>
                <a:ea typeface="+mn-ea"/>
                <a:cs typeface="+mn-cs"/>
              </a:rPr>
              <a:t>= 9.625</a:t>
            </a:r>
            <a:r>
              <a:rPr lang="en-US" sz="1200" kern="1200" baseline="-25000" dirty="0" smtClean="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smtClean="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smtClean="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convert from decimal to binary, the integer and fractional parts are handled</a:t>
            </a:r>
          </a:p>
          <a:p>
            <a:r>
              <a:rPr lang="en-US" sz="1200" kern="1200" baseline="0" dirty="0" smtClean="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20" Type="http://schemas.openxmlformats.org/officeDocument/2006/relationships/slideLayout" Target="../slideLayouts/slideLayout20.xml"/><Relationship Id="rId4" Type="http://schemas.openxmlformats.org/officeDocument/2006/relationships/slideLayout" Target="../slideLayouts/slideLayout4.xml"/><Relationship Id="rId21" Type="http://schemas.openxmlformats.org/officeDocument/2006/relationships/theme" Target="../theme/theme1.xml"/><Relationship Id="rId22" Type="http://schemas.openxmlformats.org/officeDocument/2006/relationships/image" Target="../media/image1.jpeg"/><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19" Type="http://schemas.openxmlformats.org/officeDocument/2006/relationships/slideLayout" Target="../slideLayouts/slideLayout19.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8.w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8.w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d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d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pdf"/></Relationships>
</file>

<file path=ppt/slides/_rels/slide18.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d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d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8.wmf"/><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sp useBgFill="1">
        <p:nvSpPr>
          <p:cNvPr id="11" name="TextBox 10"/>
          <p:cNvSpPr txBox="1"/>
          <p:nvPr/>
        </p:nvSpPr>
        <p:spPr>
          <a:xfrm>
            <a:off x="296896" y="4648200"/>
            <a:ext cx="312703" cy="531175"/>
          </a:xfrm>
          <a:prstGeom prst="rect">
            <a:avLst/>
          </a:prstGeom>
        </p:spPr>
        <p:txBody>
          <a:bodyPr wrap="square" rtlCol="0">
            <a:spAutoFit/>
          </a:bodyPr>
          <a:lstStyle/>
          <a:p>
            <a:endParaRPr lang="en-US" dirty="0"/>
          </a:p>
        </p:txBody>
      </p:sp>
      <p:sp>
        <p:nvSpPr>
          <p:cNvPr id="14" name="Text Placeholder 13"/>
          <p:cNvSpPr>
            <a:spLocks noGrp="1"/>
          </p:cNvSpPr>
          <p:nvPr>
            <p:ph type="body" sz="half" idx="2"/>
          </p:nvPr>
        </p:nvSpPr>
        <p:spPr>
          <a:xfrm>
            <a:off x="506505" y="304800"/>
            <a:ext cx="6046695" cy="6324599"/>
          </a:xfrm>
        </p:spPr>
        <p:txBody>
          <a:bodyPr>
            <a:normAutofit fontScale="70000" lnSpcReduction="20000"/>
          </a:bodyPr>
          <a:lstStyle/>
          <a:p>
            <a:pPr marL="228600" indent="-228600">
              <a:lnSpc>
                <a:spcPct val="120000"/>
              </a:lnSpc>
              <a:spcBef>
                <a:spcPts val="2000"/>
              </a:spcBef>
              <a:spcAft>
                <a:spcPts val="600"/>
              </a:spcAft>
            </a:pPr>
            <a:r>
              <a:rPr lang="en-US" sz="1900" dirty="0" smtClean="0">
                <a:solidFill>
                  <a:srgbClr val="330F42"/>
                </a:solidFill>
              </a:rPr>
              <a:t>For the integer part, recall that in binary notation, an integer represented </a:t>
            </a:r>
            <a:r>
              <a:rPr lang="en-US" sz="1900" dirty="0" smtClean="0">
                <a:solidFill>
                  <a:srgbClr val="330F42"/>
                </a:solidFill>
              </a:rPr>
              <a:t>by</a:t>
            </a:r>
          </a:p>
          <a:p>
            <a:pPr algn="ctr">
              <a:spcAft>
                <a:spcPts val="600"/>
              </a:spcAft>
            </a:pP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a:t>
            </a:r>
            <a:r>
              <a:rPr lang="en-US" sz="2000" i="1" baseline="-25000" dirty="0" smtClean="0">
                <a:solidFill>
                  <a:srgbClr val="330F42"/>
                </a:solidFill>
              </a:rPr>
              <a:t>1</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a:t>
            </a:r>
            <a:r>
              <a:rPr lang="en-US" sz="2000" i="1" baseline="-25000" dirty="0" smtClean="0">
                <a:solidFill>
                  <a:srgbClr val="330F42"/>
                </a:solidFill>
              </a:rPr>
              <a:t>2</a:t>
            </a:r>
            <a:r>
              <a:rPr lang="en-US" sz="2000" i="1" dirty="0" smtClean="0">
                <a:solidFill>
                  <a:srgbClr val="330F42"/>
                </a:solidFill>
              </a:rPr>
              <a:t> . . . </a:t>
            </a:r>
            <a:r>
              <a:rPr lang="en-US" sz="2000" i="1" dirty="0" smtClean="0">
                <a:solidFill>
                  <a:srgbClr val="330F42"/>
                </a:solidFill>
              </a:rPr>
              <a:t>b</a:t>
            </a:r>
            <a:r>
              <a:rPr lang="en-US" sz="2000" i="1" baseline="-25000" dirty="0" smtClean="0">
                <a:solidFill>
                  <a:srgbClr val="330F42"/>
                </a:solidFill>
              </a:rPr>
              <a:t>2</a:t>
            </a:r>
            <a:r>
              <a:rPr lang="en-US" sz="2000" i="1" dirty="0" smtClean="0">
                <a:solidFill>
                  <a:srgbClr val="330F42"/>
                </a:solidFill>
              </a:rPr>
              <a:t>b</a:t>
            </a:r>
            <a:r>
              <a:rPr lang="en-US" sz="2000" i="1" baseline="-25000" dirty="0" smtClean="0">
                <a:solidFill>
                  <a:srgbClr val="330F42"/>
                </a:solidFill>
              </a:rPr>
              <a:t>1</a:t>
            </a:r>
            <a:r>
              <a:rPr lang="en-US" sz="2000" i="1" dirty="0" smtClean="0">
                <a:solidFill>
                  <a:srgbClr val="330F42"/>
                </a:solidFill>
              </a:rPr>
              <a:t>b</a:t>
            </a:r>
            <a:r>
              <a:rPr lang="en-US" sz="2000" i="1" baseline="-25000" dirty="0" smtClean="0">
                <a:solidFill>
                  <a:srgbClr val="330F42"/>
                </a:solidFill>
              </a:rPr>
              <a:t>0	</a:t>
            </a:r>
            <a:r>
              <a:rPr lang="en-US" sz="2000" i="1" dirty="0" smtClean="0">
                <a:solidFill>
                  <a:srgbClr val="330F42"/>
                </a:solidFill>
              </a:rPr>
              <a:t>b</a:t>
            </a:r>
            <a:r>
              <a:rPr lang="en-US" sz="2000" i="1" baseline="-25000" dirty="0" smtClean="0">
                <a:solidFill>
                  <a:srgbClr val="330F42"/>
                </a:solidFill>
              </a:rPr>
              <a:t>i</a:t>
            </a:r>
            <a:r>
              <a:rPr lang="en-US" sz="2000" i="1" dirty="0" smtClean="0">
                <a:solidFill>
                  <a:srgbClr val="330F42"/>
                </a:solidFill>
              </a:rPr>
              <a:t>  = </a:t>
            </a:r>
            <a:r>
              <a:rPr lang="en-US" sz="2000" i="1" dirty="0" smtClean="0">
                <a:solidFill>
                  <a:srgbClr val="330F42"/>
                </a:solidFill>
              </a:rPr>
              <a:t>0 or 1</a:t>
            </a:r>
            <a:endParaRPr lang="en-US" sz="2000" i="1" dirty="0" smtClean="0">
              <a:solidFill>
                <a:srgbClr val="330F42"/>
              </a:solidFill>
            </a:endParaRPr>
          </a:p>
          <a:p>
            <a:endParaRPr lang="en-US" sz="2000" dirty="0" smtClean="0">
              <a:solidFill>
                <a:srgbClr val="330F42"/>
              </a:solidFill>
            </a:endParaRPr>
          </a:p>
          <a:p>
            <a:pPr>
              <a:spcBef>
                <a:spcPts val="0"/>
              </a:spcBef>
            </a:pPr>
            <a:r>
              <a:rPr lang="en-US" sz="2000" dirty="0" smtClean="0">
                <a:solidFill>
                  <a:srgbClr val="330F42"/>
                </a:solidFill>
              </a:rPr>
              <a:t>has </a:t>
            </a:r>
            <a:r>
              <a:rPr lang="en-US" sz="2000" dirty="0" smtClean="0">
                <a:solidFill>
                  <a:srgbClr val="330F42"/>
                </a:solidFill>
              </a:rPr>
              <a:t>the value</a:t>
            </a:r>
            <a:endParaRPr lang="en-US" sz="2000" dirty="0" smtClean="0">
              <a:solidFill>
                <a:srgbClr val="330F42"/>
              </a:solidFill>
            </a:endParaRPr>
          </a:p>
          <a:p>
            <a:pPr>
              <a:spcBef>
                <a:spcPts val="0"/>
              </a:spcBef>
            </a:pPr>
            <a:endParaRPr lang="en-US" sz="2000" dirty="0" smtClean="0">
              <a:solidFill>
                <a:srgbClr val="330F42"/>
              </a:solidFill>
            </a:endParaRPr>
          </a:p>
          <a:p>
            <a:pPr algn="ctr">
              <a:spcBef>
                <a:spcPts val="0"/>
              </a:spcBef>
            </a:pPr>
            <a:r>
              <a:rPr lang="en-US" sz="2000" dirty="0" smtClean="0">
                <a:solidFill>
                  <a:srgbClr val="330F42"/>
                </a:solidFill>
              </a:rPr>
              <a:t>(</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-1 </a:t>
            </a:r>
            <a:r>
              <a:rPr lang="en-US" sz="2000" i="1" dirty="0" smtClean="0">
                <a:solidFill>
                  <a:srgbClr val="330F42"/>
                </a:solidFill>
              </a:rPr>
              <a:t>* 2</a:t>
            </a:r>
            <a:r>
              <a:rPr lang="en-US" sz="2000" i="1" baseline="30000" dirty="0" smtClean="0">
                <a:solidFill>
                  <a:srgbClr val="330F42"/>
                </a:solidFill>
              </a:rPr>
              <a:t>m-1</a:t>
            </a:r>
            <a:r>
              <a:rPr lang="en-US" sz="2000" i="1" dirty="0" smtClean="0">
                <a:solidFill>
                  <a:srgbClr val="330F42"/>
                </a:solidFill>
              </a:rPr>
              <a:t>) + (</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-2</a:t>
            </a:r>
            <a:r>
              <a:rPr lang="en-US" sz="2000" i="1" dirty="0" smtClean="0">
                <a:solidFill>
                  <a:srgbClr val="330F42"/>
                </a:solidFill>
              </a:rPr>
              <a:t> * </a:t>
            </a:r>
            <a:r>
              <a:rPr lang="en-US" sz="2000" i="1" dirty="0" smtClean="0">
                <a:solidFill>
                  <a:srgbClr val="330F42"/>
                </a:solidFill>
              </a:rPr>
              <a:t>2 </a:t>
            </a:r>
            <a:r>
              <a:rPr lang="en-US" sz="2000" i="1" baseline="30000" dirty="0" smtClean="0">
                <a:solidFill>
                  <a:srgbClr val="330F42"/>
                </a:solidFill>
              </a:rPr>
              <a:t>m</a:t>
            </a:r>
            <a:r>
              <a:rPr lang="en-US" sz="2000" i="1" baseline="30000" dirty="0" smtClean="0">
                <a:solidFill>
                  <a:srgbClr val="330F42"/>
                </a:solidFill>
              </a:rPr>
              <a:t>-2</a:t>
            </a:r>
            <a:r>
              <a:rPr lang="en-US" sz="2000" i="1" dirty="0" smtClean="0">
                <a:solidFill>
                  <a:srgbClr val="330F42"/>
                </a:solidFill>
              </a:rPr>
              <a:t>) </a:t>
            </a:r>
            <a:r>
              <a:rPr lang="en-US" sz="2000" i="1" dirty="0" smtClean="0">
                <a:solidFill>
                  <a:srgbClr val="330F42"/>
                </a:solidFill>
              </a:rPr>
              <a:t>+ . . . + </a:t>
            </a:r>
            <a:r>
              <a:rPr lang="en-US" sz="2000" i="1" dirty="0" smtClean="0">
                <a:solidFill>
                  <a:srgbClr val="330F42"/>
                </a:solidFill>
              </a:rPr>
              <a:t>(b</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a:t>
            </a:r>
            <a:r>
              <a:rPr lang="en-US" sz="2000" i="1" dirty="0" smtClean="0">
                <a:solidFill>
                  <a:srgbClr val="330F42"/>
                </a:solidFill>
              </a:rPr>
              <a:t>b</a:t>
            </a:r>
            <a:r>
              <a:rPr lang="en-US" sz="2000" i="1" baseline="-25000" dirty="0" smtClean="0">
                <a:solidFill>
                  <a:srgbClr val="330F42"/>
                </a:solidFill>
              </a:rPr>
              <a:t>0</a:t>
            </a:r>
          </a:p>
          <a:p>
            <a:pPr algn="ctr">
              <a:spcBef>
                <a:spcPts val="0"/>
              </a:spcBef>
            </a:pPr>
            <a:endParaRPr lang="en-US" sz="2000" i="1" baseline="-25000" dirty="0" smtClean="0">
              <a:solidFill>
                <a:srgbClr val="330F42"/>
              </a:solidFill>
            </a:endParaRPr>
          </a:p>
          <a:p>
            <a:pPr marL="228600" indent="-228600">
              <a:lnSpc>
                <a:spcPct val="120000"/>
              </a:lnSpc>
              <a:spcBef>
                <a:spcPts val="0"/>
              </a:spcBef>
            </a:pPr>
            <a:r>
              <a:rPr lang="en-US" sz="1882" dirty="0" smtClean="0">
                <a:solidFill>
                  <a:srgbClr val="330F42"/>
                </a:solidFill>
              </a:rPr>
              <a:t>Suppose it is required to convert a decimal integer </a:t>
            </a:r>
            <a:r>
              <a:rPr lang="en-US" sz="1882" i="1" dirty="0" smtClean="0">
                <a:solidFill>
                  <a:srgbClr val="330F42"/>
                </a:solidFill>
              </a:rPr>
              <a:t>N </a:t>
            </a:r>
            <a:r>
              <a:rPr lang="en-US" sz="1882" dirty="0" smtClean="0">
                <a:solidFill>
                  <a:srgbClr val="330F42"/>
                </a:solidFill>
              </a:rPr>
              <a:t>into binary form. </a:t>
            </a:r>
            <a:r>
              <a:rPr lang="en-US" sz="1882" dirty="0" smtClean="0">
                <a:solidFill>
                  <a:srgbClr val="330F42"/>
                </a:solidFill>
              </a:rPr>
              <a:t>If we divide </a:t>
            </a:r>
            <a:r>
              <a:rPr lang="en-US" sz="1882" i="1" dirty="0" smtClean="0">
                <a:solidFill>
                  <a:srgbClr val="330F42"/>
                </a:solidFill>
              </a:rPr>
              <a:t>N</a:t>
            </a:r>
            <a:r>
              <a:rPr lang="en-US" sz="1882" dirty="0" smtClean="0">
                <a:solidFill>
                  <a:srgbClr val="330F42"/>
                </a:solidFill>
              </a:rPr>
              <a:t> by 2, in the decimal system, and obtain a quotient </a:t>
            </a:r>
            <a:r>
              <a:rPr lang="en-US" sz="1882" i="1" dirty="0" smtClean="0">
                <a:solidFill>
                  <a:srgbClr val="330F42"/>
                </a:solidFill>
              </a:rPr>
              <a:t>N</a:t>
            </a:r>
            <a:r>
              <a:rPr lang="en-US" sz="1882" baseline="-25000" dirty="0" smtClean="0">
                <a:solidFill>
                  <a:srgbClr val="330F42"/>
                </a:solidFill>
              </a:rPr>
              <a:t>1</a:t>
            </a:r>
            <a:r>
              <a:rPr lang="en-US" sz="1882" dirty="0" smtClean="0">
                <a:solidFill>
                  <a:srgbClr val="330F42"/>
                </a:solidFill>
              </a:rPr>
              <a:t> and a remainder R</a:t>
            </a:r>
            <a:r>
              <a:rPr lang="en-US" sz="1935" baseline="-25000" dirty="0" smtClean="0">
                <a:solidFill>
                  <a:srgbClr val="330F42"/>
                </a:solidFill>
              </a:rPr>
              <a:t>0</a:t>
            </a:r>
            <a:r>
              <a:rPr lang="en-US" sz="1882" dirty="0" smtClean="0">
                <a:solidFill>
                  <a:srgbClr val="330F42"/>
                </a:solidFill>
              </a:rPr>
              <a:t>, we may write</a:t>
            </a:r>
            <a:endParaRPr lang="en-US" sz="1882"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2 * N</a:t>
            </a:r>
            <a:r>
              <a:rPr lang="en-US" sz="2065" i="1" baseline="-25000" dirty="0" smtClean="0">
                <a:solidFill>
                  <a:srgbClr val="330F42"/>
                </a:solidFill>
              </a:rPr>
              <a:t>1</a:t>
            </a:r>
            <a:r>
              <a:rPr lang="en-US" sz="2000" i="1" dirty="0" smtClean="0">
                <a:solidFill>
                  <a:srgbClr val="330F42"/>
                </a:solidFill>
              </a:rPr>
              <a:t> + R</a:t>
            </a:r>
            <a:r>
              <a:rPr lang="en-US" sz="2065" i="1" baseline="-25000" dirty="0" smtClean="0">
                <a:solidFill>
                  <a:srgbClr val="330F42"/>
                </a:solidFill>
              </a:rPr>
              <a:t>0</a:t>
            </a:r>
            <a:r>
              <a:rPr lang="en-US" sz="2000" i="1" dirty="0" smtClean="0">
                <a:solidFill>
                  <a:srgbClr val="330F42"/>
                </a:solidFill>
              </a:rPr>
              <a:t> 		R</a:t>
            </a:r>
            <a:r>
              <a:rPr lang="en-US" sz="2065" i="1" baseline="-25000" dirty="0" smtClean="0">
                <a:solidFill>
                  <a:srgbClr val="330F42"/>
                </a:solidFill>
              </a:rPr>
              <a:t>0</a:t>
            </a:r>
            <a:r>
              <a:rPr lang="en-US" sz="2000" i="1" dirty="0" smtClean="0">
                <a:solidFill>
                  <a:srgbClr val="330F42"/>
                </a:solidFill>
              </a:rPr>
              <a:t> </a:t>
            </a:r>
            <a:r>
              <a:rPr lang="en-US" sz="2000" i="1" dirty="0" smtClean="0">
                <a:solidFill>
                  <a:srgbClr val="330F42"/>
                </a:solidFill>
              </a:rPr>
              <a:t>= 0 or 1</a:t>
            </a:r>
            <a:endParaRPr lang="en-US" sz="2000" i="1" dirty="0" smtClean="0">
              <a:solidFill>
                <a:srgbClr val="330F42"/>
              </a:solidFill>
            </a:endParaRPr>
          </a:p>
          <a:p>
            <a:endParaRPr lang="en-US" sz="2000" dirty="0" smtClean="0">
              <a:solidFill>
                <a:srgbClr val="330F42"/>
              </a:solidFill>
            </a:endParaRPr>
          </a:p>
          <a:p>
            <a:r>
              <a:rPr lang="en-US" sz="2000" dirty="0" smtClean="0">
                <a:solidFill>
                  <a:srgbClr val="330F42"/>
                </a:solidFill>
              </a:rPr>
              <a:t>Next</a:t>
            </a:r>
            <a:r>
              <a:rPr lang="en-US" sz="2000" dirty="0" smtClean="0">
                <a:solidFill>
                  <a:srgbClr val="330F42"/>
                </a:solidFill>
              </a:rPr>
              <a:t>, we divide the quotient </a:t>
            </a:r>
            <a:r>
              <a:rPr lang="en-US" sz="2000" i="1" dirty="0" smtClean="0">
                <a:solidFill>
                  <a:srgbClr val="330F42"/>
                </a:solidFill>
              </a:rPr>
              <a:t>N</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by </a:t>
            </a:r>
            <a:r>
              <a:rPr lang="en-US" sz="2000" i="1" dirty="0" smtClean="0">
                <a:solidFill>
                  <a:srgbClr val="330F42"/>
                </a:solidFill>
              </a:rPr>
              <a:t>2. </a:t>
            </a:r>
            <a:r>
              <a:rPr lang="en-US" sz="2000" dirty="0" smtClean="0">
                <a:solidFill>
                  <a:srgbClr val="330F42"/>
                </a:solidFill>
              </a:rPr>
              <a:t>Assume that the new quotient is </a:t>
            </a:r>
            <a:r>
              <a:rPr lang="en-US" sz="2000" i="1" dirty="0" smtClean="0">
                <a:solidFill>
                  <a:srgbClr val="330F42"/>
                </a:solidFill>
              </a:rPr>
              <a:t>N</a:t>
            </a:r>
            <a:r>
              <a:rPr lang="en-US" sz="2065" i="1" baseline="-25000" dirty="0" smtClean="0">
                <a:solidFill>
                  <a:srgbClr val="330F42"/>
                </a:solidFill>
              </a:rPr>
              <a:t>2</a:t>
            </a:r>
            <a:r>
              <a:rPr lang="en-US" sz="2000" i="1" dirty="0" smtClean="0">
                <a:solidFill>
                  <a:srgbClr val="330F42"/>
                </a:solidFill>
              </a:rPr>
              <a:t> </a:t>
            </a:r>
            <a:r>
              <a:rPr lang="en-US" sz="2000" dirty="0" smtClean="0">
                <a:solidFill>
                  <a:srgbClr val="330F42"/>
                </a:solidFill>
              </a:rPr>
              <a:t>and </a:t>
            </a:r>
            <a:r>
              <a:rPr lang="en-US" sz="2000" dirty="0" smtClean="0">
                <a:solidFill>
                  <a:srgbClr val="330F42"/>
                </a:solidFill>
              </a:rPr>
              <a:t>the new </a:t>
            </a:r>
            <a:r>
              <a:rPr lang="en-US" sz="2000" dirty="0" smtClean="0">
                <a:solidFill>
                  <a:srgbClr val="330F42"/>
                </a:solidFill>
              </a:rPr>
              <a:t>remainder </a:t>
            </a:r>
            <a:r>
              <a:rPr lang="en-US" sz="2000" i="1" dirty="0" smtClean="0">
                <a:solidFill>
                  <a:srgbClr val="330F42"/>
                </a:solidFill>
              </a:rPr>
              <a:t>R</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Then</a:t>
            </a:r>
            <a:endParaRPr lang="en-US" sz="2000" dirty="0" smtClean="0">
              <a:solidFill>
                <a:srgbClr val="330F42"/>
              </a:solidFill>
            </a:endParaRPr>
          </a:p>
          <a:p>
            <a:pPr algn="ctr"/>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1</a:t>
            </a:r>
            <a:r>
              <a:rPr lang="en-US" sz="2000" i="1" dirty="0" smtClean="0">
                <a:solidFill>
                  <a:srgbClr val="330F42"/>
                </a:solidFill>
              </a:rPr>
              <a:t> </a:t>
            </a:r>
            <a:r>
              <a:rPr lang="en-US" sz="2000" i="1" dirty="0" smtClean="0">
                <a:solidFill>
                  <a:srgbClr val="330F42"/>
                </a:solidFill>
              </a:rPr>
              <a:t>= 2 * N</a:t>
            </a:r>
            <a:r>
              <a:rPr lang="en-US" sz="2065" i="1" baseline="-25000" dirty="0" smtClean="0">
                <a:solidFill>
                  <a:srgbClr val="330F42"/>
                </a:solidFill>
              </a:rPr>
              <a:t>2</a:t>
            </a:r>
            <a:r>
              <a:rPr lang="en-US" sz="2000" i="1" dirty="0" smtClean="0">
                <a:solidFill>
                  <a:srgbClr val="330F42"/>
                </a:solidFill>
              </a:rPr>
              <a:t> + R</a:t>
            </a:r>
            <a:r>
              <a:rPr lang="en-US" sz="2065" i="1" baseline="-25000" dirty="0" smtClean="0">
                <a:solidFill>
                  <a:srgbClr val="330F42"/>
                </a:solidFill>
              </a:rPr>
              <a:t>1</a:t>
            </a:r>
            <a:r>
              <a:rPr lang="en-US" sz="2000" i="1" dirty="0" smtClean="0">
                <a:solidFill>
                  <a:srgbClr val="330F42"/>
                </a:solidFill>
              </a:rPr>
              <a:t> 		R</a:t>
            </a:r>
            <a:r>
              <a:rPr lang="en-US" sz="2065" i="1" baseline="-25000" dirty="0" smtClean="0">
                <a:solidFill>
                  <a:srgbClr val="330F42"/>
                </a:solidFill>
              </a:rPr>
              <a:t>1</a:t>
            </a:r>
            <a:r>
              <a:rPr lang="en-US" sz="2000" i="1" dirty="0" smtClean="0">
                <a:solidFill>
                  <a:srgbClr val="330F42"/>
                </a:solidFill>
              </a:rPr>
              <a:t> </a:t>
            </a:r>
            <a:r>
              <a:rPr lang="en-US" sz="2000" i="1" dirty="0" smtClean="0">
                <a:solidFill>
                  <a:srgbClr val="330F42"/>
                </a:solidFill>
              </a:rPr>
              <a:t>= 0 or 1</a:t>
            </a:r>
            <a:endParaRPr lang="en-US" sz="2000" i="1" dirty="0" smtClean="0">
              <a:solidFill>
                <a:srgbClr val="330F42"/>
              </a:solidFill>
            </a:endParaRPr>
          </a:p>
          <a:p>
            <a:endParaRPr lang="en-US" sz="2000" dirty="0" smtClean="0">
              <a:solidFill>
                <a:srgbClr val="330F42"/>
              </a:solidFill>
            </a:endParaRPr>
          </a:p>
          <a:p>
            <a:r>
              <a:rPr lang="en-US" sz="2000" dirty="0" smtClean="0">
                <a:solidFill>
                  <a:srgbClr val="330F42"/>
                </a:solidFill>
              </a:rPr>
              <a:t>so </a:t>
            </a:r>
            <a:r>
              <a:rPr lang="en-US" sz="2000" dirty="0" smtClean="0">
                <a:solidFill>
                  <a:srgbClr val="330F42"/>
                </a:solidFill>
              </a:rPr>
              <a:t>that</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2(2N</a:t>
            </a:r>
            <a:r>
              <a:rPr lang="en-US" sz="2000" i="1" baseline="-25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r>
              <a:rPr lang="en-US" sz="2000" i="1" dirty="0" smtClean="0">
                <a:solidFill>
                  <a:srgbClr val="330F42"/>
                </a:solidFill>
              </a:rPr>
              <a:t> = (N</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endParaRPr lang="en-US" sz="2000" i="1" baseline="-25000" dirty="0" smtClean="0">
              <a:solidFill>
                <a:srgbClr val="330F42"/>
              </a:solidFill>
            </a:endParaRPr>
          </a:p>
          <a:p>
            <a:endParaRPr lang="en-US" sz="2000" dirty="0" smtClean="0">
              <a:solidFill>
                <a:srgbClr val="330F42"/>
              </a:solidFill>
            </a:endParaRPr>
          </a:p>
          <a:p>
            <a:r>
              <a:rPr lang="en-US" sz="2000" dirty="0" smtClean="0">
                <a:solidFill>
                  <a:srgbClr val="330F42"/>
                </a:solidFill>
              </a:rPr>
              <a:t>If </a:t>
            </a:r>
            <a:r>
              <a:rPr lang="en-US" sz="2000" dirty="0" smtClean="0">
                <a:solidFill>
                  <a:srgbClr val="330F42"/>
                </a:solidFill>
              </a:rPr>
              <a:t>next</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2</a:t>
            </a:r>
            <a:r>
              <a:rPr lang="en-US" sz="2000" i="1" dirty="0" smtClean="0">
                <a:solidFill>
                  <a:srgbClr val="330F42"/>
                </a:solidFill>
              </a:rPr>
              <a:t> </a:t>
            </a:r>
            <a:r>
              <a:rPr lang="en-US" sz="2000" i="1" dirty="0" smtClean="0">
                <a:solidFill>
                  <a:srgbClr val="330F42"/>
                </a:solidFill>
              </a:rPr>
              <a:t>= 2N</a:t>
            </a:r>
            <a:r>
              <a:rPr lang="en-US" sz="2000" i="1" baseline="-25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p>
          <a:p>
            <a:endParaRPr lang="en-US" sz="2000" i="1" baseline="-25000" dirty="0" smtClean="0">
              <a:solidFill>
                <a:srgbClr val="330F42"/>
              </a:solidFill>
            </a:endParaRPr>
          </a:p>
          <a:p>
            <a:r>
              <a:rPr lang="en-US" sz="2000" dirty="0" smtClean="0">
                <a:solidFill>
                  <a:srgbClr val="330F42"/>
                </a:solidFill>
              </a:rPr>
              <a:t>we </a:t>
            </a:r>
            <a:r>
              <a:rPr lang="en-US" sz="2000" dirty="0" smtClean="0">
                <a:solidFill>
                  <a:srgbClr val="330F42"/>
                </a:solidFill>
              </a:rPr>
              <a:t>have</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(N</a:t>
            </a:r>
            <a:r>
              <a:rPr lang="en-US" sz="2000" i="1" baseline="-25000" dirty="0" smtClean="0">
                <a:solidFill>
                  <a:srgbClr val="330F42"/>
                </a:solidFill>
              </a:rPr>
              <a:t>3</a:t>
            </a:r>
            <a:r>
              <a:rPr lang="en-US" sz="2000" i="1" dirty="0" smtClean="0">
                <a:solidFill>
                  <a:srgbClr val="330F42"/>
                </a:solidFill>
              </a:rPr>
              <a:t> * 2</a:t>
            </a:r>
            <a:r>
              <a:rPr lang="en-US" sz="2000" i="1" baseline="30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p>
        </p:txBody>
      </p:sp>
      <p:pic>
        <p:nvPicPr>
          <p:cNvPr id="15" name="Picture 14"/>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p:nvSpPr>
          <p:cNvPr id="17" name="Right Arrow 1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3401" y="609600"/>
            <a:ext cx="5791200" cy="4953000"/>
          </a:xfrm>
        </p:spPr>
        <p:txBody>
          <a:bodyPr>
            <a:noAutofit/>
          </a:bodyPr>
          <a:lstStyle/>
          <a:p>
            <a:r>
              <a:rPr lang="en-US" sz="1800" dirty="0" smtClean="0">
                <a:solidFill>
                  <a:srgbClr val="330F42"/>
                </a:solidFill>
              </a:rPr>
              <a:t>Because </a:t>
            </a:r>
            <a:r>
              <a:rPr lang="en-US" sz="1800" i="1" dirty="0" smtClean="0">
                <a:solidFill>
                  <a:srgbClr val="330F42"/>
                </a:solidFill>
              </a:rPr>
              <a:t>N</a:t>
            </a:r>
            <a:r>
              <a:rPr lang="en-US" sz="1800" i="1" dirty="0" smtClean="0">
                <a:solidFill>
                  <a:srgbClr val="330F42"/>
                </a:solidFill>
              </a:rPr>
              <a:t> &gt;N</a:t>
            </a:r>
            <a:r>
              <a:rPr lang="en-US" sz="1800" i="1" baseline="-25000" dirty="0" smtClean="0">
                <a:solidFill>
                  <a:srgbClr val="330F42"/>
                </a:solidFill>
              </a:rPr>
              <a:t>1</a:t>
            </a:r>
            <a:r>
              <a:rPr lang="en-US" sz="1800" i="1" dirty="0" smtClean="0">
                <a:solidFill>
                  <a:srgbClr val="330F42"/>
                </a:solidFill>
              </a:rPr>
              <a:t> &gt; N</a:t>
            </a:r>
            <a:r>
              <a:rPr lang="en-US" sz="1800" i="1" baseline="-25000" dirty="0" smtClean="0">
                <a:solidFill>
                  <a:srgbClr val="330F42"/>
                </a:solidFill>
              </a:rPr>
              <a:t>2 . . . </a:t>
            </a:r>
            <a:r>
              <a:rPr lang="en-US" sz="1800" i="1" dirty="0" smtClean="0">
                <a:solidFill>
                  <a:srgbClr val="330F42"/>
                </a:solidFill>
              </a:rPr>
              <a:t>, </a:t>
            </a:r>
            <a:r>
              <a:rPr lang="en-US" sz="1800" dirty="0" smtClean="0">
                <a:solidFill>
                  <a:srgbClr val="330F42"/>
                </a:solidFill>
              </a:rPr>
              <a:t>continuing this sequence will eventually produce a </a:t>
            </a:r>
            <a:r>
              <a:rPr lang="en-US" sz="1800" dirty="0" smtClean="0">
                <a:solidFill>
                  <a:srgbClr val="330F42"/>
                </a:solidFill>
              </a:rPr>
              <a:t>quotient </a:t>
            </a:r>
            <a:r>
              <a:rPr lang="en-US" sz="1800" i="1" dirty="0" smtClean="0">
                <a:solidFill>
                  <a:srgbClr val="330F42"/>
                </a:solidFill>
              </a:rPr>
              <a:t>N</a:t>
            </a:r>
            <a:r>
              <a:rPr lang="en-US" sz="1800" i="1" baseline="-25000" dirty="0" smtClean="0">
                <a:solidFill>
                  <a:srgbClr val="330F42"/>
                </a:solidFill>
              </a:rPr>
              <a:t>m</a:t>
            </a:r>
            <a:r>
              <a:rPr lang="en-US" sz="1800" i="1" baseline="-25000" dirty="0" smtClean="0">
                <a:solidFill>
                  <a:srgbClr val="330F42"/>
                </a:solidFill>
              </a:rPr>
              <a:t>-1 </a:t>
            </a:r>
            <a:r>
              <a:rPr lang="en-US" sz="1800" i="1" dirty="0" smtClean="0">
                <a:solidFill>
                  <a:srgbClr val="330F42"/>
                </a:solidFill>
              </a:rPr>
              <a:t>= 1 (</a:t>
            </a:r>
            <a:r>
              <a:rPr lang="en-US" sz="1800" dirty="0" smtClean="0">
                <a:solidFill>
                  <a:srgbClr val="330F42"/>
                </a:solidFill>
              </a:rPr>
              <a:t>except for the decimal integers 0 and 1, whose binary </a:t>
            </a:r>
            <a:r>
              <a:rPr lang="en-US" sz="1800" dirty="0" smtClean="0">
                <a:solidFill>
                  <a:srgbClr val="330F42"/>
                </a:solidFill>
              </a:rPr>
              <a:t>equivalents are </a:t>
            </a:r>
            <a:r>
              <a:rPr lang="en-US" sz="1800" dirty="0" smtClean="0">
                <a:solidFill>
                  <a:srgbClr val="330F42"/>
                </a:solidFill>
              </a:rPr>
              <a:t>0 and 1, respectively) and a remainder </a:t>
            </a:r>
            <a:r>
              <a:rPr lang="en-US" sz="1800" i="1" dirty="0" smtClean="0">
                <a:solidFill>
                  <a:srgbClr val="330F42"/>
                </a:solidFill>
              </a:rPr>
              <a:t>R</a:t>
            </a:r>
            <a:r>
              <a:rPr lang="en-US" sz="1800" i="1" baseline="-25000" dirty="0" smtClean="0">
                <a:solidFill>
                  <a:srgbClr val="330F42"/>
                </a:solidFill>
              </a:rPr>
              <a:t>m-2</a:t>
            </a:r>
            <a:r>
              <a:rPr lang="en-US" sz="1800" i="1" dirty="0" smtClean="0">
                <a:solidFill>
                  <a:srgbClr val="330F42"/>
                </a:solidFill>
              </a:rPr>
              <a:t>, </a:t>
            </a:r>
            <a:r>
              <a:rPr lang="en-US" sz="1800" dirty="0" smtClean="0">
                <a:solidFill>
                  <a:srgbClr val="330F42"/>
                </a:solidFill>
              </a:rPr>
              <a:t>which</a:t>
            </a:r>
            <a:r>
              <a:rPr lang="en-US" sz="1800" i="1" dirty="0" smtClean="0">
                <a:solidFill>
                  <a:srgbClr val="330F42"/>
                </a:solidFill>
              </a:rPr>
              <a:t> </a:t>
            </a:r>
            <a:r>
              <a:rPr lang="en-US" sz="1800" dirty="0" smtClean="0">
                <a:solidFill>
                  <a:srgbClr val="330F42"/>
                </a:solidFill>
              </a:rPr>
              <a:t>is 0 or 1. </a:t>
            </a:r>
            <a:r>
              <a:rPr lang="en-US" sz="1800" dirty="0" smtClean="0">
                <a:solidFill>
                  <a:srgbClr val="330F42"/>
                </a:solidFill>
              </a:rPr>
              <a:t>Then</a:t>
            </a:r>
          </a:p>
          <a:p>
            <a:endParaRPr lang="en-US" sz="1800" dirty="0" smtClean="0">
              <a:solidFill>
                <a:srgbClr val="330F42"/>
              </a:solidFill>
            </a:endParaRPr>
          </a:p>
          <a:p>
            <a:pPr algn="ctr"/>
            <a:r>
              <a:rPr lang="en-US" sz="1600" i="1" dirty="0" smtClean="0">
                <a:solidFill>
                  <a:srgbClr val="330F42"/>
                </a:solidFill>
              </a:rPr>
              <a:t>N = (1 * 2</a:t>
            </a:r>
            <a:r>
              <a:rPr lang="en-US" sz="1600" i="1" baseline="30000" dirty="0" smtClean="0">
                <a:solidFill>
                  <a:srgbClr val="330F42"/>
                </a:solidFill>
              </a:rPr>
              <a:t>m-1</a:t>
            </a:r>
            <a:r>
              <a:rPr lang="en-US" sz="1600" i="1" dirty="0" smtClean="0">
                <a:solidFill>
                  <a:srgbClr val="330F42"/>
                </a:solidFill>
              </a:rPr>
              <a:t>) + (R</a:t>
            </a:r>
            <a:r>
              <a:rPr lang="en-US" sz="1600" i="1" baseline="-25000" dirty="0" smtClean="0">
                <a:solidFill>
                  <a:srgbClr val="330F42"/>
                </a:solidFill>
              </a:rPr>
              <a:t>m-2</a:t>
            </a:r>
            <a:r>
              <a:rPr lang="en-US" sz="1600" i="1" dirty="0" smtClean="0">
                <a:solidFill>
                  <a:srgbClr val="330F42"/>
                </a:solidFill>
              </a:rPr>
              <a:t> * </a:t>
            </a:r>
            <a:r>
              <a:rPr lang="en-US" sz="1600" i="1" dirty="0" smtClean="0">
                <a:solidFill>
                  <a:srgbClr val="330F42"/>
                </a:solidFill>
              </a:rPr>
              <a:t>2</a:t>
            </a:r>
            <a:r>
              <a:rPr lang="en-US" sz="1600" i="1" baseline="30000" dirty="0" smtClean="0">
                <a:solidFill>
                  <a:srgbClr val="330F42"/>
                </a:solidFill>
              </a:rPr>
              <a:t>m-2</a:t>
            </a:r>
            <a:r>
              <a:rPr lang="en-US" sz="1600" i="1" dirty="0" smtClean="0">
                <a:solidFill>
                  <a:srgbClr val="330F42"/>
                </a:solidFill>
              </a:rPr>
              <a:t>) +</a:t>
            </a:r>
            <a:r>
              <a:rPr lang="en-US" sz="1600" i="1" dirty="0" smtClean="0">
                <a:solidFill>
                  <a:srgbClr val="330F42"/>
                </a:solidFill>
              </a:rPr>
              <a:t> . . . </a:t>
            </a:r>
            <a:r>
              <a:rPr lang="en-US" sz="1600" i="1" dirty="0" smtClean="0">
                <a:solidFill>
                  <a:srgbClr val="330F42"/>
                </a:solidFill>
              </a:rPr>
              <a:t>+ (R</a:t>
            </a:r>
            <a:r>
              <a:rPr lang="en-US" sz="1600" i="1" baseline="-25000" dirty="0" smtClean="0">
                <a:solidFill>
                  <a:srgbClr val="330F42"/>
                </a:solidFill>
              </a:rPr>
              <a:t>2</a:t>
            </a:r>
            <a:r>
              <a:rPr lang="en-US" sz="1600" i="1" dirty="0" smtClean="0">
                <a:solidFill>
                  <a:srgbClr val="330F42"/>
                </a:solidFill>
              </a:rPr>
              <a:t> * 2</a:t>
            </a:r>
            <a:r>
              <a:rPr lang="en-US" sz="1600" i="1" baseline="30000" dirty="0" smtClean="0">
                <a:solidFill>
                  <a:srgbClr val="330F42"/>
                </a:solidFill>
              </a:rPr>
              <a:t>2</a:t>
            </a:r>
            <a:r>
              <a:rPr lang="en-US" sz="1600" i="1" dirty="0" smtClean="0">
                <a:solidFill>
                  <a:srgbClr val="330F42"/>
                </a:solidFill>
              </a:rPr>
              <a:t>) + (R</a:t>
            </a:r>
            <a:r>
              <a:rPr lang="en-US" sz="1600" i="1" baseline="-25000" dirty="0" smtClean="0">
                <a:solidFill>
                  <a:srgbClr val="330F42"/>
                </a:solidFill>
              </a:rPr>
              <a:t>1</a:t>
            </a:r>
            <a:r>
              <a:rPr lang="en-US" sz="1600" i="1" dirty="0" smtClean="0">
                <a:solidFill>
                  <a:srgbClr val="330F42"/>
                </a:solidFill>
              </a:rPr>
              <a:t> * 2</a:t>
            </a:r>
            <a:r>
              <a:rPr lang="en-US" sz="1600" i="1" baseline="30000" dirty="0" smtClean="0">
                <a:solidFill>
                  <a:srgbClr val="330F42"/>
                </a:solidFill>
              </a:rPr>
              <a:t>1</a:t>
            </a:r>
            <a:r>
              <a:rPr lang="en-US" sz="1600" i="1" dirty="0" smtClean="0">
                <a:solidFill>
                  <a:srgbClr val="330F42"/>
                </a:solidFill>
              </a:rPr>
              <a:t>) + R</a:t>
            </a:r>
            <a:r>
              <a:rPr lang="en-US" sz="1600" i="1" baseline="-25000" dirty="0" smtClean="0">
                <a:solidFill>
                  <a:srgbClr val="330F42"/>
                </a:solidFill>
              </a:rPr>
              <a:t>0</a:t>
            </a:r>
            <a:endParaRPr lang="en-US" sz="1600" i="1" baseline="-25000" dirty="0" smtClean="0">
              <a:solidFill>
                <a:srgbClr val="330F42"/>
              </a:solidFill>
            </a:endParaRPr>
          </a:p>
          <a:p>
            <a:endParaRPr lang="en-US" sz="1800" dirty="0" smtClean="0">
              <a:solidFill>
                <a:srgbClr val="330F42"/>
              </a:solidFill>
            </a:endParaRPr>
          </a:p>
          <a:p>
            <a:r>
              <a:rPr lang="en-US" sz="1800" dirty="0" smtClean="0">
                <a:solidFill>
                  <a:srgbClr val="330F42"/>
                </a:solidFill>
              </a:rPr>
              <a:t>which </a:t>
            </a:r>
            <a:r>
              <a:rPr lang="en-US" sz="1800" dirty="0" smtClean="0">
                <a:solidFill>
                  <a:srgbClr val="330F42"/>
                </a:solidFill>
              </a:rPr>
              <a:t>is the binary form of </a:t>
            </a:r>
            <a:r>
              <a:rPr lang="en-US" sz="1800" i="1" dirty="0" smtClean="0">
                <a:solidFill>
                  <a:srgbClr val="330F42"/>
                </a:solidFill>
              </a:rPr>
              <a:t>N. </a:t>
            </a:r>
            <a:r>
              <a:rPr lang="en-US" sz="1800" dirty="0" smtClean="0">
                <a:solidFill>
                  <a:srgbClr val="330F42"/>
                </a:solidFill>
              </a:rPr>
              <a:t>Hence, we convert from base 10 to base 2 by </a:t>
            </a:r>
            <a:r>
              <a:rPr lang="en-US" sz="1800" dirty="0" smtClean="0">
                <a:solidFill>
                  <a:srgbClr val="330F42"/>
                </a:solidFill>
              </a:rPr>
              <a:t>repeated divisions </a:t>
            </a:r>
            <a:r>
              <a:rPr lang="en-US" sz="1800" dirty="0" smtClean="0">
                <a:solidFill>
                  <a:srgbClr val="330F42"/>
                </a:solidFill>
              </a:rPr>
              <a:t>by 2. The remainders and the final quotient, 1, give us, in order of </a:t>
            </a:r>
            <a:r>
              <a:rPr lang="en-US" sz="1800" dirty="0" smtClean="0">
                <a:solidFill>
                  <a:srgbClr val="330F42"/>
                </a:solidFill>
              </a:rPr>
              <a:t>increasing significance</a:t>
            </a:r>
            <a:r>
              <a:rPr lang="en-US" sz="1800" dirty="0" smtClean="0">
                <a:solidFill>
                  <a:srgbClr val="330F42"/>
                </a:solidFill>
              </a:rPr>
              <a:t>, the binary digits of </a:t>
            </a:r>
            <a:r>
              <a:rPr lang="en-US" sz="1800" i="1" dirty="0" smtClean="0">
                <a:solidFill>
                  <a:srgbClr val="330F42"/>
                </a:solidFill>
              </a:rPr>
              <a:t>N</a:t>
            </a:r>
            <a:r>
              <a:rPr lang="en-US" sz="1800" i="1" dirty="0" smtClean="0">
                <a:solidFill>
                  <a:srgbClr val="330F42"/>
                </a:solidFill>
              </a:rPr>
              <a:t>.</a:t>
            </a:r>
          </a:p>
          <a:p>
            <a:endParaRPr lang="en-US" sz="1800" i="1" dirty="0" smtClean="0">
              <a:solidFill>
                <a:srgbClr val="330F42"/>
              </a:solidFill>
            </a:endParaRPr>
          </a:p>
          <a:p>
            <a:r>
              <a:rPr lang="en-US" sz="1800" i="1" dirty="0" smtClean="0">
                <a:solidFill>
                  <a:srgbClr val="330F42"/>
                </a:solidFill>
              </a:rPr>
              <a:t> </a:t>
            </a:r>
            <a:r>
              <a:rPr lang="en-US" sz="1800" i="1" dirty="0" smtClean="0">
                <a:solidFill>
                  <a:srgbClr val="330F42"/>
                </a:solidFill>
              </a:rPr>
              <a:t>Figure 9.1 shows two examples.</a:t>
            </a:r>
            <a:endParaRPr lang="en-US" sz="1800" dirty="0">
              <a:solidFill>
                <a:srgbClr val="330F42"/>
              </a:solidFill>
            </a:endParaRPr>
          </a:p>
        </p:txBody>
      </p:sp>
      <p:sp>
        <p:nvSpPr>
          <p:cNvPr id="5" name="TextBox 4"/>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pic>
        <p:nvPicPr>
          <p:cNvPr id="6" name="Picture 5"/>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useBgFill="1">
        <p:nvSpPr>
          <p:cNvPr id="7" name="TextBox 6"/>
          <p:cNvSpPr txBox="1"/>
          <p:nvPr/>
        </p:nvSpPr>
        <p:spPr>
          <a:xfrm>
            <a:off x="230920" y="4585746"/>
            <a:ext cx="378680" cy="595854"/>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990600"/>
            <a:ext cx="3255264" cy="1162050"/>
          </a:xfrm>
        </p:spPr>
        <p:txBody>
          <a:bodyPr>
            <a:normAutofit/>
          </a:bodyPr>
          <a:lstStyle/>
          <a:p>
            <a:pPr algn="ctr"/>
            <a:r>
              <a:rPr lang="en-US" sz="3600" dirty="0" smtClean="0">
                <a:effectLst>
                  <a:outerShdw blurRad="38100" dist="38100" dir="2700000" algn="tl">
                    <a:srgbClr val="000000">
                      <a:alpha val="43137"/>
                    </a:srgbClr>
                  </a:outerShdw>
                </a:effectLst>
              </a:rPr>
              <a:t>Figure 9.1</a:t>
            </a:r>
            <a:endParaRPr lang="en-US" sz="36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00" y="2895600"/>
            <a:ext cx="3255264" cy="3459163"/>
          </a:xfrm>
        </p:spPr>
        <p:txBody>
          <a:bodyPr>
            <a:normAutofit/>
          </a:bodyPr>
          <a:lstStyle/>
          <a:p>
            <a:pPr algn="ctr"/>
            <a:r>
              <a:rPr lang="en-US" sz="2400" dirty="0" smtClean="0">
                <a:effectLst>
                  <a:outerShdw blurRad="38100" dist="38100" dir="2700000" algn="tl">
                    <a:srgbClr val="000000">
                      <a:alpha val="43137"/>
                    </a:srgbClr>
                  </a:outerShdw>
                </a:effectLst>
              </a:rPr>
              <a:t>Examples of Converting from Decimal Notation to Binary Notation for Integers</a:t>
            </a:r>
            <a:endParaRPr lang="en-US" sz="2400" dirty="0">
              <a:effectLst>
                <a:outerShdw blurRad="38100" dist="38100" dir="2700000" algn="tl">
                  <a:srgbClr val="000000">
                    <a:alpha val="43137"/>
                  </a:srgbClr>
                </a:outerShdw>
              </a:effectLst>
            </a:endParaRPr>
          </a:p>
        </p:txBody>
      </p:sp>
      <p:pic>
        <p:nvPicPr>
          <p:cNvPr id="6" name="Picture 5" descr="f1.pdf"/>
          <p:cNvPicPr>
            <a:picLocks noChangeAspect="1"/>
          </p:cNvPicPr>
          <p:nvPr/>
        </p:nvPicPr>
        <mc:AlternateContent>
          <mc:Choice xmlns:ma="http://schemas.microsoft.com/office/mac/drawingml/2008/main" Requires="ma">
            <p:blipFill>
              <a:blip r:embed="rId3"/>
              <a:srcRect l="22353" t="2727" r="11765" b="18182"/>
              <a:stretch>
                <a:fillRect/>
              </a:stretch>
            </p:blipFill>
          </mc:Choice>
          <mc:Fallback>
            <p:blipFill>
              <a:blip r:embed="rId4"/>
              <a:srcRect l="22353" t="2727" r="11765" b="18182"/>
              <a:stretch>
                <a:fillRect/>
              </a:stretch>
            </p:blipFill>
          </mc:Fallback>
        </mc:AlternateContent>
        <p:spPr>
          <a:xfrm>
            <a:off x="4345521" y="0"/>
            <a:ext cx="4414262" cy="6858000"/>
          </a:xfrm>
          <a:prstGeom prst="rect">
            <a:avLst/>
          </a:prstGeom>
        </p:spPr>
      </p:pic>
      <p:cxnSp>
        <p:nvCxnSpPr>
          <p:cNvPr id="11" name="Straight Connector 10"/>
          <p:cNvCxnSpPr/>
          <p:nvPr/>
        </p:nvCxnSpPr>
        <p:spPr>
          <a:xfrm>
            <a:off x="990600" y="25146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itle 16"/>
          <p:cNvSpPr>
            <a:spLocks noGrp="1"/>
          </p:cNvSpPr>
          <p:nvPr>
            <p:ph type="title"/>
          </p:nvPr>
        </p:nvSpPr>
        <p:spPr>
          <a:xfrm>
            <a:off x="381000" y="-381000"/>
            <a:ext cx="6191157" cy="6629400"/>
          </a:xfrm>
        </p:spPr>
        <p:txBody>
          <a:bodyPr>
            <a:normAutofit/>
          </a:bodyPr>
          <a:lstStyle/>
          <a:p>
            <a:r>
              <a:rPr lang="en-US" sz="2000" dirty="0" smtClean="0">
                <a:solidFill>
                  <a:schemeClr val="tx2"/>
                </a:solidFill>
              </a:rPr>
              <a:t>For the fractional part, recall that in binary notation, a number with a value between 0 and 1 is represented by</a:t>
            </a:r>
            <a:r>
              <a:rPr lang="en-US" sz="800" dirty="0" smtClean="0">
                <a:solidFill>
                  <a:schemeClr val="tx2"/>
                </a:solidFill>
                <a:effectLst>
                  <a:outerShdw blurRad="38100" dist="38100" dir="2700000" algn="tl">
                    <a:srgbClr val="000000">
                      <a:alpha val="43137"/>
                    </a:srgbClr>
                  </a:outerShdw>
                </a:effectLst>
              </a:rPr>
              <a:t/>
            </a:r>
            <a:br>
              <a:rPr lang="en-US" sz="800" dirty="0" smtClean="0">
                <a:solidFill>
                  <a:schemeClr val="tx2"/>
                </a:solidFill>
                <a:effectLst>
                  <a:outerShdw blurRad="38100" dist="38100" dir="2700000" algn="tl">
                    <a:srgbClr val="000000">
                      <a:alpha val="43137"/>
                    </a:srgbClr>
                  </a:outerShdw>
                </a:effectLst>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0</a:t>
            </a:r>
            <a:r>
              <a:rPr lang="en-US" sz="2000" dirty="0" smtClean="0">
                <a:solidFill>
                  <a:schemeClr val="tx2"/>
                </a:solidFill>
              </a:rPr>
              <a:t>.</a:t>
            </a:r>
            <a:r>
              <a:rPr lang="en-US" sz="2000" i="1" dirty="0" smtClean="0">
                <a:solidFill>
                  <a:schemeClr val="tx2"/>
                </a:solidFill>
              </a:rPr>
              <a:t>b</a:t>
            </a:r>
            <a:r>
              <a:rPr lang="en-US" sz="2000" i="1" baseline="-25000" dirty="0" smtClean="0">
                <a:solidFill>
                  <a:schemeClr val="tx2"/>
                </a:solidFill>
              </a:rPr>
              <a:t>-</a:t>
            </a:r>
            <a:r>
              <a:rPr lang="en-US" sz="2000" i="1" baseline="-25000" dirty="0" smtClean="0">
                <a:solidFill>
                  <a:schemeClr val="tx2"/>
                </a:solidFill>
              </a:rPr>
              <a:t>1</a:t>
            </a:r>
            <a:r>
              <a:rPr lang="en-US" sz="2000" i="1" dirty="0" smtClean="0">
                <a:solidFill>
                  <a:schemeClr val="tx2"/>
                </a:solidFill>
              </a:rPr>
              <a:t>b</a:t>
            </a:r>
            <a:r>
              <a:rPr lang="en-US" sz="2000" i="1" baseline="-25000" dirty="0" smtClean="0">
                <a:solidFill>
                  <a:schemeClr val="tx2"/>
                </a:solidFill>
              </a:rPr>
              <a:t>-2</a:t>
            </a:r>
            <a:r>
              <a:rPr lang="en-US" sz="2000" i="1" dirty="0" smtClean="0">
                <a:solidFill>
                  <a:schemeClr val="tx2"/>
                </a:solidFill>
              </a:rPr>
              <a:t>b</a:t>
            </a:r>
            <a:r>
              <a:rPr lang="en-US" sz="2000" i="1" baseline="-25000" dirty="0" smtClean="0">
                <a:solidFill>
                  <a:schemeClr val="tx2"/>
                </a:solidFill>
              </a:rPr>
              <a:t>-3</a:t>
            </a:r>
            <a:r>
              <a:rPr lang="en-US" sz="2000" i="1" dirty="0" smtClean="0">
                <a:solidFill>
                  <a:schemeClr val="tx2"/>
                </a:solidFill>
              </a:rPr>
              <a:t> . . . 	   b</a:t>
            </a:r>
            <a:r>
              <a:rPr lang="en-US" sz="2000" i="1" baseline="-25000" dirty="0" smtClean="0">
                <a:solidFill>
                  <a:schemeClr val="tx2"/>
                </a:solidFill>
              </a:rPr>
              <a:t>i</a:t>
            </a:r>
            <a:r>
              <a:rPr lang="en-US" sz="2000" i="1" dirty="0" smtClean="0">
                <a:solidFill>
                  <a:schemeClr val="tx2"/>
                </a:solidFill>
              </a:rPr>
              <a:t> </a:t>
            </a:r>
            <a:r>
              <a:rPr lang="en-US" sz="2000" i="1" dirty="0" smtClean="0">
                <a:solidFill>
                  <a:schemeClr val="tx2"/>
                </a:solidFill>
              </a:rPr>
              <a:t>= 0 or 1</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and </a:t>
            </a:r>
            <a:r>
              <a:rPr lang="en-US" sz="2000" dirty="0" smtClean="0">
                <a:solidFill>
                  <a:schemeClr val="tx2"/>
                </a:solidFill>
              </a:rPr>
              <a:t>has the value</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-2</a:t>
            </a:r>
            <a:r>
              <a:rPr lang="en-US" sz="2000" i="1" dirty="0" smtClean="0">
                <a:solidFill>
                  <a:schemeClr val="tx2"/>
                </a:solidFill>
              </a:rPr>
              <a:t>) + (b</a:t>
            </a:r>
            <a:r>
              <a:rPr lang="en-US" sz="2000" i="1" baseline="-25000" dirty="0" smtClean="0">
                <a:solidFill>
                  <a:schemeClr val="tx2"/>
                </a:solidFill>
              </a:rPr>
              <a:t>-3 </a:t>
            </a:r>
            <a:r>
              <a:rPr lang="en-US" sz="2000" i="1" dirty="0" smtClean="0">
                <a:solidFill>
                  <a:schemeClr val="tx2"/>
                </a:solidFill>
              </a:rPr>
              <a:t>* 2</a:t>
            </a:r>
            <a:r>
              <a:rPr lang="en-US" sz="2000" i="1" baseline="30000" dirty="0" smtClean="0">
                <a:solidFill>
                  <a:schemeClr val="tx2"/>
                </a:solidFill>
              </a:rPr>
              <a:t>-3</a:t>
            </a:r>
            <a:r>
              <a:rPr lang="en-US" sz="2000" i="1" dirty="0" smtClean="0">
                <a:solidFill>
                  <a:schemeClr val="tx2"/>
                </a:solidFill>
              </a:rPr>
              <a:t>) . . .</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This </a:t>
            </a:r>
            <a:r>
              <a:rPr lang="en-US" sz="2000" dirty="0" smtClean="0">
                <a:solidFill>
                  <a:schemeClr val="tx2"/>
                </a:solidFill>
              </a:rPr>
              <a:t>can be rewritten as</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2</a:t>
            </a:r>
            <a:r>
              <a:rPr lang="en-US" sz="2000" baseline="30000" dirty="0" smtClean="0">
                <a:solidFill>
                  <a:schemeClr val="tx2"/>
                </a:solidFill>
              </a:rPr>
              <a:t>-1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r>
              <a:rPr lang="en-US" sz="2000" i="1" dirty="0" smtClean="0">
                <a:solidFill>
                  <a:schemeClr val="tx2"/>
                </a:solidFill>
              </a:rPr>
              <a:t>)</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Suppose </a:t>
            </a:r>
            <a:r>
              <a:rPr lang="en-US" sz="2000" dirty="0" smtClean="0">
                <a:solidFill>
                  <a:schemeClr val="tx2"/>
                </a:solidFill>
              </a:rPr>
              <a:t>we want to </a:t>
            </a:r>
            <a:r>
              <a:rPr lang="en-US" sz="2000" dirty="0" smtClean="0">
                <a:solidFill>
                  <a:schemeClr val="tx2"/>
                </a:solidFill>
              </a:rPr>
              <a:t>convert the </a:t>
            </a:r>
            <a:r>
              <a:rPr lang="en-US" sz="2000" dirty="0" smtClean="0">
                <a:solidFill>
                  <a:schemeClr val="tx2"/>
                </a:solidFill>
              </a:rPr>
              <a:t>number</a:t>
            </a:r>
            <a:r>
              <a:rPr lang="en-US" sz="2000" dirty="0" smtClean="0">
                <a:solidFill>
                  <a:schemeClr val="tx2"/>
                </a:solidFill>
              </a:rPr>
              <a:t>                    </a:t>
            </a:r>
            <a:r>
              <a:rPr lang="en-US" sz="2000" i="1" dirty="0" smtClean="0">
                <a:solidFill>
                  <a:schemeClr val="tx2"/>
                </a:solidFill>
              </a:rPr>
              <a:t>F </a:t>
            </a:r>
            <a:r>
              <a:rPr lang="en-US" sz="2000" i="1" dirty="0" smtClean="0">
                <a:solidFill>
                  <a:schemeClr val="tx2"/>
                </a:solidFill>
              </a:rPr>
              <a:t>(0</a:t>
            </a:r>
            <a:r>
              <a:rPr lang="en-US" sz="2000" i="1" dirty="0" smtClean="0">
                <a:solidFill>
                  <a:schemeClr val="tx2"/>
                </a:solidFill>
              </a:rPr>
              <a:t> &lt; </a:t>
            </a:r>
            <a:r>
              <a:rPr lang="en-US" sz="2000" i="1" dirty="0" smtClean="0">
                <a:solidFill>
                  <a:schemeClr val="tx2"/>
                </a:solidFill>
              </a:rPr>
              <a:t>F</a:t>
            </a:r>
            <a:r>
              <a:rPr lang="en-US" sz="2000" i="1" dirty="0" smtClean="0">
                <a:solidFill>
                  <a:schemeClr val="tx2"/>
                </a:solidFill>
              </a:rPr>
              <a:t> &lt; </a:t>
            </a:r>
            <a:r>
              <a:rPr lang="en-US" sz="2000" i="1" dirty="0" smtClean="0">
                <a:solidFill>
                  <a:schemeClr val="tx2"/>
                </a:solidFill>
              </a:rPr>
              <a:t>1) </a:t>
            </a:r>
            <a:r>
              <a:rPr lang="en-US" sz="2000" dirty="0" smtClean="0">
                <a:solidFill>
                  <a:schemeClr val="tx2"/>
                </a:solidFill>
              </a:rPr>
              <a:t>from decimal to binary notation. We</a:t>
            </a:r>
            <a:r>
              <a:rPr lang="en-US" sz="2000" dirty="0" smtClean="0">
                <a:solidFill>
                  <a:schemeClr val="tx2"/>
                </a:solidFill>
              </a:rPr>
              <a:t>                </a:t>
            </a:r>
            <a:br>
              <a:rPr lang="en-US" sz="2000" dirty="0" smtClean="0">
                <a:solidFill>
                  <a:schemeClr val="tx2"/>
                </a:solidFill>
              </a:rPr>
            </a:br>
            <a:r>
              <a:rPr lang="en-US" sz="2000" dirty="0" smtClean="0">
                <a:solidFill>
                  <a:schemeClr val="tx2"/>
                </a:solidFill>
              </a:rPr>
              <a:t>   know </a:t>
            </a:r>
            <a:r>
              <a:rPr lang="en-US" sz="2000" dirty="0" smtClean="0">
                <a:solidFill>
                  <a:schemeClr val="tx2"/>
                </a:solidFill>
              </a:rPr>
              <a:t>that </a:t>
            </a:r>
            <a:r>
              <a:rPr lang="en-US" sz="2000" dirty="0" smtClean="0">
                <a:solidFill>
                  <a:schemeClr val="tx2"/>
                </a:solidFill>
              </a:rPr>
              <a:t>F</a:t>
            </a:r>
            <a:r>
              <a:rPr lang="en-US" sz="2000" i="1" dirty="0" smtClean="0">
                <a:solidFill>
                  <a:schemeClr val="tx2"/>
                </a:solidFill>
              </a:rPr>
              <a:t> </a:t>
            </a:r>
            <a:r>
              <a:rPr lang="en-US" sz="2000" dirty="0" smtClean="0">
                <a:solidFill>
                  <a:schemeClr val="tx2"/>
                </a:solidFill>
              </a:rPr>
              <a:t>can </a:t>
            </a:r>
            <a:r>
              <a:rPr lang="en-US" sz="2000" dirty="0" smtClean="0">
                <a:solidFill>
                  <a:schemeClr val="tx2"/>
                </a:solidFill>
              </a:rPr>
              <a:t>be expressed in the form</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2000" dirty="0" smtClean="0">
                <a:solidFill>
                  <a:schemeClr val="tx2"/>
                </a:solidFill>
              </a:rPr>
              <a:t>       </a:t>
            </a:r>
            <a:r>
              <a:rPr lang="en-US" sz="2000" i="1" dirty="0" smtClean="0">
                <a:solidFill>
                  <a:schemeClr val="tx2"/>
                </a:solidFill>
              </a:rPr>
              <a:t>F </a:t>
            </a:r>
            <a:r>
              <a:rPr lang="en-US" sz="2000" i="1" dirty="0" smtClean="0">
                <a:solidFill>
                  <a:schemeClr val="tx2"/>
                </a:solidFill>
              </a:rPr>
              <a:t>=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r>
              <a:rPr lang="en-US" sz="2000" i="1" dirty="0" smtClean="0">
                <a:solidFill>
                  <a:schemeClr val="tx2"/>
                </a:solidFill>
              </a:rPr>
              <a:t>)</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If </a:t>
            </a:r>
            <a:r>
              <a:rPr lang="en-US" sz="2000" dirty="0" smtClean="0">
                <a:solidFill>
                  <a:schemeClr val="tx2"/>
                </a:solidFill>
              </a:rPr>
              <a:t>we multiply </a:t>
            </a:r>
            <a:r>
              <a:rPr lang="en-US" sz="2000" i="1" dirty="0" smtClean="0">
                <a:solidFill>
                  <a:schemeClr val="tx2"/>
                </a:solidFill>
              </a:rPr>
              <a:t>F </a:t>
            </a:r>
            <a:r>
              <a:rPr lang="en-US" sz="2000" dirty="0" smtClean="0">
                <a:solidFill>
                  <a:schemeClr val="tx2"/>
                </a:solidFill>
              </a:rPr>
              <a:t>by 2, we obtain,</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1000" i="1" dirty="0" smtClean="0">
                <a:solidFill>
                  <a:schemeClr val="tx2"/>
                </a:solidFill>
              </a:rPr>
              <a:t>     </a:t>
            </a:r>
            <a:r>
              <a:rPr lang="en-US" sz="2000" i="1" dirty="0" smtClean="0">
                <a:solidFill>
                  <a:schemeClr val="tx2"/>
                </a:solidFill>
              </a:rPr>
              <a:t>     </a:t>
            </a:r>
            <a:r>
              <a:rPr lang="en-US" sz="2000" dirty="0" smtClean="0">
                <a:solidFill>
                  <a:schemeClr val="tx2"/>
                </a:solidFill>
              </a:rPr>
              <a:t>2 </a:t>
            </a:r>
            <a:r>
              <a:rPr lang="en-US" sz="2000" dirty="0" smtClean="0">
                <a:solidFill>
                  <a:schemeClr val="tx2"/>
                </a:solidFill>
              </a:rPr>
              <a:t>* </a:t>
            </a:r>
            <a:r>
              <a:rPr lang="en-US" sz="2000" i="1" dirty="0" smtClean="0">
                <a:solidFill>
                  <a:schemeClr val="tx2"/>
                </a:solidFill>
              </a:rPr>
              <a:t>F = b</a:t>
            </a:r>
            <a:r>
              <a:rPr lang="en-US" sz="2000" i="1" baseline="-25000" dirty="0" smtClean="0">
                <a:solidFill>
                  <a:schemeClr val="tx2"/>
                </a:solidFill>
              </a:rPr>
              <a:t>-1</a:t>
            </a:r>
            <a:r>
              <a:rPr lang="en-US" sz="2000" i="1" dirty="0" smtClean="0">
                <a:solidFill>
                  <a:schemeClr val="tx2"/>
                </a:solidFill>
              </a:rPr>
              <a:t> + 2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9" y="4648200"/>
            <a:ext cx="380999" cy="686212"/>
          </a:xfrm>
          <a:prstGeom prst="rect">
            <a:avLst/>
          </a:prstGeom>
        </p:spPr>
        <p:txBody>
          <a:bodyPr wrap="square" rtlCol="0">
            <a:spAutoFit/>
          </a:bodyPr>
          <a:lstStyle/>
          <a:p>
            <a:endParaRPr lang="en-US" dirty="0"/>
          </a:p>
        </p:txBody>
      </p:sp>
      <p:sp>
        <p:nvSpPr>
          <p:cNvPr id="27" name="Right Arrow 2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381000"/>
            <a:ext cx="6114957" cy="6858000"/>
          </a:xfrm>
        </p:spPr>
        <p:txBody>
          <a:bodyPr>
            <a:normAutofit/>
          </a:bodyPr>
          <a:lstStyle/>
          <a:p>
            <a:r>
              <a:rPr lang="en-US" sz="2000" dirty="0" smtClean="0"/>
              <a:t>From this equation, we see that the integer part of (2 * </a:t>
            </a:r>
            <a:r>
              <a:rPr lang="en-US" sz="2000" i="1" dirty="0" smtClean="0"/>
              <a:t>F), which must </a:t>
            </a:r>
            <a:r>
              <a:rPr lang="en-US" sz="2000" i="1" dirty="0" smtClean="0"/>
              <a:t>be </a:t>
            </a:r>
            <a:r>
              <a:rPr lang="en-US" sz="2000" dirty="0" smtClean="0"/>
              <a:t>either </a:t>
            </a:r>
            <a:r>
              <a:rPr lang="en-US" sz="2000" dirty="0" smtClean="0"/>
              <a:t>0 or 1 </a:t>
            </a:r>
            <a:r>
              <a:rPr lang="en-US" sz="2000" dirty="0" smtClean="0"/>
              <a:t>because               </a:t>
            </a:r>
            <a:r>
              <a:rPr lang="en-US" sz="2000" dirty="0" smtClean="0"/>
              <a:t>0</a:t>
            </a:r>
            <a:r>
              <a:rPr lang="en-US" sz="2000" dirty="0" smtClean="0"/>
              <a:t> &lt; </a:t>
            </a:r>
            <a:r>
              <a:rPr lang="en-US" sz="2000" i="1" dirty="0" smtClean="0"/>
              <a:t>F</a:t>
            </a:r>
            <a:r>
              <a:rPr lang="en-US" sz="2000" i="1" dirty="0" smtClean="0"/>
              <a:t> &lt; </a:t>
            </a:r>
            <a:r>
              <a:rPr lang="en-US" sz="2000" i="1" dirty="0" smtClean="0"/>
              <a:t>1, is simply b</a:t>
            </a:r>
            <a:r>
              <a:rPr lang="en-US" sz="2000" i="1" baseline="-25000" dirty="0" smtClean="0"/>
              <a:t>-1</a:t>
            </a:r>
            <a:r>
              <a:rPr lang="en-US" sz="2000" i="1" dirty="0" smtClean="0"/>
              <a:t>. So we can say (2</a:t>
            </a:r>
            <a:r>
              <a:rPr lang="en-US" sz="2000" i="1" dirty="0" smtClean="0"/>
              <a:t> * F</a:t>
            </a:r>
            <a:r>
              <a:rPr lang="en-US" sz="2000" i="1" dirty="0" smtClean="0"/>
              <a:t>) = b</a:t>
            </a:r>
            <a:r>
              <a:rPr lang="en-US" sz="2000" i="1" baseline="-25000" dirty="0" smtClean="0"/>
              <a:t>-1</a:t>
            </a:r>
            <a:r>
              <a:rPr lang="en-US" sz="2000" i="1" dirty="0" smtClean="0"/>
              <a:t> + F</a:t>
            </a:r>
            <a:r>
              <a:rPr lang="en-US" sz="2000" i="1" baseline="-25000" dirty="0" smtClean="0"/>
              <a:t>1</a:t>
            </a:r>
            <a:r>
              <a:rPr lang="en-US" sz="2000" i="1" dirty="0" smtClean="0"/>
              <a:t>, </a:t>
            </a:r>
            <a:r>
              <a:rPr lang="en-US" sz="2000" dirty="0" smtClean="0"/>
              <a:t>where </a:t>
            </a:r>
            <a:r>
              <a:rPr lang="en-US" sz="2000" dirty="0" smtClean="0"/>
              <a:t>0</a:t>
            </a:r>
            <a:r>
              <a:rPr lang="en-US" sz="2000" dirty="0" smtClean="0"/>
              <a:t> &lt; </a:t>
            </a:r>
            <a:r>
              <a:rPr lang="en-US" sz="2000" i="1" dirty="0" smtClean="0"/>
              <a:t>F</a:t>
            </a:r>
            <a:r>
              <a:rPr lang="en-US" sz="2000" i="1" baseline="-25000" dirty="0" smtClean="0"/>
              <a:t>1</a:t>
            </a:r>
            <a:r>
              <a:rPr lang="en-US" sz="2000" i="1" dirty="0" smtClean="0"/>
              <a:t> </a:t>
            </a:r>
            <a:r>
              <a:rPr lang="en-US" sz="2000" i="1" dirty="0" smtClean="0"/>
              <a:t>&lt; 1 and where</a:t>
            </a:r>
            <a:r>
              <a:rPr lang="en-US" sz="2000" i="1" dirty="0" smtClean="0"/>
              <a:t/>
            </a:r>
            <a:br>
              <a:rPr lang="en-US" sz="2000" i="1" dirty="0" smtClean="0"/>
            </a:br>
            <a:r>
              <a:rPr lang="en-US" sz="1000" i="1" dirty="0" smtClean="0"/>
              <a:t/>
            </a:r>
            <a:br>
              <a:rPr lang="en-US" sz="1000" i="1" dirty="0" smtClean="0"/>
            </a:br>
            <a:r>
              <a:rPr lang="en-US" sz="2000" i="1" dirty="0" smtClean="0"/>
              <a:t>F</a:t>
            </a:r>
            <a:r>
              <a:rPr lang="en-US" sz="2000" i="1" baseline="-25000" dirty="0" smtClean="0"/>
              <a:t>1</a:t>
            </a:r>
            <a:r>
              <a:rPr lang="en-US" sz="2000" i="1" dirty="0" smtClean="0"/>
              <a:t> </a:t>
            </a:r>
            <a:r>
              <a:rPr lang="en-US" sz="2000" i="1" dirty="0" smtClean="0"/>
              <a:t>= 2-1 * (b</a:t>
            </a:r>
            <a:r>
              <a:rPr lang="en-US" sz="2000" i="1" baseline="-25000" dirty="0" smtClean="0"/>
              <a:t>-2 </a:t>
            </a:r>
            <a:r>
              <a:rPr lang="en-US" sz="2000" i="1" dirty="0" smtClean="0"/>
              <a:t>+ 2</a:t>
            </a:r>
            <a:r>
              <a:rPr lang="en-US" sz="2000" i="1" baseline="30000" dirty="0" smtClean="0"/>
              <a:t>-1</a:t>
            </a:r>
            <a:r>
              <a:rPr lang="en-US" sz="2000" i="1" dirty="0" smtClean="0"/>
              <a:t> * (b</a:t>
            </a:r>
            <a:r>
              <a:rPr lang="en-US" sz="2000" i="1" baseline="-25000" dirty="0" smtClean="0"/>
              <a:t>-3 </a:t>
            </a:r>
            <a:r>
              <a:rPr lang="en-US" sz="2000" i="1" dirty="0" smtClean="0"/>
              <a:t>+ 2</a:t>
            </a:r>
            <a:r>
              <a:rPr lang="en-US" sz="2000" i="1" baseline="30000" dirty="0" smtClean="0"/>
              <a:t>-1</a:t>
            </a:r>
            <a:r>
              <a:rPr lang="en-US" sz="2000" i="1" dirty="0" smtClean="0"/>
              <a:t> * (b</a:t>
            </a:r>
            <a:r>
              <a:rPr lang="en-US" sz="2000" i="1" baseline="-25000" dirty="0" smtClean="0"/>
              <a:t>-4</a:t>
            </a:r>
            <a:r>
              <a:rPr lang="en-US" sz="2000" i="1" dirty="0" smtClean="0"/>
              <a:t> +</a:t>
            </a:r>
            <a:r>
              <a:rPr lang="en-US" sz="2000" i="1" dirty="0" smtClean="0"/>
              <a:t> . . . ) . . . )</a:t>
            </a:r>
            <a:r>
              <a:rPr lang="en-US" sz="2000" i="1" dirty="0" smtClean="0"/>
              <a:t>)</a:t>
            </a:r>
            <a:r>
              <a:rPr lang="en-US" sz="2000" i="1" dirty="0" smtClean="0"/>
              <a:t/>
            </a:r>
            <a:br>
              <a:rPr lang="en-US" sz="2000" i="1" dirty="0" smtClean="0"/>
            </a:br>
            <a:r>
              <a:rPr lang="en-US" sz="1000" i="1" dirty="0" smtClean="0"/>
              <a:t/>
            </a:r>
            <a:br>
              <a:rPr lang="en-US" sz="1000" i="1" dirty="0" smtClean="0"/>
            </a:br>
            <a:r>
              <a:rPr lang="en-US" sz="2000" dirty="0" smtClean="0"/>
              <a:t>To </a:t>
            </a:r>
            <a:r>
              <a:rPr lang="en-US" sz="2000" dirty="0" smtClean="0"/>
              <a:t>find </a:t>
            </a:r>
            <a:r>
              <a:rPr lang="en-US" sz="2000" i="1" dirty="0" smtClean="0"/>
              <a:t>b</a:t>
            </a:r>
            <a:r>
              <a:rPr lang="en-US" sz="2000" i="1" baseline="-25000" dirty="0" smtClean="0"/>
              <a:t>−2</a:t>
            </a:r>
            <a:r>
              <a:rPr lang="en-US" sz="2000" dirty="0" smtClean="0"/>
              <a:t>, we repeat the process</a:t>
            </a:r>
            <a:r>
              <a:rPr lang="en-US" sz="2000" dirty="0" smtClean="0"/>
              <a:t>.</a:t>
            </a:r>
            <a:br>
              <a:rPr lang="en-US" sz="2000" dirty="0" smtClean="0"/>
            </a:br>
            <a:r>
              <a:rPr lang="en-US" sz="2000" dirty="0" smtClean="0"/>
              <a:t> </a:t>
            </a:r>
            <a:r>
              <a:rPr lang="en-US" sz="2000" dirty="0" smtClean="0"/>
              <a:t>At each step, the fractional part of the number </a:t>
            </a:r>
            <a:r>
              <a:rPr lang="en-US" sz="2000" dirty="0" smtClean="0"/>
              <a:t>from the </a:t>
            </a:r>
            <a:r>
              <a:rPr lang="en-US" sz="2000" dirty="0" smtClean="0"/>
              <a:t>previous</a:t>
            </a:r>
            <a:r>
              <a:rPr lang="en-US" sz="2000" dirty="0" smtClean="0"/>
              <a:t> step is multiplied by 2. The digit to the left of the decimal point </a:t>
            </a:r>
            <a:r>
              <a:rPr lang="en-US" sz="2000" dirty="0" smtClean="0"/>
              <a:t>in the</a:t>
            </a:r>
            <a:r>
              <a:rPr lang="en-US" sz="2000" dirty="0" smtClean="0"/>
              <a:t/>
            </a:r>
            <a:br>
              <a:rPr lang="en-US" sz="2000" dirty="0" smtClean="0"/>
            </a:br>
            <a:r>
              <a:rPr lang="en-US" sz="2000" dirty="0" smtClean="0"/>
              <a:t>product </a:t>
            </a:r>
            <a:r>
              <a:rPr lang="en-US" sz="2000" dirty="0" smtClean="0"/>
              <a:t>will be 0 or 1 and contributes to the</a:t>
            </a:r>
            <a:r>
              <a:rPr lang="en-US" sz="2000" dirty="0" smtClean="0"/>
              <a:t> binary </a:t>
            </a:r>
            <a:r>
              <a:rPr lang="en-US" sz="2000" dirty="0" smtClean="0"/>
              <a:t>representation, starting with the</a:t>
            </a:r>
            <a:br>
              <a:rPr lang="en-US" sz="2000" dirty="0" smtClean="0"/>
            </a:br>
            <a:r>
              <a:rPr lang="en-US" sz="2000" dirty="0" smtClean="0"/>
              <a:t>most significant digit. The fractional part of the product is used as the multiplicand</a:t>
            </a:r>
            <a:br>
              <a:rPr lang="en-US" sz="2000" dirty="0" smtClean="0"/>
            </a:br>
            <a:r>
              <a:rPr lang="en-US" sz="2000" dirty="0" smtClean="0"/>
              <a:t>in the next step.</a:t>
            </a:r>
            <a:r>
              <a:rPr lang="en-US" sz="2000" dirty="0" smtClean="0"/>
              <a:t> </a:t>
            </a:r>
            <a:br>
              <a:rPr lang="en-US" sz="2000" dirty="0" smtClean="0"/>
            </a:br>
            <a:r>
              <a:rPr lang="en-US" sz="2000" dirty="0" smtClean="0"/>
              <a:t/>
            </a:r>
            <a:br>
              <a:rPr lang="en-US" sz="2000" dirty="0" smtClean="0"/>
            </a:br>
            <a:r>
              <a:rPr lang="en-US" sz="2000" dirty="0" smtClean="0"/>
              <a:t>Figure </a:t>
            </a:r>
            <a:r>
              <a:rPr lang="en-US" sz="2000" dirty="0" smtClean="0"/>
              <a:t>9.2 shows two examples</a:t>
            </a:r>
            <a:r>
              <a:rPr lang="en-US" sz="2000" dirty="0" smtClean="0"/>
              <a:t>.</a:t>
            </a:r>
            <a:br>
              <a:rPr lang="en-US" sz="2000" dirty="0" smtClean="0"/>
            </a:br>
            <a:r>
              <a:rPr lang="en-US" sz="2000" dirty="0" smtClean="0"/>
              <a:t/>
            </a:r>
            <a:br>
              <a:rPr lang="en-US" sz="2000" dirty="0" smtClean="0"/>
            </a:b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8" y="4648200"/>
            <a:ext cx="228601" cy="686212"/>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90600"/>
            <a:ext cx="3255264" cy="1066800"/>
          </a:xfrm>
        </p:spPr>
        <p:txBody>
          <a:bodyPr>
            <a:normAutofit/>
          </a:bodyPr>
          <a:lstStyle/>
          <a:p>
            <a:pPr algn="ctr"/>
            <a:r>
              <a:rPr lang="en-US" sz="3600" dirty="0" smtClean="0">
                <a:effectLst>
                  <a:outerShdw blurRad="38100" dist="38100" dir="2700000" algn="tl">
                    <a:srgbClr val="000000">
                      <a:alpha val="43137"/>
                    </a:srgbClr>
                  </a:outerShdw>
                </a:effectLst>
              </a:rPr>
              <a:t>Figure </a:t>
            </a:r>
            <a:r>
              <a:rPr lang="en-US" sz="3600" dirty="0" smtClean="0">
                <a:effectLst>
                  <a:outerShdw blurRad="38100" dist="38100" dir="2700000" algn="tl">
                    <a:srgbClr val="000000">
                      <a:alpha val="43137"/>
                    </a:srgbClr>
                  </a:outerShdw>
                </a:effectLst>
              </a:rPr>
              <a:t>9.2</a:t>
            </a:r>
            <a:endParaRPr lang="en-US" sz="3600" dirty="0"/>
          </a:p>
        </p:txBody>
      </p:sp>
      <p:sp>
        <p:nvSpPr>
          <p:cNvPr id="7" name="Text Placeholder 6"/>
          <p:cNvSpPr>
            <a:spLocks noGrp="1"/>
          </p:cNvSpPr>
          <p:nvPr>
            <p:ph type="body" sz="half" idx="2"/>
          </p:nvPr>
        </p:nvSpPr>
        <p:spPr>
          <a:xfrm>
            <a:off x="381093" y="3200400"/>
            <a:ext cx="3255264" cy="2925763"/>
          </a:xfrm>
        </p:spPr>
        <p:txBody>
          <a:bodyPr/>
          <a:lstStyle/>
          <a:p>
            <a:pPr algn="ctr"/>
            <a:r>
              <a:rPr lang="en-US" sz="2400" dirty="0" smtClean="0">
                <a:effectLst>
                  <a:outerShdw blurRad="38100" dist="38100" dir="2700000" algn="tl">
                    <a:srgbClr val="000000">
                      <a:alpha val="43137"/>
                    </a:srgbClr>
                  </a:outerShdw>
                </a:effectLst>
              </a:rPr>
              <a:t>Examples of Converting from Decimal Notation to Binary Notation for Fractions</a:t>
            </a:r>
          </a:p>
          <a:p>
            <a:endParaRPr lang="en-US" dirty="0"/>
          </a:p>
        </p:txBody>
      </p:sp>
      <p:pic>
        <p:nvPicPr>
          <p:cNvPr id="8" name="Picture 7" descr="f2.pdf"/>
          <p:cNvPicPr>
            <a:picLocks noChangeAspect="1"/>
          </p:cNvPicPr>
          <p:nvPr/>
        </p:nvPicPr>
        <mc:AlternateContent>
          <mc:Choice xmlns:ma="http://schemas.microsoft.com/office/mac/drawingml/2008/main" Requires="ma">
            <p:blipFill>
              <a:blip r:embed="rId3"/>
              <a:srcRect l="11765" t="8182" r="16471" b="20000"/>
              <a:stretch>
                <a:fillRect/>
              </a:stretch>
            </p:blipFill>
          </mc:Choice>
          <mc:Fallback>
            <p:blipFill>
              <a:blip r:embed="rId4"/>
              <a:srcRect l="11765" t="8182" r="16471" b="20000"/>
              <a:stretch>
                <a:fillRect/>
              </a:stretch>
            </p:blipFill>
          </mc:Fallback>
        </mc:AlternateContent>
        <p:spPr>
          <a:xfrm>
            <a:off x="3771646" y="0"/>
            <a:ext cx="5295314" cy="6858000"/>
          </a:xfrm>
          <a:prstGeom prst="rect">
            <a:avLst/>
          </a:prstGeom>
        </p:spPr>
      </p:pic>
      <p:cxnSp>
        <p:nvCxnSpPr>
          <p:cNvPr id="9" name="Straight Connector 8"/>
          <p:cNvCxnSpPr/>
          <p:nvPr/>
        </p:nvCxnSpPr>
        <p:spPr>
          <a:xfrm>
            <a:off x="990600" y="25146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498474" y="1676400"/>
            <a:ext cx="7556313" cy="5181600"/>
          </a:xfrm>
        </p:spPr>
        <p:txBody>
          <a:bodyPr>
            <a:normAutofit fontScale="92500" lnSpcReduction="10000"/>
          </a:bodyPr>
          <a:lstStyle/>
          <a:p>
            <a:pPr>
              <a:spcAft>
                <a:spcPts val="600"/>
              </a:spcAft>
            </a:pPr>
            <a:r>
              <a:rPr lang="en-US" dirty="0" smtClean="0"/>
              <a:t>B</a:t>
            </a:r>
            <a:r>
              <a:rPr lang="en-US" dirty="0" smtClean="0"/>
              <a:t>inary digits are grouped into sets of four bits, called a </a:t>
            </a:r>
            <a:r>
              <a:rPr lang="en-US" i="1" dirty="0" smtClean="0"/>
              <a:t>nibble</a:t>
            </a:r>
          </a:p>
          <a:p>
            <a:pPr>
              <a:spcAft>
                <a:spcPts val="600"/>
              </a:spcAft>
            </a:pPr>
            <a:r>
              <a:rPr lang="en-US" dirty="0" smtClean="0"/>
              <a:t>Each possible combination of four binary digits is given a symbol, as follows:</a:t>
            </a:r>
          </a:p>
          <a:p>
            <a:pPr>
              <a:spcBef>
                <a:spcPts val="200"/>
              </a:spcBef>
              <a:buNone/>
            </a:pPr>
            <a:r>
              <a:rPr lang="en-US" dirty="0" smtClean="0"/>
              <a:t>	0000 </a:t>
            </a:r>
            <a:r>
              <a:rPr lang="en-US" dirty="0" smtClean="0"/>
              <a:t>= 0</a:t>
            </a:r>
            <a:r>
              <a:rPr lang="en-US" dirty="0" smtClean="0"/>
              <a:t> 	0100 </a:t>
            </a:r>
            <a:r>
              <a:rPr lang="en-US" dirty="0" smtClean="0"/>
              <a:t>= 4</a:t>
            </a:r>
            <a:r>
              <a:rPr lang="en-US" dirty="0" smtClean="0"/>
              <a:t> 	1000 </a:t>
            </a:r>
            <a:r>
              <a:rPr lang="en-US" dirty="0" smtClean="0"/>
              <a:t>= 8</a:t>
            </a:r>
            <a:r>
              <a:rPr lang="en-US" dirty="0" smtClean="0"/>
              <a:t> 	1100 </a:t>
            </a:r>
            <a:r>
              <a:rPr lang="en-US" dirty="0" smtClean="0"/>
              <a:t>= C</a:t>
            </a:r>
            <a:endParaRPr lang="en-US" dirty="0" smtClean="0"/>
          </a:p>
          <a:p>
            <a:pPr>
              <a:spcBef>
                <a:spcPts val="200"/>
              </a:spcBef>
              <a:buNone/>
            </a:pPr>
            <a:r>
              <a:rPr lang="en-US" dirty="0" smtClean="0"/>
              <a:t>	0001 </a:t>
            </a:r>
            <a:r>
              <a:rPr lang="en-US" dirty="0" smtClean="0"/>
              <a:t>= 1</a:t>
            </a:r>
            <a:r>
              <a:rPr lang="en-US" dirty="0" smtClean="0"/>
              <a:t> 	0101 </a:t>
            </a:r>
            <a:r>
              <a:rPr lang="en-US" dirty="0" smtClean="0"/>
              <a:t>= 5</a:t>
            </a:r>
            <a:r>
              <a:rPr lang="en-US" dirty="0" smtClean="0"/>
              <a:t> 	1001 </a:t>
            </a:r>
            <a:r>
              <a:rPr lang="en-US" dirty="0" smtClean="0"/>
              <a:t>= 9</a:t>
            </a:r>
            <a:r>
              <a:rPr lang="en-US" dirty="0" smtClean="0"/>
              <a:t> 	1101 </a:t>
            </a:r>
            <a:r>
              <a:rPr lang="en-US" dirty="0" smtClean="0"/>
              <a:t>= D</a:t>
            </a:r>
            <a:endParaRPr lang="en-US" dirty="0" smtClean="0"/>
          </a:p>
          <a:p>
            <a:pPr>
              <a:spcBef>
                <a:spcPts val="200"/>
              </a:spcBef>
              <a:buNone/>
            </a:pPr>
            <a:r>
              <a:rPr lang="en-US" dirty="0" smtClean="0"/>
              <a:t>	0010 </a:t>
            </a:r>
            <a:r>
              <a:rPr lang="en-US" dirty="0" smtClean="0"/>
              <a:t>= 2</a:t>
            </a:r>
            <a:r>
              <a:rPr lang="en-US" dirty="0" smtClean="0"/>
              <a:t> 	0110 </a:t>
            </a:r>
            <a:r>
              <a:rPr lang="en-US" dirty="0" smtClean="0"/>
              <a:t>= 6</a:t>
            </a:r>
            <a:r>
              <a:rPr lang="en-US" dirty="0" smtClean="0"/>
              <a:t> 	1010 </a:t>
            </a:r>
            <a:r>
              <a:rPr lang="en-US" dirty="0" smtClean="0"/>
              <a:t>= A</a:t>
            </a:r>
            <a:r>
              <a:rPr lang="en-US" dirty="0" smtClean="0"/>
              <a:t> 	1110 </a:t>
            </a:r>
            <a:r>
              <a:rPr lang="en-US" dirty="0" smtClean="0"/>
              <a:t>= E</a:t>
            </a:r>
            <a:endParaRPr lang="en-US" dirty="0" smtClean="0"/>
          </a:p>
          <a:p>
            <a:pPr>
              <a:spcBef>
                <a:spcPts val="200"/>
              </a:spcBef>
              <a:buNone/>
            </a:pPr>
            <a:r>
              <a:rPr lang="en-US" dirty="0" smtClean="0"/>
              <a:t>	0011 </a:t>
            </a:r>
            <a:r>
              <a:rPr lang="en-US" dirty="0" smtClean="0"/>
              <a:t>= 3</a:t>
            </a:r>
            <a:r>
              <a:rPr lang="en-US" dirty="0" smtClean="0"/>
              <a:t> 	0111 </a:t>
            </a:r>
            <a:r>
              <a:rPr lang="en-US" dirty="0" smtClean="0"/>
              <a:t>= 7</a:t>
            </a:r>
            <a:r>
              <a:rPr lang="en-US" dirty="0" smtClean="0"/>
              <a:t> 	1011 </a:t>
            </a:r>
            <a:r>
              <a:rPr lang="en-US" dirty="0" smtClean="0"/>
              <a:t>= B</a:t>
            </a:r>
            <a:r>
              <a:rPr lang="en-US" dirty="0" smtClean="0"/>
              <a:t> 	1111 </a:t>
            </a:r>
            <a:r>
              <a:rPr lang="en-US" dirty="0" smtClean="0"/>
              <a:t>= </a:t>
            </a:r>
            <a:r>
              <a:rPr lang="en-US" dirty="0" smtClean="0"/>
              <a:t>F</a:t>
            </a:r>
            <a:endParaRPr lang="en-US" sz="1200" dirty="0" smtClean="0"/>
          </a:p>
          <a:p>
            <a:pPr>
              <a:spcBef>
                <a:spcPts val="200"/>
              </a:spcBef>
              <a:buNone/>
            </a:pPr>
            <a:endParaRPr lang="en-US" dirty="0" smtClean="0"/>
          </a:p>
          <a:p>
            <a:r>
              <a:rPr lang="en-US" dirty="0" smtClean="0"/>
              <a:t>Because 16 symbols are used, the notation is called </a:t>
            </a:r>
            <a:r>
              <a:rPr lang="en-US" i="1" dirty="0" smtClean="0"/>
              <a:t>hexadecima</a:t>
            </a:r>
            <a:r>
              <a:rPr lang="en-US" dirty="0" smtClean="0"/>
              <a:t>l and the 16 symbols are the </a:t>
            </a:r>
            <a:r>
              <a:rPr lang="en-US" i="1" dirty="0" smtClean="0"/>
              <a:t>hexadecimal </a:t>
            </a:r>
            <a:r>
              <a:rPr lang="en-US" i="1" dirty="0" smtClean="0"/>
              <a:t>digits</a:t>
            </a:r>
          </a:p>
          <a:p>
            <a:r>
              <a:rPr lang="en-US" dirty="0" smtClean="0"/>
              <a:t>Thus</a:t>
            </a:r>
          </a:p>
          <a:p>
            <a:pPr algn="ctr">
              <a:buNone/>
            </a:pPr>
            <a:r>
              <a:rPr lang="en-US" dirty="0" smtClean="0"/>
              <a:t>2C</a:t>
            </a:r>
            <a:r>
              <a:rPr lang="en-US" baseline="-25000" dirty="0" smtClean="0"/>
              <a:t>16</a:t>
            </a:r>
            <a:r>
              <a:rPr lang="en-US" dirty="0" smtClean="0"/>
              <a:t> = (2</a:t>
            </a:r>
            <a:r>
              <a:rPr lang="en-US" sz="2054" baseline="-25000" dirty="0" smtClean="0"/>
              <a:t>16</a:t>
            </a:r>
            <a:r>
              <a:rPr lang="en-US" dirty="0" smtClean="0"/>
              <a:t> * 16</a:t>
            </a:r>
            <a:r>
              <a:rPr lang="en-US" baseline="30000" dirty="0" smtClean="0"/>
              <a:t>1</a:t>
            </a:r>
            <a:r>
              <a:rPr lang="en-US" dirty="0" smtClean="0"/>
              <a:t>) + (C</a:t>
            </a:r>
            <a:r>
              <a:rPr lang="en-US" sz="2054" baseline="-25000" dirty="0" smtClean="0"/>
              <a:t>16</a:t>
            </a:r>
            <a:r>
              <a:rPr lang="en-US" dirty="0" smtClean="0"/>
              <a:t> * 16</a:t>
            </a:r>
            <a:r>
              <a:rPr lang="en-US" sz="2054" baseline="30000" dirty="0" smtClean="0"/>
              <a:t>0</a:t>
            </a:r>
            <a:r>
              <a:rPr lang="en-US" dirty="0" smtClean="0"/>
              <a:t>)</a:t>
            </a:r>
          </a:p>
          <a:p>
            <a:pPr algn="ctr">
              <a:buNone/>
            </a:pPr>
            <a:r>
              <a:rPr lang="en-US" dirty="0" smtClean="0"/>
              <a:t>= (2</a:t>
            </a:r>
            <a:r>
              <a:rPr lang="en-US" sz="2054" baseline="-25000" dirty="0" smtClean="0"/>
              <a:t>10</a:t>
            </a:r>
            <a:r>
              <a:rPr lang="en-US" dirty="0" smtClean="0"/>
              <a:t> * 16</a:t>
            </a:r>
            <a:r>
              <a:rPr lang="en-US" sz="2054" baseline="30000" dirty="0" smtClean="0"/>
              <a:t>1</a:t>
            </a:r>
            <a:r>
              <a:rPr lang="en-US" dirty="0" smtClean="0"/>
              <a:t>) + (12</a:t>
            </a:r>
            <a:r>
              <a:rPr lang="en-US" sz="2054" baseline="-25000" dirty="0" smtClean="0"/>
              <a:t>10</a:t>
            </a:r>
            <a:r>
              <a:rPr lang="en-US" dirty="0" smtClean="0"/>
              <a:t> * 16</a:t>
            </a:r>
            <a:r>
              <a:rPr lang="en-US" sz="2054" baseline="30000" dirty="0" smtClean="0"/>
              <a:t>0</a:t>
            </a:r>
            <a:r>
              <a:rPr lang="en-US" dirty="0" smtClean="0"/>
              <a:t>) = 44</a:t>
            </a:r>
          </a:p>
        </p:txBody>
      </p:sp>
    </p:spTree>
  </p:cSld>
  <p:clrMapOvr>
    <a:masterClrMapping/>
  </p:clrMapOvr>
  <p:transition spd="med">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581400" y="50800"/>
            <a:ext cx="6083300" cy="6807200"/>
          </a:xfrm>
          <a:prstGeom prst="rect">
            <a:avLst/>
          </a:prstGeom>
        </p:spPr>
      </p:pic>
      <p:sp>
        <p:nvSpPr>
          <p:cNvPr id="6" name="Title 5"/>
          <p:cNvSpPr>
            <a:spLocks noGrp="1"/>
          </p:cNvSpPr>
          <p:nvPr>
            <p:ph type="title"/>
          </p:nvPr>
        </p:nvSpPr>
        <p:spPr>
          <a:xfrm>
            <a:off x="380555" y="990600"/>
            <a:ext cx="3255264" cy="990600"/>
          </a:xfrm>
        </p:spPr>
        <p:txBody>
          <a:bodyPr>
            <a:normAutofit/>
          </a:bodyPr>
          <a:lstStyle/>
          <a:p>
            <a:pPr algn="ctr"/>
            <a:r>
              <a:rPr lang="en-US" sz="3600" dirty="0" smtClean="0">
                <a:effectLst>
                  <a:outerShdw blurRad="38100" dist="38100" dir="2700000" algn="tl">
                    <a:srgbClr val="000000">
                      <a:alpha val="43137"/>
                    </a:srgbClr>
                  </a:outerShdw>
                </a:effectLst>
              </a:rPr>
              <a:t>Table 9.3</a:t>
            </a:r>
          </a:p>
        </p:txBody>
      </p:sp>
      <p:sp>
        <p:nvSpPr>
          <p:cNvPr id="8" name="Text Placeholder 7"/>
          <p:cNvSpPr>
            <a:spLocks noGrp="1"/>
          </p:cNvSpPr>
          <p:nvPr>
            <p:ph type="body" sz="half" idx="2"/>
          </p:nvPr>
        </p:nvSpPr>
        <p:spPr>
          <a:xfrm>
            <a:off x="381093" y="3352800"/>
            <a:ext cx="3255264" cy="2773363"/>
          </a:xfrm>
        </p:spPr>
        <p:txBody>
          <a:bodyPr>
            <a:normAutofit/>
          </a:bodyPr>
          <a:lstStyle/>
          <a:p>
            <a:pPr algn="ctr"/>
            <a:r>
              <a:rPr lang="en-US" sz="2600" dirty="0" smtClean="0">
                <a:effectLst>
                  <a:outerShdw blurRad="38100" dist="38100" dir="2700000" algn="tl">
                    <a:srgbClr val="000000">
                      <a:alpha val="43137"/>
                    </a:srgbClr>
                  </a:outerShdw>
                </a:effectLst>
              </a:rPr>
              <a:t>Decimal</a:t>
            </a:r>
            <a:r>
              <a:rPr lang="en-US" sz="2600" dirty="0" smtClean="0">
                <a:effectLst>
                  <a:outerShdw blurRad="38100" dist="38100" dir="2700000" algn="tl">
                    <a:srgbClr val="000000">
                      <a:alpha val="43137"/>
                    </a:srgbClr>
                  </a:outerShdw>
                </a:effectLst>
              </a:rPr>
              <a:t>, </a:t>
            </a:r>
            <a:r>
              <a:rPr lang="en-US" sz="2600" dirty="0" smtClean="0">
                <a:effectLst>
                  <a:outerShdw blurRad="38100" dist="38100" dir="2700000" algn="tl">
                    <a:srgbClr val="000000">
                      <a:alpha val="43137"/>
                    </a:srgbClr>
                  </a:outerShdw>
                </a:effectLst>
              </a:rPr>
              <a:t>Binary, and Hexadecimal</a:t>
            </a:r>
          </a:p>
        </p:txBody>
      </p:sp>
      <p:cxnSp>
        <p:nvCxnSpPr>
          <p:cNvPr id="9" name="Straight Connector 8"/>
          <p:cNvCxnSpPr/>
          <p:nvPr/>
        </p:nvCxnSpPr>
        <p:spPr>
          <a:xfrm>
            <a:off x="990600" y="26670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0"/>
            <a:ext cx="7556500" cy="1116013"/>
          </a:xfrm>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graphicFrame>
        <p:nvGraphicFramePr>
          <p:cNvPr id="27" name="Content Placeholder 26"/>
          <p:cNvGraphicFramePr>
            <a:graphicFrameLocks noGrp="1"/>
          </p:cNvGraphicFramePr>
          <p:nvPr>
            <p:ph idx="4294967295"/>
          </p:nvPr>
        </p:nvGraphicFramePr>
        <p:xfrm>
          <a:off x="457200" y="1295400"/>
          <a:ext cx="8382000"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819400"/>
            <a:ext cx="3657600" cy="3657600"/>
          </a:xfrm>
        </p:spPr>
        <p:txBody>
          <a:bodyPr>
            <a:normAutofit/>
          </a:bodyPr>
          <a:lstStyle/>
          <a:p>
            <a:r>
              <a:rPr lang="en-US" sz="2400" dirty="0" smtClean="0"/>
              <a:t>The decimal system</a:t>
            </a:r>
          </a:p>
          <a:p>
            <a:r>
              <a:rPr lang="en-US" sz="2400" dirty="0" smtClean="0"/>
              <a:t>Positional number systems</a:t>
            </a:r>
          </a:p>
          <a:p>
            <a:r>
              <a:rPr lang="en-US" sz="2400" dirty="0" smtClean="0"/>
              <a:t>The binary system</a:t>
            </a:r>
            <a:endParaRPr lang="en-US" sz="2400" dirty="0"/>
          </a:p>
        </p:txBody>
      </p:sp>
      <p:sp>
        <p:nvSpPr>
          <p:cNvPr id="32" name="Content Placeholder 31"/>
          <p:cNvSpPr>
            <a:spLocks noGrp="1"/>
          </p:cNvSpPr>
          <p:nvPr>
            <p:ph sz="quarter" idx="4"/>
          </p:nvPr>
        </p:nvSpPr>
        <p:spPr>
          <a:xfrm>
            <a:off x="4572000" y="2438400"/>
            <a:ext cx="3657600" cy="3962400"/>
          </a:xfrm>
        </p:spPr>
        <p:txBody>
          <a:bodyPr>
            <a:normAutofit/>
          </a:bodyPr>
          <a:lstStyle/>
          <a:p>
            <a:r>
              <a:rPr lang="en-US" sz="2400" dirty="0" smtClean="0"/>
              <a:t>Converting between binary and decimal</a:t>
            </a:r>
          </a:p>
          <a:p>
            <a:pPr lvl="1"/>
            <a:r>
              <a:rPr lang="en-US" sz="2200" dirty="0" smtClean="0"/>
              <a:t>Integers</a:t>
            </a:r>
          </a:p>
          <a:p>
            <a:pPr lvl="1"/>
            <a:r>
              <a:rPr lang="en-US" sz="2200" dirty="0" smtClean="0"/>
              <a:t>Fractions</a:t>
            </a:r>
          </a:p>
          <a:p>
            <a:r>
              <a:rPr lang="en-US" sz="2400" dirty="0" smtClean="0"/>
              <a:t>Hexadecimal notation</a:t>
            </a:r>
            <a:endParaRPr lang="en-US" sz="2400" dirty="0" smtClean="0"/>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a:t>
            </a:r>
            <a:r>
              <a:rPr lang="en-US" sz="3200" dirty="0" smtClean="0"/>
              <a:t> 9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Number Systems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5400" dirty="0" smtClean="0">
                <a:effectLst>
                  <a:outerShdw blurRad="38100" dist="38100" dir="2700000" algn="tl">
                    <a:srgbClr val="000000">
                      <a:alpha val="43137"/>
                    </a:srgbClr>
                  </a:outerShdw>
                </a:effectLst>
              </a:rPr>
              <a:t>Chapter</a:t>
            </a:r>
            <a:r>
              <a:rPr lang="en-US" sz="5400" dirty="0" smtClean="0">
                <a:effectLst>
                  <a:outerShdw blurRad="38100" dist="38100" dir="2700000" algn="tl">
                    <a:srgbClr val="000000">
                      <a:alpha val="43137"/>
                    </a:srgbClr>
                  </a:outerShdw>
                </a:effectLst>
              </a:rPr>
              <a:t> 9</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p:txBody>
          <a:bodyPr>
            <a:normAutofit/>
          </a:bodyPr>
          <a:lstStyle/>
          <a:p>
            <a:r>
              <a:rPr lang="en-US" sz="4400" dirty="0" smtClean="0"/>
              <a:t>Number Systems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The Decimal System</a:t>
            </a:r>
            <a:endParaRPr lang="en-GB"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447800"/>
            <a:ext cx="7556313" cy="5105400"/>
          </a:xfrm>
        </p:spPr>
        <p:txBody>
          <a:bodyPr>
            <a:normAutofit fontScale="92500" lnSpcReduction="10000"/>
          </a:bodyPr>
          <a:lstStyle/>
          <a:p>
            <a:r>
              <a:rPr lang="en-GB" dirty="0" smtClean="0"/>
              <a:t>System based on decimal digits (0, 1, 2, 3, 4, 5, 6, 7, 8, 9) to represent numbers</a:t>
            </a:r>
          </a:p>
          <a:p>
            <a:r>
              <a:rPr lang="en-US" dirty="0" smtClean="0"/>
              <a:t>For example the </a:t>
            </a:r>
            <a:r>
              <a:rPr lang="en-US" dirty="0" smtClean="0"/>
              <a:t>number </a:t>
            </a:r>
            <a:r>
              <a:rPr lang="en-US" dirty="0" smtClean="0"/>
              <a:t>83</a:t>
            </a:r>
            <a:r>
              <a:rPr lang="en-US" dirty="0" smtClean="0"/>
              <a:t> </a:t>
            </a:r>
            <a:r>
              <a:rPr lang="en-US" dirty="0" smtClean="0"/>
              <a:t>means </a:t>
            </a:r>
            <a:r>
              <a:rPr lang="en-US" dirty="0" smtClean="0"/>
              <a:t>eight tens plus three</a:t>
            </a:r>
            <a:r>
              <a:rPr lang="en-US" dirty="0" smtClean="0"/>
              <a:t>:</a:t>
            </a:r>
          </a:p>
          <a:p>
            <a:pPr algn="ctr">
              <a:buNone/>
            </a:pPr>
            <a:r>
              <a:rPr lang="en-US" dirty="0" smtClean="0"/>
              <a:t>83 = (8 * 10) + 3</a:t>
            </a:r>
          </a:p>
          <a:p>
            <a:r>
              <a:rPr lang="en-US" dirty="0" smtClean="0"/>
              <a:t>The </a:t>
            </a:r>
            <a:r>
              <a:rPr lang="en-US" dirty="0" smtClean="0"/>
              <a:t>number 4728 means four thousands, seven hundreds, two tens, plus eight:</a:t>
            </a:r>
          </a:p>
          <a:p>
            <a:pPr algn="ctr">
              <a:buNone/>
            </a:pPr>
            <a:r>
              <a:rPr lang="en-US" dirty="0" smtClean="0"/>
              <a:t>4728 = (4 * 1000) + (7 * 100) + (2 * 10) + </a:t>
            </a:r>
            <a:r>
              <a:rPr lang="en-US" dirty="0" smtClean="0"/>
              <a:t>8</a:t>
            </a:r>
          </a:p>
          <a:p>
            <a:pPr>
              <a:spcBef>
                <a:spcPts val="1600"/>
              </a:spcBef>
            </a:pPr>
            <a:r>
              <a:rPr lang="en-US" dirty="0" smtClean="0"/>
              <a:t>The decimal system is said to have a </a:t>
            </a:r>
            <a:r>
              <a:rPr lang="en-US" b="1" i="1" dirty="0" smtClean="0"/>
              <a:t>base</a:t>
            </a:r>
            <a:r>
              <a:rPr lang="en-US" b="1" dirty="0" smtClean="0"/>
              <a:t>, </a:t>
            </a:r>
            <a:r>
              <a:rPr lang="en-US" dirty="0" smtClean="0"/>
              <a:t>or</a:t>
            </a:r>
            <a:r>
              <a:rPr lang="en-US" b="1" dirty="0" smtClean="0"/>
              <a:t> </a:t>
            </a:r>
            <a:r>
              <a:rPr lang="en-US" b="1" i="1" dirty="0" smtClean="0"/>
              <a:t>radix</a:t>
            </a:r>
            <a:r>
              <a:rPr lang="en-US" b="1" dirty="0" smtClean="0"/>
              <a:t>, </a:t>
            </a:r>
            <a:r>
              <a:rPr lang="en-US" dirty="0" smtClean="0"/>
              <a:t>of 10. This means that each </a:t>
            </a:r>
            <a:r>
              <a:rPr lang="en-US" dirty="0" smtClean="0"/>
              <a:t>digit in </a:t>
            </a:r>
            <a:r>
              <a:rPr lang="en-US" dirty="0" smtClean="0"/>
              <a:t>the number is multiplied by 10 raised to a power corresponding to that </a:t>
            </a:r>
            <a:r>
              <a:rPr lang="en-US" dirty="0" smtClean="0"/>
              <a:t>digit’s position</a:t>
            </a:r>
            <a:r>
              <a:rPr lang="en-US" dirty="0" smtClean="0"/>
              <a:t>:</a:t>
            </a:r>
          </a:p>
          <a:p>
            <a:pPr algn="ctr">
              <a:buNone/>
            </a:pPr>
            <a:r>
              <a:rPr lang="en-US" dirty="0" smtClean="0"/>
              <a:t>83 = (8 * 10</a:t>
            </a:r>
            <a:r>
              <a:rPr lang="en-US" baseline="30000" dirty="0" smtClean="0"/>
              <a:t>1</a:t>
            </a:r>
            <a:r>
              <a:rPr lang="en-US" dirty="0" smtClean="0"/>
              <a:t>) + (3 * 10</a:t>
            </a:r>
            <a:r>
              <a:rPr lang="en-US" sz="2054" baseline="30000" dirty="0" smtClean="0"/>
              <a:t>0</a:t>
            </a:r>
            <a:r>
              <a:rPr lang="en-US" dirty="0" smtClean="0"/>
              <a:t>)</a:t>
            </a:r>
          </a:p>
          <a:p>
            <a:pPr algn="ctr">
              <a:buNone/>
            </a:pPr>
            <a:r>
              <a:rPr lang="en-US" dirty="0" smtClean="0"/>
              <a:t>4728 = (4 * 10</a:t>
            </a:r>
            <a:r>
              <a:rPr lang="en-US" sz="2054" baseline="30000" dirty="0" smtClean="0"/>
              <a:t>3</a:t>
            </a:r>
            <a:r>
              <a:rPr lang="en-US" dirty="0" smtClean="0"/>
              <a:t>) + (7 * 10</a:t>
            </a:r>
            <a:r>
              <a:rPr lang="en-US" sz="2054" baseline="30000" dirty="0" smtClean="0"/>
              <a:t>2</a:t>
            </a:r>
            <a:r>
              <a:rPr lang="en-US" dirty="0" smtClean="0"/>
              <a:t>) + (2 * 10</a:t>
            </a:r>
            <a:r>
              <a:rPr lang="en-US" sz="2054" baseline="30000" dirty="0" smtClean="0"/>
              <a:t>1</a:t>
            </a:r>
            <a:r>
              <a:rPr lang="en-US" dirty="0" smtClean="0"/>
              <a:t>) + (8 * 10</a:t>
            </a:r>
            <a:r>
              <a:rPr lang="en-US" sz="2054" baseline="30000" dirty="0" smtClean="0"/>
              <a:t>0</a:t>
            </a:r>
            <a:r>
              <a:rPr lang="en-US" dirty="0" smtClean="0"/>
              <a:t>)</a:t>
            </a:r>
            <a:endParaRPr lang="en-GB" dirty="0"/>
          </a:p>
        </p:txBody>
      </p:sp>
    </p:spTree>
  </p:cSld>
  <p:clrMapOvr>
    <a:masterClrMapping/>
  </p:clrMapOvr>
  <p:transition spd="med">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Decimal Fractions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981200"/>
            <a:ext cx="7556313" cy="4495800"/>
          </a:xfrm>
        </p:spPr>
        <p:txBody>
          <a:bodyPr>
            <a:normAutofit fontScale="85000" lnSpcReduction="20000"/>
          </a:bodyPr>
          <a:lstStyle/>
          <a:p>
            <a:r>
              <a:rPr lang="en-US" dirty="0" smtClean="0"/>
              <a:t>The same principle holds for decimal fractions, but negative powers of 10 </a:t>
            </a:r>
            <a:r>
              <a:rPr lang="en-US" dirty="0" smtClean="0"/>
              <a:t>are used</a:t>
            </a:r>
            <a:r>
              <a:rPr lang="en-US" dirty="0" smtClean="0"/>
              <a:t>. Thus, the decimal fraction 0.256 stands for 2 tenths plus 5 hundredths </a:t>
            </a:r>
            <a:r>
              <a:rPr lang="en-US" dirty="0" smtClean="0"/>
              <a:t>plus 6 </a:t>
            </a:r>
            <a:r>
              <a:rPr lang="en-US" dirty="0" smtClean="0"/>
              <a:t>thousandths:</a:t>
            </a:r>
          </a:p>
          <a:p>
            <a:pPr algn="ctr">
              <a:buNone/>
            </a:pPr>
            <a:r>
              <a:rPr lang="en-US" dirty="0" smtClean="0"/>
              <a:t>0.256 = (2 * 10</a:t>
            </a:r>
            <a:r>
              <a:rPr lang="en-US" sz="2065" baseline="30000" dirty="0" smtClean="0"/>
              <a:t>-1</a:t>
            </a:r>
            <a:r>
              <a:rPr lang="en-US" dirty="0" smtClean="0"/>
              <a:t>) + (5 * 10</a:t>
            </a:r>
            <a:r>
              <a:rPr lang="en-US" baseline="30000" dirty="0" smtClean="0"/>
              <a:t>-2</a:t>
            </a:r>
            <a:r>
              <a:rPr lang="en-US" dirty="0" smtClean="0"/>
              <a:t>) + (6 * 10</a:t>
            </a:r>
            <a:r>
              <a:rPr lang="en-US" sz="2065" baseline="30000" dirty="0" smtClean="0"/>
              <a:t>-3</a:t>
            </a:r>
            <a:r>
              <a:rPr lang="en-US" dirty="0" smtClean="0"/>
              <a:t>)</a:t>
            </a:r>
          </a:p>
          <a:p>
            <a:r>
              <a:rPr lang="en-US" dirty="0" smtClean="0"/>
              <a:t>A number with both an integer and fractional part has digits raised to </a:t>
            </a:r>
            <a:r>
              <a:rPr lang="en-US" dirty="0" smtClean="0"/>
              <a:t>both positive </a:t>
            </a:r>
            <a:r>
              <a:rPr lang="en-US" dirty="0" smtClean="0"/>
              <a:t>and negative powers of 10:</a:t>
            </a:r>
          </a:p>
          <a:p>
            <a:pPr algn="ctr">
              <a:buNone/>
            </a:pPr>
            <a:r>
              <a:rPr lang="en-US" dirty="0" smtClean="0"/>
              <a:t>442.256 = (4 * 10</a:t>
            </a:r>
            <a:r>
              <a:rPr lang="en-US" sz="2065" baseline="30000" dirty="0" smtClean="0"/>
              <a:t>2</a:t>
            </a:r>
            <a:r>
              <a:rPr lang="en-US" dirty="0" smtClean="0"/>
              <a:t>) + (4 + 10</a:t>
            </a:r>
            <a:r>
              <a:rPr lang="en-US" sz="2065" baseline="30000" dirty="0" smtClean="0"/>
              <a:t>1</a:t>
            </a:r>
            <a:r>
              <a:rPr lang="en-US" dirty="0" smtClean="0"/>
              <a:t>) + (2 * 10</a:t>
            </a:r>
            <a:r>
              <a:rPr lang="en-US" sz="2065" baseline="30000" dirty="0" smtClean="0"/>
              <a:t>0</a:t>
            </a:r>
            <a:r>
              <a:rPr lang="en-US" dirty="0" smtClean="0"/>
              <a:t>) + (2 * 10</a:t>
            </a:r>
            <a:r>
              <a:rPr lang="en-US" sz="2065" baseline="30000" dirty="0" smtClean="0"/>
              <a:t>-1</a:t>
            </a:r>
            <a:r>
              <a:rPr lang="en-US" dirty="0" smtClean="0"/>
              <a:t>) + (5 * 10</a:t>
            </a:r>
            <a:r>
              <a:rPr lang="en-US" sz="2065" baseline="30000" dirty="0" smtClean="0"/>
              <a:t>-2</a:t>
            </a:r>
            <a:r>
              <a:rPr lang="en-US" dirty="0" smtClean="0"/>
              <a:t>)</a:t>
            </a:r>
            <a:endParaRPr lang="en-US" dirty="0" smtClean="0"/>
          </a:p>
          <a:p>
            <a:pPr>
              <a:buNone/>
            </a:pPr>
            <a:r>
              <a:rPr lang="en-US" dirty="0" smtClean="0"/>
              <a:t>		  + </a:t>
            </a:r>
            <a:r>
              <a:rPr lang="en-US" dirty="0" smtClean="0"/>
              <a:t>(6 * 10</a:t>
            </a:r>
            <a:r>
              <a:rPr lang="en-US" sz="2065" baseline="30000" dirty="0" smtClean="0"/>
              <a:t>-3</a:t>
            </a:r>
            <a:r>
              <a:rPr lang="en-US" dirty="0" smtClean="0"/>
              <a:t>)</a:t>
            </a:r>
          </a:p>
          <a:p>
            <a:r>
              <a:rPr lang="en-US" b="1" i="1" dirty="0" smtClean="0"/>
              <a:t>Most significant </a:t>
            </a:r>
            <a:r>
              <a:rPr lang="en-US" b="1" i="1" dirty="0" smtClean="0"/>
              <a:t>digit</a:t>
            </a:r>
          </a:p>
          <a:p>
            <a:pPr lvl="1"/>
            <a:r>
              <a:rPr lang="en-US" dirty="0" smtClean="0"/>
              <a:t>The leftmost digit (carries the highest value)</a:t>
            </a:r>
          </a:p>
          <a:p>
            <a:r>
              <a:rPr lang="en-US" b="1" i="1" dirty="0" smtClean="0"/>
              <a:t>Least significant digit</a:t>
            </a:r>
          </a:p>
          <a:p>
            <a:pPr lvl="1"/>
            <a:r>
              <a:rPr lang="en-US" dirty="0" smtClean="0"/>
              <a:t>The rightmost digit</a:t>
            </a:r>
            <a:endParaRPr lang="en-US" dirty="0" smtClean="0"/>
          </a:p>
        </p:txBody>
      </p:sp>
    </p:spTree>
  </p:cSld>
  <p:clrMapOvr>
    <a:masterClrMapping/>
  </p:clrMapOvr>
  <p:transition spd="med">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Positional Interpretation of a Decimal Number</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3200400"/>
            <a:ext cx="8467401" cy="1732370"/>
          </a:xfrm>
          <a:prstGeom prst="rect">
            <a:avLst/>
          </a:prstGeom>
        </p:spPr>
      </p:pic>
      <p:sp>
        <p:nvSpPr>
          <p:cNvPr id="5" name="Rectangle 4"/>
          <p:cNvSpPr/>
          <p:nvPr/>
        </p:nvSpPr>
        <p:spPr>
          <a:xfrm>
            <a:off x="381000" y="4953000"/>
            <a:ext cx="8458200" cy="369332"/>
          </a:xfrm>
          <a:prstGeom prst="rect">
            <a:avLst/>
          </a:prstGeom>
        </p:spPr>
        <p:txBody>
          <a:bodyPr wrap="square">
            <a:spAutoFit/>
          </a:bodyPr>
          <a:lstStyle/>
          <a:p>
            <a:pPr algn="ctr"/>
            <a:r>
              <a:rPr lang="en-US" sz="1800" dirty="0" smtClean="0">
                <a:latin typeface="+mn-lt"/>
              </a:rPr>
              <a:t>Table 9.1  Positional Interpretation of a Decimal Number </a:t>
            </a:r>
            <a:endParaRPr lang="en-US" sz="1800" dirty="0">
              <a:latin typeface="+mn-lt"/>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Positional Number Systems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2209800"/>
            <a:ext cx="7556313" cy="4144963"/>
          </a:xfrm>
        </p:spPr>
        <p:txBody>
          <a:bodyPr>
            <a:normAutofit/>
          </a:bodyPr>
          <a:lstStyle/>
          <a:p>
            <a:r>
              <a:rPr lang="en-US" dirty="0" smtClean="0"/>
              <a:t>E</a:t>
            </a:r>
            <a:r>
              <a:rPr lang="en-US" dirty="0" smtClean="0"/>
              <a:t>ach </a:t>
            </a:r>
            <a:r>
              <a:rPr lang="en-US" dirty="0" smtClean="0"/>
              <a:t>number is represented by a string of digits </a:t>
            </a:r>
            <a:r>
              <a:rPr lang="en-US" dirty="0" smtClean="0"/>
              <a:t>in which </a:t>
            </a:r>
            <a:r>
              <a:rPr lang="en-US" dirty="0" smtClean="0"/>
              <a:t>each digit position </a:t>
            </a:r>
            <a:r>
              <a:rPr lang="en-US" i="1" dirty="0" smtClean="0"/>
              <a:t>i </a:t>
            </a:r>
            <a:r>
              <a:rPr lang="en-US" dirty="0" smtClean="0"/>
              <a:t>has an associated weight </a:t>
            </a:r>
            <a:r>
              <a:rPr lang="en-US" i="1" dirty="0" smtClean="0"/>
              <a:t>r</a:t>
            </a:r>
            <a:r>
              <a:rPr lang="en-US" i="1" baseline="30000" dirty="0" smtClean="0"/>
              <a:t>i</a:t>
            </a:r>
            <a:r>
              <a:rPr lang="en-US" i="1" dirty="0" smtClean="0"/>
              <a:t>, </a:t>
            </a:r>
            <a:r>
              <a:rPr lang="en-US" dirty="0" smtClean="0"/>
              <a:t>where</a:t>
            </a:r>
            <a:r>
              <a:rPr lang="en-US" i="1" dirty="0" smtClean="0"/>
              <a:t> r </a:t>
            </a:r>
            <a:r>
              <a:rPr lang="en-US" dirty="0" smtClean="0"/>
              <a:t>is the </a:t>
            </a:r>
            <a:r>
              <a:rPr lang="en-US" i="1" dirty="0" smtClean="0"/>
              <a:t>radix</a:t>
            </a:r>
            <a:r>
              <a:rPr lang="en-US" dirty="0" smtClean="0"/>
              <a:t>, o</a:t>
            </a:r>
            <a:r>
              <a:rPr lang="en-US" i="1" dirty="0" smtClean="0"/>
              <a:t>r </a:t>
            </a:r>
            <a:r>
              <a:rPr lang="en-US" i="1" dirty="0" smtClean="0"/>
              <a:t>base, </a:t>
            </a:r>
            <a:r>
              <a:rPr lang="en-US" dirty="0" smtClean="0"/>
              <a:t>of </a:t>
            </a:r>
            <a:r>
              <a:rPr lang="en-US" dirty="0" smtClean="0"/>
              <a:t>the number system.</a:t>
            </a:r>
            <a:r>
              <a:rPr lang="en-US" dirty="0" smtClean="0"/>
              <a:t> </a:t>
            </a:r>
          </a:p>
          <a:p>
            <a:r>
              <a:rPr lang="en-US" dirty="0" smtClean="0"/>
              <a:t>The </a:t>
            </a:r>
            <a:r>
              <a:rPr lang="en-US" dirty="0" smtClean="0"/>
              <a:t>general form of a number in such a system with radix </a:t>
            </a:r>
            <a:r>
              <a:rPr lang="en-US" i="1" dirty="0" smtClean="0"/>
              <a:t>r </a:t>
            </a:r>
            <a:r>
              <a:rPr lang="en-US" dirty="0" smtClean="0"/>
              <a:t>is</a:t>
            </a:r>
            <a:endParaRPr lang="en-US" dirty="0" smtClean="0"/>
          </a:p>
          <a:p>
            <a:pPr algn="ctr">
              <a:buNone/>
            </a:pPr>
            <a:r>
              <a:rPr lang="en-US" dirty="0" smtClean="0"/>
              <a:t>( . . . </a:t>
            </a:r>
            <a:r>
              <a:rPr lang="en-US" i="1" dirty="0" smtClean="0"/>
              <a:t>a</a:t>
            </a:r>
            <a:r>
              <a:rPr lang="en-US" i="1" baseline="-25000" dirty="0" smtClean="0"/>
              <a:t>3</a:t>
            </a:r>
            <a:r>
              <a:rPr lang="en-US" i="1" dirty="0" smtClean="0"/>
              <a:t>a</a:t>
            </a:r>
            <a:r>
              <a:rPr lang="en-US" i="1" baseline="-25000" dirty="0" smtClean="0"/>
              <a:t>2</a:t>
            </a:r>
            <a:r>
              <a:rPr lang="en-US" i="1" dirty="0" smtClean="0"/>
              <a:t>a</a:t>
            </a:r>
            <a:r>
              <a:rPr lang="en-US" i="1" baseline="-25000" dirty="0" smtClean="0"/>
              <a:t>1</a:t>
            </a:r>
            <a:r>
              <a:rPr lang="en-US" i="1" dirty="0" smtClean="0"/>
              <a:t>a</a:t>
            </a:r>
            <a:r>
              <a:rPr lang="en-US" i="1" baseline="-25000" dirty="0" smtClean="0"/>
              <a:t>0</a:t>
            </a:r>
            <a:r>
              <a:rPr lang="en-US" i="1" dirty="0" smtClean="0"/>
              <a:t>.a</a:t>
            </a:r>
            <a:r>
              <a:rPr lang="en-US" i="1" baseline="-25000" dirty="0" smtClean="0"/>
              <a:t>-1</a:t>
            </a:r>
            <a:r>
              <a:rPr lang="en-US" i="1" dirty="0" smtClean="0"/>
              <a:t>a</a:t>
            </a:r>
            <a:r>
              <a:rPr lang="en-US" i="1" baseline="-25000" dirty="0" smtClean="0"/>
              <a:t>-2</a:t>
            </a:r>
            <a:r>
              <a:rPr lang="en-US" i="1" dirty="0" smtClean="0"/>
              <a:t>a</a:t>
            </a:r>
            <a:r>
              <a:rPr lang="en-US" i="1" baseline="-25000" dirty="0" smtClean="0"/>
              <a:t>-3 </a:t>
            </a:r>
            <a:r>
              <a:rPr lang="en-US" i="1" dirty="0" smtClean="0"/>
              <a:t>. . . )</a:t>
            </a:r>
            <a:r>
              <a:rPr lang="en-US" i="1" baseline="-25000" dirty="0" smtClean="0"/>
              <a:t>r</a:t>
            </a:r>
          </a:p>
          <a:p>
            <a:pPr>
              <a:buNone/>
            </a:pPr>
            <a:r>
              <a:rPr lang="en-US" dirty="0" smtClean="0"/>
              <a:t>where the value of any digit </a:t>
            </a:r>
            <a:r>
              <a:rPr lang="en-US" i="1" dirty="0" smtClean="0"/>
              <a:t>a</a:t>
            </a:r>
            <a:r>
              <a:rPr lang="en-US" i="1" baseline="-25000" dirty="0" smtClean="0"/>
              <a:t>i</a:t>
            </a:r>
            <a:r>
              <a:rPr lang="en-US" i="1" dirty="0" smtClean="0"/>
              <a:t> </a:t>
            </a:r>
            <a:r>
              <a:rPr lang="en-US" i="1" dirty="0" smtClean="0"/>
              <a:t>is </a:t>
            </a:r>
            <a:r>
              <a:rPr lang="en-US" i="1" dirty="0" smtClean="0"/>
              <a:t>an </a:t>
            </a:r>
            <a:r>
              <a:rPr lang="en-US" i="1" dirty="0" smtClean="0"/>
              <a:t>integer </a:t>
            </a:r>
            <a:r>
              <a:rPr lang="en-US" i="1" dirty="0" smtClean="0"/>
              <a:t>in the range</a:t>
            </a:r>
            <a:r>
              <a:rPr lang="en-US" i="1" dirty="0" smtClean="0"/>
              <a:t>               0 </a:t>
            </a:r>
            <a:r>
              <a:rPr lang="en-US" i="1" u="sng" dirty="0" smtClean="0"/>
              <a:t>&lt;</a:t>
            </a:r>
            <a:r>
              <a:rPr lang="en-US" i="1" dirty="0" smtClean="0"/>
              <a:t> </a:t>
            </a:r>
            <a:r>
              <a:rPr lang="en-US" i="1" dirty="0" smtClean="0"/>
              <a:t>a</a:t>
            </a:r>
            <a:r>
              <a:rPr lang="en-US" i="1" baseline="-25000" dirty="0" smtClean="0"/>
              <a:t>i</a:t>
            </a:r>
            <a:r>
              <a:rPr lang="en-US" i="1" dirty="0" smtClean="0"/>
              <a:t> &lt; </a:t>
            </a:r>
            <a:r>
              <a:rPr lang="en-US" i="1" dirty="0" smtClean="0"/>
              <a:t>r. </a:t>
            </a:r>
            <a:r>
              <a:rPr lang="en-US" dirty="0" smtClean="0"/>
              <a:t>The dot </a:t>
            </a:r>
            <a:r>
              <a:rPr lang="en-US" dirty="0" smtClean="0"/>
              <a:t>between </a:t>
            </a:r>
            <a:r>
              <a:rPr lang="en-US" i="1" dirty="0" smtClean="0"/>
              <a:t>a</a:t>
            </a:r>
            <a:r>
              <a:rPr lang="en-US" i="1" baseline="-25000" dirty="0" smtClean="0"/>
              <a:t>0</a:t>
            </a:r>
            <a:r>
              <a:rPr lang="en-US" i="1" dirty="0" smtClean="0"/>
              <a:t> </a:t>
            </a:r>
            <a:r>
              <a:rPr lang="en-US" i="1" dirty="0" smtClean="0"/>
              <a:t>and a</a:t>
            </a:r>
            <a:r>
              <a:rPr lang="en-US" i="1" baseline="-25000" dirty="0" smtClean="0"/>
              <a:t>-1 </a:t>
            </a:r>
            <a:r>
              <a:rPr lang="en-US" dirty="0" smtClean="0"/>
              <a:t>is called the </a:t>
            </a:r>
            <a:r>
              <a:rPr lang="en-US" b="1" i="1" dirty="0" smtClean="0"/>
              <a:t>radix point.</a:t>
            </a:r>
            <a:endParaRPr lang="en-US" dirty="0"/>
          </a:p>
        </p:txBody>
      </p:sp>
    </p:spTree>
  </p:cSld>
  <p:clrMapOvr>
    <a:masterClrMapping/>
  </p:clrMapOvr>
  <p:transition spd="med">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8686800" cy="1116106"/>
          </a:xfrm>
        </p:spPr>
        <p:txBody>
          <a:bodyPr/>
          <a:lstStyle/>
          <a:p>
            <a:pPr algn="ctr"/>
            <a:r>
              <a:rPr lang="en-US" dirty="0" smtClean="0">
                <a:effectLst>
                  <a:outerShdw blurRad="38100" dist="38100" dir="2700000" algn="tl">
                    <a:srgbClr val="000000">
                      <a:alpha val="43137"/>
                    </a:srgbClr>
                  </a:outerShdw>
                </a:effectLst>
              </a:rPr>
              <a:t>Positional Interpretation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 Number in Base 7</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3124200"/>
            <a:ext cx="8373880" cy="2132805"/>
          </a:xfrm>
          <a:prstGeom prst="rect">
            <a:avLst/>
          </a:prstGeom>
        </p:spPr>
      </p:pic>
      <p:sp>
        <p:nvSpPr>
          <p:cNvPr id="6" name="Rectangle 5"/>
          <p:cNvSpPr/>
          <p:nvPr/>
        </p:nvSpPr>
        <p:spPr>
          <a:xfrm>
            <a:off x="381000" y="5486400"/>
            <a:ext cx="8382000" cy="369332"/>
          </a:xfrm>
          <a:prstGeom prst="rect">
            <a:avLst/>
          </a:prstGeom>
        </p:spPr>
        <p:txBody>
          <a:bodyPr wrap="square">
            <a:spAutoFit/>
          </a:bodyPr>
          <a:lstStyle/>
          <a:p>
            <a:pPr algn="ctr"/>
            <a:r>
              <a:rPr lang="en-US" sz="1800" dirty="0" smtClean="0">
                <a:latin typeface="+mn-lt"/>
              </a:rPr>
              <a:t>Table 9.2  Positional Interpretation of a Number in Base 7 </a:t>
            </a:r>
            <a:endParaRPr lang="en-US" sz="1800" dirty="0">
              <a:latin typeface="+mn-lt"/>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The Binary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00200"/>
            <a:ext cx="7556313" cy="4953000"/>
          </a:xfrm>
        </p:spPr>
        <p:txBody>
          <a:bodyPr>
            <a:normAutofit fontScale="70000" lnSpcReduction="20000"/>
          </a:bodyPr>
          <a:lstStyle/>
          <a:p>
            <a:r>
              <a:rPr lang="en-US" dirty="0" smtClean="0">
                <a:solidFill>
                  <a:schemeClr val="tx2"/>
                </a:solidFill>
              </a:rPr>
              <a:t>Only two </a:t>
            </a:r>
            <a:r>
              <a:rPr lang="en-US" dirty="0" smtClean="0">
                <a:solidFill>
                  <a:schemeClr val="tx2"/>
                </a:solidFill>
              </a:rPr>
              <a:t>digits, 1 and </a:t>
            </a:r>
            <a:r>
              <a:rPr lang="en-US" dirty="0" smtClean="0">
                <a:solidFill>
                  <a:schemeClr val="tx2"/>
                </a:solidFill>
              </a:rPr>
              <a:t>0 </a:t>
            </a:r>
          </a:p>
          <a:p>
            <a:r>
              <a:rPr lang="en-US" dirty="0" smtClean="0">
                <a:solidFill>
                  <a:schemeClr val="tx2"/>
                </a:solidFill>
              </a:rPr>
              <a:t>R</a:t>
            </a:r>
            <a:r>
              <a:rPr lang="en-US" dirty="0" smtClean="0">
                <a:solidFill>
                  <a:schemeClr val="tx2"/>
                </a:solidFill>
              </a:rPr>
              <a:t>epresented </a:t>
            </a:r>
            <a:r>
              <a:rPr lang="en-US" dirty="0" smtClean="0">
                <a:solidFill>
                  <a:schemeClr val="tx2"/>
                </a:solidFill>
              </a:rPr>
              <a:t>to the base </a:t>
            </a:r>
            <a:r>
              <a:rPr lang="en-US" dirty="0" smtClean="0">
                <a:solidFill>
                  <a:schemeClr val="tx2"/>
                </a:solidFill>
              </a:rPr>
              <a:t>2</a:t>
            </a:r>
          </a:p>
          <a:p>
            <a:r>
              <a:rPr lang="en-US" dirty="0" smtClean="0">
                <a:solidFill>
                  <a:schemeClr val="tx2"/>
                </a:solidFill>
              </a:rPr>
              <a:t>The </a:t>
            </a:r>
            <a:r>
              <a:rPr lang="en-US" dirty="0" smtClean="0">
                <a:solidFill>
                  <a:schemeClr val="tx2"/>
                </a:solidFill>
              </a:rPr>
              <a:t>digits 1 and 0 in binary notation have </a:t>
            </a:r>
            <a:r>
              <a:rPr lang="en-US" dirty="0" smtClean="0">
                <a:solidFill>
                  <a:schemeClr val="tx2"/>
                </a:solidFill>
              </a:rPr>
              <a:t>the same </a:t>
            </a:r>
            <a:r>
              <a:rPr lang="en-US" dirty="0" smtClean="0">
                <a:solidFill>
                  <a:schemeClr val="tx2"/>
                </a:solidFill>
              </a:rPr>
              <a:t>meaning as in decimal notation:</a:t>
            </a:r>
          </a:p>
          <a:p>
            <a:pPr algn="ctr">
              <a:buNone/>
            </a:pPr>
            <a:r>
              <a:rPr lang="en-US" dirty="0" smtClean="0">
                <a:solidFill>
                  <a:schemeClr val="tx2"/>
                </a:solidFill>
              </a:rPr>
              <a:t>0</a:t>
            </a:r>
            <a:r>
              <a:rPr lang="en-US" baseline="-25000" dirty="0" smtClean="0">
                <a:solidFill>
                  <a:schemeClr val="tx2"/>
                </a:solidFill>
              </a:rPr>
              <a:t>2</a:t>
            </a:r>
            <a:r>
              <a:rPr lang="en-US" dirty="0" smtClean="0">
                <a:solidFill>
                  <a:schemeClr val="tx2"/>
                </a:solidFill>
              </a:rPr>
              <a:t> = 0</a:t>
            </a:r>
            <a:r>
              <a:rPr lang="en-US" baseline="-25000" dirty="0" smtClean="0">
                <a:solidFill>
                  <a:schemeClr val="tx2"/>
                </a:solidFill>
              </a:rPr>
              <a:t>10</a:t>
            </a:r>
          </a:p>
          <a:p>
            <a:pPr algn="ctr">
              <a:buNone/>
            </a:pPr>
            <a:r>
              <a:rPr lang="en-US" dirty="0" smtClean="0">
                <a:solidFill>
                  <a:schemeClr val="tx2"/>
                </a:solidFill>
              </a:rPr>
              <a:t>1</a:t>
            </a:r>
            <a:r>
              <a:rPr lang="en-US" baseline="-25000" dirty="0" smtClean="0">
                <a:solidFill>
                  <a:schemeClr val="tx2"/>
                </a:solidFill>
              </a:rPr>
              <a:t>2</a:t>
            </a:r>
            <a:r>
              <a:rPr lang="en-US" dirty="0" smtClean="0">
                <a:solidFill>
                  <a:schemeClr val="tx2"/>
                </a:solidFill>
              </a:rPr>
              <a:t> = 1</a:t>
            </a:r>
            <a:r>
              <a:rPr lang="en-US" baseline="-25000" dirty="0" smtClean="0">
                <a:solidFill>
                  <a:schemeClr val="tx2"/>
                </a:solidFill>
              </a:rPr>
              <a:t>10</a:t>
            </a:r>
          </a:p>
          <a:p>
            <a:r>
              <a:rPr lang="en-US" dirty="0" smtClean="0">
                <a:solidFill>
                  <a:schemeClr val="tx2"/>
                </a:solidFill>
              </a:rPr>
              <a:t>To represent larger </a:t>
            </a:r>
            <a:r>
              <a:rPr lang="en-US" dirty="0" smtClean="0">
                <a:solidFill>
                  <a:schemeClr val="tx2"/>
                </a:solidFill>
              </a:rPr>
              <a:t>numbers</a:t>
            </a:r>
            <a:r>
              <a:rPr lang="en-US" dirty="0" smtClean="0">
                <a:solidFill>
                  <a:schemeClr val="tx2"/>
                </a:solidFill>
              </a:rPr>
              <a:t> </a:t>
            </a:r>
            <a:r>
              <a:rPr lang="en-US" dirty="0" smtClean="0">
                <a:solidFill>
                  <a:schemeClr val="tx2"/>
                </a:solidFill>
              </a:rPr>
              <a:t>each </a:t>
            </a:r>
            <a:r>
              <a:rPr lang="en-US" dirty="0" smtClean="0">
                <a:solidFill>
                  <a:schemeClr val="tx2"/>
                </a:solidFill>
              </a:rPr>
              <a:t>digit in a binary </a:t>
            </a:r>
            <a:r>
              <a:rPr lang="en-US" dirty="0" smtClean="0">
                <a:solidFill>
                  <a:schemeClr val="tx2"/>
                </a:solidFill>
              </a:rPr>
              <a:t>number has </a:t>
            </a:r>
            <a:r>
              <a:rPr lang="en-US" dirty="0" smtClean="0">
                <a:solidFill>
                  <a:schemeClr val="tx2"/>
                </a:solidFill>
              </a:rPr>
              <a:t>a value depending on its position:</a:t>
            </a:r>
          </a:p>
          <a:p>
            <a:pPr algn="ctr">
              <a:buNone/>
            </a:pPr>
            <a:r>
              <a:rPr lang="en-US" dirty="0" smtClean="0">
                <a:solidFill>
                  <a:schemeClr val="tx2"/>
                </a:solidFill>
              </a:rPr>
              <a:t>10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2</a:t>
            </a:r>
            <a:r>
              <a:rPr lang="en-US" baseline="-25000" dirty="0" smtClean="0">
                <a:solidFill>
                  <a:schemeClr val="tx2"/>
                </a:solidFill>
              </a:rPr>
              <a:t>10</a:t>
            </a:r>
          </a:p>
          <a:p>
            <a:pPr algn="ctr">
              <a:buNone/>
            </a:pPr>
            <a:r>
              <a:rPr lang="en-US" dirty="0" smtClean="0">
                <a:solidFill>
                  <a:schemeClr val="tx2"/>
                </a:solidFill>
              </a:rPr>
              <a:t>11</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(1 * 2</a:t>
            </a:r>
            <a:r>
              <a:rPr lang="en-US" baseline="30000" dirty="0" smtClean="0">
                <a:solidFill>
                  <a:schemeClr val="tx2"/>
                </a:solidFill>
              </a:rPr>
              <a:t>0</a:t>
            </a:r>
            <a:r>
              <a:rPr lang="en-US" dirty="0" smtClean="0">
                <a:solidFill>
                  <a:schemeClr val="tx2"/>
                </a:solidFill>
              </a:rPr>
              <a:t>) = 3</a:t>
            </a:r>
            <a:r>
              <a:rPr lang="en-US" baseline="-25000" dirty="0" smtClean="0">
                <a:solidFill>
                  <a:schemeClr val="tx2"/>
                </a:solidFill>
              </a:rPr>
              <a:t>10</a:t>
            </a:r>
          </a:p>
          <a:p>
            <a:pPr algn="ctr">
              <a:buNone/>
            </a:pPr>
            <a:r>
              <a:rPr lang="en-US" dirty="0" smtClean="0">
                <a:solidFill>
                  <a:schemeClr val="tx2"/>
                </a:solidFill>
              </a:rPr>
              <a:t>100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2</a:t>
            </a:r>
            <a:r>
              <a:rPr lang="en-US" dirty="0" smtClean="0">
                <a:solidFill>
                  <a:schemeClr val="tx2"/>
                </a:solidFill>
              </a:rPr>
              <a:t>) + (0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4</a:t>
            </a:r>
            <a:r>
              <a:rPr lang="en-US" baseline="-25000" dirty="0" smtClean="0">
                <a:solidFill>
                  <a:schemeClr val="tx2"/>
                </a:solidFill>
              </a:rPr>
              <a:t>10</a:t>
            </a:r>
          </a:p>
          <a:p>
            <a:pPr>
              <a:buNone/>
            </a:pPr>
            <a:r>
              <a:rPr lang="en-US" dirty="0" smtClean="0">
                <a:solidFill>
                  <a:schemeClr val="tx2"/>
                </a:solidFill>
              </a:rPr>
              <a:t>and so on</a:t>
            </a:r>
            <a:r>
              <a:rPr lang="en-US" dirty="0" smtClean="0">
                <a:solidFill>
                  <a:schemeClr val="tx2"/>
                </a:solidFill>
              </a:rPr>
              <a:t>.  </a:t>
            </a:r>
            <a:r>
              <a:rPr lang="en-US" dirty="0" smtClean="0">
                <a:solidFill>
                  <a:schemeClr val="tx2"/>
                </a:solidFill>
              </a:rPr>
              <a:t>Again, fractional values are represented with negative powers of </a:t>
            </a:r>
            <a:r>
              <a:rPr lang="en-US" dirty="0" smtClean="0">
                <a:solidFill>
                  <a:schemeClr val="tx2"/>
                </a:solidFill>
              </a:rPr>
              <a:t>the radix</a:t>
            </a:r>
            <a:r>
              <a:rPr lang="en-US" dirty="0" smtClean="0">
                <a:solidFill>
                  <a:schemeClr val="tx2"/>
                </a:solidFill>
              </a:rPr>
              <a:t>:</a:t>
            </a:r>
          </a:p>
          <a:p>
            <a:pPr algn="ctr">
              <a:buNone/>
            </a:pPr>
            <a:r>
              <a:rPr lang="en-US" dirty="0" smtClean="0">
                <a:solidFill>
                  <a:schemeClr val="tx2"/>
                </a:solidFill>
              </a:rPr>
              <a:t>1001.101 = 2</a:t>
            </a:r>
            <a:r>
              <a:rPr lang="en-US" baseline="30000" dirty="0" smtClean="0">
                <a:solidFill>
                  <a:schemeClr val="tx2"/>
                </a:solidFill>
              </a:rPr>
              <a:t>3</a:t>
            </a:r>
            <a:r>
              <a:rPr lang="en-US" dirty="0" smtClean="0">
                <a:solidFill>
                  <a:schemeClr val="tx2"/>
                </a:solidFill>
              </a:rPr>
              <a:t> + 2</a:t>
            </a:r>
            <a:r>
              <a:rPr lang="en-US" baseline="30000" dirty="0" smtClean="0">
                <a:solidFill>
                  <a:schemeClr val="tx2"/>
                </a:solidFill>
              </a:rPr>
              <a:t>0 </a:t>
            </a:r>
            <a:r>
              <a:rPr lang="en-US" dirty="0" smtClean="0">
                <a:solidFill>
                  <a:schemeClr val="tx2"/>
                </a:solidFill>
              </a:rPr>
              <a:t>+ 2</a:t>
            </a:r>
            <a:r>
              <a:rPr lang="en-US" baseline="30000" dirty="0" smtClean="0">
                <a:solidFill>
                  <a:schemeClr val="tx2"/>
                </a:solidFill>
              </a:rPr>
              <a:t>-1</a:t>
            </a:r>
            <a:r>
              <a:rPr lang="en-US" dirty="0" smtClean="0">
                <a:solidFill>
                  <a:schemeClr val="tx2"/>
                </a:solidFill>
              </a:rPr>
              <a:t> + 2</a:t>
            </a:r>
            <a:r>
              <a:rPr lang="en-US" baseline="30000" dirty="0" smtClean="0">
                <a:solidFill>
                  <a:schemeClr val="tx2"/>
                </a:solidFill>
              </a:rPr>
              <a:t>-3</a:t>
            </a:r>
            <a:r>
              <a:rPr lang="en-US" dirty="0" smtClean="0">
                <a:solidFill>
                  <a:schemeClr val="tx2"/>
                </a:solidFill>
              </a:rPr>
              <a:t> = 9.625</a:t>
            </a:r>
            <a:r>
              <a:rPr lang="en-US" baseline="-25000" dirty="0" smtClean="0">
                <a:solidFill>
                  <a:schemeClr val="tx2"/>
                </a:solidFill>
              </a:rPr>
              <a:t>10</a:t>
            </a:r>
            <a:endParaRPr lang="en-US" baseline="-25000" dirty="0">
              <a:solidFill>
                <a:schemeClr val="tx2"/>
              </a:solidFill>
            </a:endParaRPr>
          </a:p>
        </p:txBody>
      </p:sp>
    </p:spTree>
  </p:cSld>
  <p:clrMapOvr>
    <a:masterClrMapping/>
  </p:clrMapOvr>
  <p:transition spd="med">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105400"/>
            <a:ext cx="4038600" cy="1143000"/>
          </a:xfrm>
        </p:spPr>
        <p:txBody>
          <a:bodyPr>
            <a:noAutofit/>
          </a:bodyPr>
          <a:lstStyle/>
          <a:p>
            <a:r>
              <a:rPr lang="en-US" sz="3200" dirty="0" smtClean="0">
                <a:effectLst>
                  <a:outerShdw blurRad="38100" dist="38100" dir="2700000" algn="tl">
                    <a:srgbClr val="000000">
                      <a:alpha val="43137"/>
                    </a:srgbClr>
                  </a:outerShdw>
                </a:effectLst>
              </a:rPr>
              <a:t>Converting Between Binary and Decimal</a:t>
            </a:r>
            <a:endParaRPr lang="en-US" sz="32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857250" y="533400"/>
            <a:ext cx="3086100" cy="3581400"/>
          </a:xfrm>
        </p:spPr>
        <p:txBody>
          <a:bodyPr/>
          <a:lstStyle/>
          <a:p>
            <a:r>
              <a:rPr lang="en-US" sz="2400" dirty="0" smtClean="0"/>
              <a:t>Binary notation to decimal notation:</a:t>
            </a:r>
          </a:p>
          <a:p>
            <a:pPr lvl="1"/>
            <a:r>
              <a:rPr lang="en-US" sz="1600" dirty="0" smtClean="0">
                <a:solidFill>
                  <a:schemeClr val="bg2"/>
                </a:solidFill>
              </a:rPr>
              <a:t>Multiply each binary digit by the appropriate power of 2 and add the results</a:t>
            </a:r>
          </a:p>
          <a:p>
            <a:r>
              <a:rPr lang="en-US" sz="2400" dirty="0" smtClean="0"/>
              <a:t>Decimal notation to binary notation:</a:t>
            </a:r>
          </a:p>
          <a:p>
            <a:pPr lvl="1"/>
            <a:r>
              <a:rPr lang="en-US" sz="1600" dirty="0" smtClean="0">
                <a:solidFill>
                  <a:schemeClr val="bg2"/>
                </a:solidFill>
              </a:rPr>
              <a:t>Integer and fractional parts are handled separately</a:t>
            </a:r>
          </a:p>
          <a:p>
            <a:endParaRPr lang="en-US" dirty="0"/>
          </a:p>
        </p:txBody>
      </p:sp>
      <p:pic>
        <p:nvPicPr>
          <p:cNvPr id="9" name="Picture Placeholder 8"/>
          <p:cNvPicPr>
            <a:picLocks noGrp="1" noChangeAspect="1"/>
          </p:cNvPicPr>
          <p:nvPr>
            <p:ph type="pic" sz="quarter" idx="12"/>
          </p:nvPr>
        </p:nvPicPr>
        <p:blipFill>
          <a:blip r:embed="rId3"/>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4">
            <a:alphaModFix amt="48000"/>
          </a:blip>
          <a:stretch>
            <a:fillRect/>
          </a:stretch>
        </p:blipFill>
        <p:spPr>
          <a:xfrm>
            <a:off x="4724400" y="2590800"/>
            <a:ext cx="1828800" cy="1678559"/>
          </a:xfrm>
          <a:prstGeom prst="rect">
            <a:avLst/>
          </a:prstGeom>
          <a:effectLst>
            <a:softEdge rad="12700"/>
          </a:effectLst>
        </p:spPr>
      </p:pic>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6243</TotalTime>
  <Words>3859</Words>
  <Application>Microsoft Macintosh PowerPoint</Application>
  <PresentationFormat>On-screen Show (4:3)</PresentationFormat>
  <Paragraphs>307</Paragraphs>
  <Slides>19</Slides>
  <Notes>19</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Advantage</vt:lpstr>
      <vt:lpstr>William Stallings  Computer Organization  and Architecture 9th Edition</vt:lpstr>
      <vt:lpstr>Chapter 9</vt:lpstr>
      <vt:lpstr>The Decimal System</vt:lpstr>
      <vt:lpstr>Decimal Fractions</vt:lpstr>
      <vt:lpstr>Positional Interpretation of a Decimal Number</vt:lpstr>
      <vt:lpstr>Positional Number Systems</vt:lpstr>
      <vt:lpstr>Positional Interpretation of  a Number in Base 7</vt:lpstr>
      <vt:lpstr>The Binary System</vt:lpstr>
      <vt:lpstr>Converting Between Binary and Decimal</vt:lpstr>
      <vt:lpstr>Slide 10</vt:lpstr>
      <vt:lpstr>Slide 11</vt:lpstr>
      <vt:lpstr>Figure 9.1</vt:lpstr>
      <vt:lpstr>For the fractional part, recall that in binary notation, a number with a value between 0 and 1 is represented by                              0.b-1b-2b-3 . . .     bi = 0 or 1  and has the value                 (b-1 * 2-1) + (b-2 * 2-2) + (b-3 * 2-3) . . .  This can be rewritten as                 2-1 * (b-1 + 2-1 * (b-2 + 2-1 * (b-3 + . . . ) . . . ))  Suppose we want to convert the number                    F (0 &lt; F &lt; 1) from decimal to binary notation. We                    know that F can be expressed in the form         F = 2-1 * (b-1 + 2-1 * (b-2 + 2-1 * (b-3 + . . . ) . . . ))  If we multiply F by 2, we obtain,            2 * F = b-1 + 2-1 * (b-2 + 2-1 * (b-3 + . . . ) . . . )</vt:lpstr>
      <vt:lpstr>From this equation, we see that the integer part of (2 * F), which must be either 0 or 1 because               0 &lt; F &lt; 1, is simply b-1. So we can say (2 * F) = b-1 + F1, where 0 &lt; F1 &lt; 1 and where  F1 = 2-1 * (b-2 + 2-1 * (b-3 + 2-1 * (b-4 + . . . ) . . . ))  To find b−2, we repeat the process.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Figure 9.2 shows two examples.  </vt:lpstr>
      <vt:lpstr>Figure 9.2</vt:lpstr>
      <vt:lpstr>Hexadecimal Notation</vt:lpstr>
      <vt:lpstr>Table 9.3</vt:lpstr>
      <vt:lpstr>Hexadecimal Notation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Kevin McLaughlin</cp:lastModifiedBy>
  <cp:revision>133</cp:revision>
  <dcterms:created xsi:type="dcterms:W3CDTF">2012-07-02T17:43:03Z</dcterms:created>
  <dcterms:modified xsi:type="dcterms:W3CDTF">2012-07-03T02:41:27Z</dcterms:modified>
</cp:coreProperties>
</file>