
<file path=[Content_Types].xml><?xml version="1.0" encoding="utf-8"?>
<Types xmlns="http://schemas.openxmlformats.org/package/2006/content-types">
  <Default Extension="png" ContentType="image/png"/>
  <Default Extension="bin" ContentType="application/vnd.openxmlformats-officedocument.oleObject"/>
  <Default Extension="pdf" ContentType="application/pdf"/>
  <Default Extension="jpeg" ContentType="image/jpeg"/>
  <Default Extension="emf" ContentType="image/x-emf"/>
  <Default Extension="wmf" ContentType="image/x-w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8" r:id="rId1"/>
  </p:sldMasterIdLst>
  <p:notesMasterIdLst>
    <p:notesMasterId r:id="rId61"/>
  </p:notesMasterIdLst>
  <p:handoutMasterIdLst>
    <p:handoutMasterId r:id="rId62"/>
  </p:handoutMasterIdLst>
  <p:sldIdLst>
    <p:sldId id="334" r:id="rId2"/>
    <p:sldId id="335" r:id="rId3"/>
    <p:sldId id="257" r:id="rId4"/>
    <p:sldId id="258" r:id="rId5"/>
    <p:sldId id="337" r:id="rId6"/>
    <p:sldId id="259" r:id="rId7"/>
    <p:sldId id="338" r:id="rId8"/>
    <p:sldId id="339" r:id="rId9"/>
    <p:sldId id="340" r:id="rId10"/>
    <p:sldId id="341" r:id="rId11"/>
    <p:sldId id="342" r:id="rId12"/>
    <p:sldId id="343" r:id="rId13"/>
    <p:sldId id="344" r:id="rId14"/>
    <p:sldId id="345" r:id="rId15"/>
    <p:sldId id="346" r:id="rId16"/>
    <p:sldId id="347" r:id="rId17"/>
    <p:sldId id="348" r:id="rId18"/>
    <p:sldId id="349" r:id="rId19"/>
    <p:sldId id="350" r:id="rId20"/>
    <p:sldId id="351" r:id="rId21"/>
    <p:sldId id="352" r:id="rId22"/>
    <p:sldId id="353" r:id="rId23"/>
    <p:sldId id="354" r:id="rId24"/>
    <p:sldId id="355" r:id="rId25"/>
    <p:sldId id="356" r:id="rId26"/>
    <p:sldId id="357" r:id="rId27"/>
    <p:sldId id="358" r:id="rId28"/>
    <p:sldId id="359" r:id="rId29"/>
    <p:sldId id="360" r:id="rId30"/>
    <p:sldId id="361" r:id="rId31"/>
    <p:sldId id="362" r:id="rId32"/>
    <p:sldId id="363" r:id="rId33"/>
    <p:sldId id="364" r:id="rId34"/>
    <p:sldId id="365" r:id="rId35"/>
    <p:sldId id="366" r:id="rId36"/>
    <p:sldId id="367" r:id="rId37"/>
    <p:sldId id="368" r:id="rId38"/>
    <p:sldId id="369" r:id="rId39"/>
    <p:sldId id="370" r:id="rId40"/>
    <p:sldId id="371" r:id="rId41"/>
    <p:sldId id="372" r:id="rId42"/>
    <p:sldId id="373" r:id="rId43"/>
    <p:sldId id="374" r:id="rId44"/>
    <p:sldId id="375" r:id="rId45"/>
    <p:sldId id="376" r:id="rId46"/>
    <p:sldId id="377" r:id="rId47"/>
    <p:sldId id="378" r:id="rId48"/>
    <p:sldId id="379" r:id="rId49"/>
    <p:sldId id="380" r:id="rId50"/>
    <p:sldId id="381" r:id="rId51"/>
    <p:sldId id="382" r:id="rId52"/>
    <p:sldId id="383" r:id="rId53"/>
    <p:sldId id="336" r:id="rId54"/>
    <p:sldId id="384" r:id="rId55"/>
    <p:sldId id="385" r:id="rId56"/>
    <p:sldId id="386" r:id="rId57"/>
    <p:sldId id="387" r:id="rId58"/>
    <p:sldId id="388" r:id="rId59"/>
    <p:sldId id="389" r:id="rId60"/>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Times New Roman" pitchFamily="-1"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 charset="0"/>
        <a:ea typeface="+mn-ea"/>
        <a:cs typeface="+mn-cs"/>
      </a:defRPr>
    </a:lvl5pPr>
    <a:lvl6pPr marL="2286000" algn="l" defTabSz="457200" rtl="0" eaLnBrk="1" latinLnBrk="0" hangingPunct="1">
      <a:defRPr sz="2400" kern="1200">
        <a:solidFill>
          <a:schemeClr val="tx1"/>
        </a:solidFill>
        <a:latin typeface="Times New Roman" pitchFamily="-1" charset="0"/>
        <a:ea typeface="+mn-ea"/>
        <a:cs typeface="+mn-cs"/>
      </a:defRPr>
    </a:lvl6pPr>
    <a:lvl7pPr marL="2743200" algn="l" defTabSz="457200" rtl="0" eaLnBrk="1" latinLnBrk="0" hangingPunct="1">
      <a:defRPr sz="2400" kern="1200">
        <a:solidFill>
          <a:schemeClr val="tx1"/>
        </a:solidFill>
        <a:latin typeface="Times New Roman" pitchFamily="-1" charset="0"/>
        <a:ea typeface="+mn-ea"/>
        <a:cs typeface="+mn-cs"/>
      </a:defRPr>
    </a:lvl7pPr>
    <a:lvl8pPr marL="3200400" algn="l" defTabSz="457200" rtl="0" eaLnBrk="1" latinLnBrk="0" hangingPunct="1">
      <a:defRPr sz="2400" kern="1200">
        <a:solidFill>
          <a:schemeClr val="tx1"/>
        </a:solidFill>
        <a:latin typeface="Times New Roman" pitchFamily="-1" charset="0"/>
        <a:ea typeface="+mn-ea"/>
        <a:cs typeface="+mn-cs"/>
      </a:defRPr>
    </a:lvl8pPr>
    <a:lvl9pPr marL="3657600" algn="l" defTabSz="457200" rtl="0" eaLnBrk="1" latinLnBrk="0" hangingPunct="1">
      <a:defRPr sz="2400" kern="1200">
        <a:solidFill>
          <a:schemeClr val="tx1"/>
        </a:solidFill>
        <a:latin typeface="Times New Roman" pitchFamily="-1"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36" autoAdjust="0"/>
    <p:restoredTop sz="93904" autoAdjust="0"/>
  </p:normalViewPr>
  <p:slideViewPr>
    <p:cSldViewPr>
      <p:cViewPr varScale="1">
        <p:scale>
          <a:sx n="82" d="100"/>
          <a:sy n="82" d="100"/>
        </p:scale>
        <p:origin x="1056" y="8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Lst>
  </p:outlineViewPr>
  <p:notesTextViewPr>
    <p:cViewPr>
      <p:scale>
        <a:sx n="100" d="100"/>
        <a:sy n="100" d="100"/>
      </p:scale>
      <p:origin x="0" y="0"/>
    </p:cViewPr>
  </p:notesTextViewPr>
  <p:sorterViewPr>
    <p:cViewPr>
      <p:scale>
        <a:sx n="66" d="100"/>
        <a:sy n="66" d="100"/>
      </p:scale>
      <p:origin x="0" y="954"/>
    </p:cViewPr>
  </p:sorterViewPr>
  <p:notesViewPr>
    <p:cSldViewPr>
      <p:cViewPr varScale="1">
        <p:scale>
          <a:sx n="61" d="100"/>
          <a:sy n="61" d="100"/>
        </p:scale>
        <p:origin x="-171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_rels/viewProps.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slide" Target="slides/slide3.xml"/><Relationship Id="rId1" Type="http://schemas.openxmlformats.org/officeDocument/2006/relationships/slide" Target="slides/slide1.xml"/><Relationship Id="rId6" Type="http://schemas.openxmlformats.org/officeDocument/2006/relationships/slide" Target="slides/slide55.xml"/><Relationship Id="rId5" Type="http://schemas.openxmlformats.org/officeDocument/2006/relationships/slide" Target="slides/slide54.xml"/><Relationship Id="rId4" Type="http://schemas.openxmlformats.org/officeDocument/2006/relationships/slide" Target="slides/slide5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036658-5160-804B-B2E0-2AA19BBC6463}" type="doc">
      <dgm:prSet loTypeId="urn:microsoft.com/office/officeart/2005/8/layout/target1" loCatId="relationship" qsTypeId="urn:microsoft.com/office/officeart/2005/8/quickstyle/simple4" qsCatId="simple" csTypeId="urn:microsoft.com/office/officeart/2005/8/colors/accent1_2" csCatId="accent1"/>
      <dgm:spPr/>
      <dgm:t>
        <a:bodyPr/>
        <a:lstStyle/>
        <a:p>
          <a:endParaRPr lang="en-US"/>
        </a:p>
      </dgm:t>
    </dgm:pt>
    <dgm:pt modelId="{70870439-1CFF-EC46-AD96-95DD9D5BB788}">
      <dgm:prSet custT="1"/>
      <dgm:spPr/>
      <dgm:t>
        <a:bodyPr/>
        <a:lstStyle/>
        <a:p>
          <a:pPr rtl="0"/>
          <a:r>
            <a:rPr lang="en-US" sz="1400" dirty="0" smtClean="0"/>
            <a:t>An interconnected set of gates whose output at any time is a function only of the input at that time</a:t>
          </a:r>
          <a:endParaRPr lang="en-US" sz="1400" dirty="0"/>
        </a:p>
      </dgm:t>
    </dgm:pt>
    <dgm:pt modelId="{A834CE6F-D539-DA40-A6CD-971CC36EFE72}" type="parTrans" cxnId="{734ADC75-C368-8F4E-A1F3-BCC2F07EF325}">
      <dgm:prSet/>
      <dgm:spPr/>
      <dgm:t>
        <a:bodyPr/>
        <a:lstStyle/>
        <a:p>
          <a:endParaRPr lang="en-US"/>
        </a:p>
      </dgm:t>
    </dgm:pt>
    <dgm:pt modelId="{60530F34-325C-8A40-8454-070EBF2B7E07}" type="sibTrans" cxnId="{734ADC75-C368-8F4E-A1F3-BCC2F07EF325}">
      <dgm:prSet/>
      <dgm:spPr/>
      <dgm:t>
        <a:bodyPr/>
        <a:lstStyle/>
        <a:p>
          <a:endParaRPr lang="en-US"/>
        </a:p>
      </dgm:t>
    </dgm:pt>
    <dgm:pt modelId="{D8B0624A-462C-2741-B311-5280A339819F}">
      <dgm:prSet custT="1"/>
      <dgm:spPr/>
      <dgm:t>
        <a:bodyPr/>
        <a:lstStyle/>
        <a:p>
          <a:pPr rtl="0"/>
          <a:r>
            <a:rPr lang="en-US" sz="1400" dirty="0" smtClean="0"/>
            <a:t>The appearance of the input is followed almost immediately by the appearance of the output, with only gate delays</a:t>
          </a:r>
          <a:endParaRPr lang="en-US" sz="1400" dirty="0"/>
        </a:p>
      </dgm:t>
    </dgm:pt>
    <dgm:pt modelId="{40852F4B-CA39-014F-B427-F3B24F357250}" type="parTrans" cxnId="{A3E9CC41-99A7-244C-896A-DE6DEB5C9192}">
      <dgm:prSet/>
      <dgm:spPr/>
      <dgm:t>
        <a:bodyPr/>
        <a:lstStyle/>
        <a:p>
          <a:endParaRPr lang="en-US"/>
        </a:p>
      </dgm:t>
    </dgm:pt>
    <dgm:pt modelId="{6A3F6277-C3AB-4C41-8CB3-E114E1AE88A9}" type="sibTrans" cxnId="{A3E9CC41-99A7-244C-896A-DE6DEB5C9192}">
      <dgm:prSet/>
      <dgm:spPr/>
      <dgm:t>
        <a:bodyPr/>
        <a:lstStyle/>
        <a:p>
          <a:endParaRPr lang="en-US"/>
        </a:p>
      </dgm:t>
    </dgm:pt>
    <dgm:pt modelId="{99EB21AB-828B-8347-A986-19040100CEA9}">
      <dgm:prSet custT="1"/>
      <dgm:spPr/>
      <dgm:t>
        <a:bodyPr/>
        <a:lstStyle/>
        <a:p>
          <a:pPr rtl="0"/>
          <a:r>
            <a:rPr lang="en-US" sz="1400" dirty="0" smtClean="0"/>
            <a:t>Consists of </a:t>
          </a:r>
          <a:r>
            <a:rPr lang="en-US" sz="1400" i="1" dirty="0" smtClean="0"/>
            <a:t>n </a:t>
          </a:r>
          <a:r>
            <a:rPr lang="en-US" sz="1400" dirty="0" smtClean="0"/>
            <a:t>binary inputs and </a:t>
          </a:r>
          <a:r>
            <a:rPr lang="en-US" sz="1400" i="1" dirty="0" smtClean="0"/>
            <a:t>m </a:t>
          </a:r>
          <a:r>
            <a:rPr lang="en-US" sz="1400" dirty="0" smtClean="0"/>
            <a:t>binary outputs</a:t>
          </a:r>
          <a:endParaRPr lang="en-US" sz="1400" dirty="0"/>
        </a:p>
      </dgm:t>
    </dgm:pt>
    <dgm:pt modelId="{1C54D95A-D946-0149-AAA5-A514DF156E5F}" type="parTrans" cxnId="{0BD9A8A6-4C99-A541-A423-37A426ECED04}">
      <dgm:prSet/>
      <dgm:spPr/>
      <dgm:t>
        <a:bodyPr/>
        <a:lstStyle/>
        <a:p>
          <a:endParaRPr lang="en-US"/>
        </a:p>
      </dgm:t>
    </dgm:pt>
    <dgm:pt modelId="{A968FD41-4E96-724B-916F-FD9F43DF9F03}" type="sibTrans" cxnId="{0BD9A8A6-4C99-A541-A423-37A426ECED04}">
      <dgm:prSet/>
      <dgm:spPr/>
      <dgm:t>
        <a:bodyPr/>
        <a:lstStyle/>
        <a:p>
          <a:endParaRPr lang="en-US"/>
        </a:p>
      </dgm:t>
    </dgm:pt>
    <dgm:pt modelId="{3E7A7728-B1D6-F34E-A8CE-5F280120B2CB}">
      <dgm:prSet custT="1"/>
      <dgm:spPr/>
      <dgm:t>
        <a:bodyPr/>
        <a:lstStyle/>
        <a:p>
          <a:pPr rtl="0"/>
          <a:r>
            <a:rPr lang="en-US" sz="1400" dirty="0" smtClean="0"/>
            <a:t>Can be defined in three ways:</a:t>
          </a:r>
          <a:endParaRPr lang="en-US" sz="1400" dirty="0"/>
        </a:p>
      </dgm:t>
    </dgm:pt>
    <dgm:pt modelId="{37D3CA22-AF32-7A4F-B5BD-A817563205BC}" type="parTrans" cxnId="{BCE870AD-519A-EA4A-859C-3B3C177C5E5D}">
      <dgm:prSet/>
      <dgm:spPr/>
      <dgm:t>
        <a:bodyPr/>
        <a:lstStyle/>
        <a:p>
          <a:endParaRPr lang="en-US"/>
        </a:p>
      </dgm:t>
    </dgm:pt>
    <dgm:pt modelId="{110856D5-DA1E-1F45-89F1-0C248277C056}" type="sibTrans" cxnId="{BCE870AD-519A-EA4A-859C-3B3C177C5E5D}">
      <dgm:prSet/>
      <dgm:spPr/>
      <dgm:t>
        <a:bodyPr/>
        <a:lstStyle/>
        <a:p>
          <a:endParaRPr lang="en-US"/>
        </a:p>
      </dgm:t>
    </dgm:pt>
    <dgm:pt modelId="{514ADFE5-96E9-5B40-9056-0EEE3CCC1805}">
      <dgm:prSet custT="1"/>
      <dgm:spPr/>
      <dgm:t>
        <a:bodyPr/>
        <a:lstStyle/>
        <a:p>
          <a:pPr rtl="0"/>
          <a:r>
            <a:rPr lang="en-US" sz="1400" dirty="0" smtClean="0"/>
            <a:t>Truth table</a:t>
          </a:r>
          <a:endParaRPr lang="en-US" sz="1400" dirty="0"/>
        </a:p>
      </dgm:t>
    </dgm:pt>
    <dgm:pt modelId="{FDBCB9C0-D8BA-F94A-A11E-7C40611F0B90}" type="parTrans" cxnId="{EC3A4465-EC3A-4F45-838B-939E582122B9}">
      <dgm:prSet/>
      <dgm:spPr/>
      <dgm:t>
        <a:bodyPr/>
        <a:lstStyle/>
        <a:p>
          <a:endParaRPr lang="en-US"/>
        </a:p>
      </dgm:t>
    </dgm:pt>
    <dgm:pt modelId="{7CEAF69C-E332-F049-9B81-DEC3C725DD0D}" type="sibTrans" cxnId="{EC3A4465-EC3A-4F45-838B-939E582122B9}">
      <dgm:prSet/>
      <dgm:spPr/>
      <dgm:t>
        <a:bodyPr/>
        <a:lstStyle/>
        <a:p>
          <a:endParaRPr lang="en-US"/>
        </a:p>
      </dgm:t>
    </dgm:pt>
    <dgm:pt modelId="{6728B6E2-5985-314E-B35C-15B55CC22EE5}">
      <dgm:prSet custT="1"/>
      <dgm:spPr/>
      <dgm:t>
        <a:bodyPr/>
        <a:lstStyle/>
        <a:p>
          <a:pPr rtl="0"/>
          <a:r>
            <a:rPr lang="en-US" sz="1200" dirty="0" smtClean="0"/>
            <a:t>For each of the 2</a:t>
          </a:r>
          <a:r>
            <a:rPr lang="en-US" sz="1200" i="1" baseline="30000" dirty="0" smtClean="0"/>
            <a:t>n</a:t>
          </a:r>
          <a:r>
            <a:rPr lang="en-US" sz="1200" i="1" dirty="0" smtClean="0"/>
            <a:t> </a:t>
          </a:r>
          <a:r>
            <a:rPr lang="en-US" sz="1200" dirty="0" smtClean="0"/>
            <a:t>possible combinations of input signals, the binary value of each of the </a:t>
          </a:r>
          <a:r>
            <a:rPr lang="en-US" sz="1200" i="1" dirty="0" smtClean="0"/>
            <a:t>m </a:t>
          </a:r>
          <a:r>
            <a:rPr lang="en-US" sz="1200" dirty="0" smtClean="0"/>
            <a:t>output signals is listed</a:t>
          </a:r>
          <a:endParaRPr lang="en-US" sz="1200" dirty="0"/>
        </a:p>
      </dgm:t>
    </dgm:pt>
    <dgm:pt modelId="{46486931-6A6C-EC4E-81CE-D20A27C030CA}" type="parTrans" cxnId="{CEF8450C-FD7B-B048-9382-47D80BC4668B}">
      <dgm:prSet/>
      <dgm:spPr/>
      <dgm:t>
        <a:bodyPr/>
        <a:lstStyle/>
        <a:p>
          <a:endParaRPr lang="en-US"/>
        </a:p>
      </dgm:t>
    </dgm:pt>
    <dgm:pt modelId="{11363281-3B99-0C47-9521-5956D95C5792}" type="sibTrans" cxnId="{CEF8450C-FD7B-B048-9382-47D80BC4668B}">
      <dgm:prSet/>
      <dgm:spPr/>
      <dgm:t>
        <a:bodyPr/>
        <a:lstStyle/>
        <a:p>
          <a:endParaRPr lang="en-US"/>
        </a:p>
      </dgm:t>
    </dgm:pt>
    <dgm:pt modelId="{50B6C5C8-6D7B-9345-A633-228B59298648}">
      <dgm:prSet custT="1"/>
      <dgm:spPr/>
      <dgm:t>
        <a:bodyPr/>
        <a:lstStyle/>
        <a:p>
          <a:pPr rtl="0"/>
          <a:r>
            <a:rPr lang="en-US" sz="1400" dirty="0" smtClean="0"/>
            <a:t>Graphical symbols</a:t>
          </a:r>
          <a:endParaRPr lang="en-US" sz="1400" dirty="0"/>
        </a:p>
      </dgm:t>
    </dgm:pt>
    <dgm:pt modelId="{B3B1CA9E-6D2B-5244-93BD-99CD63F62614}" type="parTrans" cxnId="{B7D98CBC-8798-1E4C-AB4F-C585C5CFB7FA}">
      <dgm:prSet/>
      <dgm:spPr/>
      <dgm:t>
        <a:bodyPr/>
        <a:lstStyle/>
        <a:p>
          <a:endParaRPr lang="en-US"/>
        </a:p>
      </dgm:t>
    </dgm:pt>
    <dgm:pt modelId="{8E23AFF8-9FF2-EC47-9CB2-BC7690DB2456}" type="sibTrans" cxnId="{B7D98CBC-8798-1E4C-AB4F-C585C5CFB7FA}">
      <dgm:prSet/>
      <dgm:spPr/>
      <dgm:t>
        <a:bodyPr/>
        <a:lstStyle/>
        <a:p>
          <a:endParaRPr lang="en-US"/>
        </a:p>
      </dgm:t>
    </dgm:pt>
    <dgm:pt modelId="{D4BCB6CE-1084-6D46-BD84-3691AAC68822}">
      <dgm:prSet custT="1"/>
      <dgm:spPr/>
      <dgm:t>
        <a:bodyPr/>
        <a:lstStyle/>
        <a:p>
          <a:pPr rtl="0"/>
          <a:r>
            <a:rPr lang="en-US" sz="1200" dirty="0" smtClean="0"/>
            <a:t>The interconnected layout of gates is depicted</a:t>
          </a:r>
          <a:endParaRPr lang="en-US" sz="1200" dirty="0"/>
        </a:p>
      </dgm:t>
    </dgm:pt>
    <dgm:pt modelId="{8889CCE1-F442-DC42-B551-D615CF9A2049}" type="parTrans" cxnId="{AE344781-0632-E848-A59A-CA0E263759B7}">
      <dgm:prSet/>
      <dgm:spPr/>
      <dgm:t>
        <a:bodyPr/>
        <a:lstStyle/>
        <a:p>
          <a:endParaRPr lang="en-US"/>
        </a:p>
      </dgm:t>
    </dgm:pt>
    <dgm:pt modelId="{F19FBB04-3147-2B44-9C4A-168E2CC7CCB3}" type="sibTrans" cxnId="{AE344781-0632-E848-A59A-CA0E263759B7}">
      <dgm:prSet/>
      <dgm:spPr/>
      <dgm:t>
        <a:bodyPr/>
        <a:lstStyle/>
        <a:p>
          <a:endParaRPr lang="en-US"/>
        </a:p>
      </dgm:t>
    </dgm:pt>
    <dgm:pt modelId="{E7CFA2E1-84A9-844D-BADF-54169180377B}">
      <dgm:prSet custT="1"/>
      <dgm:spPr/>
      <dgm:t>
        <a:bodyPr/>
        <a:lstStyle/>
        <a:p>
          <a:pPr rtl="0"/>
          <a:r>
            <a:rPr lang="en-US" sz="1400" dirty="0" smtClean="0"/>
            <a:t>Boolean equations</a:t>
          </a:r>
          <a:endParaRPr lang="en-US" sz="1400" dirty="0"/>
        </a:p>
      </dgm:t>
    </dgm:pt>
    <dgm:pt modelId="{7994E141-B85D-884F-A14C-01123DB6A426}" type="parTrans" cxnId="{7B09FFC0-CCAB-FC4A-B0AB-72347CF75540}">
      <dgm:prSet/>
      <dgm:spPr/>
      <dgm:t>
        <a:bodyPr/>
        <a:lstStyle/>
        <a:p>
          <a:endParaRPr lang="en-US"/>
        </a:p>
      </dgm:t>
    </dgm:pt>
    <dgm:pt modelId="{45FC10AE-912D-DF47-A860-5682EE7D8996}" type="sibTrans" cxnId="{7B09FFC0-CCAB-FC4A-B0AB-72347CF75540}">
      <dgm:prSet/>
      <dgm:spPr/>
      <dgm:t>
        <a:bodyPr/>
        <a:lstStyle/>
        <a:p>
          <a:endParaRPr lang="en-US"/>
        </a:p>
      </dgm:t>
    </dgm:pt>
    <dgm:pt modelId="{2EF5E475-2FA2-E84A-BA58-414F89A5E0C7}">
      <dgm:prSet custT="1"/>
      <dgm:spPr/>
      <dgm:t>
        <a:bodyPr/>
        <a:lstStyle/>
        <a:p>
          <a:pPr rtl="0"/>
          <a:r>
            <a:rPr lang="en-US" sz="1200" dirty="0" smtClean="0"/>
            <a:t>Each output signal is expressed as a Boolean function of its input signals</a:t>
          </a:r>
          <a:endParaRPr lang="en-US" sz="1200" dirty="0"/>
        </a:p>
      </dgm:t>
    </dgm:pt>
    <dgm:pt modelId="{8C390C67-DC60-E84A-AA8A-5BA81E927BE6}" type="parTrans" cxnId="{E164DE35-B226-4A4D-BD4A-A4F5AC2C0007}">
      <dgm:prSet/>
      <dgm:spPr/>
      <dgm:t>
        <a:bodyPr/>
        <a:lstStyle/>
        <a:p>
          <a:endParaRPr lang="en-US"/>
        </a:p>
      </dgm:t>
    </dgm:pt>
    <dgm:pt modelId="{2AE982FE-C030-7E48-A841-F0202782142D}" type="sibTrans" cxnId="{E164DE35-B226-4A4D-BD4A-A4F5AC2C0007}">
      <dgm:prSet/>
      <dgm:spPr/>
      <dgm:t>
        <a:bodyPr/>
        <a:lstStyle/>
        <a:p>
          <a:endParaRPr lang="en-US"/>
        </a:p>
      </dgm:t>
    </dgm:pt>
    <dgm:pt modelId="{2E78AED7-2716-4245-B9C1-B1428349EE79}" type="pres">
      <dgm:prSet presAssocID="{05036658-5160-804B-B2E0-2AA19BBC6463}" presName="composite" presStyleCnt="0">
        <dgm:presLayoutVars>
          <dgm:chMax val="5"/>
          <dgm:dir/>
          <dgm:resizeHandles val="exact"/>
        </dgm:presLayoutVars>
      </dgm:prSet>
      <dgm:spPr/>
      <dgm:t>
        <a:bodyPr/>
        <a:lstStyle/>
        <a:p>
          <a:endParaRPr lang="en-US"/>
        </a:p>
      </dgm:t>
    </dgm:pt>
    <dgm:pt modelId="{A6A95343-FB52-7A41-AB11-2A8303C7C32D}" type="pres">
      <dgm:prSet presAssocID="{70870439-1CFF-EC46-AD96-95DD9D5BB788}" presName="circle1" presStyleLbl="lnNode1" presStyleIdx="0" presStyleCnt="4"/>
      <dgm:spPr>
        <a:ln>
          <a:solidFill>
            <a:schemeClr val="accent3"/>
          </a:solidFill>
        </a:ln>
      </dgm:spPr>
    </dgm:pt>
    <dgm:pt modelId="{74E3C238-645F-9247-B1D2-FB272211142B}" type="pres">
      <dgm:prSet presAssocID="{70870439-1CFF-EC46-AD96-95DD9D5BB788}" presName="text1" presStyleLbl="revTx" presStyleIdx="0" presStyleCnt="4">
        <dgm:presLayoutVars>
          <dgm:bulletEnabled val="1"/>
        </dgm:presLayoutVars>
      </dgm:prSet>
      <dgm:spPr/>
      <dgm:t>
        <a:bodyPr/>
        <a:lstStyle/>
        <a:p>
          <a:endParaRPr lang="en-US"/>
        </a:p>
      </dgm:t>
    </dgm:pt>
    <dgm:pt modelId="{C7CA015E-C8B7-3B42-8CC8-C249A68CF6B7}" type="pres">
      <dgm:prSet presAssocID="{70870439-1CFF-EC46-AD96-95DD9D5BB788}" presName="line1" presStyleLbl="callout" presStyleIdx="0" presStyleCnt="8"/>
      <dgm:spPr>
        <a:ln>
          <a:solidFill>
            <a:schemeClr val="accent4"/>
          </a:solidFill>
        </a:ln>
      </dgm:spPr>
    </dgm:pt>
    <dgm:pt modelId="{23CD7C83-A615-644C-A6D9-150D00C56384}" type="pres">
      <dgm:prSet presAssocID="{70870439-1CFF-EC46-AD96-95DD9D5BB788}" presName="d1" presStyleLbl="callout" presStyleIdx="1" presStyleCnt="8"/>
      <dgm:spPr>
        <a:ln>
          <a:solidFill>
            <a:schemeClr val="accent4"/>
          </a:solidFill>
        </a:ln>
      </dgm:spPr>
    </dgm:pt>
    <dgm:pt modelId="{E6BF0D99-45A1-2648-80AC-F1B03C2176C0}" type="pres">
      <dgm:prSet presAssocID="{D8B0624A-462C-2741-B311-5280A339819F}" presName="circle2" presStyleLbl="lnNode1" presStyleIdx="1" presStyleCnt="4"/>
      <dgm:spPr>
        <a:ln>
          <a:solidFill>
            <a:schemeClr val="accent3"/>
          </a:solidFill>
        </a:ln>
      </dgm:spPr>
    </dgm:pt>
    <dgm:pt modelId="{E9DEC635-C713-6D4D-BD99-53E87231EF29}" type="pres">
      <dgm:prSet presAssocID="{D8B0624A-462C-2741-B311-5280A339819F}" presName="text2" presStyleLbl="revTx" presStyleIdx="1" presStyleCnt="4">
        <dgm:presLayoutVars>
          <dgm:bulletEnabled val="1"/>
        </dgm:presLayoutVars>
      </dgm:prSet>
      <dgm:spPr/>
      <dgm:t>
        <a:bodyPr/>
        <a:lstStyle/>
        <a:p>
          <a:endParaRPr lang="en-US"/>
        </a:p>
      </dgm:t>
    </dgm:pt>
    <dgm:pt modelId="{DD6A176E-62D1-5848-A937-4CC12BA5BBAC}" type="pres">
      <dgm:prSet presAssocID="{D8B0624A-462C-2741-B311-5280A339819F}" presName="line2" presStyleLbl="callout" presStyleIdx="2" presStyleCnt="8"/>
      <dgm:spPr>
        <a:ln>
          <a:solidFill>
            <a:schemeClr val="accent4"/>
          </a:solidFill>
        </a:ln>
      </dgm:spPr>
    </dgm:pt>
    <dgm:pt modelId="{31897262-119B-454D-A338-9B874B32DF29}" type="pres">
      <dgm:prSet presAssocID="{D8B0624A-462C-2741-B311-5280A339819F}" presName="d2" presStyleLbl="callout" presStyleIdx="3" presStyleCnt="8"/>
      <dgm:spPr>
        <a:ln>
          <a:solidFill>
            <a:schemeClr val="accent4"/>
          </a:solidFill>
        </a:ln>
      </dgm:spPr>
    </dgm:pt>
    <dgm:pt modelId="{5F00829D-57BC-C441-915F-87377D23FA2B}" type="pres">
      <dgm:prSet presAssocID="{99EB21AB-828B-8347-A986-19040100CEA9}" presName="circle3" presStyleLbl="lnNode1" presStyleIdx="2" presStyleCnt="4"/>
      <dgm:spPr>
        <a:ln>
          <a:solidFill>
            <a:schemeClr val="accent3"/>
          </a:solidFill>
        </a:ln>
      </dgm:spPr>
    </dgm:pt>
    <dgm:pt modelId="{0ACCF06E-9F16-1D41-97DD-B15AC1926D94}" type="pres">
      <dgm:prSet presAssocID="{99EB21AB-828B-8347-A986-19040100CEA9}" presName="text3" presStyleLbl="revTx" presStyleIdx="2" presStyleCnt="4">
        <dgm:presLayoutVars>
          <dgm:bulletEnabled val="1"/>
        </dgm:presLayoutVars>
      </dgm:prSet>
      <dgm:spPr/>
      <dgm:t>
        <a:bodyPr/>
        <a:lstStyle/>
        <a:p>
          <a:endParaRPr lang="en-US"/>
        </a:p>
      </dgm:t>
    </dgm:pt>
    <dgm:pt modelId="{CA5EA62C-2647-F249-B5F2-568832D903A7}" type="pres">
      <dgm:prSet presAssocID="{99EB21AB-828B-8347-A986-19040100CEA9}" presName="line3" presStyleLbl="callout" presStyleIdx="4" presStyleCnt="8"/>
      <dgm:spPr>
        <a:ln>
          <a:solidFill>
            <a:schemeClr val="accent4"/>
          </a:solidFill>
        </a:ln>
      </dgm:spPr>
    </dgm:pt>
    <dgm:pt modelId="{0115E7B7-2648-F340-8635-F67EBD6DCEE2}" type="pres">
      <dgm:prSet presAssocID="{99EB21AB-828B-8347-A986-19040100CEA9}" presName="d3" presStyleLbl="callout" presStyleIdx="5" presStyleCnt="8"/>
      <dgm:spPr>
        <a:ln>
          <a:solidFill>
            <a:schemeClr val="accent4"/>
          </a:solidFill>
        </a:ln>
      </dgm:spPr>
    </dgm:pt>
    <dgm:pt modelId="{3928C76D-4EC8-FE41-B0BF-BD1659F78394}" type="pres">
      <dgm:prSet presAssocID="{3E7A7728-B1D6-F34E-A8CE-5F280120B2CB}" presName="circle4" presStyleLbl="lnNode1" presStyleIdx="3" presStyleCnt="4"/>
      <dgm:spPr/>
    </dgm:pt>
    <dgm:pt modelId="{A3550973-DDF1-484A-ABA2-019DAF0E8207}" type="pres">
      <dgm:prSet presAssocID="{3E7A7728-B1D6-F34E-A8CE-5F280120B2CB}" presName="text4" presStyleLbl="revTx" presStyleIdx="3" presStyleCnt="4">
        <dgm:presLayoutVars>
          <dgm:bulletEnabled val="1"/>
        </dgm:presLayoutVars>
      </dgm:prSet>
      <dgm:spPr/>
      <dgm:t>
        <a:bodyPr/>
        <a:lstStyle/>
        <a:p>
          <a:endParaRPr lang="en-US"/>
        </a:p>
      </dgm:t>
    </dgm:pt>
    <dgm:pt modelId="{DB5C838B-743E-CE48-9FD4-9349D4FCD489}" type="pres">
      <dgm:prSet presAssocID="{3E7A7728-B1D6-F34E-A8CE-5F280120B2CB}" presName="line4" presStyleLbl="callout" presStyleIdx="6" presStyleCnt="8"/>
      <dgm:spPr>
        <a:ln>
          <a:solidFill>
            <a:schemeClr val="accent4"/>
          </a:solidFill>
        </a:ln>
      </dgm:spPr>
    </dgm:pt>
    <dgm:pt modelId="{244CEF19-EEDB-E24B-8656-3A86E54FAECF}" type="pres">
      <dgm:prSet presAssocID="{3E7A7728-B1D6-F34E-A8CE-5F280120B2CB}" presName="d4" presStyleLbl="callout" presStyleIdx="7" presStyleCnt="8"/>
      <dgm:spPr>
        <a:ln>
          <a:solidFill>
            <a:schemeClr val="accent4"/>
          </a:solidFill>
        </a:ln>
      </dgm:spPr>
    </dgm:pt>
  </dgm:ptLst>
  <dgm:cxnLst>
    <dgm:cxn modelId="{B7D98CBC-8798-1E4C-AB4F-C585C5CFB7FA}" srcId="{3E7A7728-B1D6-F34E-A8CE-5F280120B2CB}" destId="{50B6C5C8-6D7B-9345-A633-228B59298648}" srcOrd="1" destOrd="0" parTransId="{B3B1CA9E-6D2B-5244-93BD-99CD63F62614}" sibTransId="{8E23AFF8-9FF2-EC47-9CB2-BC7690DB2456}"/>
    <dgm:cxn modelId="{2A7732DC-5A63-9449-A765-D6B358164E3A}" type="presOf" srcId="{514ADFE5-96E9-5B40-9056-0EEE3CCC1805}" destId="{A3550973-DDF1-484A-ABA2-019DAF0E8207}" srcOrd="0" destOrd="1" presId="urn:microsoft.com/office/officeart/2005/8/layout/target1"/>
    <dgm:cxn modelId="{0E0E8E7F-6088-234C-9C80-4948551F44B5}" type="presOf" srcId="{3E7A7728-B1D6-F34E-A8CE-5F280120B2CB}" destId="{A3550973-DDF1-484A-ABA2-019DAF0E8207}" srcOrd="0" destOrd="0" presId="urn:microsoft.com/office/officeart/2005/8/layout/target1"/>
    <dgm:cxn modelId="{810E80F7-22BB-3541-8DB0-908E45C1B898}" type="presOf" srcId="{D4BCB6CE-1084-6D46-BD84-3691AAC68822}" destId="{A3550973-DDF1-484A-ABA2-019DAF0E8207}" srcOrd="0" destOrd="4" presId="urn:microsoft.com/office/officeart/2005/8/layout/target1"/>
    <dgm:cxn modelId="{AE344781-0632-E848-A59A-CA0E263759B7}" srcId="{50B6C5C8-6D7B-9345-A633-228B59298648}" destId="{D4BCB6CE-1084-6D46-BD84-3691AAC68822}" srcOrd="0" destOrd="0" parTransId="{8889CCE1-F442-DC42-B551-D615CF9A2049}" sibTransId="{F19FBB04-3147-2B44-9C4A-168E2CC7CCB3}"/>
    <dgm:cxn modelId="{0BD9A8A6-4C99-A541-A423-37A426ECED04}" srcId="{05036658-5160-804B-B2E0-2AA19BBC6463}" destId="{99EB21AB-828B-8347-A986-19040100CEA9}" srcOrd="2" destOrd="0" parTransId="{1C54D95A-D946-0149-AAA5-A514DF156E5F}" sibTransId="{A968FD41-4E96-724B-916F-FD9F43DF9F03}"/>
    <dgm:cxn modelId="{D5C7558D-C8BA-ED44-8B58-72DC47561C5B}" type="presOf" srcId="{99EB21AB-828B-8347-A986-19040100CEA9}" destId="{0ACCF06E-9F16-1D41-97DD-B15AC1926D94}" srcOrd="0" destOrd="0" presId="urn:microsoft.com/office/officeart/2005/8/layout/target1"/>
    <dgm:cxn modelId="{70B05F06-DAE7-ED49-82C5-C6AAE3A6C7C0}" type="presOf" srcId="{70870439-1CFF-EC46-AD96-95DD9D5BB788}" destId="{74E3C238-645F-9247-B1D2-FB272211142B}" srcOrd="0" destOrd="0" presId="urn:microsoft.com/office/officeart/2005/8/layout/target1"/>
    <dgm:cxn modelId="{E164DE35-B226-4A4D-BD4A-A4F5AC2C0007}" srcId="{E7CFA2E1-84A9-844D-BADF-54169180377B}" destId="{2EF5E475-2FA2-E84A-BA58-414F89A5E0C7}" srcOrd="0" destOrd="0" parTransId="{8C390C67-DC60-E84A-AA8A-5BA81E927BE6}" sibTransId="{2AE982FE-C030-7E48-A841-F0202782142D}"/>
    <dgm:cxn modelId="{A3E9CC41-99A7-244C-896A-DE6DEB5C9192}" srcId="{05036658-5160-804B-B2E0-2AA19BBC6463}" destId="{D8B0624A-462C-2741-B311-5280A339819F}" srcOrd="1" destOrd="0" parTransId="{40852F4B-CA39-014F-B427-F3B24F357250}" sibTransId="{6A3F6277-C3AB-4C41-8CB3-E114E1AE88A9}"/>
    <dgm:cxn modelId="{BCE870AD-519A-EA4A-859C-3B3C177C5E5D}" srcId="{05036658-5160-804B-B2E0-2AA19BBC6463}" destId="{3E7A7728-B1D6-F34E-A8CE-5F280120B2CB}" srcOrd="3" destOrd="0" parTransId="{37D3CA22-AF32-7A4F-B5BD-A817563205BC}" sibTransId="{110856D5-DA1E-1F45-89F1-0C248277C056}"/>
    <dgm:cxn modelId="{84E089EE-D31A-FB45-9A19-3542B5212AC9}" type="presOf" srcId="{2EF5E475-2FA2-E84A-BA58-414F89A5E0C7}" destId="{A3550973-DDF1-484A-ABA2-019DAF0E8207}" srcOrd="0" destOrd="6" presId="urn:microsoft.com/office/officeart/2005/8/layout/target1"/>
    <dgm:cxn modelId="{5728694F-CEF7-4C4B-85BD-DB44BCE3952A}" type="presOf" srcId="{E7CFA2E1-84A9-844D-BADF-54169180377B}" destId="{A3550973-DDF1-484A-ABA2-019DAF0E8207}" srcOrd="0" destOrd="5" presId="urn:microsoft.com/office/officeart/2005/8/layout/target1"/>
    <dgm:cxn modelId="{7B09FFC0-CCAB-FC4A-B0AB-72347CF75540}" srcId="{3E7A7728-B1D6-F34E-A8CE-5F280120B2CB}" destId="{E7CFA2E1-84A9-844D-BADF-54169180377B}" srcOrd="2" destOrd="0" parTransId="{7994E141-B85D-884F-A14C-01123DB6A426}" sibTransId="{45FC10AE-912D-DF47-A860-5682EE7D8996}"/>
    <dgm:cxn modelId="{3478A7FD-B63A-0E4E-9BDB-E5AF5CA8B8BA}" type="presOf" srcId="{D8B0624A-462C-2741-B311-5280A339819F}" destId="{E9DEC635-C713-6D4D-BD99-53E87231EF29}" srcOrd="0" destOrd="0" presId="urn:microsoft.com/office/officeart/2005/8/layout/target1"/>
    <dgm:cxn modelId="{EC3A4465-EC3A-4F45-838B-939E582122B9}" srcId="{3E7A7728-B1D6-F34E-A8CE-5F280120B2CB}" destId="{514ADFE5-96E9-5B40-9056-0EEE3CCC1805}" srcOrd="0" destOrd="0" parTransId="{FDBCB9C0-D8BA-F94A-A11E-7C40611F0B90}" sibTransId="{7CEAF69C-E332-F049-9B81-DEC3C725DD0D}"/>
    <dgm:cxn modelId="{1C1C5102-99A3-524C-874A-41894CA008B8}" type="presOf" srcId="{05036658-5160-804B-B2E0-2AA19BBC6463}" destId="{2E78AED7-2716-4245-B9C1-B1428349EE79}" srcOrd="0" destOrd="0" presId="urn:microsoft.com/office/officeart/2005/8/layout/target1"/>
    <dgm:cxn modelId="{2DED713A-5A25-BC42-97A2-D6AF4B6239B5}" type="presOf" srcId="{50B6C5C8-6D7B-9345-A633-228B59298648}" destId="{A3550973-DDF1-484A-ABA2-019DAF0E8207}" srcOrd="0" destOrd="3" presId="urn:microsoft.com/office/officeart/2005/8/layout/target1"/>
    <dgm:cxn modelId="{CEF8450C-FD7B-B048-9382-47D80BC4668B}" srcId="{514ADFE5-96E9-5B40-9056-0EEE3CCC1805}" destId="{6728B6E2-5985-314E-B35C-15B55CC22EE5}" srcOrd="0" destOrd="0" parTransId="{46486931-6A6C-EC4E-81CE-D20A27C030CA}" sibTransId="{11363281-3B99-0C47-9521-5956D95C5792}"/>
    <dgm:cxn modelId="{CB920289-A67E-E94B-ADF8-D323B2BE39AD}" type="presOf" srcId="{6728B6E2-5985-314E-B35C-15B55CC22EE5}" destId="{A3550973-DDF1-484A-ABA2-019DAF0E8207}" srcOrd="0" destOrd="2" presId="urn:microsoft.com/office/officeart/2005/8/layout/target1"/>
    <dgm:cxn modelId="{734ADC75-C368-8F4E-A1F3-BCC2F07EF325}" srcId="{05036658-5160-804B-B2E0-2AA19BBC6463}" destId="{70870439-1CFF-EC46-AD96-95DD9D5BB788}" srcOrd="0" destOrd="0" parTransId="{A834CE6F-D539-DA40-A6CD-971CC36EFE72}" sibTransId="{60530F34-325C-8A40-8454-070EBF2B7E07}"/>
    <dgm:cxn modelId="{5AFE08AE-C53C-6C4B-A440-AAE8F43B7385}" type="presParOf" srcId="{2E78AED7-2716-4245-B9C1-B1428349EE79}" destId="{A6A95343-FB52-7A41-AB11-2A8303C7C32D}" srcOrd="0" destOrd="0" presId="urn:microsoft.com/office/officeart/2005/8/layout/target1"/>
    <dgm:cxn modelId="{9D0484BE-5115-1E40-9E3C-862A4A9C493D}" type="presParOf" srcId="{2E78AED7-2716-4245-B9C1-B1428349EE79}" destId="{74E3C238-645F-9247-B1D2-FB272211142B}" srcOrd="1" destOrd="0" presId="urn:microsoft.com/office/officeart/2005/8/layout/target1"/>
    <dgm:cxn modelId="{7DC56367-8B3B-C047-A2F4-C80EBC7EA8C6}" type="presParOf" srcId="{2E78AED7-2716-4245-B9C1-B1428349EE79}" destId="{C7CA015E-C8B7-3B42-8CC8-C249A68CF6B7}" srcOrd="2" destOrd="0" presId="urn:microsoft.com/office/officeart/2005/8/layout/target1"/>
    <dgm:cxn modelId="{40139E4A-4AC5-8649-BABB-DAA0B03E8DF3}" type="presParOf" srcId="{2E78AED7-2716-4245-B9C1-B1428349EE79}" destId="{23CD7C83-A615-644C-A6D9-150D00C56384}" srcOrd="3" destOrd="0" presId="urn:microsoft.com/office/officeart/2005/8/layout/target1"/>
    <dgm:cxn modelId="{EA885362-4E75-E841-9A23-253182CACD3A}" type="presParOf" srcId="{2E78AED7-2716-4245-B9C1-B1428349EE79}" destId="{E6BF0D99-45A1-2648-80AC-F1B03C2176C0}" srcOrd="4" destOrd="0" presId="urn:microsoft.com/office/officeart/2005/8/layout/target1"/>
    <dgm:cxn modelId="{2396692E-182C-BD4A-97E2-AA844C1DBF1B}" type="presParOf" srcId="{2E78AED7-2716-4245-B9C1-B1428349EE79}" destId="{E9DEC635-C713-6D4D-BD99-53E87231EF29}" srcOrd="5" destOrd="0" presId="urn:microsoft.com/office/officeart/2005/8/layout/target1"/>
    <dgm:cxn modelId="{CD674283-736E-834E-B952-9FF5A2EA8F2A}" type="presParOf" srcId="{2E78AED7-2716-4245-B9C1-B1428349EE79}" destId="{DD6A176E-62D1-5848-A937-4CC12BA5BBAC}" srcOrd="6" destOrd="0" presId="urn:microsoft.com/office/officeart/2005/8/layout/target1"/>
    <dgm:cxn modelId="{4C749766-F150-CE44-85A0-1ABD73B14368}" type="presParOf" srcId="{2E78AED7-2716-4245-B9C1-B1428349EE79}" destId="{31897262-119B-454D-A338-9B874B32DF29}" srcOrd="7" destOrd="0" presId="urn:microsoft.com/office/officeart/2005/8/layout/target1"/>
    <dgm:cxn modelId="{5AF257D8-705A-E54C-9E06-0800B7AD0788}" type="presParOf" srcId="{2E78AED7-2716-4245-B9C1-B1428349EE79}" destId="{5F00829D-57BC-C441-915F-87377D23FA2B}" srcOrd="8" destOrd="0" presId="urn:microsoft.com/office/officeart/2005/8/layout/target1"/>
    <dgm:cxn modelId="{44DB1A5B-0585-9A40-9D56-A2F5C4D3121F}" type="presParOf" srcId="{2E78AED7-2716-4245-B9C1-B1428349EE79}" destId="{0ACCF06E-9F16-1D41-97DD-B15AC1926D94}" srcOrd="9" destOrd="0" presId="urn:microsoft.com/office/officeart/2005/8/layout/target1"/>
    <dgm:cxn modelId="{5664113E-FB3D-FC44-BE74-2A3C8BA1F975}" type="presParOf" srcId="{2E78AED7-2716-4245-B9C1-B1428349EE79}" destId="{CA5EA62C-2647-F249-B5F2-568832D903A7}" srcOrd="10" destOrd="0" presId="urn:microsoft.com/office/officeart/2005/8/layout/target1"/>
    <dgm:cxn modelId="{CF7F6052-B8FE-024E-8439-1B4C8991C2D8}" type="presParOf" srcId="{2E78AED7-2716-4245-B9C1-B1428349EE79}" destId="{0115E7B7-2648-F340-8635-F67EBD6DCEE2}" srcOrd="11" destOrd="0" presId="urn:microsoft.com/office/officeart/2005/8/layout/target1"/>
    <dgm:cxn modelId="{C0A91F72-44C9-4D45-9618-AFA58F7EE1BA}" type="presParOf" srcId="{2E78AED7-2716-4245-B9C1-B1428349EE79}" destId="{3928C76D-4EC8-FE41-B0BF-BD1659F78394}" srcOrd="12" destOrd="0" presId="urn:microsoft.com/office/officeart/2005/8/layout/target1"/>
    <dgm:cxn modelId="{AB1C9E39-6F39-2744-A22E-333D1A2C4706}" type="presParOf" srcId="{2E78AED7-2716-4245-B9C1-B1428349EE79}" destId="{A3550973-DDF1-484A-ABA2-019DAF0E8207}" srcOrd="13" destOrd="0" presId="urn:microsoft.com/office/officeart/2005/8/layout/target1"/>
    <dgm:cxn modelId="{173BA369-2D3D-A541-869A-75A5801347F7}" type="presParOf" srcId="{2E78AED7-2716-4245-B9C1-B1428349EE79}" destId="{DB5C838B-743E-CE48-9FD4-9349D4FCD489}" srcOrd="14" destOrd="0" presId="urn:microsoft.com/office/officeart/2005/8/layout/target1"/>
    <dgm:cxn modelId="{742B96C3-36C3-BE40-9D40-3A4B4CE29573}" type="presParOf" srcId="{2E78AED7-2716-4245-B9C1-B1428349EE79}" destId="{244CEF19-EEDB-E24B-8656-3A86E54FAECF}" srcOrd="15" destOrd="0" presId="urn:microsoft.com/office/officeart/2005/8/layout/target1"/>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C828F9-44B4-A14A-9F79-97EE3C970357}" type="doc">
      <dgm:prSet loTypeId="urn:microsoft.com/office/officeart/2005/8/layout/radial2" loCatId="relationship" qsTypeId="urn:microsoft.com/office/officeart/2005/8/quickstyle/simple4" qsCatId="simple" csTypeId="urn:microsoft.com/office/officeart/2005/8/colors/accent1_2" csCatId="accent1" phldr="1"/>
      <dgm:spPr/>
      <dgm:t>
        <a:bodyPr/>
        <a:lstStyle/>
        <a:p>
          <a:endParaRPr lang="en-US"/>
        </a:p>
      </dgm:t>
    </dgm:pt>
    <dgm:pt modelId="{F977E803-D9E5-4F49-BC82-4EC53AAEFB10}">
      <dgm:prSet custT="1"/>
      <dgm:spPr>
        <a:ln>
          <a:solidFill>
            <a:schemeClr val="accent3"/>
          </a:solidFill>
        </a:ln>
      </dgm:spPr>
      <dgm:t>
        <a:bodyPr/>
        <a:lstStyle/>
        <a:p>
          <a:pPr rtl="0"/>
          <a:r>
            <a:rPr lang="en-US" sz="1800" dirty="0" smtClean="0">
              <a:effectLst>
                <a:outerShdw blurRad="38100" dist="38100" dir="2700000" algn="tl">
                  <a:srgbClr val="000000">
                    <a:alpha val="43137"/>
                  </a:srgbClr>
                </a:outerShdw>
              </a:effectLst>
            </a:rPr>
            <a:t>Current output depends not only on the current input, but also on the past history of inputs</a:t>
          </a:r>
          <a:endParaRPr lang="en-US" sz="1800" dirty="0">
            <a:effectLst>
              <a:outerShdw blurRad="38100" dist="38100" dir="2700000" algn="tl">
                <a:srgbClr val="000000">
                  <a:alpha val="43137"/>
                </a:srgbClr>
              </a:outerShdw>
            </a:effectLst>
          </a:endParaRPr>
        </a:p>
      </dgm:t>
    </dgm:pt>
    <dgm:pt modelId="{5CE33789-23D5-F143-A653-5D6BD263B8B0}" type="parTrans" cxnId="{D0B4A9E3-4560-A349-B2D3-A4F5C773E2B2}">
      <dgm:prSet/>
      <dgm:spPr>
        <a:ln>
          <a:solidFill>
            <a:schemeClr val="accent3"/>
          </a:solidFill>
        </a:ln>
      </dgm:spPr>
      <dgm:t>
        <a:bodyPr/>
        <a:lstStyle/>
        <a:p>
          <a:endParaRPr lang="en-US" dirty="0"/>
        </a:p>
      </dgm:t>
    </dgm:pt>
    <dgm:pt modelId="{AD17283E-491F-4C4E-AEA3-7BA7672EDB7B}" type="sibTrans" cxnId="{D0B4A9E3-4560-A349-B2D3-A4F5C773E2B2}">
      <dgm:prSet/>
      <dgm:spPr/>
      <dgm:t>
        <a:bodyPr/>
        <a:lstStyle/>
        <a:p>
          <a:endParaRPr lang="en-US"/>
        </a:p>
      </dgm:t>
    </dgm:pt>
    <dgm:pt modelId="{6323FE59-076D-3F41-9CAC-2BAF2DBBC5B4}">
      <dgm:prSet custT="1"/>
      <dgm:spPr>
        <a:ln>
          <a:solidFill>
            <a:schemeClr val="accent3"/>
          </a:solidFill>
        </a:ln>
      </dgm:spPr>
      <dgm:t>
        <a:bodyPr/>
        <a:lstStyle/>
        <a:p>
          <a:pPr rtl="0"/>
          <a:r>
            <a:rPr lang="en-US" sz="1800" dirty="0" smtClean="0">
              <a:effectLst>
                <a:outerShdw blurRad="38100" dist="38100" dir="2700000" algn="tl">
                  <a:srgbClr val="000000">
                    <a:alpha val="43137"/>
                  </a:srgbClr>
                </a:outerShdw>
              </a:effectLst>
            </a:rPr>
            <a:t>Makes use of combinational circuits</a:t>
          </a:r>
        </a:p>
      </dgm:t>
    </dgm:pt>
    <dgm:pt modelId="{2639669F-E565-4F4D-82B5-1EBC58D6BA67}" type="parTrans" cxnId="{95996E37-C140-1647-B4CD-F98E9CA39068}">
      <dgm:prSet/>
      <dgm:spPr>
        <a:ln>
          <a:solidFill>
            <a:schemeClr val="accent3"/>
          </a:solidFill>
        </a:ln>
      </dgm:spPr>
      <dgm:t>
        <a:bodyPr/>
        <a:lstStyle/>
        <a:p>
          <a:endParaRPr lang="en-US" dirty="0"/>
        </a:p>
      </dgm:t>
    </dgm:pt>
    <dgm:pt modelId="{45E13458-EA62-C345-A64B-C17F78B5D384}" type="sibTrans" cxnId="{95996E37-C140-1647-B4CD-F98E9CA39068}">
      <dgm:prSet/>
      <dgm:spPr/>
      <dgm:t>
        <a:bodyPr/>
        <a:lstStyle/>
        <a:p>
          <a:endParaRPr lang="en-US"/>
        </a:p>
      </dgm:t>
    </dgm:pt>
    <dgm:pt modelId="{C531DD29-9CE2-FD4C-A1F7-AF33EA8BFC1F}" type="pres">
      <dgm:prSet presAssocID="{F5C828F9-44B4-A14A-9F79-97EE3C970357}" presName="composite" presStyleCnt="0">
        <dgm:presLayoutVars>
          <dgm:chMax val="5"/>
          <dgm:dir/>
          <dgm:animLvl val="ctr"/>
          <dgm:resizeHandles val="exact"/>
        </dgm:presLayoutVars>
      </dgm:prSet>
      <dgm:spPr/>
      <dgm:t>
        <a:bodyPr/>
        <a:lstStyle/>
        <a:p>
          <a:endParaRPr lang="en-US"/>
        </a:p>
      </dgm:t>
    </dgm:pt>
    <dgm:pt modelId="{C1318B71-DE44-1849-AF4B-8D24DEE749FF}" type="pres">
      <dgm:prSet presAssocID="{F5C828F9-44B4-A14A-9F79-97EE3C970357}" presName="cycle" presStyleCnt="0"/>
      <dgm:spPr/>
    </dgm:pt>
    <dgm:pt modelId="{E50D565C-CF37-6547-AAC6-400A5EF02F2E}" type="pres">
      <dgm:prSet presAssocID="{F5C828F9-44B4-A14A-9F79-97EE3C970357}" presName="centerShape" presStyleCnt="0"/>
      <dgm:spPr/>
    </dgm:pt>
    <dgm:pt modelId="{BBCA8C8F-B88B-A34B-A58D-AD4A2FBF1443}" type="pres">
      <dgm:prSet presAssocID="{F5C828F9-44B4-A14A-9F79-97EE3C970357}" presName="connSite" presStyleLbl="node1" presStyleIdx="0" presStyleCnt="3"/>
      <dgm:spPr/>
    </dgm:pt>
    <dgm:pt modelId="{F742916A-37D0-0044-83B6-76382F9C022F}" type="pres">
      <dgm:prSet presAssocID="{F5C828F9-44B4-A14A-9F79-97EE3C970357}" presName="visible" presStyleLbl="node1" presStyleIdx="0" presStyleCnt="3" custScaleX="124659" custScaleY="126480"/>
      <dgm:spPr>
        <a:ln>
          <a:solidFill>
            <a:schemeClr val="accent3"/>
          </a:solidFill>
        </a:ln>
      </dgm:spPr>
    </dgm:pt>
    <dgm:pt modelId="{D583EC01-8278-884A-8BEC-8A592426C6DF}" type="pres">
      <dgm:prSet presAssocID="{5CE33789-23D5-F143-A653-5D6BD263B8B0}" presName="Name25" presStyleLbl="parChTrans1D1" presStyleIdx="0" presStyleCnt="2"/>
      <dgm:spPr/>
      <dgm:t>
        <a:bodyPr/>
        <a:lstStyle/>
        <a:p>
          <a:endParaRPr lang="en-US"/>
        </a:p>
      </dgm:t>
    </dgm:pt>
    <dgm:pt modelId="{2B9D45B6-A07A-8F40-BDA6-B9E477279BDC}" type="pres">
      <dgm:prSet presAssocID="{F977E803-D9E5-4F49-BC82-4EC53AAEFB10}" presName="node" presStyleCnt="0"/>
      <dgm:spPr/>
    </dgm:pt>
    <dgm:pt modelId="{21E1CDB9-9EED-D643-B6AE-9B9428EED944}" type="pres">
      <dgm:prSet presAssocID="{F977E803-D9E5-4F49-BC82-4EC53AAEFB10}" presName="parentNode" presStyleLbl="node1" presStyleIdx="1" presStyleCnt="3" custScaleX="137091" custScaleY="137091" custLinFactNeighborX="94089" custLinFactNeighborY="-13588">
        <dgm:presLayoutVars>
          <dgm:chMax val="1"/>
          <dgm:bulletEnabled val="1"/>
        </dgm:presLayoutVars>
      </dgm:prSet>
      <dgm:spPr/>
      <dgm:t>
        <a:bodyPr/>
        <a:lstStyle/>
        <a:p>
          <a:endParaRPr lang="en-US"/>
        </a:p>
      </dgm:t>
    </dgm:pt>
    <dgm:pt modelId="{E8D64441-F2DE-F54F-B593-7ABD9A744C52}" type="pres">
      <dgm:prSet presAssocID="{F977E803-D9E5-4F49-BC82-4EC53AAEFB10}" presName="childNode" presStyleLbl="revTx" presStyleIdx="0" presStyleCnt="0">
        <dgm:presLayoutVars>
          <dgm:bulletEnabled val="1"/>
        </dgm:presLayoutVars>
      </dgm:prSet>
      <dgm:spPr/>
    </dgm:pt>
    <dgm:pt modelId="{E705D7C3-8468-234B-BCDE-3C57EB9B6E20}" type="pres">
      <dgm:prSet presAssocID="{2639669F-E565-4F4D-82B5-1EBC58D6BA67}" presName="Name25" presStyleLbl="parChTrans1D1" presStyleIdx="1" presStyleCnt="2"/>
      <dgm:spPr/>
      <dgm:t>
        <a:bodyPr/>
        <a:lstStyle/>
        <a:p>
          <a:endParaRPr lang="en-US"/>
        </a:p>
      </dgm:t>
    </dgm:pt>
    <dgm:pt modelId="{891608CA-95DA-0845-977C-0ECFAD33EFE3}" type="pres">
      <dgm:prSet presAssocID="{6323FE59-076D-3F41-9CAC-2BAF2DBBC5B4}" presName="node" presStyleCnt="0"/>
      <dgm:spPr/>
    </dgm:pt>
    <dgm:pt modelId="{709D8BAF-6734-7248-81DA-77DA10254CB7}" type="pres">
      <dgm:prSet presAssocID="{6323FE59-076D-3F41-9CAC-2BAF2DBBC5B4}" presName="parentNode" presStyleLbl="node1" presStyleIdx="2" presStyleCnt="3" custScaleX="128661" custScaleY="126448" custLinFactX="9895" custLinFactNeighborX="100000" custLinFactNeighborY="-8909">
        <dgm:presLayoutVars>
          <dgm:chMax val="1"/>
          <dgm:bulletEnabled val="1"/>
        </dgm:presLayoutVars>
      </dgm:prSet>
      <dgm:spPr/>
      <dgm:t>
        <a:bodyPr/>
        <a:lstStyle/>
        <a:p>
          <a:endParaRPr lang="en-US"/>
        </a:p>
      </dgm:t>
    </dgm:pt>
    <dgm:pt modelId="{EF88C75F-87A3-564E-B124-A8C3A236F685}" type="pres">
      <dgm:prSet presAssocID="{6323FE59-076D-3F41-9CAC-2BAF2DBBC5B4}" presName="childNode" presStyleLbl="revTx" presStyleIdx="0" presStyleCnt="0">
        <dgm:presLayoutVars>
          <dgm:bulletEnabled val="1"/>
        </dgm:presLayoutVars>
      </dgm:prSet>
      <dgm:spPr/>
    </dgm:pt>
  </dgm:ptLst>
  <dgm:cxnLst>
    <dgm:cxn modelId="{7296FD38-4BD3-2D43-8B90-7F5E0749EE00}" type="presOf" srcId="{5CE33789-23D5-F143-A653-5D6BD263B8B0}" destId="{D583EC01-8278-884A-8BEC-8A592426C6DF}" srcOrd="0" destOrd="0" presId="urn:microsoft.com/office/officeart/2005/8/layout/radial2"/>
    <dgm:cxn modelId="{639A8F32-A8B8-784C-90E0-4C5A021FB7B8}" type="presOf" srcId="{F977E803-D9E5-4F49-BC82-4EC53AAEFB10}" destId="{21E1CDB9-9EED-D643-B6AE-9B9428EED944}" srcOrd="0" destOrd="0" presId="urn:microsoft.com/office/officeart/2005/8/layout/radial2"/>
    <dgm:cxn modelId="{D0B4A9E3-4560-A349-B2D3-A4F5C773E2B2}" srcId="{F5C828F9-44B4-A14A-9F79-97EE3C970357}" destId="{F977E803-D9E5-4F49-BC82-4EC53AAEFB10}" srcOrd="0" destOrd="0" parTransId="{5CE33789-23D5-F143-A653-5D6BD263B8B0}" sibTransId="{AD17283E-491F-4C4E-AEA3-7BA7672EDB7B}"/>
    <dgm:cxn modelId="{95996E37-C140-1647-B4CD-F98E9CA39068}" srcId="{F5C828F9-44B4-A14A-9F79-97EE3C970357}" destId="{6323FE59-076D-3F41-9CAC-2BAF2DBBC5B4}" srcOrd="1" destOrd="0" parTransId="{2639669F-E565-4F4D-82B5-1EBC58D6BA67}" sibTransId="{45E13458-EA62-C345-A64B-C17F78B5D384}"/>
    <dgm:cxn modelId="{FA95BCDC-91A5-A346-A6EA-D8BAA1F5FEDA}" type="presOf" srcId="{F5C828F9-44B4-A14A-9F79-97EE3C970357}" destId="{C531DD29-9CE2-FD4C-A1F7-AF33EA8BFC1F}" srcOrd="0" destOrd="0" presId="urn:microsoft.com/office/officeart/2005/8/layout/radial2"/>
    <dgm:cxn modelId="{D11EC507-5294-9844-9876-93927A9B36AD}" type="presOf" srcId="{2639669F-E565-4F4D-82B5-1EBC58D6BA67}" destId="{E705D7C3-8468-234B-BCDE-3C57EB9B6E20}" srcOrd="0" destOrd="0" presId="urn:microsoft.com/office/officeart/2005/8/layout/radial2"/>
    <dgm:cxn modelId="{BF33CADD-23DE-094F-9DB7-42EBB62BC094}" type="presOf" srcId="{6323FE59-076D-3F41-9CAC-2BAF2DBBC5B4}" destId="{709D8BAF-6734-7248-81DA-77DA10254CB7}" srcOrd="0" destOrd="0" presId="urn:microsoft.com/office/officeart/2005/8/layout/radial2"/>
    <dgm:cxn modelId="{3A36F04F-3E56-0042-876C-70AE361DAD27}" type="presParOf" srcId="{C531DD29-9CE2-FD4C-A1F7-AF33EA8BFC1F}" destId="{C1318B71-DE44-1849-AF4B-8D24DEE749FF}" srcOrd="0" destOrd="0" presId="urn:microsoft.com/office/officeart/2005/8/layout/radial2"/>
    <dgm:cxn modelId="{910F2985-4A9E-A446-A67B-6563D1CD3AA8}" type="presParOf" srcId="{C1318B71-DE44-1849-AF4B-8D24DEE749FF}" destId="{E50D565C-CF37-6547-AAC6-400A5EF02F2E}" srcOrd="0" destOrd="0" presId="urn:microsoft.com/office/officeart/2005/8/layout/radial2"/>
    <dgm:cxn modelId="{AF211ECC-7A4F-AD40-9358-46532DAF28E3}" type="presParOf" srcId="{E50D565C-CF37-6547-AAC6-400A5EF02F2E}" destId="{BBCA8C8F-B88B-A34B-A58D-AD4A2FBF1443}" srcOrd="0" destOrd="0" presId="urn:microsoft.com/office/officeart/2005/8/layout/radial2"/>
    <dgm:cxn modelId="{55CB325D-4884-F048-BCA6-9821171D454D}" type="presParOf" srcId="{E50D565C-CF37-6547-AAC6-400A5EF02F2E}" destId="{F742916A-37D0-0044-83B6-76382F9C022F}" srcOrd="1" destOrd="0" presId="urn:microsoft.com/office/officeart/2005/8/layout/radial2"/>
    <dgm:cxn modelId="{EFBE2758-9DDB-8140-84C3-C1A4FE9E6B78}" type="presParOf" srcId="{C1318B71-DE44-1849-AF4B-8D24DEE749FF}" destId="{D583EC01-8278-884A-8BEC-8A592426C6DF}" srcOrd="1" destOrd="0" presId="urn:microsoft.com/office/officeart/2005/8/layout/radial2"/>
    <dgm:cxn modelId="{42EB5C15-5615-DF48-9114-84A491CD78C7}" type="presParOf" srcId="{C1318B71-DE44-1849-AF4B-8D24DEE749FF}" destId="{2B9D45B6-A07A-8F40-BDA6-B9E477279BDC}" srcOrd="2" destOrd="0" presId="urn:microsoft.com/office/officeart/2005/8/layout/radial2"/>
    <dgm:cxn modelId="{DFD4D88D-57FA-9245-8999-831EF0F5022A}" type="presParOf" srcId="{2B9D45B6-A07A-8F40-BDA6-B9E477279BDC}" destId="{21E1CDB9-9EED-D643-B6AE-9B9428EED944}" srcOrd="0" destOrd="0" presId="urn:microsoft.com/office/officeart/2005/8/layout/radial2"/>
    <dgm:cxn modelId="{4F0C84AF-2043-4D43-98DA-D6EBD71BBF51}" type="presParOf" srcId="{2B9D45B6-A07A-8F40-BDA6-B9E477279BDC}" destId="{E8D64441-F2DE-F54F-B593-7ABD9A744C52}" srcOrd="1" destOrd="0" presId="urn:microsoft.com/office/officeart/2005/8/layout/radial2"/>
    <dgm:cxn modelId="{4CEF7BDE-F3E2-0946-A625-F39C06793DB2}" type="presParOf" srcId="{C1318B71-DE44-1849-AF4B-8D24DEE749FF}" destId="{E705D7C3-8468-234B-BCDE-3C57EB9B6E20}" srcOrd="3" destOrd="0" presId="urn:microsoft.com/office/officeart/2005/8/layout/radial2"/>
    <dgm:cxn modelId="{BD1CAE52-E7DE-5F47-91F7-0708B6FD9A1D}" type="presParOf" srcId="{C1318B71-DE44-1849-AF4B-8D24DEE749FF}" destId="{891608CA-95DA-0845-977C-0ECFAD33EFE3}" srcOrd="4" destOrd="0" presId="urn:microsoft.com/office/officeart/2005/8/layout/radial2"/>
    <dgm:cxn modelId="{659E8309-F5F3-F548-8A14-487501B1B973}" type="presParOf" srcId="{891608CA-95DA-0845-977C-0ECFAD33EFE3}" destId="{709D8BAF-6734-7248-81DA-77DA10254CB7}" srcOrd="0" destOrd="0" presId="urn:microsoft.com/office/officeart/2005/8/layout/radial2"/>
    <dgm:cxn modelId="{1FD7C022-E52F-5244-8756-38CD8C96B091}" type="presParOf" srcId="{891608CA-95DA-0845-977C-0ECFAD33EFE3}" destId="{EF88C75F-87A3-564E-B124-A8C3A236F685}" srcOrd="1" destOrd="0" presId="urn:microsoft.com/office/officeart/2005/8/layout/radial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28C76D-4EC8-FE41-B0BF-BD1659F78394}">
      <dsp:nvSpPr>
        <dsp:cNvPr id="0" name=""/>
        <dsp:cNvSpPr/>
      </dsp:nvSpPr>
      <dsp:spPr>
        <a:xfrm>
          <a:off x="428625" y="1657350"/>
          <a:ext cx="4972049" cy="4972049"/>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5F00829D-57BC-C441-915F-87377D23FA2B}">
      <dsp:nvSpPr>
        <dsp:cNvPr id="0" name=""/>
        <dsp:cNvSpPr/>
      </dsp:nvSpPr>
      <dsp:spPr>
        <a:xfrm>
          <a:off x="1139213" y="2367938"/>
          <a:ext cx="3550872" cy="3550872"/>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accent3"/>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E6BF0D99-45A1-2648-80AC-F1B03C2176C0}">
      <dsp:nvSpPr>
        <dsp:cNvPr id="0" name=""/>
        <dsp:cNvSpPr/>
      </dsp:nvSpPr>
      <dsp:spPr>
        <a:xfrm>
          <a:off x="1849388" y="3078113"/>
          <a:ext cx="2130523" cy="2130523"/>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accent3"/>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A6A95343-FB52-7A41-AB11-2A8303C7C32D}">
      <dsp:nvSpPr>
        <dsp:cNvPr id="0" name=""/>
        <dsp:cNvSpPr/>
      </dsp:nvSpPr>
      <dsp:spPr>
        <a:xfrm>
          <a:off x="2559562" y="3788287"/>
          <a:ext cx="710174" cy="710174"/>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accent3"/>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74E3C238-645F-9247-B1D2-FB272211142B}">
      <dsp:nvSpPr>
        <dsp:cNvPr id="0" name=""/>
        <dsp:cNvSpPr/>
      </dsp:nvSpPr>
      <dsp:spPr>
        <a:xfrm>
          <a:off x="6229350" y="0"/>
          <a:ext cx="2486024" cy="1189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17780" rIns="17780" bIns="17780" numCol="1" spcCol="1270" anchor="ctr" anchorCtr="0">
          <a:noAutofit/>
        </a:bodyPr>
        <a:lstStyle/>
        <a:p>
          <a:pPr lvl="0" algn="l" defTabSz="622300" rtl="0">
            <a:lnSpc>
              <a:spcPct val="90000"/>
            </a:lnSpc>
            <a:spcBef>
              <a:spcPct val="0"/>
            </a:spcBef>
            <a:spcAft>
              <a:spcPct val="35000"/>
            </a:spcAft>
          </a:pPr>
          <a:r>
            <a:rPr lang="en-US" sz="1400" kern="1200" dirty="0" smtClean="0"/>
            <a:t>An interconnected set of gates whose output at any time is a function only of the input at that time</a:t>
          </a:r>
          <a:endParaRPr lang="en-US" sz="1400" kern="1200" dirty="0"/>
        </a:p>
      </dsp:txBody>
      <dsp:txXfrm>
        <a:off x="6229350" y="0"/>
        <a:ext cx="2486024" cy="1189148"/>
      </dsp:txXfrm>
    </dsp:sp>
    <dsp:sp modelId="{C7CA015E-C8B7-3B42-8CC8-C249A68CF6B7}">
      <dsp:nvSpPr>
        <dsp:cNvPr id="0" name=""/>
        <dsp:cNvSpPr/>
      </dsp:nvSpPr>
      <dsp:spPr>
        <a:xfrm>
          <a:off x="5607843" y="594574"/>
          <a:ext cx="621506" cy="0"/>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23CD7C83-A615-644C-A6D9-150D00C56384}">
      <dsp:nvSpPr>
        <dsp:cNvPr id="0" name=""/>
        <dsp:cNvSpPr/>
      </dsp:nvSpPr>
      <dsp:spPr>
        <a:xfrm rot="5400000">
          <a:off x="2483739" y="986123"/>
          <a:ext cx="3513582" cy="2734627"/>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E9DEC635-C713-6D4D-BD99-53E87231EF29}">
      <dsp:nvSpPr>
        <dsp:cNvPr id="0" name=""/>
        <dsp:cNvSpPr/>
      </dsp:nvSpPr>
      <dsp:spPr>
        <a:xfrm>
          <a:off x="6229350" y="1189148"/>
          <a:ext cx="2486024" cy="1189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17780" rIns="17780" bIns="17780" numCol="1" spcCol="1270" anchor="ctr" anchorCtr="0">
          <a:noAutofit/>
        </a:bodyPr>
        <a:lstStyle/>
        <a:p>
          <a:pPr lvl="0" algn="l" defTabSz="622300" rtl="0">
            <a:lnSpc>
              <a:spcPct val="90000"/>
            </a:lnSpc>
            <a:spcBef>
              <a:spcPct val="0"/>
            </a:spcBef>
            <a:spcAft>
              <a:spcPct val="35000"/>
            </a:spcAft>
          </a:pPr>
          <a:r>
            <a:rPr lang="en-US" sz="1400" kern="1200" dirty="0" smtClean="0"/>
            <a:t>The appearance of the input is followed almost immediately by the appearance of the output, with only gate delays</a:t>
          </a:r>
          <a:endParaRPr lang="en-US" sz="1400" kern="1200" dirty="0"/>
        </a:p>
      </dsp:txBody>
      <dsp:txXfrm>
        <a:off x="6229350" y="1189148"/>
        <a:ext cx="2486024" cy="1189148"/>
      </dsp:txXfrm>
    </dsp:sp>
    <dsp:sp modelId="{DD6A176E-62D1-5848-A937-4CC12BA5BBAC}">
      <dsp:nvSpPr>
        <dsp:cNvPr id="0" name=""/>
        <dsp:cNvSpPr/>
      </dsp:nvSpPr>
      <dsp:spPr>
        <a:xfrm>
          <a:off x="5607843" y="1783722"/>
          <a:ext cx="621506" cy="0"/>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31897262-119B-454D-A338-9B874B32DF29}">
      <dsp:nvSpPr>
        <dsp:cNvPr id="0" name=""/>
        <dsp:cNvSpPr/>
      </dsp:nvSpPr>
      <dsp:spPr>
        <a:xfrm rot="5400000">
          <a:off x="3091986" y="2155798"/>
          <a:ext cx="2885446" cy="2142124"/>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0ACCF06E-9F16-1D41-97DD-B15AC1926D94}">
      <dsp:nvSpPr>
        <dsp:cNvPr id="0" name=""/>
        <dsp:cNvSpPr/>
      </dsp:nvSpPr>
      <dsp:spPr>
        <a:xfrm>
          <a:off x="6229350" y="2378297"/>
          <a:ext cx="2486024" cy="1189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17780" rIns="17780" bIns="17780" numCol="1" spcCol="1270" anchor="ctr" anchorCtr="0">
          <a:noAutofit/>
        </a:bodyPr>
        <a:lstStyle/>
        <a:p>
          <a:pPr lvl="0" algn="l" defTabSz="622300" rtl="0">
            <a:lnSpc>
              <a:spcPct val="90000"/>
            </a:lnSpc>
            <a:spcBef>
              <a:spcPct val="0"/>
            </a:spcBef>
            <a:spcAft>
              <a:spcPct val="35000"/>
            </a:spcAft>
          </a:pPr>
          <a:r>
            <a:rPr lang="en-US" sz="1400" kern="1200" dirty="0" smtClean="0"/>
            <a:t>Consists of </a:t>
          </a:r>
          <a:r>
            <a:rPr lang="en-US" sz="1400" i="1" kern="1200" dirty="0" smtClean="0"/>
            <a:t>n </a:t>
          </a:r>
          <a:r>
            <a:rPr lang="en-US" sz="1400" kern="1200" dirty="0" smtClean="0"/>
            <a:t>binary inputs and </a:t>
          </a:r>
          <a:r>
            <a:rPr lang="en-US" sz="1400" i="1" kern="1200" dirty="0" smtClean="0"/>
            <a:t>m </a:t>
          </a:r>
          <a:r>
            <a:rPr lang="en-US" sz="1400" kern="1200" dirty="0" smtClean="0"/>
            <a:t>binary outputs</a:t>
          </a:r>
          <a:endParaRPr lang="en-US" sz="1400" kern="1200" dirty="0"/>
        </a:p>
      </dsp:txBody>
      <dsp:txXfrm>
        <a:off x="6229350" y="2378297"/>
        <a:ext cx="2486024" cy="1189148"/>
      </dsp:txXfrm>
    </dsp:sp>
    <dsp:sp modelId="{CA5EA62C-2647-F249-B5F2-568832D903A7}">
      <dsp:nvSpPr>
        <dsp:cNvPr id="0" name=""/>
        <dsp:cNvSpPr/>
      </dsp:nvSpPr>
      <dsp:spPr>
        <a:xfrm>
          <a:off x="5607843" y="2972871"/>
          <a:ext cx="621506" cy="0"/>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0115E7B7-2648-F340-8635-F67EBD6DCEE2}">
      <dsp:nvSpPr>
        <dsp:cNvPr id="0" name=""/>
        <dsp:cNvSpPr/>
      </dsp:nvSpPr>
      <dsp:spPr>
        <a:xfrm rot="5400000">
          <a:off x="3680760" y="3245919"/>
          <a:ext cx="2200960" cy="1653206"/>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A3550973-DDF1-484A-ABA2-019DAF0E8207}">
      <dsp:nvSpPr>
        <dsp:cNvPr id="0" name=""/>
        <dsp:cNvSpPr/>
      </dsp:nvSpPr>
      <dsp:spPr>
        <a:xfrm>
          <a:off x="6229350" y="3567445"/>
          <a:ext cx="2486024" cy="1189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17780" rIns="17780" bIns="17780" numCol="1" spcCol="1270" anchor="t" anchorCtr="0">
          <a:noAutofit/>
        </a:bodyPr>
        <a:lstStyle/>
        <a:p>
          <a:pPr lvl="0" algn="l" defTabSz="622300" rtl="0">
            <a:lnSpc>
              <a:spcPct val="90000"/>
            </a:lnSpc>
            <a:spcBef>
              <a:spcPct val="0"/>
            </a:spcBef>
            <a:spcAft>
              <a:spcPct val="35000"/>
            </a:spcAft>
          </a:pPr>
          <a:r>
            <a:rPr lang="en-US" sz="1400" kern="1200" dirty="0" smtClean="0"/>
            <a:t>Can be defined in three ways:</a:t>
          </a:r>
          <a:endParaRPr lang="en-US" sz="1400" kern="1200" dirty="0"/>
        </a:p>
        <a:p>
          <a:pPr marL="114300" lvl="1" indent="-114300" algn="l" defTabSz="622300" rtl="0">
            <a:lnSpc>
              <a:spcPct val="90000"/>
            </a:lnSpc>
            <a:spcBef>
              <a:spcPct val="0"/>
            </a:spcBef>
            <a:spcAft>
              <a:spcPct val="15000"/>
            </a:spcAft>
            <a:buChar char="••"/>
          </a:pPr>
          <a:r>
            <a:rPr lang="en-US" sz="1400" kern="1200" dirty="0" smtClean="0"/>
            <a:t>Truth table</a:t>
          </a:r>
          <a:endParaRPr lang="en-US" sz="1400" kern="1200" dirty="0"/>
        </a:p>
        <a:p>
          <a:pPr marL="228600" lvl="2" indent="-114300" algn="l" defTabSz="533400" rtl="0">
            <a:lnSpc>
              <a:spcPct val="90000"/>
            </a:lnSpc>
            <a:spcBef>
              <a:spcPct val="0"/>
            </a:spcBef>
            <a:spcAft>
              <a:spcPct val="15000"/>
            </a:spcAft>
            <a:buChar char="••"/>
          </a:pPr>
          <a:r>
            <a:rPr lang="en-US" sz="1200" kern="1200" dirty="0" smtClean="0"/>
            <a:t>For each of the 2</a:t>
          </a:r>
          <a:r>
            <a:rPr lang="en-US" sz="1200" i="1" kern="1200" baseline="30000" dirty="0" smtClean="0"/>
            <a:t>n</a:t>
          </a:r>
          <a:r>
            <a:rPr lang="en-US" sz="1200" i="1" kern="1200" dirty="0" smtClean="0"/>
            <a:t> </a:t>
          </a:r>
          <a:r>
            <a:rPr lang="en-US" sz="1200" kern="1200" dirty="0" smtClean="0"/>
            <a:t>possible combinations of input signals, the binary value of each of the </a:t>
          </a:r>
          <a:r>
            <a:rPr lang="en-US" sz="1200" i="1" kern="1200" dirty="0" smtClean="0"/>
            <a:t>m </a:t>
          </a:r>
          <a:r>
            <a:rPr lang="en-US" sz="1200" kern="1200" dirty="0" smtClean="0"/>
            <a:t>output signals is listed</a:t>
          </a:r>
          <a:endParaRPr lang="en-US" sz="1200" kern="1200" dirty="0"/>
        </a:p>
        <a:p>
          <a:pPr marL="114300" lvl="1" indent="-114300" algn="l" defTabSz="622300" rtl="0">
            <a:lnSpc>
              <a:spcPct val="90000"/>
            </a:lnSpc>
            <a:spcBef>
              <a:spcPct val="0"/>
            </a:spcBef>
            <a:spcAft>
              <a:spcPct val="15000"/>
            </a:spcAft>
            <a:buChar char="••"/>
          </a:pPr>
          <a:r>
            <a:rPr lang="en-US" sz="1400" kern="1200" dirty="0" smtClean="0"/>
            <a:t>Graphical symbols</a:t>
          </a:r>
          <a:endParaRPr lang="en-US" sz="1400" kern="1200" dirty="0"/>
        </a:p>
        <a:p>
          <a:pPr marL="228600" lvl="2" indent="-114300" algn="l" defTabSz="533400" rtl="0">
            <a:lnSpc>
              <a:spcPct val="90000"/>
            </a:lnSpc>
            <a:spcBef>
              <a:spcPct val="0"/>
            </a:spcBef>
            <a:spcAft>
              <a:spcPct val="15000"/>
            </a:spcAft>
            <a:buChar char="••"/>
          </a:pPr>
          <a:r>
            <a:rPr lang="en-US" sz="1200" kern="1200" dirty="0" smtClean="0"/>
            <a:t>The interconnected layout of gates is depicted</a:t>
          </a:r>
          <a:endParaRPr lang="en-US" sz="1200" kern="1200" dirty="0"/>
        </a:p>
        <a:p>
          <a:pPr marL="114300" lvl="1" indent="-114300" algn="l" defTabSz="622300" rtl="0">
            <a:lnSpc>
              <a:spcPct val="90000"/>
            </a:lnSpc>
            <a:spcBef>
              <a:spcPct val="0"/>
            </a:spcBef>
            <a:spcAft>
              <a:spcPct val="15000"/>
            </a:spcAft>
            <a:buChar char="••"/>
          </a:pPr>
          <a:r>
            <a:rPr lang="en-US" sz="1400" kern="1200" dirty="0" smtClean="0"/>
            <a:t>Boolean equations</a:t>
          </a:r>
          <a:endParaRPr lang="en-US" sz="1400" kern="1200" dirty="0"/>
        </a:p>
        <a:p>
          <a:pPr marL="228600" lvl="2" indent="-114300" algn="l" defTabSz="533400" rtl="0">
            <a:lnSpc>
              <a:spcPct val="90000"/>
            </a:lnSpc>
            <a:spcBef>
              <a:spcPct val="0"/>
            </a:spcBef>
            <a:spcAft>
              <a:spcPct val="15000"/>
            </a:spcAft>
            <a:buChar char="••"/>
          </a:pPr>
          <a:r>
            <a:rPr lang="en-US" sz="1200" kern="1200" dirty="0" smtClean="0"/>
            <a:t>Each output signal is expressed as a Boolean function of its input signals</a:t>
          </a:r>
          <a:endParaRPr lang="en-US" sz="1200" kern="1200" dirty="0"/>
        </a:p>
      </dsp:txBody>
      <dsp:txXfrm>
        <a:off x="6229350" y="3567445"/>
        <a:ext cx="2486024" cy="1189148"/>
      </dsp:txXfrm>
    </dsp:sp>
    <dsp:sp modelId="{DB5C838B-743E-CE48-9FD4-9349D4FCD489}">
      <dsp:nvSpPr>
        <dsp:cNvPr id="0" name=""/>
        <dsp:cNvSpPr/>
      </dsp:nvSpPr>
      <dsp:spPr>
        <a:xfrm>
          <a:off x="5607843" y="4162020"/>
          <a:ext cx="621506" cy="0"/>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244CEF19-EEDB-E24B-8656-3A86E54FAECF}">
      <dsp:nvSpPr>
        <dsp:cNvPr id="0" name=""/>
        <dsp:cNvSpPr/>
      </dsp:nvSpPr>
      <dsp:spPr>
        <a:xfrm rot="5400000">
          <a:off x="4270942" y="4340351"/>
          <a:ext cx="1512829" cy="1155172"/>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05D7C3-8468-234B-BCDE-3C57EB9B6E20}">
      <dsp:nvSpPr>
        <dsp:cNvPr id="0" name=""/>
        <dsp:cNvSpPr/>
      </dsp:nvSpPr>
      <dsp:spPr>
        <a:xfrm rot="973471">
          <a:off x="2654189" y="3918943"/>
          <a:ext cx="2676867" cy="68115"/>
        </a:xfrm>
        <a:custGeom>
          <a:avLst/>
          <a:gdLst/>
          <a:ahLst/>
          <a:cxnLst/>
          <a:rect l="0" t="0" r="0" b="0"/>
          <a:pathLst>
            <a:path>
              <a:moveTo>
                <a:pt x="0" y="34057"/>
              </a:moveTo>
              <a:lnTo>
                <a:pt x="2676867" y="34057"/>
              </a:lnTo>
            </a:path>
          </a:pathLst>
        </a:custGeom>
        <a:noFill/>
        <a:ln w="12700" cap="flat" cmpd="sng" algn="ctr">
          <a:solidFill>
            <a:schemeClr val="accent3"/>
          </a:solidFill>
          <a:prstDash val="solid"/>
        </a:ln>
        <a:effectLst/>
      </dsp:spPr>
      <dsp:style>
        <a:lnRef idx="1">
          <a:scrgbClr r="0" g="0" b="0"/>
        </a:lnRef>
        <a:fillRef idx="0">
          <a:scrgbClr r="0" g="0" b="0"/>
        </a:fillRef>
        <a:effectRef idx="0">
          <a:scrgbClr r="0" g="0" b="0"/>
        </a:effectRef>
        <a:fontRef idx="minor"/>
      </dsp:style>
    </dsp:sp>
    <dsp:sp modelId="{D583EC01-8278-884A-8BEC-8A592426C6DF}">
      <dsp:nvSpPr>
        <dsp:cNvPr id="0" name=""/>
        <dsp:cNvSpPr/>
      </dsp:nvSpPr>
      <dsp:spPr>
        <a:xfrm rot="20271552">
          <a:off x="2619513" y="2310281"/>
          <a:ext cx="2386246" cy="68115"/>
        </a:xfrm>
        <a:custGeom>
          <a:avLst/>
          <a:gdLst/>
          <a:ahLst/>
          <a:cxnLst/>
          <a:rect l="0" t="0" r="0" b="0"/>
          <a:pathLst>
            <a:path>
              <a:moveTo>
                <a:pt x="0" y="34057"/>
              </a:moveTo>
              <a:lnTo>
                <a:pt x="2386246" y="34057"/>
              </a:lnTo>
            </a:path>
          </a:pathLst>
        </a:custGeom>
        <a:noFill/>
        <a:ln w="12700" cap="flat" cmpd="sng" algn="ctr">
          <a:solidFill>
            <a:schemeClr val="accent3"/>
          </a:solidFill>
          <a:prstDash val="solid"/>
        </a:ln>
        <a:effectLst/>
      </dsp:spPr>
      <dsp:style>
        <a:lnRef idx="1">
          <a:scrgbClr r="0" g="0" b="0"/>
        </a:lnRef>
        <a:fillRef idx="0">
          <a:scrgbClr r="0" g="0" b="0"/>
        </a:fillRef>
        <a:effectRef idx="0">
          <a:scrgbClr r="0" g="0" b="0"/>
        </a:effectRef>
        <a:fontRef idx="minor"/>
      </dsp:style>
    </dsp:sp>
    <dsp:sp modelId="{F742916A-37D0-0044-83B6-76382F9C022F}">
      <dsp:nvSpPr>
        <dsp:cNvPr id="0" name=""/>
        <dsp:cNvSpPr/>
      </dsp:nvSpPr>
      <dsp:spPr>
        <a:xfrm>
          <a:off x="-420629" y="1219206"/>
          <a:ext cx="4006479" cy="4065005"/>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21E1CDB9-9EED-D643-B6AE-9B9428EED944}">
      <dsp:nvSpPr>
        <dsp:cNvPr id="0" name=""/>
        <dsp:cNvSpPr/>
      </dsp:nvSpPr>
      <dsp:spPr>
        <a:xfrm>
          <a:off x="4820309" y="74689"/>
          <a:ext cx="2643622" cy="2643622"/>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lang="en-US" sz="1800" kern="1200" dirty="0" smtClean="0">
              <a:effectLst>
                <a:outerShdw blurRad="38100" dist="38100" dir="2700000" algn="tl">
                  <a:srgbClr val="000000">
                    <a:alpha val="43137"/>
                  </a:srgbClr>
                </a:outerShdw>
              </a:effectLst>
            </a:rPr>
            <a:t>Current output depends not only on the current input, but also on the past history of inputs</a:t>
          </a:r>
          <a:endParaRPr lang="en-US" sz="1800" kern="1200" dirty="0">
            <a:effectLst>
              <a:outerShdw blurRad="38100" dist="38100" dir="2700000" algn="tl">
                <a:srgbClr val="000000">
                  <a:alpha val="43137"/>
                </a:srgbClr>
              </a:outerShdw>
            </a:effectLst>
          </a:endParaRPr>
        </a:p>
      </dsp:txBody>
      <dsp:txXfrm>
        <a:off x="5207458" y="461838"/>
        <a:ext cx="1869324" cy="1869324"/>
      </dsp:txXfrm>
    </dsp:sp>
    <dsp:sp modelId="{709D8BAF-6734-7248-81DA-77DA10254CB7}">
      <dsp:nvSpPr>
        <dsp:cNvPr id="0" name=""/>
        <dsp:cNvSpPr/>
      </dsp:nvSpPr>
      <dsp:spPr>
        <a:xfrm>
          <a:off x="5226709" y="3453898"/>
          <a:ext cx="2481060" cy="2438386"/>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lang="en-US" sz="1800" kern="1200" dirty="0" smtClean="0">
              <a:effectLst>
                <a:outerShdw blurRad="38100" dist="38100" dir="2700000" algn="tl">
                  <a:srgbClr val="000000">
                    <a:alpha val="43137"/>
                  </a:srgbClr>
                </a:outerShdw>
              </a:effectLst>
            </a:rPr>
            <a:t>Makes use of combinational circuits</a:t>
          </a:r>
        </a:p>
      </dsp:txBody>
      <dsp:txXfrm>
        <a:off x="5590052" y="3810991"/>
        <a:ext cx="1754374" cy="1724200"/>
      </dsp:txXfrm>
    </dsp:sp>
  </dsp:spTree>
</dsp:drawing>
</file>

<file path=ppt/diagrams/layout1.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4.png"/></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image" Target="../media/image55.emf"/><Relationship Id="rId1" Type="http://schemas.openxmlformats.org/officeDocument/2006/relationships/image" Target="../media/image54.emf"/><Relationship Id="rId6" Type="http://schemas.openxmlformats.org/officeDocument/2006/relationships/image" Target="../media/image59.emf"/><Relationship Id="rId5" Type="http://schemas.openxmlformats.org/officeDocument/2006/relationships/image" Target="../media/image58.emf"/><Relationship Id="rId4" Type="http://schemas.openxmlformats.org/officeDocument/2006/relationships/image" Target="../media/image5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8.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9.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image" Target="../media/image5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90993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149350" y="692150"/>
            <a:ext cx="4559300" cy="3416300"/>
          </a:xfrm>
          <a:prstGeom prst="rect">
            <a:avLst/>
          </a:prstGeom>
          <a:noFill/>
          <a:ln w="12700">
            <a:solidFill>
              <a:srgbClr val="000000"/>
            </a:solidFill>
            <a:miter lim="800000"/>
            <a:headEnd/>
            <a:tailEnd/>
          </a:ln>
          <a:effectLst/>
        </p:spPr>
      </p:sp>
      <p:sp>
        <p:nvSpPr>
          <p:cNvPr id="2051" name="Rectangle 3"/>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674453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xfrm>
            <a:off x="1150938" y="692150"/>
            <a:ext cx="4556125" cy="3416300"/>
          </a:xfrm>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Lecture slides prepared for “Computer Organization</a:t>
            </a:r>
            <a:r>
              <a:rPr lang="en-US" baseline="0" dirty="0" smtClean="0">
                <a:latin typeface="Times New Roman" pitchFamily="-110" charset="0"/>
              </a:rPr>
              <a:t> and Architecture</a:t>
            </a:r>
            <a:r>
              <a:rPr lang="en-US" dirty="0" smtClean="0">
                <a:latin typeface="Times New Roman" pitchFamily="-110" charset="0"/>
              </a:rPr>
              <a:t>”, 9/e, by William Stallings, Chapter 11 “Digital</a:t>
            </a:r>
            <a:r>
              <a:rPr lang="en-US" baseline="0" dirty="0" smtClean="0">
                <a:latin typeface="Times New Roman" pitchFamily="-110" charset="0"/>
              </a:rPr>
              <a:t> Logic</a:t>
            </a:r>
            <a:r>
              <a:rPr lang="en-US" dirty="0" smtClean="0">
                <a:latin typeface="Times New Roman" pitchFamily="-110" charset="0"/>
              </a:rPr>
              <a:t>”.</a:t>
            </a:r>
            <a:endParaRPr lang="en-AU" dirty="0" smtClean="0">
              <a:latin typeface="Times New Roman" pitchFamily="-110" charset="0"/>
            </a:endParaRPr>
          </a:p>
          <a:p>
            <a:endParaRPr lang="en-GB" dirty="0"/>
          </a:p>
        </p:txBody>
      </p:sp>
    </p:spTree>
    <p:extLst>
      <p:ext uri="{BB962C8B-B14F-4D97-AF65-F5344CB8AC3E}">
        <p14:creationId xmlns:p14="http://schemas.microsoft.com/office/powerpoint/2010/main" val="16487720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A </a:t>
            </a:r>
            <a:r>
              <a:rPr lang="en-US" sz="1200" b="1" kern="1200" dirty="0" smtClean="0">
                <a:solidFill>
                  <a:schemeClr val="tx1"/>
                </a:solidFill>
                <a:latin typeface="Times New Roman" pitchFamily="-1" charset="0"/>
                <a:ea typeface="+mn-ea"/>
                <a:cs typeface="+mn-cs"/>
              </a:rPr>
              <a:t>combinational circuit </a:t>
            </a:r>
            <a:r>
              <a:rPr lang="en-US" sz="1200" kern="1200" dirty="0" smtClean="0">
                <a:solidFill>
                  <a:schemeClr val="tx1"/>
                </a:solidFill>
                <a:latin typeface="Times New Roman" pitchFamily="-1" charset="0"/>
                <a:ea typeface="+mn-ea"/>
                <a:cs typeface="+mn-cs"/>
              </a:rPr>
              <a:t>is an interconnected set of gates whose output at any time is a function only of the input at that time. As with a single gate, the appearance of the input is followed almost immediately by the appearance of the output, with only gate delays.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In general terms, a combinational circuit consists of </a:t>
            </a:r>
            <a:r>
              <a:rPr lang="en-US" sz="1200" i="1" kern="1200" dirty="0" smtClean="0">
                <a:solidFill>
                  <a:schemeClr val="tx1"/>
                </a:solidFill>
                <a:latin typeface="Times New Roman" pitchFamily="-1" charset="0"/>
                <a:ea typeface="+mn-ea"/>
                <a:cs typeface="+mn-cs"/>
              </a:rPr>
              <a:t>n </a:t>
            </a:r>
            <a:r>
              <a:rPr lang="en-US" sz="1200" kern="1200" dirty="0" smtClean="0">
                <a:solidFill>
                  <a:schemeClr val="tx1"/>
                </a:solidFill>
                <a:latin typeface="Times New Roman" pitchFamily="-1" charset="0"/>
                <a:ea typeface="+mn-ea"/>
                <a:cs typeface="+mn-cs"/>
              </a:rPr>
              <a:t>binary inputs and </a:t>
            </a:r>
            <a:r>
              <a:rPr lang="en-US" sz="1200" i="1" kern="1200" dirty="0" smtClean="0">
                <a:solidFill>
                  <a:schemeClr val="tx1"/>
                </a:solidFill>
                <a:latin typeface="Times New Roman" pitchFamily="-1" charset="0"/>
                <a:ea typeface="+mn-ea"/>
                <a:cs typeface="+mn-cs"/>
              </a:rPr>
              <a:t>m </a:t>
            </a:r>
            <a:r>
              <a:rPr lang="en-US" sz="1200" kern="1200" dirty="0" smtClean="0">
                <a:solidFill>
                  <a:schemeClr val="tx1"/>
                </a:solidFill>
                <a:latin typeface="Times New Roman" pitchFamily="-1" charset="0"/>
                <a:ea typeface="+mn-ea"/>
                <a:cs typeface="+mn-cs"/>
              </a:rPr>
              <a:t>binary outputs. As with a gate, a combinational circuit can be defined in three ways: </a:t>
            </a:r>
            <a:endParaRPr lang="en-US" dirty="0" smtClean="0"/>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Truth table: </a:t>
            </a:r>
            <a:r>
              <a:rPr lang="en-US" sz="1200" kern="1200" dirty="0" smtClean="0">
                <a:solidFill>
                  <a:schemeClr val="tx1"/>
                </a:solidFill>
                <a:latin typeface="Times New Roman" pitchFamily="-1" charset="0"/>
                <a:ea typeface="+mn-ea"/>
                <a:cs typeface="+mn-cs"/>
              </a:rPr>
              <a:t>For each of the 2n possible combinations of input signals, the binary value of each of the </a:t>
            </a:r>
            <a:r>
              <a:rPr lang="en-US" sz="1200" i="1" kern="1200" dirty="0" smtClean="0">
                <a:solidFill>
                  <a:schemeClr val="tx1"/>
                </a:solidFill>
                <a:latin typeface="Times New Roman" pitchFamily="-1" charset="0"/>
                <a:ea typeface="+mn-ea"/>
                <a:cs typeface="+mn-cs"/>
              </a:rPr>
              <a:t>m </a:t>
            </a:r>
            <a:r>
              <a:rPr lang="en-US" sz="1200" kern="1200" dirty="0" smtClean="0">
                <a:solidFill>
                  <a:schemeClr val="tx1"/>
                </a:solidFill>
                <a:latin typeface="Times New Roman" pitchFamily="-1" charset="0"/>
                <a:ea typeface="+mn-ea"/>
                <a:cs typeface="+mn-cs"/>
              </a:rPr>
              <a:t>output signals is listed.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Graphical symbols: </a:t>
            </a:r>
            <a:r>
              <a:rPr lang="en-US" sz="1200" kern="1200" dirty="0" smtClean="0">
                <a:solidFill>
                  <a:schemeClr val="tx1"/>
                </a:solidFill>
                <a:latin typeface="Times New Roman" pitchFamily="-1" charset="0"/>
                <a:ea typeface="+mn-ea"/>
                <a:cs typeface="+mn-cs"/>
              </a:rPr>
              <a:t>The interconnected layout of gates is depicted.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Boolean equations: </a:t>
            </a:r>
            <a:r>
              <a:rPr lang="en-US" sz="1200" kern="1200" dirty="0" smtClean="0">
                <a:solidFill>
                  <a:schemeClr val="tx1"/>
                </a:solidFill>
                <a:latin typeface="Times New Roman" pitchFamily="-1" charset="0"/>
                <a:ea typeface="+mn-ea"/>
                <a:cs typeface="+mn-cs"/>
              </a:rPr>
              <a:t>Each output signal is expressed as a Boolean function of </a:t>
            </a:r>
          </a:p>
          <a:p>
            <a:r>
              <a:rPr lang="en-US" sz="1200" kern="1200" dirty="0" smtClean="0">
                <a:solidFill>
                  <a:schemeClr val="tx1"/>
                </a:solidFill>
                <a:latin typeface="Times New Roman" pitchFamily="-1" charset="0"/>
                <a:ea typeface="+mn-ea"/>
                <a:cs typeface="+mn-cs"/>
              </a:rPr>
              <a:t>its input signals. </a:t>
            </a:r>
          </a:p>
          <a:p>
            <a:endParaRPr lang="en-US" dirty="0"/>
          </a:p>
        </p:txBody>
      </p:sp>
    </p:spTree>
    <p:extLst>
      <p:ext uri="{BB962C8B-B14F-4D97-AF65-F5344CB8AC3E}">
        <p14:creationId xmlns:p14="http://schemas.microsoft.com/office/powerpoint/2010/main" val="10640163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Any Boolean function can be implemented in electronic form as a network of gates. For any given function, there are a number of alternative realizations. Consider the Boolean function represented by the truth table in Table 11.3.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There are three combinations of input values that cause F to be 1, and if any one of these combinations occurs, the result is 1. This form of expression, for self- evident reasons, is known as the </a:t>
            </a:r>
            <a:r>
              <a:rPr lang="en-US" sz="1200" b="1" kern="1200" dirty="0" smtClean="0">
                <a:solidFill>
                  <a:schemeClr val="tx1"/>
                </a:solidFill>
                <a:latin typeface="Times New Roman" pitchFamily="-1" charset="0"/>
                <a:ea typeface="+mn-ea"/>
                <a:cs typeface="+mn-cs"/>
              </a:rPr>
              <a:t>sum of products (SOP) </a:t>
            </a:r>
            <a:r>
              <a:rPr lang="en-US" sz="1200" kern="1200" dirty="0" smtClean="0">
                <a:solidFill>
                  <a:schemeClr val="tx1"/>
                </a:solidFill>
                <a:latin typeface="Times New Roman" pitchFamily="-1" charset="0"/>
                <a:ea typeface="+mn-ea"/>
                <a:cs typeface="+mn-cs"/>
              </a:rPr>
              <a:t>form. </a:t>
            </a:r>
            <a:endParaRPr lang="en-US" dirty="0" smtClean="0"/>
          </a:p>
          <a:p>
            <a:endParaRPr lang="en-US" dirty="0"/>
          </a:p>
        </p:txBody>
      </p:sp>
    </p:spTree>
    <p:extLst>
      <p:ext uri="{BB962C8B-B14F-4D97-AF65-F5344CB8AC3E}">
        <p14:creationId xmlns:p14="http://schemas.microsoft.com/office/powerpoint/2010/main" val="10974913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Figure 11.4 shows a straightforward implementation with AND, OR, and NOT gates. </a:t>
            </a:r>
            <a:endParaRPr lang="en-US" dirty="0" smtClean="0"/>
          </a:p>
          <a:p>
            <a:endParaRPr lang="en-US" dirty="0"/>
          </a:p>
        </p:txBody>
      </p:sp>
    </p:spTree>
    <p:extLst>
      <p:ext uri="{BB962C8B-B14F-4D97-AF65-F5344CB8AC3E}">
        <p14:creationId xmlns:p14="http://schemas.microsoft.com/office/powerpoint/2010/main" val="42431454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a:bodyPr>
          <a:lstStyle/>
          <a:p>
            <a:r>
              <a:rPr lang="en-US" sz="1200" b="1" kern="1200" dirty="0" smtClean="0">
                <a:solidFill>
                  <a:schemeClr val="tx1"/>
                </a:solidFill>
                <a:latin typeface="Times New Roman" pitchFamily="-1" charset="0"/>
                <a:ea typeface="+mn-ea"/>
                <a:cs typeface="+mn-cs"/>
              </a:rPr>
              <a:t>Product of sums (POS) </a:t>
            </a:r>
            <a:r>
              <a:rPr lang="en-US" sz="1200" kern="1200" dirty="0" smtClean="0">
                <a:solidFill>
                  <a:schemeClr val="tx1"/>
                </a:solidFill>
                <a:latin typeface="Times New Roman" pitchFamily="-1" charset="0"/>
                <a:ea typeface="+mn-ea"/>
                <a:cs typeface="+mn-cs"/>
              </a:rPr>
              <a:t>form, which is illustrated in Figure 11.5. For clarity, NOT gates are not shown. Rather, it is assumed that each input signal and its complement are available. This simplifies the logic diagram and makes the inputs to the gates more readily apparent. </a:t>
            </a:r>
            <a:endParaRPr lang="en-US" dirty="0" smtClean="0"/>
          </a:p>
          <a:p>
            <a:r>
              <a:rPr lang="en-US" sz="1200" kern="1200" dirty="0" smtClean="0">
                <a:solidFill>
                  <a:schemeClr val="tx1"/>
                </a:solidFill>
                <a:latin typeface="Times New Roman" pitchFamily="-1" charset="0"/>
                <a:ea typeface="+mn-ea"/>
                <a:cs typeface="+mn-cs"/>
              </a:rPr>
              <a:t>Thus, a Boolean function can be realized in either SOP or POS form. At this point, it would seem that the choice would depend on whether the truth table contains more 1s or 0s for the output function: The SOP has one term for each 1, and the POS has one term for each 0. However, there are other considerations: </a:t>
            </a:r>
          </a:p>
          <a:p>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Char char="•"/>
              <a:tabLst/>
              <a:defRPr/>
            </a:pPr>
            <a:r>
              <a:rPr lang="en-US" sz="1200" kern="1200" baseline="0" dirty="0" smtClean="0">
                <a:solidFill>
                  <a:schemeClr val="tx1"/>
                </a:solidFill>
                <a:latin typeface="Times New Roman" pitchFamily="-1" charset="0"/>
                <a:ea typeface="+mn-ea"/>
                <a:cs typeface="+mn-cs"/>
              </a:rPr>
              <a:t>It is often possible to derive a simpler Boolean expression from the truth table than either SOP or POS</a:t>
            </a:r>
          </a:p>
          <a:p>
            <a:pPr marL="0" marR="0" indent="0" algn="l" defTabSz="914400" rtl="0" eaLnBrk="0" fontAlgn="base" latinLnBrk="0" hangingPunct="0">
              <a:lnSpc>
                <a:spcPct val="100000"/>
              </a:lnSpc>
              <a:spcBef>
                <a:spcPct val="30000"/>
              </a:spcBef>
              <a:spcAft>
                <a:spcPct val="0"/>
              </a:spcAft>
              <a:buClrTx/>
              <a:buSzTx/>
              <a:buFontTx/>
              <a:buChar char="•"/>
              <a:tabLst/>
              <a:defRPr/>
            </a:pPr>
            <a:r>
              <a:rPr lang="en-US" sz="1200" kern="1200" baseline="0" dirty="0" smtClean="0">
                <a:solidFill>
                  <a:schemeClr val="tx1"/>
                </a:solidFill>
                <a:latin typeface="Times New Roman" pitchFamily="-1" charset="0"/>
                <a:ea typeface="+mn-ea"/>
                <a:cs typeface="+mn-cs"/>
              </a:rPr>
              <a:t>It may be preferable to implement the function with a single gate type (NAND or NOR)</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r>
              <a:rPr lang="en-US" sz="1200" kern="1200" dirty="0" smtClean="0">
                <a:solidFill>
                  <a:schemeClr val="tx1"/>
                </a:solidFill>
                <a:latin typeface="Times New Roman" pitchFamily="-1" charset="0"/>
                <a:ea typeface="+mn-ea"/>
                <a:cs typeface="+mn-cs"/>
              </a:rPr>
              <a:t>The significance of the first point is that, with a simpler Boolean expression, fewer gates will be needed to implement the function. Three methods that can be used to achieve simplification are </a:t>
            </a:r>
          </a:p>
          <a:p>
            <a:endParaRPr lang="en-US" dirty="0" smtClean="0"/>
          </a:p>
          <a:p>
            <a:r>
              <a:rPr lang="en-US" sz="1200" kern="1200" dirty="0" smtClean="0">
                <a:solidFill>
                  <a:schemeClr val="tx1"/>
                </a:solidFill>
                <a:latin typeface="Times New Roman" pitchFamily="-1" charset="0"/>
                <a:ea typeface="+mn-ea"/>
                <a:cs typeface="+mn-cs"/>
              </a:rPr>
              <a:t>• Algebraic simplification </a:t>
            </a:r>
          </a:p>
          <a:p>
            <a:r>
              <a:rPr lang="en-US" sz="1200" kern="1200" dirty="0" smtClean="0">
                <a:solidFill>
                  <a:schemeClr val="tx1"/>
                </a:solidFill>
                <a:latin typeface="Times New Roman" pitchFamily="-1" charset="0"/>
                <a:ea typeface="+mn-ea"/>
                <a:cs typeface="+mn-cs"/>
              </a:rPr>
              <a:t>• Karnaugh maps</a:t>
            </a:r>
            <a:br>
              <a:rPr lang="en-US" sz="1200" kern="1200" dirty="0" smtClean="0">
                <a:solidFill>
                  <a:schemeClr val="tx1"/>
                </a:solidFill>
                <a:latin typeface="Times New Roman" pitchFamily="-1" charset="0"/>
                <a:ea typeface="+mn-ea"/>
                <a:cs typeface="+mn-cs"/>
              </a:rPr>
            </a:br>
            <a:r>
              <a:rPr lang="en-US" sz="1200" kern="1200" dirty="0" smtClean="0">
                <a:solidFill>
                  <a:schemeClr val="tx1"/>
                </a:solidFill>
                <a:latin typeface="Times New Roman" pitchFamily="-1" charset="0"/>
                <a:ea typeface="+mn-ea"/>
                <a:cs typeface="+mn-cs"/>
              </a:rPr>
              <a:t>• Quine–McCluskey tables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Tree>
    <p:extLst>
      <p:ext uri="{BB962C8B-B14F-4D97-AF65-F5344CB8AC3E}">
        <p14:creationId xmlns:p14="http://schemas.microsoft.com/office/powerpoint/2010/main" val="20687141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Algebraic simplification involves the application of the identities of Table 11.2 to reduce the Boolean expression to one with fewer elements. </a:t>
            </a:r>
            <a:endParaRPr lang="en-US" dirty="0" smtClean="0"/>
          </a:p>
          <a:p>
            <a:r>
              <a:rPr lang="en-US" sz="1200" kern="1200" dirty="0" smtClean="0">
                <a:solidFill>
                  <a:schemeClr val="tx1"/>
                </a:solidFill>
                <a:latin typeface="Times New Roman" pitchFamily="-1" charset="0"/>
                <a:ea typeface="+mn-ea"/>
                <a:cs typeface="+mn-cs"/>
              </a:rPr>
              <a:t>For example, consider again Equation (11.1).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This expression can be implemented as shown in Figure 11.6. The simplification of Equation (11.1) was done essentially by observation. For more complex expressions, some more systematic approach is needed. </a:t>
            </a:r>
            <a:endParaRPr lang="en-US" dirty="0" smtClean="0"/>
          </a:p>
          <a:p>
            <a:endParaRPr lang="en-US" dirty="0"/>
          </a:p>
        </p:txBody>
      </p:sp>
    </p:spTree>
    <p:extLst>
      <p:ext uri="{BB962C8B-B14F-4D97-AF65-F5344CB8AC3E}">
        <p14:creationId xmlns:p14="http://schemas.microsoft.com/office/powerpoint/2010/main" val="34843470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85000" lnSpcReduction="1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For purposes of simplification, the </a:t>
            </a:r>
            <a:r>
              <a:rPr lang="en-US" sz="1200" b="1" kern="1200" dirty="0" smtClean="0">
                <a:solidFill>
                  <a:schemeClr val="tx1"/>
                </a:solidFill>
                <a:latin typeface="Times New Roman" pitchFamily="-1" charset="0"/>
                <a:ea typeface="+mn-ea"/>
                <a:cs typeface="+mn-cs"/>
              </a:rPr>
              <a:t>Karnaugh map </a:t>
            </a:r>
            <a:r>
              <a:rPr lang="en-US" sz="1200" kern="1200" dirty="0" smtClean="0">
                <a:solidFill>
                  <a:schemeClr val="tx1"/>
                </a:solidFill>
                <a:latin typeface="Times New Roman" pitchFamily="-1" charset="0"/>
                <a:ea typeface="+mn-ea"/>
                <a:cs typeface="+mn-cs"/>
              </a:rPr>
              <a:t>is a convenient way of representing a Boolean function of a small number (up to four) of variables. The map is an array of 2</a:t>
            </a:r>
            <a:r>
              <a:rPr lang="en-US" sz="1200" kern="1200" baseline="30000" dirty="0" smtClean="0">
                <a:solidFill>
                  <a:schemeClr val="tx1"/>
                </a:solidFill>
                <a:latin typeface="Times New Roman" pitchFamily="-1" charset="0"/>
                <a:ea typeface="+mn-ea"/>
                <a:cs typeface="+mn-cs"/>
              </a:rPr>
              <a:t>n</a:t>
            </a:r>
            <a:r>
              <a:rPr lang="en-US" sz="1200" kern="1200" dirty="0" smtClean="0">
                <a:solidFill>
                  <a:schemeClr val="tx1"/>
                </a:solidFill>
                <a:latin typeface="Times New Roman" pitchFamily="-1" charset="0"/>
                <a:ea typeface="+mn-ea"/>
                <a:cs typeface="+mn-cs"/>
              </a:rPr>
              <a:t> squares, representing all possible combinations of values of </a:t>
            </a:r>
            <a:r>
              <a:rPr lang="en-US" sz="1200" i="1" kern="1200" dirty="0" smtClean="0">
                <a:solidFill>
                  <a:schemeClr val="tx1"/>
                </a:solidFill>
                <a:latin typeface="Times New Roman" pitchFamily="-1" charset="0"/>
                <a:ea typeface="+mn-ea"/>
                <a:cs typeface="+mn-cs"/>
              </a:rPr>
              <a:t>n </a:t>
            </a:r>
            <a:r>
              <a:rPr lang="en-US" sz="1200" kern="1200" dirty="0" smtClean="0">
                <a:solidFill>
                  <a:schemeClr val="tx1"/>
                </a:solidFill>
                <a:latin typeface="Times New Roman" pitchFamily="-1" charset="0"/>
                <a:ea typeface="+mn-ea"/>
                <a:cs typeface="+mn-cs"/>
              </a:rPr>
              <a:t>binary variables. Figure 11.7a shows the map of four squares for a function of two variables. It is essential for later purposes to list the combinations in the order 00, 01, 11, 10. Because the squares corresponding to the combinations are to be used for recording information, the combinations are customarily written above the squares. In the case of three variables, the representation is an arrangement of eight squares (Figure 11.7b), with the values for one of the variables to the left and for the other two variables above the squares. For four variables, 16 squares are needed, with the arrangement indicated in Figure 11.7c.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map can be used to represent any Boolean function in the following way. Each square corresponds to a unique product in the sum-of-products form, with a 1 value corresponding to the variable and a 0 value corresponding to the NOT of that variable. For each such product in the function, 1 is placed in the corresponding square. Given the truth table of a Boolean function, it is an easy matter to construct the map: for each combination of values of variables that produce a result of 1 in the truth table, fill in the corresponding square of the map with 1. Figure 11.7b shows the result for the truth table of Table 11.3. To convert from a Boolean expression to a map, it is first necessary to put the expression into what is referred to as </a:t>
            </a:r>
            <a:r>
              <a:rPr lang="en-US" sz="1200" i="1" kern="1200" dirty="0" smtClean="0">
                <a:solidFill>
                  <a:schemeClr val="tx1"/>
                </a:solidFill>
                <a:latin typeface="Times New Roman" pitchFamily="-1" charset="0"/>
                <a:ea typeface="+mn-ea"/>
                <a:cs typeface="+mn-cs"/>
              </a:rPr>
              <a:t>canonical </a:t>
            </a:r>
            <a:r>
              <a:rPr lang="en-US" sz="1200" kern="1200" dirty="0" smtClean="0">
                <a:solidFill>
                  <a:schemeClr val="tx1"/>
                </a:solidFill>
                <a:latin typeface="Times New Roman" pitchFamily="-1" charset="0"/>
                <a:ea typeface="+mn-ea"/>
                <a:cs typeface="+mn-cs"/>
              </a:rPr>
              <a:t>form: each term in the expression must contain each variable. So, for example, if we have Equation (11.3), we must first expand it into the full form of Equation (11.1) and then convert this to a map.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labeling used in Figure 11.7d emphasizes the relationship between variables and the rows and columns of the map. Here the two rows embraced by the symbol A are those in which the variable A has the value 1; the rows not embraced by the symbol A are those in which A is 0; similarly for B, C, and D.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Tree>
    <p:extLst>
      <p:ext uri="{BB962C8B-B14F-4D97-AF65-F5344CB8AC3E}">
        <p14:creationId xmlns:p14="http://schemas.microsoft.com/office/powerpoint/2010/main" val="26004058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77500" lnSpcReduction="2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Once the map of a function is created, we can often write a simple algebraic expression for it by noting the arrangement of the 1s on the map. The principle is as follows. Any two squares that are adjacent differ in only one of the variables. If two adjacent squares both have an entry of one, then the corresponding product terms differ in only one variable. In such a case, the two terms can be merged by eliminating that variable.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This process can be extended in several ways. First, the concept of adjacency can be extended to include wrapping around the edge of the map. Thus, the top square of a column is adjacent to the bottom square, and the leftmost square of a row is adjacent to the rightmost square. These conditions are illustrated in Figures 11.8b and c. Second, we can group not just 2 squares but 2</a:t>
            </a:r>
            <a:r>
              <a:rPr lang="en-US" sz="1200" kern="1200" baseline="30000" dirty="0" smtClean="0">
                <a:solidFill>
                  <a:schemeClr val="tx1"/>
                </a:solidFill>
                <a:latin typeface="Times New Roman" pitchFamily="-1" charset="0"/>
                <a:ea typeface="+mn-ea"/>
                <a:cs typeface="+mn-cs"/>
              </a:rPr>
              <a:t>n</a:t>
            </a:r>
            <a:r>
              <a:rPr lang="en-US" sz="1200" kern="1200" dirty="0" smtClean="0">
                <a:solidFill>
                  <a:schemeClr val="tx1"/>
                </a:solidFill>
                <a:latin typeface="Times New Roman" pitchFamily="-1" charset="0"/>
                <a:ea typeface="+mn-ea"/>
                <a:cs typeface="+mn-cs"/>
              </a:rPr>
              <a:t> adjacent squares (i.e., 2, 4, 8, etc.). The next three examples in Figure 11.8 show groupings of 4 squares. Note that in this case, two of the variables can be eliminated. The last three examples show groupings of 8 squares, which allow three variables to be eliminated. </a:t>
            </a:r>
            <a:endParaRPr lang="en-US" dirty="0" smtClean="0"/>
          </a:p>
          <a:p>
            <a:endParaRPr lang="en-US" dirty="0" smtClean="0"/>
          </a:p>
          <a:p>
            <a:r>
              <a:rPr lang="en-US" sz="1200" kern="1200" dirty="0" smtClean="0">
                <a:solidFill>
                  <a:schemeClr val="tx1"/>
                </a:solidFill>
                <a:latin typeface="Times New Roman" pitchFamily="-1" charset="0"/>
                <a:ea typeface="+mn-ea"/>
                <a:cs typeface="+mn-cs"/>
              </a:rPr>
              <a:t>We can summarize the rules for simplification as follows: </a:t>
            </a:r>
          </a:p>
          <a:p>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kern="1200" dirty="0" smtClean="0">
                <a:solidFill>
                  <a:schemeClr val="tx1"/>
                </a:solidFill>
                <a:latin typeface="Times New Roman" pitchFamily="-1" charset="0"/>
                <a:ea typeface="+mn-ea"/>
                <a:cs typeface="+mn-cs"/>
              </a:rPr>
              <a:t>1</a:t>
            </a:r>
            <a:r>
              <a:rPr lang="en-US" sz="1200" b="1" kern="1200" dirty="0" smtClean="0">
                <a:solidFill>
                  <a:schemeClr val="tx1"/>
                </a:solidFill>
                <a:latin typeface="Times New Roman" pitchFamily="-1" charset="0"/>
                <a:ea typeface="+mn-ea"/>
                <a:cs typeface="+mn-cs"/>
              </a:rPr>
              <a:t>. </a:t>
            </a:r>
            <a:r>
              <a:rPr lang="en-US" sz="1200" kern="1200" dirty="0" smtClean="0">
                <a:solidFill>
                  <a:schemeClr val="tx1"/>
                </a:solidFill>
                <a:latin typeface="Times New Roman" pitchFamily="-1" charset="0"/>
                <a:ea typeface="+mn-ea"/>
                <a:cs typeface="+mn-cs"/>
              </a:rPr>
              <a:t>Among the marked squares (squares with a 1), find those that belong to a unique largest block of 1, 2, 4, or 8 and circle those blocks.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kern="1200" dirty="0" smtClean="0">
                <a:solidFill>
                  <a:schemeClr val="tx1"/>
                </a:solidFill>
                <a:latin typeface="Times New Roman" pitchFamily="-1" charset="0"/>
                <a:ea typeface="+mn-ea"/>
                <a:cs typeface="+mn-cs"/>
              </a:rPr>
              <a:t>2. Select additional blocks of marked squares that are as large as possible and as few in number as possible, but include every marked square at least once. The results may not be unique in some cases. For example, if a marked square combines with exactly two other squares, and there is no fourth marked square to complete a larger group, then there is a choice to be made as two which of the two groupings to choose. When you are circling groups, you are allowed to use the same 1 value more than once.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kern="1200" dirty="0" smtClean="0">
                <a:solidFill>
                  <a:schemeClr val="tx1"/>
                </a:solidFill>
                <a:latin typeface="Times New Roman" pitchFamily="-1" charset="0"/>
                <a:ea typeface="+mn-ea"/>
                <a:cs typeface="+mn-cs"/>
              </a:rPr>
              <a:t>3. Continue to draw loops around single marked squares, or pairs of adjacent marked squares, or groups of four, eight, and so on in such a way that every marked square belongs to at least one loop; then use as few of these blocks as possible to include all marked squares.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kern="1200" dirty="0" smtClean="0">
                <a:solidFill>
                  <a:schemeClr val="tx1"/>
                </a:solidFill>
                <a:latin typeface="Times New Roman" pitchFamily="-1" charset="0"/>
                <a:ea typeface="+mn-ea"/>
                <a:cs typeface="+mn-cs"/>
              </a:rPr>
              <a:t> </a:t>
            </a:r>
          </a:p>
          <a:p>
            <a:endParaRPr lang="en-US" dirty="0"/>
          </a:p>
        </p:txBody>
      </p:sp>
    </p:spTree>
    <p:extLst>
      <p:ext uri="{BB962C8B-B14F-4D97-AF65-F5344CB8AC3E}">
        <p14:creationId xmlns:p14="http://schemas.microsoft.com/office/powerpoint/2010/main" val="36031679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Figure 11.9a, based on Table 11.3, illustrates the simplification process. If any </a:t>
            </a:r>
            <a:endParaRPr lang="en-US" dirty="0" smtClean="0"/>
          </a:p>
          <a:p>
            <a:r>
              <a:rPr lang="en-US" sz="1200" kern="1200" dirty="0" smtClean="0">
                <a:solidFill>
                  <a:schemeClr val="tx1"/>
                </a:solidFill>
                <a:latin typeface="Times New Roman" pitchFamily="-1" charset="0"/>
                <a:ea typeface="+mn-ea"/>
                <a:cs typeface="+mn-cs"/>
              </a:rPr>
              <a:t>isolated 1s remain after the groupings, then each of these is circled as a group of 1s. </a:t>
            </a:r>
            <a:endParaRPr lang="en-US" dirty="0" smtClean="0"/>
          </a:p>
          <a:p>
            <a:endParaRPr lang="en-US" dirty="0" smtClean="0"/>
          </a:p>
          <a:p>
            <a:r>
              <a:rPr lang="en-US" sz="1200" kern="1200" dirty="0" smtClean="0">
                <a:solidFill>
                  <a:schemeClr val="tx1"/>
                </a:solidFill>
                <a:latin typeface="Times New Roman" pitchFamily="-1" charset="0"/>
                <a:ea typeface="+mn-ea"/>
                <a:cs typeface="+mn-cs"/>
              </a:rPr>
              <a:t>Finally, before going from the map to a simplified Boolean expression, any group of 1s that is completely overlapped by other groups can be eliminated. This is shown in Figure 11.9b. In this case, the horizontal group is redundant and may be ignored in creating the Boolean expression.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One additional feature of Karnaugh maps needs to be mentioned. In some cases, certain combinations of values of variables never occur, and therefore the corresponding output never occurs. These are referred to as “don’t care” conditions. For each such condition, the letter “d” is entered into the corresponding square of the map. In doing the grouping and simplification, each “d” can be treated as a 1 or 0, whichever leads to the simplest expression. </a:t>
            </a:r>
            <a:endParaRPr lang="en-US" dirty="0" smtClean="0"/>
          </a:p>
          <a:p>
            <a:endParaRPr lang="en-US" dirty="0"/>
          </a:p>
        </p:txBody>
      </p:sp>
    </p:spTree>
    <p:extLst>
      <p:ext uri="{BB962C8B-B14F-4D97-AF65-F5344CB8AC3E}">
        <p14:creationId xmlns:p14="http://schemas.microsoft.com/office/powerpoint/2010/main" val="13098142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Table 11.4 shows the truth table for producing a 4-bit result that is one more than a 4-bit BCD input. The addition is modulo 10. Thus, 9 + 1 = 0. Also, note that six of the input codes produce “don’t care” results, because those are not valid BCD inputs. </a:t>
            </a:r>
            <a:endParaRPr lang="en-US" dirty="0" smtClean="0"/>
          </a:p>
          <a:p>
            <a:endParaRPr lang="en-US" dirty="0"/>
          </a:p>
        </p:txBody>
      </p:sp>
    </p:spTree>
    <p:extLst>
      <p:ext uri="{BB962C8B-B14F-4D97-AF65-F5344CB8AC3E}">
        <p14:creationId xmlns:p14="http://schemas.microsoft.com/office/powerpoint/2010/main" val="40633023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Figure 11.10 shows the resulting Karnaugh maps for each of the output variables. The d squares are used to achieve the best possible groupings. </a:t>
            </a:r>
            <a:endParaRPr lang="en-US" dirty="0" smtClean="0"/>
          </a:p>
          <a:p>
            <a:endParaRPr lang="en-US" dirty="0"/>
          </a:p>
        </p:txBody>
      </p:sp>
    </p:spTree>
    <p:extLst>
      <p:ext uri="{BB962C8B-B14F-4D97-AF65-F5344CB8AC3E}">
        <p14:creationId xmlns:p14="http://schemas.microsoft.com/office/powerpoint/2010/main" val="1514383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operation of the digital computer is based on the storage and processing of binary data. Throughout this book, we have assumed the existence of storage elements that can exist in one of two stable states and of circuits than can operate on binary data under the control of control signals to implement the various computer functions. In this chapter, we suggest how these storage elements and circuits can be implemented in digital logic, specifically with combinational and sequential circuits. The chapter begins with a brief review of Boolean algebra, which is the mathematical foundation of digital logic. Next, the concept of a gate is introduced. Finally, combinational and sequential circuits, which are constructed from </a:t>
            </a:r>
            <a:r>
              <a:rPr lang="en-US" sz="1200" b="1" kern="1200" dirty="0" smtClean="0">
                <a:solidFill>
                  <a:schemeClr val="tx1"/>
                </a:solidFill>
                <a:latin typeface="Times New Roman" pitchFamily="-1" charset="0"/>
                <a:ea typeface="+mn-ea"/>
                <a:cs typeface="+mn-cs"/>
              </a:rPr>
              <a:t>gates, </a:t>
            </a:r>
            <a:r>
              <a:rPr lang="en-US" sz="1200" kern="1200" dirty="0" smtClean="0">
                <a:solidFill>
                  <a:schemeClr val="tx1"/>
                </a:solidFill>
                <a:latin typeface="Times New Roman" pitchFamily="-1" charset="0"/>
                <a:ea typeface="+mn-ea"/>
                <a:cs typeface="+mn-cs"/>
              </a:rPr>
              <a:t>are described. </a:t>
            </a:r>
            <a:endParaRPr lang="en-US" dirty="0" smtClean="0"/>
          </a:p>
          <a:p>
            <a:endParaRPr lang="en-US" dirty="0"/>
          </a:p>
        </p:txBody>
      </p:sp>
      <p:sp>
        <p:nvSpPr>
          <p:cNvPr id="4" name="Slide Number Placeholder 3"/>
          <p:cNvSpPr>
            <a:spLocks noGrp="1"/>
          </p:cNvSpPr>
          <p:nvPr>
            <p:ph type="sldNum" sz="quarter" idx="10"/>
          </p:nvPr>
        </p:nvSpPr>
        <p:spPr>
          <a:xfrm>
            <a:off x="3886200" y="8686800"/>
            <a:ext cx="2971800" cy="457200"/>
          </a:xfrm>
          <a:prstGeom prst="rect">
            <a:avLst/>
          </a:prstGeom>
        </p:spPr>
        <p:txBody>
          <a:bodyPr/>
          <a:lstStyle/>
          <a:p>
            <a:fld id="{426AC9EA-110C-D44B-81A3-E5165EEE361B}" type="slidenum">
              <a:rPr lang="en-US" smtClean="0"/>
              <a:pPr/>
              <a:t>2</a:t>
            </a:fld>
            <a:endParaRPr lang="en-US" dirty="0"/>
          </a:p>
        </p:txBody>
      </p:sp>
    </p:spTree>
    <p:extLst>
      <p:ext uri="{BB962C8B-B14F-4D97-AF65-F5344CB8AC3E}">
        <p14:creationId xmlns:p14="http://schemas.microsoft.com/office/powerpoint/2010/main" val="40984640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77500" lnSpcReduction="2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For more than four variables, the Karnaugh map method becomes increasingly cumbersome. With five variables, two 16 * 16 maps are needed, with one map considered to be on top of the other in three dimensions to achieve adjacency. Six variables require the use of four 16 * 16 tables in four dimensions! An alternative approach is a tabular technique, referred to as the Quine–McCluskey method. The method is suitable for programming on a computer to give an automatic tool for producing minimized Boolean expressions.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first step is to construct a table in which each row corresponds to one of the product terms of the expression. The terms are grouped according to the number of complemented variables. That is, we start with the term with no complements, if it exists, then all terms with one complement, and so on. Table 11.5 shows the list for our example expression, with horizontal lines used to indicate the grouping. For clarity, each term is represented by a 1 for each uncomplemented variable and a 0 for each complemented variable. Thus, we group terms according to the number of 1s they contain. The index column is simply the decimal equivalent and is useful in what follows.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next step is to find all pairs of terms that differ in only one variable, that is, all pairs of terms that are the same except that one variable is 0 in one of the terms and 1 in the other. Because of the way in which we have grouped the terms, we can do this by starting with the first group and comparing each term of the first group with every term of the second group. Then compare each term of the second group with all of the terms of the third group, and so on. Whenever a match is found, place a check next to each term, combine the pair by eliminating the variable that differs in the two terms, and add that to a new list. This process continues until the entire original table has been examined.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r>
              <a:rPr lang="en-US" sz="1200" kern="1200" dirty="0" smtClean="0">
                <a:solidFill>
                  <a:schemeClr val="tx1"/>
                </a:solidFill>
                <a:latin typeface="Times New Roman" pitchFamily="-1" charset="0"/>
                <a:ea typeface="+mn-ea"/>
                <a:cs typeface="+mn-cs"/>
              </a:rPr>
              <a:t>The new table is organized into groups, as indicated, in the same fashion as the first table. The second table is then processed in the same manner as the first. That is, terms that differ in only one variable are checked and a new term produced for a third table. In this example, the third table that is produced contains only one term: BD.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In general, the process would proceed through successive tables until a table with no matches was produced. In this case, this has involved three tables.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 </a:t>
            </a:r>
            <a:endParaRPr lang="en-US" dirty="0" smtClean="0"/>
          </a:p>
          <a:p>
            <a:endParaRPr lang="en-US" dirty="0"/>
          </a:p>
        </p:txBody>
      </p:sp>
    </p:spTree>
    <p:extLst>
      <p:ext uri="{BB962C8B-B14F-4D97-AF65-F5344CB8AC3E}">
        <p14:creationId xmlns:p14="http://schemas.microsoft.com/office/powerpoint/2010/main" val="36990983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Once the process just described is completed, we have eliminated many of the possible terms of the expression. Those terms that have not been eliminated are used to construct a matrix, as illustrated in Table 11.6. Each row of the matrix corresponds to one of the terms that have not been eliminated (has no check) in any of the tables used so far. Each column corresponds to one of the terms in the original expression. An X is placed at each intersection of a row and a column such that the row element is “compatible” with the column element. That is, the variables present in the row element have the same value as the variables present in the column element. Next, circle each X that is alone in a column. Then place a square around each X in any row in which there is a circled X. If every column now has either a squared or a circled X, then we are done, and those row elements whose Xs have been marked constitute the minimal expression.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In cases in which some columns have neither a circle nor a square, additional processing is required. Essentially, we keep adding row elements until all columns are covered. </a:t>
            </a:r>
            <a:endParaRPr lang="en-US" dirty="0" smtClean="0"/>
          </a:p>
          <a:p>
            <a:endParaRPr lang="en-US" dirty="0"/>
          </a:p>
        </p:txBody>
      </p:sp>
    </p:spTree>
    <p:extLst>
      <p:ext uri="{BB962C8B-B14F-4D97-AF65-F5344CB8AC3E}">
        <p14:creationId xmlns:p14="http://schemas.microsoft.com/office/powerpoint/2010/main" val="21569469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Another consideration in the implementation of Boolean functions concerns the types of gates used. It is sometimes desirable to implement a Boolean function solely with NAND gates or solely with NOR gates. Although this may not be the minimum-gate implementation, it has the advantage of regularity, which can simplify the manufacturing process. </a:t>
            </a:r>
            <a:endParaRPr lang="en-US" dirty="0" smtClean="0"/>
          </a:p>
          <a:p>
            <a:endParaRPr lang="en-US" dirty="0" smtClean="0"/>
          </a:p>
          <a:p>
            <a:endParaRPr lang="en-US" dirty="0"/>
          </a:p>
        </p:txBody>
      </p:sp>
    </p:spTree>
    <p:extLst>
      <p:ext uri="{BB962C8B-B14F-4D97-AF65-F5344CB8AC3E}">
        <p14:creationId xmlns:p14="http://schemas.microsoft.com/office/powerpoint/2010/main" val="25351868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a:t>
            </a:r>
            <a:r>
              <a:rPr lang="en-US" sz="1200" b="1" kern="1200" dirty="0" smtClean="0">
                <a:solidFill>
                  <a:schemeClr val="tx1"/>
                </a:solidFill>
                <a:latin typeface="Times New Roman" pitchFamily="-1" charset="0"/>
                <a:ea typeface="+mn-ea"/>
                <a:cs typeface="+mn-cs"/>
              </a:rPr>
              <a:t>multiplexer </a:t>
            </a:r>
            <a:r>
              <a:rPr lang="en-US" sz="1200" kern="1200" dirty="0" smtClean="0">
                <a:solidFill>
                  <a:schemeClr val="tx1"/>
                </a:solidFill>
                <a:latin typeface="Times New Roman" pitchFamily="-1" charset="0"/>
                <a:ea typeface="+mn-ea"/>
                <a:cs typeface="+mn-cs"/>
              </a:rPr>
              <a:t>connects multiple inputs to a single output. At any time, one of the inputs is selected to be passed to the output. A general block diagram representation is shown in Figure 11.12. This represents a 4-to-1 multiplexer. There are four input lines, labeled D0, D1, D2, and D3. One of these lines is selected to provide the</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output signal F. To select one of the four possible inputs, a 2-bit selection code is needed, and this is implemented as two select lines labeled S1 and S2.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Tree>
    <p:extLst>
      <p:ext uri="{BB962C8B-B14F-4D97-AF65-F5344CB8AC3E}">
        <p14:creationId xmlns:p14="http://schemas.microsoft.com/office/powerpoint/2010/main" val="27130884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An example 4-to-1 multiplexer is defined by the truth table in Table 11.7. This is a simplified form of a truth table. Instead of showing all possible combinations of input variables, it shows the output as data from line D0, D1, D2, or D3. Figure 11.13 shows an implementation using AND, OR, and NOT gates. S1 and S2 are connected to the AND gates in such a way that, for any combination of S1 and S2, three of the AND gates will output 0. The fourth </a:t>
            </a:r>
            <a:r>
              <a:rPr lang="en-US" sz="1200" b="1" kern="1200" dirty="0" smtClean="0">
                <a:solidFill>
                  <a:schemeClr val="tx1"/>
                </a:solidFill>
                <a:latin typeface="Times New Roman" pitchFamily="-1" charset="0"/>
                <a:ea typeface="+mn-ea"/>
                <a:cs typeface="+mn-cs"/>
              </a:rPr>
              <a:t>AND gate </a:t>
            </a:r>
            <a:r>
              <a:rPr lang="en-US" sz="1200" kern="1200" dirty="0" smtClean="0">
                <a:solidFill>
                  <a:schemeClr val="tx1"/>
                </a:solidFill>
                <a:latin typeface="Times New Roman" pitchFamily="-1" charset="0"/>
                <a:ea typeface="+mn-ea"/>
                <a:cs typeface="+mn-cs"/>
              </a:rPr>
              <a:t>will output the value of the selected line, which is either 0 or 1. Thus, three of the inputs to the OR gate are always 0, and the output of the OR gate will equal the value of the selected input gate. Using this regular organization, it is easy to construct multiplexers of size 8-to-1, 16-to-1, and so on. </a:t>
            </a:r>
            <a:endParaRPr lang="en-US" dirty="0" smtClean="0"/>
          </a:p>
          <a:p>
            <a:endParaRPr lang="en-US" dirty="0"/>
          </a:p>
        </p:txBody>
      </p:sp>
    </p:spTree>
    <p:extLst>
      <p:ext uri="{BB962C8B-B14F-4D97-AF65-F5344CB8AC3E}">
        <p14:creationId xmlns:p14="http://schemas.microsoft.com/office/powerpoint/2010/main" val="2064654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Multiplexers are used in digital circuits to control signal and data routing. An example is the loading of the program </a:t>
            </a:r>
            <a:r>
              <a:rPr lang="en-US" sz="1200" b="1" kern="1200" dirty="0" smtClean="0">
                <a:solidFill>
                  <a:schemeClr val="tx1"/>
                </a:solidFill>
                <a:latin typeface="Times New Roman" pitchFamily="-1" charset="0"/>
                <a:ea typeface="+mn-ea"/>
                <a:cs typeface="+mn-cs"/>
              </a:rPr>
              <a:t>counter </a:t>
            </a:r>
            <a:r>
              <a:rPr lang="en-US" sz="1200" kern="1200" dirty="0" smtClean="0">
                <a:solidFill>
                  <a:schemeClr val="tx1"/>
                </a:solidFill>
                <a:latin typeface="Times New Roman" pitchFamily="-1" charset="0"/>
                <a:ea typeface="+mn-ea"/>
                <a:cs typeface="+mn-cs"/>
              </a:rPr>
              <a:t>(PC). The value to be loaded into the program counter may come from one of several different sources: </a:t>
            </a:r>
            <a:endParaRPr lang="en-US" dirty="0" smtClean="0"/>
          </a:p>
          <a:p>
            <a:endParaRPr lang="en-US" dirty="0" smtClean="0"/>
          </a:p>
          <a:p>
            <a:r>
              <a:rPr lang="en-US" sz="1200" kern="1200" dirty="0" smtClean="0">
                <a:solidFill>
                  <a:schemeClr val="tx1"/>
                </a:solidFill>
                <a:latin typeface="Times New Roman" pitchFamily="-1" charset="0"/>
                <a:ea typeface="+mn-ea"/>
                <a:cs typeface="+mn-cs"/>
              </a:rPr>
              <a:t>* A binary counter, if the PC is to be incremented for the next instruction </a:t>
            </a:r>
          </a:p>
          <a:p>
            <a:r>
              <a:rPr lang="en-US" sz="1200" kern="1200" dirty="0" smtClean="0">
                <a:solidFill>
                  <a:schemeClr val="tx1"/>
                </a:solidFill>
                <a:latin typeface="Times New Roman" pitchFamily="-1" charset="0"/>
                <a:ea typeface="+mn-ea"/>
                <a:cs typeface="+mn-cs"/>
              </a:rPr>
              <a:t>*The instruction </a:t>
            </a:r>
            <a:r>
              <a:rPr lang="en-US" sz="1200" b="1" kern="1200" dirty="0" smtClean="0">
                <a:solidFill>
                  <a:schemeClr val="tx1"/>
                </a:solidFill>
                <a:latin typeface="Times New Roman" pitchFamily="-1" charset="0"/>
                <a:ea typeface="+mn-ea"/>
                <a:cs typeface="+mn-cs"/>
              </a:rPr>
              <a:t>register, </a:t>
            </a:r>
            <a:r>
              <a:rPr lang="en-US" sz="1200" kern="1200" dirty="0" smtClean="0">
                <a:solidFill>
                  <a:schemeClr val="tx1"/>
                </a:solidFill>
                <a:latin typeface="Times New Roman" pitchFamily="-1" charset="0"/>
                <a:ea typeface="+mn-ea"/>
                <a:cs typeface="+mn-cs"/>
              </a:rPr>
              <a:t>if a branch instruction using a direct address has just been executed </a:t>
            </a:r>
          </a:p>
          <a:p>
            <a:r>
              <a:rPr lang="en-US" sz="1200" kern="1200" dirty="0" smtClean="0">
                <a:solidFill>
                  <a:schemeClr val="tx1"/>
                </a:solidFill>
                <a:latin typeface="Times New Roman" pitchFamily="-1" charset="0"/>
                <a:ea typeface="+mn-ea"/>
                <a:cs typeface="+mn-cs"/>
              </a:rPr>
              <a:t>*The output of the ALU, if the branch instruction specifies the address using a displacement mode </a:t>
            </a:r>
          </a:p>
          <a:p>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These various inputs could be connected to the input lines of a multiplexer, with the PC connected to the output line. The select lines determine which value is loaded into the PC. Because the PC contains multiple bits, multiple multiplexers are used, one per bit. Figure 11.14 illustrates this for 16-bit addresses. </a:t>
            </a:r>
            <a:endParaRPr lang="en-US" dirty="0" smtClean="0"/>
          </a:p>
          <a:p>
            <a:endParaRPr lang="en-US" sz="1200" kern="1200" dirty="0" smtClean="0">
              <a:solidFill>
                <a:schemeClr val="tx1"/>
              </a:solidFill>
              <a:latin typeface="Times New Roman" pitchFamily="-1" charset="0"/>
              <a:ea typeface="+mn-ea"/>
              <a:cs typeface="+mn-cs"/>
            </a:endParaRPr>
          </a:p>
          <a:p>
            <a:endParaRPr lang="en-US" dirty="0"/>
          </a:p>
        </p:txBody>
      </p:sp>
    </p:spTree>
    <p:extLst>
      <p:ext uri="{BB962C8B-B14F-4D97-AF65-F5344CB8AC3E}">
        <p14:creationId xmlns:p14="http://schemas.microsoft.com/office/powerpoint/2010/main" val="14968677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A </a:t>
            </a:r>
            <a:r>
              <a:rPr lang="en-US" sz="1200" b="1" kern="1200" dirty="0" smtClean="0">
                <a:solidFill>
                  <a:schemeClr val="tx1"/>
                </a:solidFill>
                <a:latin typeface="Times New Roman" pitchFamily="-1" charset="0"/>
                <a:ea typeface="+mn-ea"/>
                <a:cs typeface="+mn-cs"/>
              </a:rPr>
              <a:t>decoder </a:t>
            </a:r>
            <a:r>
              <a:rPr lang="en-US" sz="1200" kern="1200" dirty="0" smtClean="0">
                <a:solidFill>
                  <a:schemeClr val="tx1"/>
                </a:solidFill>
                <a:latin typeface="Times New Roman" pitchFamily="-1" charset="0"/>
                <a:ea typeface="+mn-ea"/>
                <a:cs typeface="+mn-cs"/>
              </a:rPr>
              <a:t>is a combinational circuit with a number of output lines, only one of which is asserted at any time. Which output line is asserted depends on the pattern of input lines. In general, a decoder has </a:t>
            </a:r>
            <a:r>
              <a:rPr lang="en-US" sz="1200" i="1" kern="1200" dirty="0" smtClean="0">
                <a:solidFill>
                  <a:schemeClr val="tx1"/>
                </a:solidFill>
                <a:latin typeface="Times New Roman" pitchFamily="-1" charset="0"/>
                <a:ea typeface="+mn-ea"/>
                <a:cs typeface="+mn-cs"/>
              </a:rPr>
              <a:t>n </a:t>
            </a:r>
            <a:r>
              <a:rPr lang="en-US" sz="1200" kern="1200" dirty="0" smtClean="0">
                <a:solidFill>
                  <a:schemeClr val="tx1"/>
                </a:solidFill>
                <a:latin typeface="Times New Roman" pitchFamily="-1" charset="0"/>
                <a:ea typeface="+mn-ea"/>
                <a:cs typeface="+mn-cs"/>
              </a:rPr>
              <a:t>inputs and 2n outputs. Figure 11.15 shows a decoder with three inputs and eight outputs. </a:t>
            </a:r>
            <a:endParaRPr lang="en-US" dirty="0" smtClean="0"/>
          </a:p>
          <a:p>
            <a:endParaRPr lang="en-US" dirty="0"/>
          </a:p>
        </p:txBody>
      </p:sp>
    </p:spTree>
    <p:extLst>
      <p:ext uri="{BB962C8B-B14F-4D97-AF65-F5344CB8AC3E}">
        <p14:creationId xmlns:p14="http://schemas.microsoft.com/office/powerpoint/2010/main" val="21771153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Decoders find many uses in digital computers. One example is address decoding. Suppose we wish to construct a 1K-byte memory using four 256 * 8-bit RAM chips. We want a single unified address space, which can be broken down as follows: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		Address		Chip</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		0000-00FF		</a:t>
            </a:r>
            <a:r>
              <a:rPr lang="en-US" sz="1200" kern="1200" baseline="0" dirty="0" smtClean="0">
                <a:solidFill>
                  <a:schemeClr val="tx1"/>
                </a:solidFill>
                <a:latin typeface="Times New Roman" pitchFamily="-1" charset="0"/>
                <a:ea typeface="+mn-ea"/>
                <a:cs typeface="+mn-cs"/>
              </a:rPr>
              <a:t>   0</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Times New Roman" pitchFamily="-1" charset="0"/>
                <a:ea typeface="+mn-ea"/>
                <a:cs typeface="+mn-cs"/>
              </a:rPr>
              <a:t>		0100-01FF		   1</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Times New Roman" pitchFamily="-1" charset="0"/>
                <a:ea typeface="+mn-ea"/>
                <a:cs typeface="+mn-cs"/>
              </a:rPr>
              <a:t>		0200-02FF		   2</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Times New Roman" pitchFamily="-1" charset="0"/>
                <a:ea typeface="+mn-ea"/>
                <a:cs typeface="+mn-cs"/>
              </a:rPr>
              <a:t>		0300-03FF		   3</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Each chip requires 8 address lines, and these are supplied by the lower-order 8 bits of the address. The higher-order 2 bits of the 10-bit address are used to select one of the four RAM chips. For this purpose, a 2-to-4 decoder is used whose output enables one of the four chips, as shown in Figure 11.16. </a:t>
            </a:r>
            <a:endParaRPr lang="en-US" dirty="0" smtClean="0"/>
          </a:p>
          <a:p>
            <a:endParaRPr lang="en-US" dirty="0"/>
          </a:p>
        </p:txBody>
      </p:sp>
    </p:spTree>
    <p:extLst>
      <p:ext uri="{BB962C8B-B14F-4D97-AF65-F5344CB8AC3E}">
        <p14:creationId xmlns:p14="http://schemas.microsoft.com/office/powerpoint/2010/main" val="12753788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With an additional input line, a decoder can be used as a demultiplexer. The demultiplexer performs the inverse function of a multiplexer; it connects a single input to one of several outputs. This is shown in Figure 11.17. As before, </a:t>
            </a:r>
            <a:r>
              <a:rPr lang="en-US" sz="1200" i="1" kern="1200" dirty="0" smtClean="0">
                <a:solidFill>
                  <a:schemeClr val="tx1"/>
                </a:solidFill>
                <a:latin typeface="Times New Roman" pitchFamily="-1" charset="0"/>
                <a:ea typeface="+mn-ea"/>
                <a:cs typeface="+mn-cs"/>
              </a:rPr>
              <a:t>n </a:t>
            </a:r>
            <a:r>
              <a:rPr lang="en-US" sz="1200" kern="1200" dirty="0" smtClean="0">
                <a:solidFill>
                  <a:schemeClr val="tx1"/>
                </a:solidFill>
                <a:latin typeface="Times New Roman" pitchFamily="-1" charset="0"/>
                <a:ea typeface="+mn-ea"/>
                <a:cs typeface="+mn-cs"/>
              </a:rPr>
              <a:t>inputs are decoded to produce a single one of 2n outputs. All of the 2n output lines are ANDed </a:t>
            </a:r>
            <a:endParaRPr lang="en-US" dirty="0" smtClean="0"/>
          </a:p>
          <a:p>
            <a:r>
              <a:rPr lang="en-US" sz="1200" kern="1200" dirty="0" smtClean="0">
                <a:solidFill>
                  <a:schemeClr val="tx1"/>
                </a:solidFill>
                <a:latin typeface="Times New Roman" pitchFamily="-1" charset="0"/>
                <a:ea typeface="+mn-ea"/>
                <a:cs typeface="+mn-cs"/>
              </a:rPr>
              <a:t>with a data input line. Thus, the </a:t>
            </a:r>
            <a:r>
              <a:rPr lang="en-US" sz="1200" i="1" kern="1200" dirty="0" smtClean="0">
                <a:solidFill>
                  <a:schemeClr val="tx1"/>
                </a:solidFill>
                <a:latin typeface="Times New Roman" pitchFamily="-1" charset="0"/>
                <a:ea typeface="+mn-ea"/>
                <a:cs typeface="+mn-cs"/>
              </a:rPr>
              <a:t>n </a:t>
            </a:r>
            <a:r>
              <a:rPr lang="en-US" sz="1200" kern="1200" dirty="0" smtClean="0">
                <a:solidFill>
                  <a:schemeClr val="tx1"/>
                </a:solidFill>
                <a:latin typeface="Times New Roman" pitchFamily="-1" charset="0"/>
                <a:ea typeface="+mn-ea"/>
                <a:cs typeface="+mn-cs"/>
              </a:rPr>
              <a:t>inputs act as an address to select a particular out- put line, and the value on the data input line (0 or 1) is routed to that output line.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configuration in Figure 11.17 can be viewed in another way. Change the label on the new line from </a:t>
            </a:r>
            <a:r>
              <a:rPr lang="en-US" sz="1200" i="1" kern="1200" dirty="0" smtClean="0">
                <a:solidFill>
                  <a:schemeClr val="tx1"/>
                </a:solidFill>
                <a:latin typeface="Times New Roman" pitchFamily="-1" charset="0"/>
                <a:ea typeface="+mn-ea"/>
                <a:cs typeface="+mn-cs"/>
              </a:rPr>
              <a:t>Data Input </a:t>
            </a:r>
            <a:r>
              <a:rPr lang="en-US" sz="1200" kern="1200" dirty="0" smtClean="0">
                <a:solidFill>
                  <a:schemeClr val="tx1"/>
                </a:solidFill>
                <a:latin typeface="Times New Roman" pitchFamily="-1" charset="0"/>
                <a:ea typeface="+mn-ea"/>
                <a:cs typeface="+mn-cs"/>
              </a:rPr>
              <a:t>to </a:t>
            </a:r>
            <a:r>
              <a:rPr lang="en-US" sz="1200" i="1" kern="1200" dirty="0" smtClean="0">
                <a:solidFill>
                  <a:schemeClr val="tx1"/>
                </a:solidFill>
                <a:latin typeface="Times New Roman" pitchFamily="-1" charset="0"/>
                <a:ea typeface="+mn-ea"/>
                <a:cs typeface="+mn-cs"/>
              </a:rPr>
              <a:t>Enable. </a:t>
            </a:r>
            <a:r>
              <a:rPr lang="en-US" sz="1200" kern="1200" dirty="0" smtClean="0">
                <a:solidFill>
                  <a:schemeClr val="tx1"/>
                </a:solidFill>
                <a:latin typeface="Times New Roman" pitchFamily="-1" charset="0"/>
                <a:ea typeface="+mn-ea"/>
                <a:cs typeface="+mn-cs"/>
              </a:rPr>
              <a:t>This allows for the control of the timing of the decoder. The decoded output appears only when the encoded input is present </a:t>
            </a:r>
            <a:r>
              <a:rPr lang="en-US" sz="1200" i="1" kern="1200" dirty="0" smtClean="0">
                <a:solidFill>
                  <a:schemeClr val="tx1"/>
                </a:solidFill>
                <a:latin typeface="Times New Roman" pitchFamily="-1" charset="0"/>
                <a:ea typeface="+mn-ea"/>
                <a:cs typeface="+mn-cs"/>
              </a:rPr>
              <a:t>and </a:t>
            </a:r>
            <a:r>
              <a:rPr lang="en-US" sz="1200" kern="1200" dirty="0" smtClean="0">
                <a:solidFill>
                  <a:schemeClr val="tx1"/>
                </a:solidFill>
                <a:latin typeface="Times New Roman" pitchFamily="-1" charset="0"/>
                <a:ea typeface="+mn-ea"/>
                <a:cs typeface="+mn-cs"/>
              </a:rPr>
              <a:t>the enable line has a value of 1. </a:t>
            </a:r>
            <a:endParaRPr lang="en-US" dirty="0" smtClean="0"/>
          </a:p>
          <a:p>
            <a:endParaRPr lang="en-US" dirty="0"/>
          </a:p>
        </p:txBody>
      </p:sp>
    </p:spTree>
    <p:extLst>
      <p:ext uri="{BB962C8B-B14F-4D97-AF65-F5344CB8AC3E}">
        <p14:creationId xmlns:p14="http://schemas.microsoft.com/office/powerpoint/2010/main" val="30341933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Combinational circuits are often referred to as “memoryless” circuits, because their output depends only on their current input and no history of prior inputs is retained. However, there is one sort of memory that is implemented with combinational circuits, namely </a:t>
            </a:r>
            <a:r>
              <a:rPr lang="en-US" sz="1200" b="1" kern="1200" dirty="0" smtClean="0">
                <a:solidFill>
                  <a:schemeClr val="tx1"/>
                </a:solidFill>
                <a:latin typeface="Times New Roman" pitchFamily="-1" charset="0"/>
                <a:ea typeface="+mn-ea"/>
                <a:cs typeface="+mn-cs"/>
              </a:rPr>
              <a:t>read-only memory (ROM).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Recall that a ROM is a memory unit that performs only the read operation. This implies that the binary information stored in a ROM is permanent and was created during the fabrication process. Thus, a given input to the ROM (address lines) always produces the same output (data lines). Because the outputs are a function only of the present inputs, the ROM is in fact a combinational circuit. </a:t>
            </a:r>
            <a:endParaRPr lang="en-US" dirty="0" smtClean="0"/>
          </a:p>
          <a:p>
            <a:endParaRPr lang="en-US" dirty="0"/>
          </a:p>
        </p:txBody>
      </p:sp>
    </p:spTree>
    <p:extLst>
      <p:ext uri="{BB962C8B-B14F-4D97-AF65-F5344CB8AC3E}">
        <p14:creationId xmlns:p14="http://schemas.microsoft.com/office/powerpoint/2010/main" val="2199125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a:t>
            </a:r>
          </a:p>
        </p:txBody>
      </p:sp>
      <p:sp>
        <p:nvSpPr>
          <p:cNvPr id="717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4" name="Rectangle 6"/>
          <p:cNvSpPr>
            <a:spLocks noGrp="1" noRot="1" noChangeAspect="1" noChangeArrowheads="1" noTextEdit="1"/>
          </p:cNvSpPr>
          <p:nvPr>
            <p:ph type="sldImg"/>
          </p:nvPr>
        </p:nvSpPr>
        <p:spPr>
          <a:xfrm>
            <a:off x="1150938" y="692150"/>
            <a:ext cx="4556125" cy="3416300"/>
          </a:xfrm>
          <a:ln cap="flat"/>
        </p:spPr>
      </p:sp>
      <p:sp>
        <p:nvSpPr>
          <p:cNvPr id="7175"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The digital circuitry in digital computers and other digital systems is designed, and its behavior is analyzed, with the use of a mathematical discipline known as </a:t>
            </a:r>
            <a:r>
              <a:rPr lang="en-US" sz="1200" b="1" kern="1200" dirty="0" smtClean="0">
                <a:solidFill>
                  <a:schemeClr val="tx1"/>
                </a:solidFill>
                <a:latin typeface="Times New Roman" pitchFamily="-1" charset="0"/>
                <a:ea typeface="+mn-ea"/>
                <a:cs typeface="+mn-cs"/>
              </a:rPr>
              <a:t>Boolean algebra. </a:t>
            </a:r>
            <a:r>
              <a:rPr lang="en-US" sz="1200" kern="1200" dirty="0" smtClean="0">
                <a:solidFill>
                  <a:schemeClr val="tx1"/>
                </a:solidFill>
                <a:latin typeface="Times New Roman" pitchFamily="-1" charset="0"/>
                <a:ea typeface="+mn-ea"/>
                <a:cs typeface="+mn-cs"/>
              </a:rPr>
              <a:t>The name is in honor of an English mathematician George Boole, who proposed the basic principles of this algebra in 1854 in his treatise, </a:t>
            </a:r>
            <a:r>
              <a:rPr lang="en-US" sz="1200" i="1" kern="1200" dirty="0" smtClean="0">
                <a:solidFill>
                  <a:schemeClr val="tx1"/>
                </a:solidFill>
                <a:latin typeface="Times New Roman" pitchFamily="-1" charset="0"/>
                <a:ea typeface="+mn-ea"/>
                <a:cs typeface="+mn-cs"/>
              </a:rPr>
              <a:t>An Investigation of the Laws of Thought on Which to Found the Mathematical Theories of Logic and Probabilities. </a:t>
            </a:r>
            <a:r>
              <a:rPr lang="en-US" sz="1200" kern="1200" dirty="0" smtClean="0">
                <a:solidFill>
                  <a:schemeClr val="tx1"/>
                </a:solidFill>
                <a:latin typeface="Times New Roman" pitchFamily="-1" charset="0"/>
                <a:ea typeface="+mn-ea"/>
                <a:cs typeface="+mn-cs"/>
              </a:rPr>
              <a:t>In 1938, Claude Shannon, a research assistant in the Electrical Engineering Department at M.I.T., suggested that Boolean algebra could be used to solve problems in relay-switching circuit design [SHAN38]. Shannon’s techniques were subsequently used in the analysis and design of electronic digital circuits. Boolean algebra turns out to be a convenient tool in two areas: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Analysis: </a:t>
            </a:r>
            <a:r>
              <a:rPr lang="en-US" sz="1200" kern="1200" dirty="0" smtClean="0">
                <a:solidFill>
                  <a:schemeClr val="tx1"/>
                </a:solidFill>
                <a:latin typeface="Times New Roman" pitchFamily="-1" charset="0"/>
                <a:ea typeface="+mn-ea"/>
                <a:cs typeface="+mn-cs"/>
              </a:rPr>
              <a:t>It is an economical way of describing the function of digital circuitry.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Design: </a:t>
            </a:r>
            <a:r>
              <a:rPr lang="en-US" sz="1200" kern="1200" dirty="0" smtClean="0">
                <a:solidFill>
                  <a:schemeClr val="tx1"/>
                </a:solidFill>
                <a:latin typeface="Times New Roman" pitchFamily="-1" charset="0"/>
                <a:ea typeface="+mn-ea"/>
                <a:cs typeface="+mn-cs"/>
              </a:rPr>
              <a:t>Given a desired function, Boolean algebra can be applied to develop a simplified implementation of that function. </a:t>
            </a:r>
            <a:endParaRPr lang="en-US" dirty="0" smtClean="0"/>
          </a:p>
        </p:txBody>
      </p:sp>
    </p:spTree>
    <p:extLst>
      <p:ext uri="{BB962C8B-B14F-4D97-AF65-F5344CB8AC3E}">
        <p14:creationId xmlns:p14="http://schemas.microsoft.com/office/powerpoint/2010/main" val="27607129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A ROM can be implemented with a decoder and a set of OR gates. As an example, consider Table 11.8. This can be viewed as a truth table with four inputs and four outputs. For each of the 16 possible input values, the corresponding set of values of the outputs is shown. It can also be viewed as defining the contents of a 64-bit ROM consisting of 16 words of 4 bits each. The four inputs specify an address, and the four outputs specify the contents of the location specified by the address. Figure 11.18 shows how this memory could be implemented using a 4-to-16 decoder and four OR gates. As with the PLA, a regular organization is used, and the interconnections are made to reflect the desired result. </a:t>
            </a:r>
            <a:endParaRPr lang="en-US" dirty="0" smtClean="0"/>
          </a:p>
          <a:p>
            <a:endParaRPr lang="en-US" dirty="0"/>
          </a:p>
        </p:txBody>
      </p:sp>
    </p:spTree>
    <p:extLst>
      <p:ext uri="{BB962C8B-B14F-4D97-AF65-F5344CB8AC3E}">
        <p14:creationId xmlns:p14="http://schemas.microsoft.com/office/powerpoint/2010/main" val="2449764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Binary addition differs from Boolean algebra in that the result includes a carry term.</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However, addition can still be dealt with in Boolean terms. In Table 11.9a, we show the logic for adding two input bits to produce a 1-bit sum and a carry bit. This truth table could easily be implemented in digital logic. However, we are not interested in performing addition on just a single pair of bits. Rather, we wish to add two </a:t>
            </a:r>
            <a:r>
              <a:rPr lang="en-US" sz="1200" i="1" kern="1200" dirty="0" smtClean="0">
                <a:solidFill>
                  <a:schemeClr val="tx1"/>
                </a:solidFill>
                <a:latin typeface="Times New Roman" pitchFamily="-1" charset="0"/>
                <a:ea typeface="+mn-ea"/>
                <a:cs typeface="+mn-cs"/>
              </a:rPr>
              <a:t>n-bit </a:t>
            </a:r>
            <a:r>
              <a:rPr lang="en-US" sz="1200" kern="1200" dirty="0" smtClean="0">
                <a:solidFill>
                  <a:schemeClr val="tx1"/>
                </a:solidFill>
                <a:latin typeface="Times New Roman" pitchFamily="-1" charset="0"/>
                <a:ea typeface="+mn-ea"/>
                <a:cs typeface="+mn-cs"/>
              </a:rPr>
              <a:t>numbers. This can be done by putting together a set of adders so that the carry from one </a:t>
            </a:r>
            <a:r>
              <a:rPr lang="en-US" sz="1200" b="1" kern="1200" dirty="0" smtClean="0">
                <a:solidFill>
                  <a:schemeClr val="tx1"/>
                </a:solidFill>
                <a:latin typeface="Times New Roman" pitchFamily="-1" charset="0"/>
                <a:ea typeface="+mn-ea"/>
                <a:cs typeface="+mn-cs"/>
              </a:rPr>
              <a:t>adder </a:t>
            </a:r>
            <a:r>
              <a:rPr lang="en-US" sz="1200" kern="1200" dirty="0" smtClean="0">
                <a:solidFill>
                  <a:schemeClr val="tx1"/>
                </a:solidFill>
                <a:latin typeface="Times New Roman" pitchFamily="-1" charset="0"/>
                <a:ea typeface="+mn-ea"/>
                <a:cs typeface="+mn-cs"/>
              </a:rPr>
              <a:t>is provided as input to the next.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For a multiple-bit adder to work, each of the single-bit adders must have three inputs, including the carry from the next-lower-order adder. The revised truth table appears in Table 11.9b. </a:t>
            </a:r>
            <a:endParaRPr lang="en-US" dirty="0" smtClean="0"/>
          </a:p>
          <a:p>
            <a:endParaRPr lang="en-US" dirty="0"/>
          </a:p>
        </p:txBody>
      </p:sp>
    </p:spTree>
    <p:extLst>
      <p:ext uri="{BB962C8B-B14F-4D97-AF65-F5344CB8AC3E}">
        <p14:creationId xmlns:p14="http://schemas.microsoft.com/office/powerpoint/2010/main" val="24684131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A 4-bit adder is depicted in Figure 11.19. </a:t>
            </a:r>
            <a:endParaRPr lang="en-US" dirty="0" smtClean="0"/>
          </a:p>
          <a:p>
            <a:endParaRPr lang="en-US" dirty="0"/>
          </a:p>
        </p:txBody>
      </p:sp>
    </p:spTree>
    <p:extLst>
      <p:ext uri="{BB962C8B-B14F-4D97-AF65-F5344CB8AC3E}">
        <p14:creationId xmlns:p14="http://schemas.microsoft.com/office/powerpoint/2010/main" val="5769259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Figure 11.20 is an implementation using AND, OR, and NOT gates. </a:t>
            </a:r>
            <a:endParaRPr lang="en-US" dirty="0"/>
          </a:p>
        </p:txBody>
      </p:sp>
    </p:spTree>
    <p:extLst>
      <p:ext uri="{BB962C8B-B14F-4D97-AF65-F5344CB8AC3E}">
        <p14:creationId xmlns:p14="http://schemas.microsoft.com/office/powerpoint/2010/main" val="1679556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Thus we have the necessary logic to implement a multiple-bit adder such as shown in Figure 11.21. Note that because the output from each adder depends on the carry from the previous adder, there is an increasing delay from the least significant to the most significant bit. Each single-bit adder experiences a certain amount of gate delay, and this gate delay accumulates. For larger adders, the accumulated delay can become unacceptably high.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If the carry values could be determined without having to ripple through all the previous stages, then each single-bit adder could function independently, and delay would not accumulate. This can be achieved with an approach known as </a:t>
            </a:r>
            <a:r>
              <a:rPr lang="en-US" sz="1200" i="1" kern="1200" dirty="0" smtClean="0">
                <a:solidFill>
                  <a:schemeClr val="tx1"/>
                </a:solidFill>
                <a:latin typeface="Times New Roman" pitchFamily="-1" charset="0"/>
                <a:ea typeface="+mn-ea"/>
                <a:cs typeface="+mn-cs"/>
              </a:rPr>
              <a:t>carry lookahead.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Figure 11.21 shows how a 32-bit adder can be constructed out of four 8-bit adders. In this case, the carry must ripple through the four 8-bit adders, but this will be substantially quicker than a ripple through thirty-two 1-bit adders. </a:t>
            </a:r>
            <a:endParaRPr lang="en-US" dirty="0" smtClean="0"/>
          </a:p>
          <a:p>
            <a:endParaRPr lang="en-US" dirty="0"/>
          </a:p>
        </p:txBody>
      </p:sp>
    </p:spTree>
    <p:extLst>
      <p:ext uri="{BB962C8B-B14F-4D97-AF65-F5344CB8AC3E}">
        <p14:creationId xmlns:p14="http://schemas.microsoft.com/office/powerpoint/2010/main" val="22337160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Combinational circuits implement the essential functions of a digital computer. However, except for the special case of ROM, they provide no memory or state information, elements also essential to the operation of a digital computer. For the latter purposes, a more complex form of digital logic circuit is used: the </a:t>
            </a:r>
            <a:r>
              <a:rPr lang="en-US" sz="1200" b="1" kern="1200" dirty="0" smtClean="0">
                <a:solidFill>
                  <a:schemeClr val="tx1"/>
                </a:solidFill>
                <a:latin typeface="Times New Roman" pitchFamily="-1" charset="0"/>
                <a:ea typeface="+mn-ea"/>
                <a:cs typeface="+mn-cs"/>
              </a:rPr>
              <a:t>sequential circuit. </a:t>
            </a:r>
            <a:r>
              <a:rPr lang="en-US" sz="1200" kern="1200" dirty="0" smtClean="0">
                <a:solidFill>
                  <a:schemeClr val="tx1"/>
                </a:solidFill>
                <a:latin typeface="Times New Roman" pitchFamily="-1" charset="0"/>
                <a:ea typeface="+mn-ea"/>
                <a:cs typeface="+mn-cs"/>
              </a:rPr>
              <a:t>The current output of a sequential circuit depends not only on the current input, but also on the past history of inputs. Another and generally more useful way to view it is that the current output of a sequential circuit depends on the current input and the current state of that circuit.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In this section, we examine some simple but useful examples of sequential circuits. As will be seen, the sequential circuit makes use of combinational circuits. </a:t>
            </a:r>
            <a:endParaRPr lang="en-US" dirty="0" smtClean="0"/>
          </a:p>
          <a:p>
            <a:endParaRPr lang="en-US" dirty="0"/>
          </a:p>
        </p:txBody>
      </p:sp>
    </p:spTree>
    <p:extLst>
      <p:ext uri="{BB962C8B-B14F-4D97-AF65-F5344CB8AC3E}">
        <p14:creationId xmlns:p14="http://schemas.microsoft.com/office/powerpoint/2010/main" val="38656638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The simplest form of sequential circuit is the </a:t>
            </a:r>
            <a:r>
              <a:rPr lang="en-US" sz="1200" b="1" kern="1200" dirty="0" smtClean="0">
                <a:solidFill>
                  <a:schemeClr val="tx1"/>
                </a:solidFill>
                <a:latin typeface="Times New Roman" pitchFamily="-1" charset="0"/>
                <a:ea typeface="+mn-ea"/>
                <a:cs typeface="+mn-cs"/>
              </a:rPr>
              <a:t>flip-flop. </a:t>
            </a:r>
            <a:r>
              <a:rPr lang="en-US" sz="1200" kern="1200" dirty="0" smtClean="0">
                <a:solidFill>
                  <a:schemeClr val="tx1"/>
                </a:solidFill>
                <a:latin typeface="Times New Roman" pitchFamily="-1" charset="0"/>
                <a:ea typeface="+mn-ea"/>
                <a:cs typeface="+mn-cs"/>
              </a:rPr>
              <a:t>There are a variety of flip- flops, all of which share two properties: </a:t>
            </a:r>
            <a:endParaRPr lang="en-US" dirty="0" smtClean="0"/>
          </a:p>
          <a:p>
            <a:r>
              <a:rPr lang="en-US" sz="1200" kern="1200" dirty="0" smtClean="0">
                <a:solidFill>
                  <a:schemeClr val="tx1"/>
                </a:solidFill>
                <a:latin typeface="Times New Roman" pitchFamily="-1" charset="0"/>
                <a:ea typeface="+mn-ea"/>
                <a:cs typeface="+mn-cs"/>
              </a:rPr>
              <a:t>The flip-flop is a bistable device. It exists in one of two states and, in the absence of input, remains in that state. Thus, the flip-flop can function as a 1-bit memory. </a:t>
            </a:r>
          </a:p>
          <a:p>
            <a:r>
              <a:rPr lang="en-US" sz="1200" kern="1200" dirty="0" smtClean="0">
                <a:solidFill>
                  <a:schemeClr val="tx1"/>
                </a:solidFill>
                <a:latin typeface="Times New Roman" pitchFamily="-1" charset="0"/>
                <a:ea typeface="+mn-ea"/>
                <a:cs typeface="+mn-cs"/>
              </a:rPr>
              <a:t>The flip-flop has two outputs, which are always the complements of each other.</a:t>
            </a:r>
          </a:p>
          <a:p>
            <a:endParaRPr lang="en-US" dirty="0"/>
          </a:p>
        </p:txBody>
      </p:sp>
    </p:spTree>
    <p:extLst>
      <p:ext uri="{BB962C8B-B14F-4D97-AF65-F5344CB8AC3E}">
        <p14:creationId xmlns:p14="http://schemas.microsoft.com/office/powerpoint/2010/main" val="21482267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Figure 11.22 shows a common configuration known as the S–R flip-flop or </a:t>
            </a:r>
            <a:r>
              <a:rPr lang="en-US" sz="1200" b="1" kern="1200" dirty="0" smtClean="0">
                <a:solidFill>
                  <a:schemeClr val="tx1"/>
                </a:solidFill>
                <a:latin typeface="Times New Roman" pitchFamily="-1" charset="0"/>
                <a:ea typeface="+mn-ea"/>
                <a:cs typeface="+mn-cs"/>
              </a:rPr>
              <a:t>S–R latch. </a:t>
            </a:r>
            <a:endParaRPr lang="en-US" dirty="0" smtClean="0"/>
          </a:p>
          <a:p>
            <a:r>
              <a:rPr lang="en-US" sz="1200" kern="1200" dirty="0" smtClean="0">
                <a:solidFill>
                  <a:schemeClr val="tx1"/>
                </a:solidFill>
                <a:latin typeface="Times New Roman" pitchFamily="-1" charset="0"/>
                <a:ea typeface="+mn-ea"/>
                <a:cs typeface="+mn-cs"/>
              </a:rPr>
              <a:t>The circuit has two inputs, S (Set) and R (Reset), and two outputs, and consists of two NOR gates connected in a feedback arrangement. </a:t>
            </a:r>
            <a:endParaRPr lang="en-US" dirty="0"/>
          </a:p>
        </p:txBody>
      </p:sp>
    </p:spTree>
    <p:extLst>
      <p:ext uri="{BB962C8B-B14F-4D97-AF65-F5344CB8AC3E}">
        <p14:creationId xmlns:p14="http://schemas.microsoft.com/office/powerpoint/2010/main" val="1057736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dirty="0" smtClean="0"/>
              <a:t>Figure 11.23 NOR S-R Latch Timing</a:t>
            </a:r>
            <a:r>
              <a:rPr lang="en-US" baseline="0" dirty="0" smtClean="0"/>
              <a:t> Diagram.</a:t>
            </a:r>
            <a:endParaRPr lang="en-US" dirty="0"/>
          </a:p>
        </p:txBody>
      </p:sp>
    </p:spTree>
    <p:extLst>
      <p:ext uri="{BB962C8B-B14F-4D97-AF65-F5344CB8AC3E}">
        <p14:creationId xmlns:p14="http://schemas.microsoft.com/office/powerpoint/2010/main" val="19623835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S–R latch can be defined with a table similar to a truth table, called a </a:t>
            </a:r>
            <a:r>
              <a:rPr lang="en-US" sz="1200" i="1" kern="1200" dirty="0" smtClean="0">
                <a:solidFill>
                  <a:schemeClr val="tx1"/>
                </a:solidFill>
                <a:latin typeface="Times New Roman" pitchFamily="-1" charset="0"/>
                <a:ea typeface="+mn-ea"/>
                <a:cs typeface="+mn-cs"/>
              </a:rPr>
              <a:t>characteristic table, </a:t>
            </a:r>
            <a:r>
              <a:rPr lang="en-US" sz="1200" kern="1200" dirty="0" smtClean="0">
                <a:solidFill>
                  <a:schemeClr val="tx1"/>
                </a:solidFill>
                <a:latin typeface="Times New Roman" pitchFamily="-1" charset="0"/>
                <a:ea typeface="+mn-ea"/>
                <a:cs typeface="+mn-cs"/>
              </a:rPr>
              <a:t>which shows the next state or states of a sequential circuit as a function of current states and inputs. In the case of the S–R latch, the state can be defined by the value of Q. Table 11.10a shows the resulting characteristic table. Observe that the inputs S = 1,R = 1 are not allowed, because these would pro- duce an inconsistent output. The table can be expressed more compactly, as in Table 11.10b. An illustration of the behavior of the S–R latch is shown in Table 11.10c.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 </a:t>
            </a:r>
            <a:endParaRPr lang="en-US" dirty="0" smtClean="0"/>
          </a:p>
          <a:p>
            <a:endParaRPr lang="en-US" dirty="0"/>
          </a:p>
        </p:txBody>
      </p:sp>
    </p:spTree>
    <p:extLst>
      <p:ext uri="{BB962C8B-B14F-4D97-AF65-F5344CB8AC3E}">
        <p14:creationId xmlns:p14="http://schemas.microsoft.com/office/powerpoint/2010/main" val="1399891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1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3</a:t>
            </a:r>
          </a:p>
        </p:txBody>
      </p:sp>
      <p:sp>
        <p:nvSpPr>
          <p:cNvPr id="922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2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22" name="Rectangle 6"/>
          <p:cNvSpPr>
            <a:spLocks noGrp="1" noRot="1" noChangeAspect="1" noChangeArrowheads="1" noTextEdit="1"/>
          </p:cNvSpPr>
          <p:nvPr>
            <p:ph type="sldImg"/>
          </p:nvPr>
        </p:nvSpPr>
        <p:spPr>
          <a:xfrm>
            <a:off x="1150938" y="692150"/>
            <a:ext cx="4556125" cy="3416300"/>
          </a:xfrm>
          <a:ln cap="flat"/>
        </p:spPr>
      </p:sp>
      <p:sp>
        <p:nvSpPr>
          <p:cNvPr id="9223" name="Rectangle 7"/>
          <p:cNvSpPr>
            <a:spLocks noGrp="1" noChangeArrowheads="1"/>
          </p:cNvSpPr>
          <p:nvPr>
            <p:ph type="body" idx="1"/>
          </p:nvPr>
        </p:nvSpPr>
        <p:spPr>
          <a:ln/>
        </p:spPr>
        <p:txBody>
          <a:bodyPr/>
          <a:lstStyle/>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As with any algebra, Boolean algebra makes use of variables and operations. In this case, the variables and operations are logical variables and operations. Thus, a variable may take on the value 1 (TRUE) or 0 (FALSE). The basic logical operations </a:t>
            </a:r>
            <a:endParaRPr lang="en-US" dirty="0" smtClean="0"/>
          </a:p>
          <a:p>
            <a:r>
              <a:rPr lang="en-US" sz="1200" kern="1200" dirty="0" smtClean="0">
                <a:solidFill>
                  <a:schemeClr val="tx1"/>
                </a:solidFill>
                <a:latin typeface="Times New Roman" pitchFamily="-1" charset="0"/>
                <a:ea typeface="+mn-ea"/>
                <a:cs typeface="+mn-cs"/>
              </a:rPr>
              <a:t>are AND, OR, and NOT, which are symbolically represented by dot, plus sign, and overbar: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  AND B = A * B</a:t>
            </a:r>
          </a:p>
          <a:p>
            <a:r>
              <a:rPr lang="en-US" sz="1200" kern="1200" dirty="0" smtClean="0">
                <a:solidFill>
                  <a:schemeClr val="tx1"/>
                </a:solidFill>
                <a:latin typeface="Times New Roman" pitchFamily="-1" charset="0"/>
                <a:ea typeface="+mn-ea"/>
                <a:cs typeface="+mn-cs"/>
              </a:rPr>
              <a:t>A OR B = A + B </a:t>
            </a:r>
            <a:endParaRPr lang="en-US" dirty="0" smtClean="0"/>
          </a:p>
          <a:p>
            <a:r>
              <a:rPr lang="en-US" sz="1200" kern="1200" dirty="0" smtClean="0">
                <a:solidFill>
                  <a:schemeClr val="tx1"/>
                </a:solidFill>
                <a:latin typeface="Times New Roman" pitchFamily="-1" charset="0"/>
                <a:ea typeface="+mn-ea"/>
                <a:cs typeface="+mn-cs"/>
              </a:rPr>
              <a:t>NOT A = Ā</a:t>
            </a:r>
          </a:p>
          <a:p>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operation AND yields true (binary value 1) if and only if both of its operands are true. The operation OR yields true if either or both of its operands are true. The unary operation NOT inverts the value of its operand. </a:t>
            </a:r>
            <a:endParaRPr lang="en-US" dirty="0" smtClean="0"/>
          </a:p>
          <a:p>
            <a:endParaRPr lang="en-US" dirty="0" smtClean="0"/>
          </a:p>
          <a:p>
            <a:r>
              <a:rPr lang="en-US" sz="1200" kern="1200" dirty="0" smtClean="0">
                <a:solidFill>
                  <a:schemeClr val="tx1"/>
                </a:solidFill>
                <a:latin typeface="Times New Roman" pitchFamily="-1" charset="0"/>
                <a:ea typeface="+mn-ea"/>
                <a:cs typeface="+mn-cs"/>
              </a:rPr>
              <a:t>In the absence of parentheses, the AND operation takes precedence over the OR operation. Also, when no ambiguity will occur, the AND operation is represented by simple concatenation instead of the dot operator.</a:t>
            </a:r>
            <a:br>
              <a:rPr lang="en-US" sz="1200" kern="1200" dirty="0" smtClean="0">
                <a:solidFill>
                  <a:schemeClr val="tx1"/>
                </a:solidFill>
                <a:latin typeface="Times New Roman" pitchFamily="-1" charset="0"/>
                <a:ea typeface="+mn-ea"/>
                <a:cs typeface="+mn-cs"/>
              </a:rPr>
            </a:br>
            <a:endParaRPr lang="en-US" dirty="0" smtClean="0"/>
          </a:p>
          <a:p>
            <a:endParaRPr lang="en-GB" dirty="0"/>
          </a:p>
        </p:txBody>
      </p:sp>
    </p:spTree>
    <p:extLst>
      <p:ext uri="{BB962C8B-B14F-4D97-AF65-F5344CB8AC3E}">
        <p14:creationId xmlns:p14="http://schemas.microsoft.com/office/powerpoint/2010/main" val="39858759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The output of the S–R latch changes, after a brief time delay, in response to a change in the input. This is referred to as asynchronous operation. More typically, events in the digital computer are synchronized to a clock pulse, so that changes occur only when a clock pulse occurs. Figure 11.24 shows this arrangement. This device is referred to as a </a:t>
            </a:r>
            <a:r>
              <a:rPr lang="en-US" sz="1200" b="1" kern="1200" dirty="0" smtClean="0">
                <a:solidFill>
                  <a:schemeClr val="tx1"/>
                </a:solidFill>
                <a:latin typeface="Times New Roman" pitchFamily="-1" charset="0"/>
                <a:ea typeface="+mn-ea"/>
                <a:cs typeface="+mn-cs"/>
              </a:rPr>
              <a:t>clocked S–R flip-flop. </a:t>
            </a:r>
            <a:r>
              <a:rPr lang="en-US" sz="1200" kern="1200" dirty="0" smtClean="0">
                <a:solidFill>
                  <a:schemeClr val="tx1"/>
                </a:solidFill>
                <a:latin typeface="Times New Roman" pitchFamily="-1" charset="0"/>
                <a:ea typeface="+mn-ea"/>
                <a:cs typeface="+mn-cs"/>
              </a:rPr>
              <a:t>Note that the R and S inputs are passed to the NOR gates only during the clock pulse.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Tree>
    <p:extLst>
      <p:ext uri="{BB962C8B-B14F-4D97-AF65-F5344CB8AC3E}">
        <p14:creationId xmlns:p14="http://schemas.microsoft.com/office/powerpoint/2010/main" val="6666580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One problem with S–R flip-flop is that the condition R = 1,S = 1 must be avoided. One way to do this is to allow just a single input. The </a:t>
            </a:r>
            <a:r>
              <a:rPr lang="en-US" sz="1200" b="1" kern="1200" dirty="0" smtClean="0">
                <a:solidFill>
                  <a:schemeClr val="tx1"/>
                </a:solidFill>
                <a:latin typeface="Times New Roman" pitchFamily="-1" charset="0"/>
                <a:ea typeface="+mn-ea"/>
                <a:cs typeface="+mn-cs"/>
              </a:rPr>
              <a:t>D flip-flop </a:t>
            </a:r>
            <a:r>
              <a:rPr lang="en-US" sz="1200" kern="1200" dirty="0" smtClean="0">
                <a:solidFill>
                  <a:schemeClr val="tx1"/>
                </a:solidFill>
                <a:latin typeface="Times New Roman" pitchFamily="-1" charset="0"/>
                <a:ea typeface="+mn-ea"/>
                <a:cs typeface="+mn-cs"/>
              </a:rPr>
              <a:t>accomplishes this. Figure 11.25 shows a gate implementation of the D flip-flop. By using an inverter, the non-clock inputs to the two AND gates are guaranteed to be the opposite of each other.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D flip-flop is sometimes referred to as the data flip-flop because it is, in effect, storage for one bit of data. The output of the D flip-flop is always equal to the most recent value applied to the input. Hence, it remembers and produces the last input. It is also referred to as the delay flip-flop, because it delays a 0 or 1 applied to its input for a single clock pulse. </a:t>
            </a:r>
            <a:endParaRPr lang="en-US" dirty="0" smtClean="0"/>
          </a:p>
          <a:p>
            <a:endParaRPr lang="en-US" dirty="0"/>
          </a:p>
        </p:txBody>
      </p:sp>
    </p:spTree>
    <p:extLst>
      <p:ext uri="{BB962C8B-B14F-4D97-AF65-F5344CB8AC3E}">
        <p14:creationId xmlns:p14="http://schemas.microsoft.com/office/powerpoint/2010/main" val="32229017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Another useful flip-flop is the </a:t>
            </a:r>
            <a:r>
              <a:rPr lang="en-US" sz="1200" b="1" kern="1200" dirty="0" smtClean="0">
                <a:solidFill>
                  <a:schemeClr val="tx1"/>
                </a:solidFill>
                <a:latin typeface="Times New Roman" pitchFamily="-1" charset="0"/>
                <a:ea typeface="+mn-ea"/>
                <a:cs typeface="+mn-cs"/>
              </a:rPr>
              <a:t>J–K flip-flop. </a:t>
            </a:r>
            <a:r>
              <a:rPr lang="en-US" sz="1200" kern="1200" dirty="0" smtClean="0">
                <a:solidFill>
                  <a:schemeClr val="tx1"/>
                </a:solidFill>
                <a:latin typeface="Times New Roman" pitchFamily="-1" charset="0"/>
                <a:ea typeface="+mn-ea"/>
                <a:cs typeface="+mn-cs"/>
              </a:rPr>
              <a:t>Like the S–R flip-flop, it has two inputs. However, in this case all possible combinations of input values are valid. Figure 11.26 shows a gate implementation of the J–K flip-flop. </a:t>
            </a:r>
            <a:endParaRPr lang="en-US" dirty="0" smtClean="0"/>
          </a:p>
          <a:p>
            <a:endParaRPr lang="en-US" dirty="0"/>
          </a:p>
        </p:txBody>
      </p:sp>
    </p:spTree>
    <p:extLst>
      <p:ext uri="{BB962C8B-B14F-4D97-AF65-F5344CB8AC3E}">
        <p14:creationId xmlns:p14="http://schemas.microsoft.com/office/powerpoint/2010/main" val="16499809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Figure 11.27 shows its characteristic table (along with those for the S–R and D flip-flops). Note that the first three combinations are the same as for the S–R flip-flop. With no input asserted, the output is stable. If only the J input is asserted, the result is a set function, causing the output to be 1; if only the K input is asserted, the result is a reset function, causing the output to be 0. When both J and K are 1, the function performed is referred to as the toggle function: the output is reversed. Thus, if Q is 1 and 1 is applied to J and K, then Q becomes 0. The reader should verify that the implementation of Figure 11.26 produces this characteristic function.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 </a:t>
            </a:r>
            <a:endParaRPr lang="en-US" dirty="0" smtClean="0"/>
          </a:p>
          <a:p>
            <a:endParaRPr lang="en-US" dirty="0"/>
          </a:p>
        </p:txBody>
      </p:sp>
    </p:spTree>
    <p:extLst>
      <p:ext uri="{BB962C8B-B14F-4D97-AF65-F5344CB8AC3E}">
        <p14:creationId xmlns:p14="http://schemas.microsoft.com/office/powerpoint/2010/main" val="401498414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A </a:t>
            </a:r>
            <a:r>
              <a:rPr lang="en-US" sz="1200" b="1" kern="1200" dirty="0" smtClean="0">
                <a:solidFill>
                  <a:schemeClr val="tx1"/>
                </a:solidFill>
                <a:latin typeface="Times New Roman" pitchFamily="-1" charset="0"/>
                <a:ea typeface="+mn-ea"/>
                <a:cs typeface="+mn-cs"/>
              </a:rPr>
              <a:t>parallel register </a:t>
            </a:r>
            <a:r>
              <a:rPr lang="en-US" sz="1200" kern="1200" dirty="0" smtClean="0">
                <a:solidFill>
                  <a:schemeClr val="tx1"/>
                </a:solidFill>
                <a:latin typeface="Times New Roman" pitchFamily="-1" charset="0"/>
                <a:ea typeface="+mn-ea"/>
                <a:cs typeface="+mn-cs"/>
              </a:rPr>
              <a:t>consists of a set of 1-bit memories that can be read or written simultaneously. It is used to store data. The registers that we have discussed throughout this book are parallel registers.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8-bit register of Figure 11.28 illustrates the operation of a parallel register using D flip-flops. A control signal, labeled </a:t>
            </a:r>
            <a:r>
              <a:rPr lang="en-US" sz="1200" i="1" kern="1200" dirty="0" smtClean="0">
                <a:solidFill>
                  <a:schemeClr val="tx1"/>
                </a:solidFill>
                <a:latin typeface="Times New Roman" pitchFamily="-1" charset="0"/>
                <a:ea typeface="+mn-ea"/>
                <a:cs typeface="+mn-cs"/>
              </a:rPr>
              <a:t>load, </a:t>
            </a:r>
            <a:r>
              <a:rPr lang="en-US" sz="1200" kern="1200" dirty="0" smtClean="0">
                <a:solidFill>
                  <a:schemeClr val="tx1"/>
                </a:solidFill>
                <a:latin typeface="Times New Roman" pitchFamily="-1" charset="0"/>
                <a:ea typeface="+mn-ea"/>
                <a:cs typeface="+mn-cs"/>
              </a:rPr>
              <a:t>controls writing into the register from signal lines, D11 through D18. These lines might be the output of multiplexers, so that data from a variety of sources can be loaded into the register. </a:t>
            </a:r>
            <a:endParaRPr lang="en-US" dirty="0" smtClean="0"/>
          </a:p>
          <a:p>
            <a:endParaRPr lang="en-US" dirty="0"/>
          </a:p>
        </p:txBody>
      </p:sp>
    </p:spTree>
    <p:extLst>
      <p:ext uri="{BB962C8B-B14F-4D97-AF65-F5344CB8AC3E}">
        <p14:creationId xmlns:p14="http://schemas.microsoft.com/office/powerpoint/2010/main" val="36354714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A </a:t>
            </a:r>
            <a:r>
              <a:rPr lang="en-US" sz="1200" b="1" kern="1200" dirty="0" smtClean="0">
                <a:solidFill>
                  <a:schemeClr val="tx1"/>
                </a:solidFill>
                <a:latin typeface="Times New Roman" pitchFamily="-1" charset="0"/>
                <a:ea typeface="+mn-ea"/>
                <a:cs typeface="+mn-cs"/>
              </a:rPr>
              <a:t>shift register </a:t>
            </a:r>
            <a:r>
              <a:rPr lang="en-US" sz="1200" kern="1200" dirty="0" smtClean="0">
                <a:solidFill>
                  <a:schemeClr val="tx1"/>
                </a:solidFill>
                <a:latin typeface="Times New Roman" pitchFamily="-1" charset="0"/>
                <a:ea typeface="+mn-ea"/>
                <a:cs typeface="+mn-cs"/>
              </a:rPr>
              <a:t>accepts and/or transfers information serially. Consider, for example, Figure 11.29, which shows a 5-bit shift register constructed from clocked D flip-flops. Data are input only to the leftmost flip-flop. With each clock pulse, data are shifted to the right one position, and the rightmost bit is transferred out.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Shift registers can be used to interface to serial I/O devices. In addition, they can be used within the ALU to perform logical shift and rotate functions. In this </a:t>
            </a:r>
            <a:endParaRPr lang="en-US" dirty="0" smtClean="0"/>
          </a:p>
          <a:p>
            <a:r>
              <a:rPr lang="en-US" sz="1200" kern="1200" dirty="0" smtClean="0">
                <a:solidFill>
                  <a:schemeClr val="tx1"/>
                </a:solidFill>
                <a:latin typeface="Times New Roman" pitchFamily="-1" charset="0"/>
                <a:ea typeface="+mn-ea"/>
                <a:cs typeface="+mn-cs"/>
              </a:rPr>
              <a:t>latter capacity, they need to be equipped with parallel read/write circuitry as well as serial. </a:t>
            </a:r>
            <a:endParaRPr lang="en-US" dirty="0" smtClean="0"/>
          </a:p>
          <a:p>
            <a:endParaRPr lang="en-US" dirty="0"/>
          </a:p>
        </p:txBody>
      </p:sp>
    </p:spTree>
    <p:extLst>
      <p:ext uri="{BB962C8B-B14F-4D97-AF65-F5344CB8AC3E}">
        <p14:creationId xmlns:p14="http://schemas.microsoft.com/office/powerpoint/2010/main" val="414114291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Another useful category of sequential circuit is the counter. A counter is a register whose value is easily incremented by 1 modulo the capacity of the register; that is, after the maximum value is achieved the next increment sets the counter value to 0. Thus, a register made up of </a:t>
            </a:r>
            <a:r>
              <a:rPr lang="en-US" sz="1200" i="1" kern="1200" dirty="0" smtClean="0">
                <a:solidFill>
                  <a:schemeClr val="tx1"/>
                </a:solidFill>
                <a:latin typeface="Times New Roman" pitchFamily="-1" charset="0"/>
                <a:ea typeface="+mn-ea"/>
                <a:cs typeface="+mn-cs"/>
              </a:rPr>
              <a:t>n </a:t>
            </a:r>
            <a:r>
              <a:rPr lang="en-US" sz="1200" kern="1200" dirty="0" smtClean="0">
                <a:solidFill>
                  <a:schemeClr val="tx1"/>
                </a:solidFill>
                <a:latin typeface="Times New Roman" pitchFamily="-1" charset="0"/>
                <a:ea typeface="+mn-ea"/>
                <a:cs typeface="+mn-cs"/>
              </a:rPr>
              <a:t>flip-flops can count up to 2n - 1. An example of a counter in the CPU is the program counter.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Counters can be designated as asynchronous or synchronous, depending on the way in which they operate. Asynchronous counters are relatively slow because the output of one flip-flop triggers a change in the status of the next flip-flop. In a </a:t>
            </a:r>
            <a:r>
              <a:rPr lang="en-US" sz="1200" b="1" kern="1200" dirty="0" smtClean="0">
                <a:solidFill>
                  <a:schemeClr val="tx1"/>
                </a:solidFill>
                <a:latin typeface="Times New Roman" pitchFamily="-1" charset="0"/>
                <a:ea typeface="+mn-ea"/>
                <a:cs typeface="+mn-cs"/>
              </a:rPr>
              <a:t>synchronous counter, </a:t>
            </a:r>
            <a:r>
              <a:rPr lang="en-US" sz="1200" kern="1200" dirty="0" smtClean="0">
                <a:solidFill>
                  <a:schemeClr val="tx1"/>
                </a:solidFill>
                <a:latin typeface="Times New Roman" pitchFamily="-1" charset="0"/>
                <a:ea typeface="+mn-ea"/>
                <a:cs typeface="+mn-cs"/>
              </a:rPr>
              <a:t>all of the flip-flops change state at the same time. Because the latter type is much faster, it is the kind used in CPUs. However, it is useful to begin the discussion with a description of an asynchronous counter. </a:t>
            </a:r>
            <a:endParaRPr lang="en-US" dirty="0" smtClean="0"/>
          </a:p>
          <a:p>
            <a:endParaRPr lang="en-US" dirty="0"/>
          </a:p>
        </p:txBody>
      </p:sp>
    </p:spTree>
    <p:extLst>
      <p:ext uri="{BB962C8B-B14F-4D97-AF65-F5344CB8AC3E}">
        <p14:creationId xmlns:p14="http://schemas.microsoft.com/office/powerpoint/2010/main" val="186905228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An asynchronous counter is also referred to as a </a:t>
            </a:r>
            <a:r>
              <a:rPr lang="en-US" sz="1200" b="1" kern="1200" dirty="0" smtClean="0">
                <a:solidFill>
                  <a:schemeClr val="tx1"/>
                </a:solidFill>
                <a:latin typeface="Times New Roman" pitchFamily="-1" charset="0"/>
                <a:ea typeface="+mn-ea"/>
                <a:cs typeface="+mn-cs"/>
              </a:rPr>
              <a:t>ripple counter, </a:t>
            </a:r>
            <a:r>
              <a:rPr lang="en-US" sz="1200" kern="1200" dirty="0" smtClean="0">
                <a:solidFill>
                  <a:schemeClr val="tx1"/>
                </a:solidFill>
                <a:latin typeface="Times New Roman" pitchFamily="-1" charset="0"/>
                <a:ea typeface="+mn-ea"/>
                <a:cs typeface="+mn-cs"/>
              </a:rPr>
              <a:t>because the change that occurs to increment the counter starts at one end and “ripples” through to the other end. Figure 11.30 shows an implementation of a 4-bit counter using J–K flip-flops, together with a timing diagram that illustrates its behavior. The timing diagram is idealized in that it does not show the propagation delay that occurs as the signals move down the series of flip-flops. The output of the leftmost flip-flop (Q</a:t>
            </a:r>
            <a:r>
              <a:rPr lang="en-US" sz="1200" kern="1200" baseline="-25000" dirty="0" smtClean="0">
                <a:solidFill>
                  <a:schemeClr val="tx1"/>
                </a:solidFill>
                <a:latin typeface="Times New Roman" pitchFamily="-1" charset="0"/>
                <a:ea typeface="+mn-ea"/>
                <a:cs typeface="+mn-cs"/>
              </a:rPr>
              <a:t>0</a:t>
            </a:r>
            <a:r>
              <a:rPr lang="en-US" sz="1200" kern="1200" dirty="0" smtClean="0">
                <a:solidFill>
                  <a:schemeClr val="tx1"/>
                </a:solidFill>
                <a:latin typeface="Times New Roman" pitchFamily="-1" charset="0"/>
                <a:ea typeface="+mn-ea"/>
                <a:cs typeface="+mn-cs"/>
              </a:rPr>
              <a:t>) is the least significant bit. The design could clearly be extended to an arbitrary number of bits by cascading more flip-flops.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In the illustrated implementation, the counter is incremented with each clock pulse. The J and K inputs to each flip-flop are held at a constant 1. This means that, when there is a clock pulse, the output at Q will be inverted (1 to 0; 0 to 1). Note that the change in state is shown as occurring with the falling edge of the clock pulse; this is known as an edge-triggered flip-flop. Using flip-flops that respond to the transition in a clock pulse rather than the pulse itself provides better timing control in complex circuits. If one looks at patterns of output for this counter, it can be seen that it cycles through 0000, 0001, ..., 1110, 1111, 0000, and so on. </a:t>
            </a:r>
            <a:endParaRPr lang="en-US" dirty="0" smtClean="0"/>
          </a:p>
          <a:p>
            <a:endParaRPr lang="en-US" dirty="0"/>
          </a:p>
        </p:txBody>
      </p:sp>
    </p:spTree>
    <p:extLst>
      <p:ext uri="{BB962C8B-B14F-4D97-AF65-F5344CB8AC3E}">
        <p14:creationId xmlns:p14="http://schemas.microsoft.com/office/powerpoint/2010/main" val="316502767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85000" lnSpcReduction="20000"/>
          </a:bodyPr>
          <a:lstStyle/>
          <a:p>
            <a:r>
              <a:rPr lang="en-US" sz="1200" kern="1200" dirty="0" smtClean="0">
                <a:solidFill>
                  <a:schemeClr val="tx1"/>
                </a:solidFill>
                <a:latin typeface="Times New Roman" pitchFamily="-1" charset="0"/>
                <a:ea typeface="+mn-ea"/>
                <a:cs typeface="+mn-cs"/>
              </a:rPr>
              <a:t>The ripple counter has the disadvantage of the delay involved in changing value, which is proportional to the length of the counter. To overcome this disadvantage, CPUs make use of synchronous counters, in which all of the flip-flops of the counter change at the same time. In this subsection, we present a design for a 3-bit synchronous counter. In doing so, we illustrate some basic concepts in the design of a synchronous circuit.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For a 3-bit counter, three flip-flops will be needed. Let us use J–K flip-flops. Label the uncomplemented output of the three flip-flops A, B, and C, respectively, with C representing the least significant bit. The first step is to construct a truth table that relates the J–K inputs and outputs, to allow us to design the overall circuit. Such a truth table is shown in Figure 11.31a. The first three columns show the possible combinations of outputs A, B, and C. They are listed in the order that they will appear as the counter is incremented. Each row lists the current value of A, B, C and the inputs to the three flip-flops that will be required to reach the next value of A, B, C.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Let us return to Figure 11.31a. Consider the first row. We want the value of A to remain 0, the value of B to remain 0, and the value of C to go from 0 to 1 with the next application of a clock pulse. The excitation table shows that to maintain an output of 0, we must have inputs of J = 0 and don’t care for K. To effect a transition from0to1,theinputsmustbeJ = 1andK = d. These values are shown in the first row of the table. By similar reasoning, the remainder of the table can be filled in.</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Having constructed the truth table of Figure 11.31a, we see that the table shows the required values of all of the J and K inputs as functions of the current values of A, B, and C. With the aid of Karnaugh maps, we can develop Boolean expressions for these six functions. This is shown in part b of the figure. For example, the Karnaugh map for the variable Ja (the J input to the flip-flop that produces the A output) yields the expression Ja = BC. When all six expressions are derived, it is a straightforward matter to design the actual circuit, as shown in part c of the figure.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 </a:t>
            </a:r>
            <a:endParaRPr lang="en-US" dirty="0" smtClean="0"/>
          </a:p>
          <a:p>
            <a:endParaRPr lang="en-US" dirty="0"/>
          </a:p>
        </p:txBody>
      </p:sp>
    </p:spTree>
    <p:extLst>
      <p:ext uri="{BB962C8B-B14F-4D97-AF65-F5344CB8AC3E}">
        <p14:creationId xmlns:p14="http://schemas.microsoft.com/office/powerpoint/2010/main" val="35182596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lnSpcReduction="10000"/>
          </a:bodyPr>
          <a:lstStyle/>
          <a:p>
            <a:r>
              <a:rPr lang="en-US" sz="1200" kern="1200" dirty="0" smtClean="0">
                <a:solidFill>
                  <a:schemeClr val="tx1"/>
                </a:solidFill>
                <a:latin typeface="Times New Roman" pitchFamily="-1" charset="0"/>
                <a:ea typeface="+mn-ea"/>
                <a:cs typeface="+mn-cs"/>
              </a:rPr>
              <a:t>As the level of integration provided by integrated circuits increases, other considerations apply. Early integrated circuits, using small-scale integration (SSI), provided from one to ten gates on a chip. Each gate is treated independently, in the building-block approach described so far. To construct a logic function, a number of these chips are laid out on a printed circuit board and the appropriate pin interconnections are made.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Increasing levels of integration made it possible to put more gates on a chip and to make gate interconnections on the chip as well. This yields the advantages of decreased cost, decreased size, and increased speed (because on-chip delays are of shorter duration than off-chip delays). A design problem arises, however. For each particular logic function or set of functions, the layout of gates and interconnections on the chip must be designed. The cost and time involved in such custom chip design is high. Thus, it becomes attractive to develop a general-purpose chip that can be readily adapted to specific purposes. This is the intent of the </a:t>
            </a:r>
            <a:r>
              <a:rPr lang="en-US" sz="1200" i="1" kern="1200" dirty="0" smtClean="0">
                <a:solidFill>
                  <a:schemeClr val="tx1"/>
                </a:solidFill>
                <a:latin typeface="Times New Roman" pitchFamily="-1" charset="0"/>
                <a:ea typeface="+mn-ea"/>
                <a:cs typeface="+mn-cs"/>
              </a:rPr>
              <a:t>programmable logic device </a:t>
            </a:r>
            <a:r>
              <a:rPr lang="en-US" sz="1200" kern="1200" dirty="0" smtClean="0">
                <a:solidFill>
                  <a:schemeClr val="tx1"/>
                </a:solidFill>
                <a:latin typeface="Times New Roman" pitchFamily="-1" charset="0"/>
                <a:ea typeface="+mn-ea"/>
                <a:cs typeface="+mn-cs"/>
              </a:rPr>
              <a:t>(PLD).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There are a number of different types of PLDs in commercial use. Table 11.11 lists some of the key terms and defines some of the most important types. In this section, we first look at one of the simplest such devices, the programmable logic array (PLA) and then introduce perhaps the most important and widely used type of PLD, the field-programmable gate array (FPGA). </a:t>
            </a:r>
            <a:endParaRPr lang="en-US" dirty="0" smtClean="0"/>
          </a:p>
          <a:p>
            <a:endParaRPr lang="en-US" dirty="0"/>
          </a:p>
        </p:txBody>
      </p:sp>
    </p:spTree>
    <p:extLst>
      <p:ext uri="{BB962C8B-B14F-4D97-AF65-F5344CB8AC3E}">
        <p14:creationId xmlns:p14="http://schemas.microsoft.com/office/powerpoint/2010/main" val="2681532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6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4</a:t>
            </a:r>
          </a:p>
        </p:txBody>
      </p:sp>
      <p:sp>
        <p:nvSpPr>
          <p:cNvPr id="1126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6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70" name="Rectangle 6"/>
          <p:cNvSpPr>
            <a:spLocks noGrp="1" noRot="1" noChangeAspect="1" noChangeArrowheads="1" noTextEdit="1"/>
          </p:cNvSpPr>
          <p:nvPr>
            <p:ph type="sldImg"/>
          </p:nvPr>
        </p:nvSpPr>
        <p:spPr>
          <a:xfrm>
            <a:off x="1150938" y="692150"/>
            <a:ext cx="4556125" cy="3416300"/>
          </a:xfrm>
          <a:ln cap="flat"/>
        </p:spPr>
      </p:sp>
      <p:sp>
        <p:nvSpPr>
          <p:cNvPr id="11271"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Table 11.1a defines the basic logical operations in a form known as a </a:t>
            </a:r>
            <a:r>
              <a:rPr lang="en-US" sz="1200" i="1" kern="1200" dirty="0" smtClean="0">
                <a:solidFill>
                  <a:schemeClr val="tx1"/>
                </a:solidFill>
                <a:latin typeface="Times New Roman" pitchFamily="-1" charset="0"/>
                <a:ea typeface="+mn-ea"/>
                <a:cs typeface="+mn-cs"/>
              </a:rPr>
              <a:t>truth table, </a:t>
            </a:r>
            <a:r>
              <a:rPr lang="en-US" sz="1200" kern="1200" dirty="0" smtClean="0">
                <a:solidFill>
                  <a:schemeClr val="tx1"/>
                </a:solidFill>
                <a:latin typeface="Times New Roman" pitchFamily="-1" charset="0"/>
                <a:ea typeface="+mn-ea"/>
                <a:cs typeface="+mn-cs"/>
              </a:rPr>
              <a:t>which lists the value of an operation for every possible combination of values of operands. The table also lists three other useful operators: XOR, NAND, and </a:t>
            </a:r>
            <a:r>
              <a:rPr lang="en-US" sz="1200" b="1" kern="1200" dirty="0" smtClean="0">
                <a:solidFill>
                  <a:schemeClr val="tx1"/>
                </a:solidFill>
                <a:latin typeface="Times New Roman" pitchFamily="-1" charset="0"/>
                <a:ea typeface="+mn-ea"/>
                <a:cs typeface="+mn-cs"/>
              </a:rPr>
              <a:t>NOR. </a:t>
            </a:r>
            <a:r>
              <a:rPr lang="en-US" sz="1200" kern="1200" dirty="0" smtClean="0">
                <a:solidFill>
                  <a:schemeClr val="tx1"/>
                </a:solidFill>
                <a:latin typeface="Times New Roman" pitchFamily="-1" charset="0"/>
                <a:ea typeface="+mn-ea"/>
                <a:cs typeface="+mn-cs"/>
              </a:rPr>
              <a:t>The exclusive-or (XOR) of two logical operands is 1 if and only if exactly one of the operands has the value 1. The NAND function is the complement (NOT) of </a:t>
            </a:r>
            <a:endParaRPr lang="en-US" dirty="0" smtClean="0"/>
          </a:p>
          <a:p>
            <a:r>
              <a:rPr lang="en-US" sz="1200" kern="1200" dirty="0" smtClean="0">
                <a:solidFill>
                  <a:schemeClr val="tx1"/>
                </a:solidFill>
                <a:latin typeface="Times New Roman" pitchFamily="-1" charset="0"/>
                <a:ea typeface="+mn-ea"/>
                <a:cs typeface="+mn-cs"/>
              </a:rPr>
              <a:t>the AND function, and the NOR is the complement of OR. </a:t>
            </a:r>
            <a:endParaRPr lang="en-US" dirty="0" smtClean="0"/>
          </a:p>
          <a:p>
            <a:endParaRPr lang="en-GB" dirty="0" smtClean="0"/>
          </a:p>
          <a:p>
            <a:r>
              <a:rPr lang="en-US" sz="1200" kern="1200" dirty="0" smtClean="0">
                <a:solidFill>
                  <a:schemeClr val="tx1"/>
                </a:solidFill>
                <a:latin typeface="Times New Roman" pitchFamily="-1" charset="0"/>
                <a:ea typeface="+mn-ea"/>
                <a:cs typeface="+mn-cs"/>
              </a:rPr>
              <a:t>As we shall see, these three new operations can be useful in implementing certain digital circuits. </a:t>
            </a:r>
            <a:endParaRPr lang="en-US" dirty="0" smtClean="0"/>
          </a:p>
          <a:p>
            <a:r>
              <a:rPr lang="en-US" sz="1200" kern="1200" dirty="0" smtClean="0">
                <a:solidFill>
                  <a:schemeClr val="tx1"/>
                </a:solidFill>
                <a:latin typeface="Times New Roman" pitchFamily="-1" charset="0"/>
                <a:ea typeface="+mn-ea"/>
                <a:cs typeface="+mn-cs"/>
              </a:rPr>
              <a:t>The logical operations, with the exception of NOT, can be generalized to more than two variables, as shown in Table 11.1b. </a:t>
            </a:r>
            <a:endParaRPr lang="en-US" dirty="0" smtClean="0"/>
          </a:p>
          <a:p>
            <a:endParaRPr lang="en-GB" b="1" dirty="0"/>
          </a:p>
        </p:txBody>
      </p:sp>
    </p:spTree>
    <p:extLst>
      <p:ext uri="{BB962C8B-B14F-4D97-AF65-F5344CB8AC3E}">
        <p14:creationId xmlns:p14="http://schemas.microsoft.com/office/powerpoint/2010/main" val="270389567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lnSpcReduction="20000"/>
          </a:bodyPr>
          <a:lstStyle/>
          <a:p>
            <a:r>
              <a:rPr lang="en-US" sz="1200" kern="1200" dirty="0" smtClean="0">
                <a:solidFill>
                  <a:schemeClr val="tx1"/>
                </a:solidFill>
                <a:latin typeface="Times New Roman" pitchFamily="-1" charset="0"/>
                <a:ea typeface="+mn-ea"/>
                <a:cs typeface="+mn-cs"/>
              </a:rPr>
              <a:t>The PLA is based on the fact that any Boolean function (truth table) can be expressed in a sum-of-products (SOP) form, as we have seen. The PLA consists of a regular arrangement of NOT, AND, and OR gates on a chip. Each chip input is passed through a NOT gate so that each input and its complement are available to each AND gate. The output of each AND gate is available to each OR gate, and the output of each OR gate is a chip output. By making the appropriate connections, arbitrary SOP expressions can be implemented.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Figure 11.32a shows a PLA with three inputs, eight gates, and two outputs. On the left is a programmable AND array. The AND array is programmed by establishing a connection between any PLA input or its negation and any AND gate input by connecting the corresponding lines at their point of intersection. On the </a:t>
            </a:r>
            <a:endParaRPr lang="en-US" dirty="0" smtClean="0"/>
          </a:p>
          <a:p>
            <a:endParaRPr lang="en-US" dirty="0" smtClean="0"/>
          </a:p>
          <a:p>
            <a:r>
              <a:rPr lang="en-US" sz="1200" kern="1200" dirty="0" smtClean="0">
                <a:solidFill>
                  <a:schemeClr val="tx1"/>
                </a:solidFill>
                <a:latin typeface="Times New Roman" pitchFamily="-1" charset="0"/>
                <a:ea typeface="+mn-ea"/>
                <a:cs typeface="+mn-cs"/>
              </a:rPr>
              <a:t>right is a programmable OR array, which involves connecting AND gate outputs to OR gate inputs. Most larger PLAs contain several hundred gates, 15 to 25 inputs, and 5 to 15 outputs. The connections from the inputs to the AND gates, and from the AND gates to the OR gates, are not specified until programming time.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PLAs are manufactured in two different ways to allow easy programming (making of connections). In the first, every possible connection is made through a fuse at every intersection point. The undesired connections can then be later removed by blowing the fuses. This type of PLA is referred to as a </a:t>
            </a:r>
            <a:r>
              <a:rPr lang="en-US" sz="1200" i="1" kern="1200" dirty="0" smtClean="0">
                <a:solidFill>
                  <a:schemeClr val="tx1"/>
                </a:solidFill>
                <a:latin typeface="Times New Roman" pitchFamily="-1" charset="0"/>
                <a:ea typeface="+mn-ea"/>
                <a:cs typeface="+mn-cs"/>
              </a:rPr>
              <a:t>field-programmable logic array. </a:t>
            </a:r>
            <a:r>
              <a:rPr lang="en-US" sz="1200" kern="1200" dirty="0" smtClean="0">
                <a:solidFill>
                  <a:schemeClr val="tx1"/>
                </a:solidFill>
                <a:latin typeface="Times New Roman" pitchFamily="-1" charset="0"/>
                <a:ea typeface="+mn-ea"/>
                <a:cs typeface="+mn-cs"/>
              </a:rPr>
              <a:t>Alternatively, the proper connections can be made during chip fabrication by using an appropriate mask supplied for a particular interconnection pattern. In either case, the PLA provides a flexible, inexpensive way of implementing digital logic functions.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Figure 11.32b shows a programmed PLA that realizes two Boolean expressions. </a:t>
            </a:r>
            <a:endParaRPr lang="en-US" dirty="0" smtClean="0"/>
          </a:p>
          <a:p>
            <a:endParaRPr lang="en-US" dirty="0"/>
          </a:p>
        </p:txBody>
      </p:sp>
    </p:spTree>
    <p:extLst>
      <p:ext uri="{BB962C8B-B14F-4D97-AF65-F5344CB8AC3E}">
        <p14:creationId xmlns:p14="http://schemas.microsoft.com/office/powerpoint/2010/main" val="54629320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PLA is an example of a simple PLD (SPLD). The difficulty with increasing capacity of a strict SPLD architecture is that the structure of the programmable logic-planes grows too quickly in size as the number of inputs is increased. The only feasible way to provide large capacity devices based on SPLD architectures is then to integrate multiple SPLDs onto a single chip and provide interconnect to programmably connect the SPLD blocks together. Many commercial PLD products </a:t>
            </a:r>
            <a:endParaRPr lang="en-US" dirty="0" smtClean="0"/>
          </a:p>
          <a:p>
            <a:r>
              <a:rPr lang="en-US" sz="1200" kern="1200" dirty="0" smtClean="0">
                <a:solidFill>
                  <a:schemeClr val="tx1"/>
                </a:solidFill>
                <a:latin typeface="Times New Roman" pitchFamily="-1" charset="0"/>
                <a:ea typeface="+mn-ea"/>
                <a:cs typeface="+mn-cs"/>
              </a:rPr>
              <a:t>exist on the market today with this basic structure, and are collectively referred to as Complex PLDs (CPLDs). The most important type of CPLD is the FPGA.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An FPGA consists of an array of uncommitted circuit elements, called </a:t>
            </a:r>
            <a:r>
              <a:rPr lang="en-US" sz="1200" b="1" kern="1200" dirty="0" smtClean="0">
                <a:solidFill>
                  <a:schemeClr val="tx1"/>
                </a:solidFill>
                <a:latin typeface="Times New Roman" pitchFamily="-1" charset="0"/>
                <a:ea typeface="+mn-ea"/>
                <a:cs typeface="+mn-cs"/>
              </a:rPr>
              <a:t>logic blocks, </a:t>
            </a:r>
            <a:r>
              <a:rPr lang="en-US" sz="1200" kern="1200" dirty="0" smtClean="0">
                <a:solidFill>
                  <a:schemeClr val="tx1"/>
                </a:solidFill>
                <a:latin typeface="Times New Roman" pitchFamily="-1" charset="0"/>
                <a:ea typeface="+mn-ea"/>
                <a:cs typeface="+mn-cs"/>
              </a:rPr>
              <a:t>and interconnect resources. An illustration of a typical FPGA architecture is shown in Figure 11.33. The key components of an FPGA are;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Logic block: </a:t>
            </a:r>
            <a:r>
              <a:rPr lang="en-US" sz="1200" kern="1200" dirty="0" smtClean="0">
                <a:solidFill>
                  <a:schemeClr val="tx1"/>
                </a:solidFill>
                <a:latin typeface="Times New Roman" pitchFamily="-1" charset="0"/>
                <a:ea typeface="+mn-ea"/>
                <a:cs typeface="+mn-cs"/>
              </a:rPr>
              <a:t>The configurable logic blocks are where the computation of the user’s circuit takes place.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I/O block: </a:t>
            </a:r>
            <a:r>
              <a:rPr lang="en-US" sz="1200" kern="1200" dirty="0" smtClean="0">
                <a:solidFill>
                  <a:schemeClr val="tx1"/>
                </a:solidFill>
                <a:latin typeface="Times New Roman" pitchFamily="-1" charset="0"/>
                <a:ea typeface="+mn-ea"/>
                <a:cs typeface="+mn-cs"/>
              </a:rPr>
              <a:t>The I/O blocks connect I/O pins to the circuitry on the chip.</a:t>
            </a:r>
            <a:br>
              <a:rPr lang="en-US" sz="1200" kern="1200" dirty="0" smtClean="0">
                <a:solidFill>
                  <a:schemeClr val="tx1"/>
                </a:solidFill>
                <a:latin typeface="Times New Roman" pitchFamily="-1" charset="0"/>
                <a:ea typeface="+mn-ea"/>
                <a:cs typeface="+mn-cs"/>
              </a:rPr>
            </a:br>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Interconnect: </a:t>
            </a:r>
            <a:r>
              <a:rPr lang="en-US" sz="1200" kern="1200" dirty="0" smtClean="0">
                <a:solidFill>
                  <a:schemeClr val="tx1"/>
                </a:solidFill>
                <a:latin typeface="Times New Roman" pitchFamily="-1" charset="0"/>
                <a:ea typeface="+mn-ea"/>
                <a:cs typeface="+mn-cs"/>
              </a:rPr>
              <a:t>These are signal paths available for establishing connections </a:t>
            </a:r>
            <a:endParaRPr lang="en-US" dirty="0" smtClean="0"/>
          </a:p>
          <a:p>
            <a:r>
              <a:rPr lang="en-US" sz="1200" kern="1200" dirty="0" smtClean="0">
                <a:solidFill>
                  <a:schemeClr val="tx1"/>
                </a:solidFill>
                <a:latin typeface="Times New Roman" pitchFamily="-1" charset="0"/>
                <a:ea typeface="+mn-ea"/>
                <a:cs typeface="+mn-cs"/>
              </a:rPr>
              <a:t>among I/O blocks and logic blocks. </a:t>
            </a:r>
            <a:endParaRPr lang="en-US" dirty="0" smtClean="0"/>
          </a:p>
          <a:p>
            <a:endParaRPr lang="en-US" dirty="0"/>
          </a:p>
        </p:txBody>
      </p:sp>
    </p:spTree>
    <p:extLst>
      <p:ext uri="{BB962C8B-B14F-4D97-AF65-F5344CB8AC3E}">
        <p14:creationId xmlns:p14="http://schemas.microsoft.com/office/powerpoint/2010/main" val="264439379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Figure 11.34 shows an example of a simple logic block consisting of a D flip-flop, a 2-to-1 multiplexer, and a 16-bit </a:t>
            </a:r>
            <a:r>
              <a:rPr lang="en-US" sz="1200" b="1" kern="1200" dirty="0" smtClean="0">
                <a:solidFill>
                  <a:schemeClr val="tx1"/>
                </a:solidFill>
                <a:latin typeface="Times New Roman" pitchFamily="-1" charset="0"/>
                <a:ea typeface="+mn-ea"/>
                <a:cs typeface="+mn-cs"/>
              </a:rPr>
              <a:t>lookup table. </a:t>
            </a:r>
            <a:r>
              <a:rPr lang="en-US" sz="1200" kern="1200" dirty="0" smtClean="0">
                <a:solidFill>
                  <a:schemeClr val="tx1"/>
                </a:solidFill>
                <a:latin typeface="Times New Roman" pitchFamily="-1" charset="0"/>
                <a:ea typeface="+mn-ea"/>
                <a:cs typeface="+mn-cs"/>
              </a:rPr>
              <a:t>The lookup table is a memory consisting of 16 1-bit elements, so that 4 input lines are required to select one of the 16 bits. Larger logic blocks have larger lookup tables and multiple interconnected lookup tables. The combinational logic realized by the lookup table can be output directly or stored in the D flip-flop and output synchronously. A separate one-bit memory controls the multiplexer to determine whether the output comes directly from the lookup table or from the flip-flop.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By interconnecting numerous logic blocks, very complex logic functions can be easily implemented. </a:t>
            </a:r>
            <a:endParaRPr lang="en-US" dirty="0" smtClean="0"/>
          </a:p>
          <a:p>
            <a:endParaRPr lang="en-US" dirty="0"/>
          </a:p>
        </p:txBody>
      </p:sp>
    </p:spTree>
    <p:extLst>
      <p:ext uri="{BB962C8B-B14F-4D97-AF65-F5344CB8AC3E}">
        <p14:creationId xmlns:p14="http://schemas.microsoft.com/office/powerpoint/2010/main" val="355754657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9F2598D2-2ED8-8547-B4B7-C382E9B8AC9E}" type="slidenum">
              <a:rPr lang="en-US"/>
              <a:pPr/>
              <a:t>53</a:t>
            </a:fld>
            <a:endParaRPr lang="en-US" dirty="0"/>
          </a:p>
        </p:txBody>
      </p:sp>
      <p:sp>
        <p:nvSpPr>
          <p:cNvPr id="65538" name="Rectangle 2"/>
          <p:cNvSpPr>
            <a:spLocks noGrp="1" noRot="1" noChangeAspect="1" noChangeArrowheads="1" noTextEdit="1"/>
          </p:cNvSpPr>
          <p:nvPr>
            <p:ph type="sldImg"/>
          </p:nvPr>
        </p:nvSpPr>
        <p:spPr>
          <a:xfrm>
            <a:off x="1150938" y="692150"/>
            <a:ext cx="4556125" cy="3416300"/>
          </a:xfrm>
          <a:ln/>
        </p:spPr>
      </p:sp>
      <p:sp>
        <p:nvSpPr>
          <p:cNvPr id="65539" name="Rectangle 3"/>
          <p:cNvSpPr>
            <a:spLocks noGrp="1" noChangeArrowheads="1"/>
          </p:cNvSpPr>
          <p:nvPr>
            <p:ph type="body" idx="1"/>
          </p:nvPr>
        </p:nvSpPr>
        <p:spPr/>
        <p:txBody>
          <a:bodyPr/>
          <a:lstStyle/>
          <a:p>
            <a:r>
              <a:rPr lang="en-GB" dirty="0" smtClean="0"/>
              <a:t>Chapter 11 summary.</a:t>
            </a:r>
            <a:endParaRPr lang="en-GB" dirty="0"/>
          </a:p>
        </p:txBody>
      </p:sp>
    </p:spTree>
    <p:extLst>
      <p:ext uri="{BB962C8B-B14F-4D97-AF65-F5344CB8AC3E}">
        <p14:creationId xmlns:p14="http://schemas.microsoft.com/office/powerpoint/2010/main" val="193257637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9F2598D2-2ED8-8547-B4B7-C382E9B8AC9E}" type="slidenum">
              <a:rPr lang="en-US"/>
              <a:pPr/>
              <a:t>54</a:t>
            </a:fld>
            <a:endParaRPr lang="en-US" dirty="0"/>
          </a:p>
        </p:txBody>
      </p:sp>
      <p:sp>
        <p:nvSpPr>
          <p:cNvPr id="65538" name="Rectangle 2"/>
          <p:cNvSpPr>
            <a:spLocks noGrp="1" noRot="1" noChangeAspect="1" noChangeArrowheads="1" noTextEdit="1"/>
          </p:cNvSpPr>
          <p:nvPr>
            <p:ph type="sldImg"/>
          </p:nvPr>
        </p:nvSpPr>
        <p:spPr>
          <a:xfrm>
            <a:off x="1150938" y="692150"/>
            <a:ext cx="4556125" cy="3416300"/>
          </a:xfrm>
          <a:ln/>
        </p:spPr>
      </p:sp>
      <p:sp>
        <p:nvSpPr>
          <p:cNvPr id="65539" name="Rectangle 3"/>
          <p:cNvSpPr>
            <a:spLocks noGrp="1" noChangeArrowheads="1"/>
          </p:cNvSpPr>
          <p:nvPr>
            <p:ph type="body" idx="1"/>
          </p:nvPr>
        </p:nvSpPr>
        <p:spPr/>
        <p:txBody>
          <a:bodyPr/>
          <a:lstStyle/>
          <a:p>
            <a:r>
              <a:rPr lang="en-GB" dirty="0" smtClean="0"/>
              <a:t>Chapter 5 summary.</a:t>
            </a:r>
            <a:endParaRPr lang="en-GB" dirty="0"/>
          </a:p>
        </p:txBody>
      </p:sp>
    </p:spTree>
    <p:extLst>
      <p:ext uri="{BB962C8B-B14F-4D97-AF65-F5344CB8AC3E}">
        <p14:creationId xmlns:p14="http://schemas.microsoft.com/office/powerpoint/2010/main" val="26076560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9F2598D2-2ED8-8547-B4B7-C382E9B8AC9E}" type="slidenum">
              <a:rPr lang="en-US"/>
              <a:pPr/>
              <a:t>55</a:t>
            </a:fld>
            <a:endParaRPr lang="en-US" dirty="0"/>
          </a:p>
        </p:txBody>
      </p:sp>
      <p:sp>
        <p:nvSpPr>
          <p:cNvPr id="65538" name="Rectangle 2"/>
          <p:cNvSpPr>
            <a:spLocks noGrp="1" noRot="1" noChangeAspect="1" noChangeArrowheads="1" noTextEdit="1"/>
          </p:cNvSpPr>
          <p:nvPr>
            <p:ph type="sldImg"/>
          </p:nvPr>
        </p:nvSpPr>
        <p:spPr>
          <a:xfrm>
            <a:off x="1150938" y="692150"/>
            <a:ext cx="4556125" cy="3416300"/>
          </a:xfrm>
          <a:ln/>
        </p:spPr>
      </p:sp>
      <p:sp>
        <p:nvSpPr>
          <p:cNvPr id="65539" name="Rectangle 3"/>
          <p:cNvSpPr>
            <a:spLocks noGrp="1" noChangeArrowheads="1"/>
          </p:cNvSpPr>
          <p:nvPr>
            <p:ph type="body" idx="1"/>
          </p:nvPr>
        </p:nvSpPr>
        <p:spPr/>
        <p:txBody>
          <a:bodyPr/>
          <a:lstStyle/>
          <a:p>
            <a:r>
              <a:rPr lang="en-GB" dirty="0" smtClean="0"/>
              <a:t>Chapter 6 summary.</a:t>
            </a:r>
            <a:endParaRPr lang="en-GB" dirty="0"/>
          </a:p>
        </p:txBody>
      </p:sp>
    </p:spTree>
    <p:extLst>
      <p:ext uri="{BB962C8B-B14F-4D97-AF65-F5344CB8AC3E}">
        <p14:creationId xmlns:p14="http://schemas.microsoft.com/office/powerpoint/2010/main" val="262430267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xfrm>
            <a:off x="3884613" y="8685213"/>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8E9B39A-C190-4AF9-95F6-1FA09C52F633}" type="slidenum">
              <a:rPr lang="en-US" altLang="en-US" sz="1200">
                <a:latin typeface="Arial" panose="020B0604020202020204" pitchFamily="34" charset="0"/>
              </a:rPr>
              <a:pPr/>
              <a:t>56</a:t>
            </a:fld>
            <a:endParaRPr lang="en-US" altLang="en-US" sz="1200">
              <a:latin typeface="Arial" panose="020B0604020202020204" pitchFamily="34" charset="0"/>
            </a:endParaRPr>
          </a:p>
        </p:txBody>
      </p:sp>
      <p:sp>
        <p:nvSpPr>
          <p:cNvPr id="39939" name="Rectangle 2"/>
          <p:cNvSpPr>
            <a:spLocks noRot="1" noChangeArrowheads="1" noTextEdit="1"/>
          </p:cNvSpPr>
          <p:nvPr>
            <p:ph type="sldImg"/>
          </p:nvPr>
        </p:nvSpPr>
        <p:spPr>
          <a:xfrm>
            <a:off x="1150938" y="692150"/>
            <a:ext cx="4556125" cy="3416300"/>
          </a:xfrm>
          <a:ln/>
        </p:spPr>
      </p:sp>
      <p:sp>
        <p:nvSpPr>
          <p:cNvPr id="39940"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90290816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80E82FE1-688F-4091-8AC9-BEC5A5AF6757}" type="slidenum">
              <a:rPr lang="en-US" altLang="en-US"/>
              <a:pPr/>
              <a:t>57</a:t>
            </a:fld>
            <a:endParaRPr lang="en-US" altLang="en-US"/>
          </a:p>
        </p:txBody>
      </p:sp>
      <p:sp>
        <p:nvSpPr>
          <p:cNvPr id="10242" name="Rectangle 2"/>
          <p:cNvSpPr>
            <a:spLocks noRot="1" noChangeArrowheads="1" noTextEdit="1"/>
          </p:cNvSpPr>
          <p:nvPr>
            <p:ph type="sldImg"/>
          </p:nvPr>
        </p:nvSpPr>
        <p:spPr>
          <a:xfrm>
            <a:off x="1150938" y="692150"/>
            <a:ext cx="4556125" cy="3416300"/>
          </a:xfrm>
          <a:ln/>
        </p:spPr>
      </p:sp>
      <p:sp>
        <p:nvSpPr>
          <p:cNvPr id="102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4252357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E82D27BC-23B8-4CC1-8DA1-B968CED8A1EE}" type="slidenum">
              <a:rPr lang="en-US" altLang="en-US"/>
              <a:pPr/>
              <a:t>58</a:t>
            </a:fld>
            <a:endParaRPr lang="en-US" altLang="en-US"/>
          </a:p>
        </p:txBody>
      </p:sp>
      <p:sp>
        <p:nvSpPr>
          <p:cNvPr id="130050" name="Rectangle 2"/>
          <p:cNvSpPr>
            <a:spLocks noRot="1" noChangeArrowheads="1" noTextEdit="1"/>
          </p:cNvSpPr>
          <p:nvPr>
            <p:ph type="sldImg"/>
          </p:nvPr>
        </p:nvSpPr>
        <p:spPr>
          <a:xfrm>
            <a:off x="1150938" y="692150"/>
            <a:ext cx="4556125" cy="3416300"/>
          </a:xfrm>
          <a:ln/>
        </p:spPr>
      </p:sp>
      <p:sp>
        <p:nvSpPr>
          <p:cNvPr id="1300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4451501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7A647472-5D72-4095-9BD0-C2C28C3142B5}" type="slidenum">
              <a:rPr lang="en-US" altLang="en-US"/>
              <a:pPr/>
              <a:t>59</a:t>
            </a:fld>
            <a:endParaRPr lang="en-US" altLang="en-US"/>
          </a:p>
        </p:txBody>
      </p:sp>
      <p:sp>
        <p:nvSpPr>
          <p:cNvPr id="132098" name="Rectangle 2"/>
          <p:cNvSpPr>
            <a:spLocks noRot="1" noChangeArrowheads="1" noTextEdit="1"/>
          </p:cNvSpPr>
          <p:nvPr>
            <p:ph type="sldImg"/>
          </p:nvPr>
        </p:nvSpPr>
        <p:spPr>
          <a:xfrm>
            <a:off x="1150938" y="692150"/>
            <a:ext cx="4556125" cy="3416300"/>
          </a:xfrm>
          <a:ln/>
        </p:spPr>
      </p:sp>
      <p:sp>
        <p:nvSpPr>
          <p:cNvPr id="1320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145620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6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4</a:t>
            </a:r>
          </a:p>
        </p:txBody>
      </p:sp>
      <p:sp>
        <p:nvSpPr>
          <p:cNvPr id="1126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6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70" name="Rectangle 6"/>
          <p:cNvSpPr>
            <a:spLocks noGrp="1" noRot="1" noChangeAspect="1" noChangeArrowheads="1" noTextEdit="1"/>
          </p:cNvSpPr>
          <p:nvPr>
            <p:ph type="sldImg"/>
          </p:nvPr>
        </p:nvSpPr>
        <p:spPr>
          <a:xfrm>
            <a:off x="1150938" y="692150"/>
            <a:ext cx="4556125" cy="3416300"/>
          </a:xfrm>
          <a:ln cap="flat"/>
        </p:spPr>
      </p:sp>
      <p:sp>
        <p:nvSpPr>
          <p:cNvPr id="11271"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Table 11.2 summarizes key identities of Boolean algebra. The equations have been arranged in two columns to show the complementary, or dual, nature of the AND and OR operations. There are two classes of identities: basic rules (or </a:t>
            </a:r>
            <a:r>
              <a:rPr lang="en-US" sz="1200" i="1" kern="1200" dirty="0" smtClean="0">
                <a:solidFill>
                  <a:schemeClr val="tx1"/>
                </a:solidFill>
                <a:latin typeface="Times New Roman" pitchFamily="-1" charset="0"/>
                <a:ea typeface="+mn-ea"/>
                <a:cs typeface="+mn-cs"/>
              </a:rPr>
              <a:t>postulates), </a:t>
            </a:r>
            <a:r>
              <a:rPr lang="en-US" sz="1200" kern="1200" dirty="0" smtClean="0">
                <a:solidFill>
                  <a:schemeClr val="tx1"/>
                </a:solidFill>
                <a:latin typeface="Times New Roman" pitchFamily="-1" charset="0"/>
                <a:ea typeface="+mn-ea"/>
                <a:cs typeface="+mn-cs"/>
              </a:rPr>
              <a:t>which are stated without proof, and other identities that can be derived from the basic postulates. The postulates define the way in which Boolean expressions are interpreted. </a:t>
            </a:r>
            <a:endParaRPr lang="en-US" dirty="0" smtClean="0"/>
          </a:p>
          <a:p>
            <a:r>
              <a:rPr lang="en-US" sz="1200" kern="1200" dirty="0" smtClean="0">
                <a:solidFill>
                  <a:schemeClr val="tx1"/>
                </a:solidFill>
                <a:latin typeface="Times New Roman" pitchFamily="-1" charset="0"/>
                <a:ea typeface="+mn-ea"/>
                <a:cs typeface="+mn-cs"/>
              </a:rPr>
              <a:t>The two bottommost expressions are referred to as DeMorgan’s theorem. </a:t>
            </a:r>
          </a:p>
          <a:p>
            <a:endParaRPr lang="en-US" sz="1200" b="1"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reader is invited to verify the expressions in Table 11.2 by substituting actual values (1s and 0s) for the variables A, B, and C. </a:t>
            </a:r>
            <a:endParaRPr lang="en-US" dirty="0" smtClean="0"/>
          </a:p>
          <a:p>
            <a:endParaRPr lang="en-GB" b="1" dirty="0"/>
          </a:p>
        </p:txBody>
      </p:sp>
    </p:spTree>
    <p:extLst>
      <p:ext uri="{BB962C8B-B14F-4D97-AF65-F5344CB8AC3E}">
        <p14:creationId xmlns:p14="http://schemas.microsoft.com/office/powerpoint/2010/main" val="15929772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55000" lnSpcReduction="20000"/>
          </a:bodyPr>
          <a:lstStyle/>
          <a:p>
            <a:r>
              <a:rPr lang="en-US" sz="1200" kern="1200" dirty="0" smtClean="0">
                <a:solidFill>
                  <a:schemeClr val="tx1"/>
                </a:solidFill>
                <a:latin typeface="Times New Roman" pitchFamily="-1" charset="0"/>
                <a:ea typeface="+mn-ea"/>
                <a:cs typeface="+mn-cs"/>
              </a:rPr>
              <a:t>The fundamental building block of all digital logic circuits is the gate. Logical functions are implemented by the interconnection of gates.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 gate is an electronic circuit that produces an output signal that is a simple Boolean operation on its input signals. The basic gates used in digital logic are AND, OR, NOT, NAND, NOR, and XOR. Figure 11.1 depicts these six gates. Each gate is defined in three ways: graphic symbol, algebraic notation, and truth table. The symbology used in this chapter is from the IEEE standard, IEEE Std 91. Note that the inversion (NOT) operation is indicated by a circle.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Each gate shown in Figure 11.1 has one or two inputs and one output. However, as indicated in Table 11.1b, all of the gates except NOT can have more than two inputs. Thus, (X + Y + Z) can be implemented with a single </a:t>
            </a:r>
            <a:r>
              <a:rPr lang="en-US" sz="1200" b="1" kern="1200" dirty="0" smtClean="0">
                <a:solidFill>
                  <a:schemeClr val="tx1"/>
                </a:solidFill>
                <a:latin typeface="Times New Roman" pitchFamily="-1" charset="0"/>
                <a:ea typeface="+mn-ea"/>
                <a:cs typeface="+mn-cs"/>
              </a:rPr>
              <a:t>OR gate </a:t>
            </a:r>
            <a:r>
              <a:rPr lang="en-US" sz="1200" kern="1200" dirty="0" smtClean="0">
                <a:solidFill>
                  <a:schemeClr val="tx1"/>
                </a:solidFill>
                <a:latin typeface="Times New Roman" pitchFamily="-1" charset="0"/>
                <a:ea typeface="+mn-ea"/>
                <a:cs typeface="+mn-cs"/>
              </a:rPr>
              <a:t>with three inputs. When one or more of the values at the input are changed, the correct output signal appears almost instantaneously, delayed only by the propagation time of signals through the gate (known as the </a:t>
            </a:r>
            <a:r>
              <a:rPr lang="en-US" sz="1200" i="1" kern="1200" dirty="0" smtClean="0">
                <a:solidFill>
                  <a:schemeClr val="tx1"/>
                </a:solidFill>
                <a:latin typeface="Times New Roman" pitchFamily="-1" charset="0"/>
                <a:ea typeface="+mn-ea"/>
                <a:cs typeface="+mn-cs"/>
              </a:rPr>
              <a:t>gate delay). </a:t>
            </a:r>
            <a:r>
              <a:rPr lang="en-US" sz="1200" kern="1200" dirty="0" smtClean="0">
                <a:solidFill>
                  <a:schemeClr val="tx1"/>
                </a:solidFill>
                <a:latin typeface="Times New Roman" pitchFamily="-1" charset="0"/>
                <a:ea typeface="+mn-ea"/>
                <a:cs typeface="+mn-cs"/>
              </a:rPr>
              <a:t>The significance of this delay is discussed in Section 11.3. In some cases, a gate is implemented with two outputs, one output being the negation of the other output.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Here we introduce a common term: we say that to </a:t>
            </a:r>
            <a:r>
              <a:rPr lang="en-US" sz="1200" b="1" kern="1200" dirty="0" smtClean="0">
                <a:solidFill>
                  <a:schemeClr val="tx1"/>
                </a:solidFill>
                <a:latin typeface="Times New Roman" pitchFamily="-1" charset="0"/>
                <a:ea typeface="+mn-ea"/>
                <a:cs typeface="+mn-cs"/>
              </a:rPr>
              <a:t>assert </a:t>
            </a:r>
            <a:r>
              <a:rPr lang="en-US" sz="1200" kern="1200" dirty="0" smtClean="0">
                <a:solidFill>
                  <a:schemeClr val="tx1"/>
                </a:solidFill>
                <a:latin typeface="Times New Roman" pitchFamily="-1" charset="0"/>
                <a:ea typeface="+mn-ea"/>
                <a:cs typeface="+mn-cs"/>
              </a:rPr>
              <a:t>a signal is to cause a signal line to make a transition from its logically false (0) state to its logically true (1) state. The true (1) state is either a high or low voltage state, depending on the type of electronic circuitry.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Typically, not all gate types are used in implementation. Design and fabrication are simpler if only one or two types of gates are used. Thus, it is important to identify </a:t>
            </a:r>
            <a:r>
              <a:rPr lang="en-US" sz="1200" i="1" kern="1200" dirty="0" smtClean="0">
                <a:solidFill>
                  <a:schemeClr val="tx1"/>
                </a:solidFill>
                <a:latin typeface="Times New Roman" pitchFamily="-1" charset="0"/>
                <a:ea typeface="+mn-ea"/>
                <a:cs typeface="+mn-cs"/>
              </a:rPr>
              <a:t>functionally complete </a:t>
            </a:r>
            <a:r>
              <a:rPr lang="en-US" sz="1200" kern="1200" dirty="0" smtClean="0">
                <a:solidFill>
                  <a:schemeClr val="tx1"/>
                </a:solidFill>
                <a:latin typeface="Times New Roman" pitchFamily="-1" charset="0"/>
                <a:ea typeface="+mn-ea"/>
                <a:cs typeface="+mn-cs"/>
              </a:rPr>
              <a:t>sets of gates. This means that any Boolean function can be implemented using only the gates in the set. The following are functionally complete sets: </a:t>
            </a:r>
            <a:endParaRPr lang="en-US" dirty="0" smtClean="0"/>
          </a:p>
          <a:p>
            <a:endParaRPr lang="en-US" sz="1200" kern="1200" dirty="0" smtClean="0">
              <a:solidFill>
                <a:schemeClr val="tx1"/>
              </a:solidFill>
              <a:latin typeface="Times New Roman" pitchFamily="-1" charset="0"/>
              <a:ea typeface="+mn-ea"/>
              <a:cs typeface="+mn-cs"/>
            </a:endParaRPr>
          </a:p>
          <a:p>
            <a:pPr>
              <a:buFont typeface="Arial"/>
              <a:buChar char="•"/>
            </a:pPr>
            <a:r>
              <a:rPr lang="en-US" sz="1200" kern="1200" dirty="0" smtClean="0">
                <a:solidFill>
                  <a:schemeClr val="tx1"/>
                </a:solidFill>
                <a:latin typeface="Times New Roman" pitchFamily="-1" charset="0"/>
                <a:ea typeface="+mn-ea"/>
                <a:cs typeface="+mn-cs"/>
              </a:rPr>
              <a:t>AND, OR, NOT </a:t>
            </a:r>
          </a:p>
          <a:p>
            <a:pPr>
              <a:buFont typeface="Arial"/>
              <a:buChar char="•"/>
            </a:pPr>
            <a:r>
              <a:rPr lang="en-US" sz="1200" kern="1200" dirty="0" smtClean="0">
                <a:solidFill>
                  <a:schemeClr val="tx1"/>
                </a:solidFill>
                <a:latin typeface="Times New Roman" pitchFamily="-1" charset="0"/>
                <a:ea typeface="+mn-ea"/>
                <a:cs typeface="+mn-cs"/>
              </a:rPr>
              <a:t>AND, NOT </a:t>
            </a:r>
          </a:p>
          <a:p>
            <a:pPr>
              <a:buFont typeface="Arial"/>
              <a:buChar char="•"/>
            </a:pPr>
            <a:r>
              <a:rPr lang="en-US" sz="1200" kern="1200" dirty="0" smtClean="0">
                <a:solidFill>
                  <a:schemeClr val="tx1"/>
                </a:solidFill>
                <a:latin typeface="Times New Roman" pitchFamily="-1" charset="0"/>
                <a:ea typeface="+mn-ea"/>
                <a:cs typeface="+mn-cs"/>
              </a:rPr>
              <a:t>OR, NOT </a:t>
            </a:r>
          </a:p>
          <a:p>
            <a:pPr>
              <a:buFont typeface="Arial"/>
              <a:buChar char="•"/>
            </a:pPr>
            <a:r>
              <a:rPr lang="en-US" sz="1200" kern="1200" dirty="0" smtClean="0">
                <a:solidFill>
                  <a:schemeClr val="tx1"/>
                </a:solidFill>
                <a:latin typeface="Times New Roman" pitchFamily="-1" charset="0"/>
                <a:ea typeface="+mn-ea"/>
                <a:cs typeface="+mn-cs"/>
              </a:rPr>
              <a:t>NAND </a:t>
            </a:r>
          </a:p>
          <a:p>
            <a:pPr>
              <a:buFont typeface="Arial"/>
              <a:buChar char="•"/>
            </a:pPr>
            <a:r>
              <a:rPr lang="en-US" sz="1200" kern="1200" dirty="0" smtClean="0">
                <a:solidFill>
                  <a:schemeClr val="tx1"/>
                </a:solidFill>
                <a:latin typeface="Times New Roman" pitchFamily="-1" charset="0"/>
                <a:ea typeface="+mn-ea"/>
                <a:cs typeface="+mn-cs"/>
              </a:rPr>
              <a:t>NOR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It should be clear that AND, OR, and NOT gates constitute a functionally complete set, because they represent the three operations of Boolean algebra. For the AND and NOT gates to form a functionally complete set, there must be a way to synthesize the OR operation from the AND and NOT operations. This can be done by applying DeMorgan’s theorem.</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Similarly, the OR and NOT operations are functionally complete because they can be used to synthesize the AND operation. </a:t>
            </a:r>
            <a:endParaRPr lang="en-US" dirty="0" smtClean="0"/>
          </a:p>
          <a:p>
            <a:endParaRPr lang="en-US" dirty="0"/>
          </a:p>
        </p:txBody>
      </p:sp>
    </p:spTree>
    <p:extLst>
      <p:ext uri="{BB962C8B-B14F-4D97-AF65-F5344CB8AC3E}">
        <p14:creationId xmlns:p14="http://schemas.microsoft.com/office/powerpoint/2010/main" val="33661852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Figure 11.2 shows how the AND, OR, and NOT functions can be implemented solely with NAND gates.</a:t>
            </a:r>
            <a:endParaRPr lang="en-US" dirty="0" smtClean="0"/>
          </a:p>
        </p:txBody>
      </p:sp>
    </p:spTree>
    <p:extLst>
      <p:ext uri="{BB962C8B-B14F-4D97-AF65-F5344CB8AC3E}">
        <p14:creationId xmlns:p14="http://schemas.microsoft.com/office/powerpoint/2010/main" val="1350478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Figure 11.3 shows the same thing for NOR gates. For this reason, digital circuits can be, and frequently are, implemented solely with NAND gates or solely with NOR gates.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With gates, we have reached the most primitive circuit level of computer hardware. An examination of the transistor combinations used to construct gates departs from that realm and enters the realm of electrical engineering. For our purposes, however, we are content to describe how gates can be used as building blocks to implement the essential logical circuits of a digital computer. </a:t>
            </a:r>
            <a:endParaRPr lang="en-US" dirty="0" smtClean="0"/>
          </a:p>
          <a:p>
            <a:endParaRPr lang="en-US" dirty="0"/>
          </a:p>
        </p:txBody>
      </p:sp>
    </p:spTree>
    <p:extLst>
      <p:ext uri="{BB962C8B-B14F-4D97-AF65-F5344CB8AC3E}">
        <p14:creationId xmlns:p14="http://schemas.microsoft.com/office/powerpoint/2010/main" val="142305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1C04C4D9-B721-416B-8577-D7DEE36F49A6}" type="datetime1">
              <a:rPr lang="en-US"/>
              <a:pPr/>
              <a:t>10/18/2017</a:t>
            </a:fld>
            <a:endParaRPr/>
          </a:p>
        </p:txBody>
      </p:sp>
      <p:sp>
        <p:nvSpPr>
          <p:cNvPr id="6" name="Footer Placeholder 5"/>
          <p:cNvSpPr>
            <a:spLocks noGrp="1"/>
          </p:cNvSpPr>
          <p:nvPr>
            <p:ph type="ftr" sz="quarter" idx="11"/>
          </p:nvPr>
        </p:nvSpPr>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1B10C791-6992-4CCF-A244-B250C8BB22F1}" type="datetime1">
              <a:rPr lang="en-US"/>
              <a:pPr/>
              <a:t>10/18/2017</a:t>
            </a:fld>
            <a:endParaRPr/>
          </a:p>
        </p:txBody>
      </p:sp>
      <p:sp>
        <p:nvSpPr>
          <p:cNvPr id="4" name="Footer Placeholder 3"/>
          <p:cNvSpPr>
            <a:spLocks noGrp="1"/>
          </p:cNvSpPr>
          <p:nvPr>
            <p:ph type="ftr" sz="quarter" idx="11"/>
          </p:nvPr>
        </p:nvSpPr>
        <p:spPr/>
        <p:txBody>
          <a:bodyPr/>
          <a:lstStyle/>
          <a:p>
            <a:r>
              <a:rPr/>
              <a:t>
              </a:t>
            </a: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51420578-B892-4967-98F8-D0B4A045ADFD}" type="datetime1">
              <a:rPr lang="en-US"/>
              <a:pPr/>
              <a:t>10/18/2017</a:t>
            </a:fld>
            <a:endParaRPr/>
          </a:p>
        </p:txBody>
      </p:sp>
      <p:sp>
        <p:nvSpPr>
          <p:cNvPr id="3" name="Footer Placeholder 2"/>
          <p:cNvSpPr>
            <a:spLocks noGrp="1"/>
          </p:cNvSpPr>
          <p:nvPr>
            <p:ph type="ftr" sz="quarter" idx="11"/>
          </p:nvPr>
        </p:nvSpPr>
        <p:spPr/>
        <p:txBody>
          <a:bodyPr/>
          <a:lstStyle/>
          <a:p>
            <a:r>
              <a:rPr/>
              <a:t>
              </a:t>
            </a: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CBDCDF1B-54EC-4432-8649-0FE40DD46F86}" type="datetime1">
              <a:rPr lang="en-US"/>
              <a:pPr/>
              <a:t>10/18/2017</a:t>
            </a:fld>
            <a:endParaRPr/>
          </a:p>
        </p:txBody>
      </p:sp>
      <p:sp>
        <p:nvSpPr>
          <p:cNvPr id="6" name="Footer Placeholder 5"/>
          <p:cNvSpPr>
            <a:spLocks noGrp="1"/>
          </p:cNvSpPr>
          <p:nvPr>
            <p:ph type="ftr" sz="quarter" idx="11"/>
          </p:nvPr>
        </p:nvSpPr>
        <p:spPr>
          <a:xfrm>
            <a:off x="3859305" y="6423585"/>
            <a:ext cx="3316941" cy="365125"/>
          </a:xfrm>
        </p:spPr>
        <p:txBody>
          <a:bodyPr/>
          <a:lstStyle/>
          <a:p>
            <a:r>
              <a:rPr/>
              <a:t>
              </a:t>
            </a: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CDA6A0B-D499-425D-9760-7E378B1D24E7}" type="datetime1">
              <a:rPr lang="en-US"/>
              <a:pPr/>
              <a:t>10/18/2017</a:t>
            </a:fld>
            <a:endParaRPr/>
          </a:p>
        </p:txBody>
      </p:sp>
      <p:sp>
        <p:nvSpPr>
          <p:cNvPr id="6" name="Footer Placeholder 5"/>
          <p:cNvSpPr>
            <a:spLocks noGrp="1"/>
          </p:cNvSpPr>
          <p:nvPr>
            <p:ph type="ftr" sz="quarter" idx="11"/>
          </p:nvPr>
        </p:nvSpPr>
        <p:spPr>
          <a:xfrm>
            <a:off x="4191000" y="6423585"/>
            <a:ext cx="3005138" cy="365125"/>
          </a:xfrm>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81B2FE-6867-4DAE-B4E4-C2A1A38F9C0D}" type="datetime1">
              <a:rPr lang="en-US"/>
              <a:pPr/>
              <a:t>10/18/2017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5CBBBDE9-5D16-425E-B13A-2B2E02B8AFC8}" type="datetime1">
              <a:rPr lang="en-US"/>
              <a:pPr/>
              <a:t>10/18/2017</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272344D9-246E-4D78-97F7-CDDE15C7C47A}" type="datetime1">
              <a:rPr lang="en-US"/>
              <a:pPr/>
              <a:t>10/18/2017</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546CB8D4-A311-4DB1-9E65-F6E7BA49F613}" type="datetime1">
              <a:rPr lang="en-US"/>
              <a:pPr/>
              <a:t>10/18/2017</a:t>
            </a:fld>
            <a:endParaRPr/>
          </a:p>
        </p:txBody>
      </p:sp>
      <p:sp>
        <p:nvSpPr>
          <p:cNvPr id="6" name="Footer Placeholder 5"/>
          <p:cNvSpPr>
            <a:spLocks noGrp="1"/>
          </p:cNvSpPr>
          <p:nvPr>
            <p:ph type="ftr" sz="quarter" idx="11"/>
          </p:nvPr>
        </p:nvSpPr>
        <p:spPr>
          <a:xfrm>
            <a:off x="4191000" y="6423585"/>
            <a:ext cx="3005138" cy="365125"/>
          </a:xfrm>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smtClean="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401B973-48D0-47D2-BD1A-81DAC74A0928}" type="datetime1">
              <a:rPr lang="en-US"/>
              <a:pPr/>
              <a:t>10/18/2017</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89870FB-149D-4255-9221-CF258F891615}" type="datetime1">
              <a:rPr lang="en-US"/>
              <a:pPr/>
              <a:t>10/18/2017</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3714E26-7EC0-4FCC-8AD8-71E9EC27DEDB}" type="datetime1">
              <a:rPr lang="en-US"/>
              <a:pPr/>
              <a:t>10/18/2017</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cSld name="1_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userDrawn="1"/>
        </p:nvSpPr>
        <p:spPr bwMode="auto">
          <a:xfrm>
            <a:off x="0" y="2330450"/>
            <a:ext cx="8991600" cy="2241550"/>
          </a:xfrm>
          <a:prstGeom prst="rect">
            <a:avLst/>
          </a:prstGeom>
          <a:gradFill rotWithShape="1">
            <a:gsLst>
              <a:gs pos="0">
                <a:srgbClr val="3399FF"/>
              </a:gs>
              <a:gs pos="50000">
                <a:schemeClr val="hlink"/>
              </a:gs>
              <a:gs pos="100000">
                <a:srgbClr val="3399FF"/>
              </a:gs>
            </a:gsLst>
            <a:lin ang="2700000" scaled="1"/>
          </a:gra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3" name="Rectangle 14"/>
          <p:cNvSpPr>
            <a:spLocks noChangeArrowheads="1"/>
          </p:cNvSpPr>
          <p:nvPr userDrawn="1"/>
        </p:nvSpPr>
        <p:spPr bwMode="auto">
          <a:xfrm>
            <a:off x="457200" y="457200"/>
            <a:ext cx="8153400" cy="5791200"/>
          </a:xfrm>
          <a:prstGeom prst="rect">
            <a:avLst/>
          </a:prstGeom>
          <a:solidFill>
            <a:srgbClr val="FFFFFF"/>
          </a:solidFill>
          <a:ln w="28575">
            <a:solidFill>
              <a:srgbClr val="9966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 name="Text Box 15"/>
          <p:cNvSpPr txBox="1">
            <a:spLocks noChangeArrowheads="1"/>
          </p:cNvSpPr>
          <p:nvPr userDrawn="1"/>
        </p:nvSpPr>
        <p:spPr bwMode="auto">
          <a:xfrm>
            <a:off x="3886200" y="6400800"/>
            <a:ext cx="5105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200">
                <a:solidFill>
                  <a:srgbClr val="996633"/>
                </a:solidFill>
              </a:rPr>
              <a:t>© 2009 Pearson Education, Upper Saddle River, NJ 07458. All Rights Reserved</a:t>
            </a:r>
          </a:p>
        </p:txBody>
      </p:sp>
      <p:sp>
        <p:nvSpPr>
          <p:cNvPr id="5" name="Text Box 16"/>
          <p:cNvSpPr txBox="1">
            <a:spLocks noChangeArrowheads="1"/>
          </p:cNvSpPr>
          <p:nvPr userDrawn="1"/>
        </p:nvSpPr>
        <p:spPr bwMode="auto">
          <a:xfrm>
            <a:off x="152400" y="6400800"/>
            <a:ext cx="2819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200" b="1">
                <a:solidFill>
                  <a:srgbClr val="FFFFFF"/>
                </a:solidFill>
              </a:rPr>
              <a:t>Floyd, Digital Fundamentals, 10</a:t>
            </a:r>
            <a:r>
              <a:rPr lang="en-US" altLang="en-US" sz="1200" b="1" baseline="30000">
                <a:solidFill>
                  <a:srgbClr val="FFFFFF"/>
                </a:solidFill>
              </a:rPr>
              <a:t>th</a:t>
            </a:r>
            <a:r>
              <a:rPr lang="en-US" altLang="en-US" sz="1200" b="1">
                <a:solidFill>
                  <a:srgbClr val="FFFFFF"/>
                </a:solidFill>
              </a:rPr>
              <a:t> ed</a:t>
            </a:r>
          </a:p>
        </p:txBody>
      </p:sp>
    </p:spTree>
    <p:extLst>
      <p:ext uri="{BB962C8B-B14F-4D97-AF65-F5344CB8AC3E}">
        <p14:creationId xmlns:p14="http://schemas.microsoft.com/office/powerpoint/2010/main" val="3880037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75AD331-B61B-42C1-B285-1046175C3B63}" type="datetime1">
              <a:rPr lang="en-US"/>
              <a:pPr/>
              <a:t>10/18/2017</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642DA821-B647-4F8C-84A0-7D19D85CB385}" type="datetime1">
              <a:rPr lang="en-US"/>
              <a:pPr/>
              <a:t>10/18/2017</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r>
              <a:rPr/>
              <a:t>
              </a:t>
            </a: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smtClean="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B77F108C-2518-4D60-9FAF-6346FD9D7826}" type="datetime1">
              <a:rPr lang="en-US"/>
              <a:pPr/>
              <a:t>10/18/2017</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r>
              <a:rPr/>
              <a:t>
              </a:t>
            </a: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DDE52B54-BC1D-466E-98B4-B0082340936C}" type="datetime1">
              <a:rPr lang="en-US"/>
              <a:pPr/>
              <a:t>10/18/2017</a:t>
            </a:fld>
            <a:endParaRPr/>
          </a:p>
        </p:txBody>
      </p:sp>
      <p:sp>
        <p:nvSpPr>
          <p:cNvPr id="6" name="Footer Placeholder 5"/>
          <p:cNvSpPr>
            <a:spLocks noGrp="1"/>
          </p:cNvSpPr>
          <p:nvPr>
            <p:ph type="ftr" sz="quarter" idx="11"/>
          </p:nvPr>
        </p:nvSpPr>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A1508C9F-E380-43A3-ADC1-0217F1EB7573}" type="datetime1">
              <a:rPr lang="en-US"/>
              <a:pPr/>
              <a:t>10/18/2017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2C868E7-101B-4C6B-9C4C-A85A7CD6FD99}" type="datetime1">
              <a:rPr lang="en-US"/>
              <a:pPr/>
              <a:t>10/18/2017</a:t>
            </a:fld>
            <a:endParaRPr/>
          </a:p>
        </p:txBody>
      </p:sp>
      <p:sp>
        <p:nvSpPr>
          <p:cNvPr id="6" name="Footer Placeholder 5"/>
          <p:cNvSpPr>
            <a:spLocks noGrp="1"/>
          </p:cNvSpPr>
          <p:nvPr>
            <p:ph type="ftr" sz="quarter" idx="11"/>
          </p:nvPr>
        </p:nvSpPr>
        <p:spPr/>
        <p:txBody>
          <a:bodyPr/>
          <a:lstStyle/>
          <a:p>
            <a:r>
              <a:rPr/>
              <a:t>
              </a:t>
            </a: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B0C83FD2-B255-4F2A-ACF3-B969FC717B42}" type="datetime1">
              <a:rPr lang="en-US"/>
              <a:pPr/>
              <a:t>10/18/2017</a:t>
            </a:fld>
            <a:endParaRPr/>
          </a:p>
        </p:txBody>
      </p:sp>
      <p:sp>
        <p:nvSpPr>
          <p:cNvPr id="6" name="Footer Placeholder 5"/>
          <p:cNvSpPr>
            <a:spLocks noGrp="1"/>
          </p:cNvSpPr>
          <p:nvPr>
            <p:ph type="ftr" sz="quarter" idx="11"/>
          </p:nvPr>
        </p:nvSpPr>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7E6C1EDB-CE87-4BA6-95D9-AD3AE9C734F7}" type="datetime1">
              <a:rPr lang="en-US"/>
              <a:pPr/>
              <a:t>10/18/2017</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r>
              <a:rPr/>
              <a:t>
              </a:t>
            </a: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 id="2147483687" r:id="rId19"/>
    <p:sldLayoutId id="2147483688" r:id="rId20"/>
    <p:sldLayoutId id="2147483689" r:id="rId21"/>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df"/><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df"/><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9.pdf"/><Relationship Id="rId2" Type="http://schemas.openxmlformats.org/officeDocument/2006/relationships/notesSlide" Target="../notesSlides/notesSlide14.xml"/><Relationship Id="rId1" Type="http://schemas.openxmlformats.org/officeDocument/2006/relationships/slideLayout" Target="../slideLayouts/slideLayout15.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21.pdf"/><Relationship Id="rId2" Type="http://schemas.openxmlformats.org/officeDocument/2006/relationships/notesSlide" Target="../notesSlides/notesSlide15.xml"/><Relationship Id="rId1" Type="http://schemas.openxmlformats.org/officeDocument/2006/relationships/slideLayout" Target="../slideLayouts/slideLayout15.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23.pdf"/><Relationship Id="rId2" Type="http://schemas.openxmlformats.org/officeDocument/2006/relationships/notesSlide" Target="../notesSlides/notesSlide16.xml"/><Relationship Id="rId1" Type="http://schemas.openxmlformats.org/officeDocument/2006/relationships/slideLayout" Target="../slideLayouts/slideLayout15.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25.pdf"/><Relationship Id="rId2" Type="http://schemas.openxmlformats.org/officeDocument/2006/relationships/notesSlide" Target="../notesSlides/notesSlide17.xml"/><Relationship Id="rId1" Type="http://schemas.openxmlformats.org/officeDocument/2006/relationships/slideLayout" Target="../slideLayouts/slideLayout15.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27.pd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29.pdf"/><Relationship Id="rId2" Type="http://schemas.openxmlformats.org/officeDocument/2006/relationships/notesSlide" Target="../notesSlides/notesSlide19.xml"/><Relationship Id="rId1" Type="http://schemas.openxmlformats.org/officeDocument/2006/relationships/slideLayout" Target="../slideLayouts/slideLayout15.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19.png"/><Relationship Id="rId5" Type="http://schemas.openxmlformats.org/officeDocument/2006/relationships/package" Target="../embeddings/Microsoft_Word_Document3.docx"/><Relationship Id="rId4" Type="http://schemas.openxmlformats.org/officeDocument/2006/relationships/oleObject" Target="../embeddings/oleObject3.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20.png"/><Relationship Id="rId5" Type="http://schemas.openxmlformats.org/officeDocument/2006/relationships/package" Target="../embeddings/Microsoft_Word_Document4.docx"/><Relationship Id="rId4" Type="http://schemas.openxmlformats.org/officeDocument/2006/relationships/oleObject" Target="../embeddings/oleObject4.bin"/></Relationships>
</file>

<file path=ppt/slides/_rels/slide22.xml.rels><?xml version="1.0" encoding="UTF-8" standalone="yes"?>
<Relationships xmlns="http://schemas.openxmlformats.org/package/2006/relationships"><Relationship Id="rId3" Type="http://schemas.openxmlformats.org/officeDocument/2006/relationships/image" Target="../media/image33.pdf"/><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35.pdf"/><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3.png"/><Relationship Id="rId5" Type="http://schemas.openxmlformats.org/officeDocument/2006/relationships/package" Target="../embeddings/Microsoft_Word_Document5.docx"/><Relationship Id="rId4" Type="http://schemas.openxmlformats.org/officeDocument/2006/relationships/oleObject" Target="../embeddings/oleObject5.bin"/></Relationships>
</file>

<file path=ppt/slides/_rels/slide25.xml.rels><?xml version="1.0" encoding="UTF-8" standalone="yes"?>
<Relationships xmlns="http://schemas.openxmlformats.org/package/2006/relationships"><Relationship Id="rId3" Type="http://schemas.openxmlformats.org/officeDocument/2006/relationships/image" Target="../media/image38.pdf"/><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40.pdf"/><Relationship Id="rId2" Type="http://schemas.openxmlformats.org/officeDocument/2006/relationships/notesSlide" Target="../notesSlides/notesSlide26.xml"/><Relationship Id="rId1" Type="http://schemas.openxmlformats.org/officeDocument/2006/relationships/slideLayout" Target="../slideLayouts/slideLayout13.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42.pdf"/><Relationship Id="rId2" Type="http://schemas.openxmlformats.org/officeDocument/2006/relationships/notesSlide" Target="../notesSlides/notesSlide27.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44.pdf"/><Relationship Id="rId2" Type="http://schemas.openxmlformats.org/officeDocument/2006/relationships/notesSlide" Target="../notesSlides/notesSlide28.xml"/><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5.xml"/><Relationship Id="rId1" Type="http://schemas.openxmlformats.org/officeDocument/2006/relationships/vmlDrawing" Target="../drawings/vmlDrawing5.vml"/><Relationship Id="rId6" Type="http://schemas.openxmlformats.org/officeDocument/2006/relationships/image" Target="../media/image28.png"/><Relationship Id="rId5" Type="http://schemas.openxmlformats.org/officeDocument/2006/relationships/package" Target="../embeddings/Microsoft_Word_Document6.docx"/><Relationship Id="rId4" Type="http://schemas.openxmlformats.org/officeDocument/2006/relationships/oleObject" Target="../embeddings/oleObject6.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2.xml"/><Relationship Id="rId1" Type="http://schemas.openxmlformats.org/officeDocument/2006/relationships/vmlDrawing" Target="../drawings/vmlDrawing6.vml"/><Relationship Id="rId6" Type="http://schemas.openxmlformats.org/officeDocument/2006/relationships/image" Target="../media/image29.png"/><Relationship Id="rId5" Type="http://schemas.openxmlformats.org/officeDocument/2006/relationships/package" Target="../embeddings/Microsoft_Word_Document7.docx"/><Relationship Id="rId4" Type="http://schemas.openxmlformats.org/officeDocument/2006/relationships/oleObject" Target="../embeddings/oleObject7.bin"/></Relationships>
</file>

<file path=ppt/slides/_rels/slide32.xml.rels><?xml version="1.0" encoding="UTF-8" standalone="yes"?>
<Relationships xmlns="http://schemas.openxmlformats.org/package/2006/relationships"><Relationship Id="rId3" Type="http://schemas.openxmlformats.org/officeDocument/2006/relationships/image" Target="../media/image48.pdf"/><Relationship Id="rId2" Type="http://schemas.openxmlformats.org/officeDocument/2006/relationships/notesSlide" Target="../notesSlides/notesSlide32.xml"/><Relationship Id="rId1" Type="http://schemas.openxmlformats.org/officeDocument/2006/relationships/slideLayout" Target="../slideLayouts/slideLayout12.xml"/><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3" Type="http://schemas.openxmlformats.org/officeDocument/2006/relationships/image" Target="../media/image50.pdf"/><Relationship Id="rId2" Type="http://schemas.openxmlformats.org/officeDocument/2006/relationships/notesSlide" Target="../notesSlides/notesSlide33.xml"/><Relationship Id="rId1" Type="http://schemas.openxmlformats.org/officeDocument/2006/relationships/slideLayout" Target="../slideLayouts/slideLayout13.xml"/><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3" Type="http://schemas.openxmlformats.org/officeDocument/2006/relationships/image" Target="../media/image52.pdf"/><Relationship Id="rId2" Type="http://schemas.openxmlformats.org/officeDocument/2006/relationships/notesSlide" Target="../notesSlides/notesSlide34.xml"/><Relationship Id="rId1" Type="http://schemas.openxmlformats.org/officeDocument/2006/relationships/slideLayout" Target="../slideLayouts/slideLayout12.xml"/><Relationship Id="rId4" Type="http://schemas.openxmlformats.org/officeDocument/2006/relationships/image" Target="../media/image32.png"/></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5.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4.pdf"/><Relationship Id="rId2" Type="http://schemas.openxmlformats.org/officeDocument/2006/relationships/notesSlide" Target="../notesSlides/notesSlide37.xml"/><Relationship Id="rId1" Type="http://schemas.openxmlformats.org/officeDocument/2006/relationships/slideLayout" Target="../slideLayouts/slideLayout13.xml"/><Relationship Id="rId4" Type="http://schemas.openxmlformats.org/officeDocument/2006/relationships/image" Target="../media/image33.png"/></Relationships>
</file>

<file path=ppt/slides/_rels/slide38.xml.rels><?xml version="1.0" encoding="UTF-8" standalone="yes"?>
<Relationships xmlns="http://schemas.openxmlformats.org/package/2006/relationships"><Relationship Id="rId3" Type="http://schemas.openxmlformats.org/officeDocument/2006/relationships/image" Target="../media/image56.pdf"/><Relationship Id="rId2" Type="http://schemas.openxmlformats.org/officeDocument/2006/relationships/notesSlide" Target="../notesSlides/notesSlide38.xml"/><Relationship Id="rId1" Type="http://schemas.openxmlformats.org/officeDocument/2006/relationships/slideLayout" Target="../slideLayouts/slideLayout9.xml"/><Relationship Id="rId4" Type="http://schemas.openxmlformats.org/officeDocument/2006/relationships/image" Target="../media/image34.png"/></Relationships>
</file>

<file path=ppt/slides/_rels/slide39.xml.rels><?xml version="1.0" encoding="UTF-8" standalone="yes"?>
<Relationships xmlns="http://schemas.openxmlformats.org/package/2006/relationships"><Relationship Id="rId3" Type="http://schemas.openxmlformats.org/officeDocument/2006/relationships/image" Target="../media/image58.pdf"/><Relationship Id="rId2" Type="http://schemas.openxmlformats.org/officeDocument/2006/relationships/notesSlide" Target="../notesSlides/notesSlide39.xml"/><Relationship Id="rId1" Type="http://schemas.openxmlformats.org/officeDocument/2006/relationships/slideLayout" Target="../slideLayouts/slideLayout12.xml"/><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0.pdf"/><Relationship Id="rId2" Type="http://schemas.openxmlformats.org/officeDocument/2006/relationships/notesSlide" Target="../notesSlides/notesSlide40.xml"/><Relationship Id="rId1" Type="http://schemas.openxmlformats.org/officeDocument/2006/relationships/slideLayout" Target="../slideLayouts/slideLayout12.xml"/><Relationship Id="rId4" Type="http://schemas.openxmlformats.org/officeDocument/2006/relationships/image" Target="../media/image36.png"/></Relationships>
</file>

<file path=ppt/slides/_rels/slide41.xml.rels><?xml version="1.0" encoding="UTF-8" standalone="yes"?>
<Relationships xmlns="http://schemas.openxmlformats.org/package/2006/relationships"><Relationship Id="rId3" Type="http://schemas.openxmlformats.org/officeDocument/2006/relationships/image" Target="../media/image62.pdf"/><Relationship Id="rId2" Type="http://schemas.openxmlformats.org/officeDocument/2006/relationships/notesSlide" Target="../notesSlides/notesSlide41.xml"/><Relationship Id="rId1" Type="http://schemas.openxmlformats.org/officeDocument/2006/relationships/slideLayout" Target="../slideLayouts/slideLayout12.xml"/><Relationship Id="rId4" Type="http://schemas.openxmlformats.org/officeDocument/2006/relationships/image" Target="../media/image37.png"/></Relationships>
</file>

<file path=ppt/slides/_rels/slide42.xml.rels><?xml version="1.0" encoding="UTF-8" standalone="yes"?>
<Relationships xmlns="http://schemas.openxmlformats.org/package/2006/relationships"><Relationship Id="rId3" Type="http://schemas.openxmlformats.org/officeDocument/2006/relationships/image" Target="../media/image64.pdf"/><Relationship Id="rId2" Type="http://schemas.openxmlformats.org/officeDocument/2006/relationships/notesSlide" Target="../notesSlides/notesSlide42.xml"/><Relationship Id="rId1" Type="http://schemas.openxmlformats.org/officeDocument/2006/relationships/slideLayout" Target="../slideLayouts/slideLayout12.xml"/><Relationship Id="rId4" Type="http://schemas.openxmlformats.org/officeDocument/2006/relationships/image" Target="../media/image38.png"/></Relationships>
</file>

<file path=ppt/slides/_rels/slide43.xml.rels><?xml version="1.0" encoding="UTF-8" standalone="yes"?>
<Relationships xmlns="http://schemas.openxmlformats.org/package/2006/relationships"><Relationship Id="rId3" Type="http://schemas.openxmlformats.org/officeDocument/2006/relationships/image" Target="../media/image66.pdf"/><Relationship Id="rId2" Type="http://schemas.openxmlformats.org/officeDocument/2006/relationships/notesSlide" Target="../notesSlides/notesSlide43.xml"/><Relationship Id="rId1" Type="http://schemas.openxmlformats.org/officeDocument/2006/relationships/slideLayout" Target="../slideLayouts/slideLayout13.xml"/><Relationship Id="rId4" Type="http://schemas.openxmlformats.org/officeDocument/2006/relationships/image" Target="../media/image39.png"/></Relationships>
</file>

<file path=ppt/slides/_rels/slide44.xml.rels><?xml version="1.0" encoding="UTF-8" standalone="yes"?>
<Relationships xmlns="http://schemas.openxmlformats.org/package/2006/relationships"><Relationship Id="rId3" Type="http://schemas.openxmlformats.org/officeDocument/2006/relationships/image" Target="../media/image68.pdf"/><Relationship Id="rId2" Type="http://schemas.openxmlformats.org/officeDocument/2006/relationships/notesSlide" Target="../notesSlides/notesSlide44.xml"/><Relationship Id="rId1" Type="http://schemas.openxmlformats.org/officeDocument/2006/relationships/slideLayout" Target="../slideLayouts/slideLayout12.xml"/><Relationship Id="rId4" Type="http://schemas.openxmlformats.org/officeDocument/2006/relationships/image" Target="../media/image40.png"/></Relationships>
</file>

<file path=ppt/slides/_rels/slide45.xml.rels><?xml version="1.0" encoding="UTF-8" standalone="yes"?>
<Relationships xmlns="http://schemas.openxmlformats.org/package/2006/relationships"><Relationship Id="rId3" Type="http://schemas.openxmlformats.org/officeDocument/2006/relationships/image" Target="../media/image70.pdf"/><Relationship Id="rId2" Type="http://schemas.openxmlformats.org/officeDocument/2006/relationships/notesSlide" Target="../notesSlides/notesSlide45.xml"/><Relationship Id="rId1" Type="http://schemas.openxmlformats.org/officeDocument/2006/relationships/slideLayout" Target="../slideLayouts/slideLayout12.xml"/><Relationship Id="rId4" Type="http://schemas.openxmlformats.org/officeDocument/2006/relationships/image" Target="../media/image41.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2.pdf"/><Relationship Id="rId2" Type="http://schemas.openxmlformats.org/officeDocument/2006/relationships/notesSlide" Target="../notesSlides/notesSlide47.xml"/><Relationship Id="rId1" Type="http://schemas.openxmlformats.org/officeDocument/2006/relationships/slideLayout" Target="../slideLayouts/slideLayout12.xml"/><Relationship Id="rId4" Type="http://schemas.openxmlformats.org/officeDocument/2006/relationships/image" Target="../media/image42.png"/></Relationships>
</file>

<file path=ppt/slides/_rels/slide48.xml.rels><?xml version="1.0" encoding="UTF-8" standalone="yes"?>
<Relationships xmlns="http://schemas.openxmlformats.org/package/2006/relationships"><Relationship Id="rId3" Type="http://schemas.openxmlformats.org/officeDocument/2006/relationships/image" Target="../media/image74.pdf"/><Relationship Id="rId2" Type="http://schemas.openxmlformats.org/officeDocument/2006/relationships/notesSlide" Target="../notesSlides/notesSlide48.xml"/><Relationship Id="rId1" Type="http://schemas.openxmlformats.org/officeDocument/2006/relationships/slideLayout" Target="../slideLayouts/slideLayout13.xml"/><Relationship Id="rId4" Type="http://schemas.openxmlformats.org/officeDocument/2006/relationships/image" Target="../media/image43.png"/></Relationships>
</file>

<file path=ppt/slides/_rels/slide4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package" Target="../embeddings/Microsoft_Word_Document2.docx"/><Relationship Id="rId3" Type="http://schemas.openxmlformats.org/officeDocument/2006/relationships/notesSlide" Target="../notesSlides/notesSlide5.xml"/><Relationship Id="rId7"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4.png"/><Relationship Id="rId5" Type="http://schemas.openxmlformats.org/officeDocument/2006/relationships/package" Target="../embeddings/Microsoft_Word_Document1.docx"/><Relationship Id="rId4" Type="http://schemas.openxmlformats.org/officeDocument/2006/relationships/oleObject" Target="../embeddings/oleObject1.bin"/><Relationship Id="rId9"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image" Target="../media/image77.pdf"/><Relationship Id="rId2" Type="http://schemas.openxmlformats.org/officeDocument/2006/relationships/notesSlide" Target="../notesSlides/notesSlide50.xml"/><Relationship Id="rId1" Type="http://schemas.openxmlformats.org/officeDocument/2006/relationships/slideLayout" Target="../slideLayouts/slideLayout13.xml"/><Relationship Id="rId4" Type="http://schemas.openxmlformats.org/officeDocument/2006/relationships/image" Target="../media/image45.png"/></Relationships>
</file>

<file path=ppt/slides/_rels/slide51.xml.rels><?xml version="1.0" encoding="UTF-8" standalone="yes"?>
<Relationships xmlns="http://schemas.openxmlformats.org/package/2006/relationships"><Relationship Id="rId3" Type="http://schemas.openxmlformats.org/officeDocument/2006/relationships/image" Target="../media/image79.pdf"/><Relationship Id="rId2" Type="http://schemas.openxmlformats.org/officeDocument/2006/relationships/notesSlide" Target="../notesSlides/notesSlide51.xml"/><Relationship Id="rId1" Type="http://schemas.openxmlformats.org/officeDocument/2006/relationships/slideLayout" Target="../slideLayouts/slideLayout13.xml"/><Relationship Id="rId4" Type="http://schemas.openxmlformats.org/officeDocument/2006/relationships/image" Target="../media/image46.png"/></Relationships>
</file>

<file path=ppt/slides/_rels/slide52.xml.rels><?xml version="1.0" encoding="UTF-8" standalone="yes"?>
<Relationships xmlns="http://schemas.openxmlformats.org/package/2006/relationships"><Relationship Id="rId3" Type="http://schemas.openxmlformats.org/officeDocument/2006/relationships/image" Target="../media/image81.pdf"/><Relationship Id="rId2" Type="http://schemas.openxmlformats.org/officeDocument/2006/relationships/notesSlide" Target="../notesSlides/notesSlide52.xml"/><Relationship Id="rId1" Type="http://schemas.openxmlformats.org/officeDocument/2006/relationships/slideLayout" Target="../slideLayouts/slideLayout12.xml"/><Relationship Id="rId4" Type="http://schemas.openxmlformats.org/officeDocument/2006/relationships/image" Target="../media/image47.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7" Type="http://schemas.openxmlformats.org/officeDocument/2006/relationships/oleObject" Target="../embeddings/oleObject9.bin"/><Relationship Id="rId2" Type="http://schemas.openxmlformats.org/officeDocument/2006/relationships/slideLayout" Target="../slideLayouts/slideLayout21.xml"/><Relationship Id="rId1" Type="http://schemas.openxmlformats.org/officeDocument/2006/relationships/vmlDrawing" Target="../drawings/vmlDrawing7.vml"/><Relationship Id="rId6" Type="http://schemas.openxmlformats.org/officeDocument/2006/relationships/image" Target="../media/image48.emf"/><Relationship Id="rId5" Type="http://schemas.openxmlformats.org/officeDocument/2006/relationships/oleObject" Target="../embeddings/oleObject8.bin"/><Relationship Id="rId4" Type="http://schemas.openxmlformats.org/officeDocument/2006/relationships/image" Target="../media/image49.jpe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1.xml"/><Relationship Id="rId1" Type="http://schemas.openxmlformats.org/officeDocument/2006/relationships/vmlDrawing" Target="../drawings/vmlDrawing8.vml"/><Relationship Id="rId6" Type="http://schemas.openxmlformats.org/officeDocument/2006/relationships/image" Target="../media/image50.emf"/><Relationship Id="rId5" Type="http://schemas.openxmlformats.org/officeDocument/2006/relationships/oleObject" Target="../embeddings/oleObject10.bin"/><Relationship Id="rId4" Type="http://schemas.openxmlformats.org/officeDocument/2006/relationships/image" Target="../media/image49.jpeg"/></Relationships>
</file>

<file path=ppt/slides/_rels/slide58.xml.rels><?xml version="1.0" encoding="UTF-8" standalone="yes"?>
<Relationships xmlns="http://schemas.openxmlformats.org/package/2006/relationships"><Relationship Id="rId8" Type="http://schemas.openxmlformats.org/officeDocument/2006/relationships/image" Target="../media/image52.emf"/><Relationship Id="rId13" Type="http://schemas.openxmlformats.org/officeDocument/2006/relationships/image" Target="../media/image53.wmf"/><Relationship Id="rId3" Type="http://schemas.openxmlformats.org/officeDocument/2006/relationships/notesSlide" Target="../notesSlides/notesSlide58.xml"/><Relationship Id="rId7" Type="http://schemas.openxmlformats.org/officeDocument/2006/relationships/oleObject" Target="../embeddings/oleObject12.bin"/><Relationship Id="rId12" Type="http://schemas.openxmlformats.org/officeDocument/2006/relationships/oleObject" Target="../embeddings/oleObject16.bin"/><Relationship Id="rId2" Type="http://schemas.openxmlformats.org/officeDocument/2006/relationships/slideLayout" Target="../slideLayouts/slideLayout21.xml"/><Relationship Id="rId1" Type="http://schemas.openxmlformats.org/officeDocument/2006/relationships/vmlDrawing" Target="../drawings/vmlDrawing9.vml"/><Relationship Id="rId6" Type="http://schemas.openxmlformats.org/officeDocument/2006/relationships/image" Target="../media/image51.emf"/><Relationship Id="rId11" Type="http://schemas.openxmlformats.org/officeDocument/2006/relationships/oleObject" Target="../embeddings/oleObject15.bin"/><Relationship Id="rId5" Type="http://schemas.openxmlformats.org/officeDocument/2006/relationships/oleObject" Target="../embeddings/oleObject11.bin"/><Relationship Id="rId10" Type="http://schemas.openxmlformats.org/officeDocument/2006/relationships/oleObject" Target="../embeddings/oleObject14.bin"/><Relationship Id="rId4" Type="http://schemas.openxmlformats.org/officeDocument/2006/relationships/image" Target="../media/image49.jpeg"/><Relationship Id="rId9" Type="http://schemas.openxmlformats.org/officeDocument/2006/relationships/oleObject" Target="../embeddings/oleObject13.bin"/></Relationships>
</file>

<file path=ppt/slides/_rels/slide59.xml.rels><?xml version="1.0" encoding="UTF-8" standalone="yes"?>
<Relationships xmlns="http://schemas.openxmlformats.org/package/2006/relationships"><Relationship Id="rId8" Type="http://schemas.openxmlformats.org/officeDocument/2006/relationships/image" Target="../media/image55.emf"/><Relationship Id="rId13" Type="http://schemas.openxmlformats.org/officeDocument/2006/relationships/oleObject" Target="../embeddings/oleObject21.bin"/><Relationship Id="rId3" Type="http://schemas.openxmlformats.org/officeDocument/2006/relationships/notesSlide" Target="../notesSlides/notesSlide59.xml"/><Relationship Id="rId7" Type="http://schemas.openxmlformats.org/officeDocument/2006/relationships/oleObject" Target="../embeddings/oleObject18.bin"/><Relationship Id="rId12" Type="http://schemas.openxmlformats.org/officeDocument/2006/relationships/image" Target="../media/image57.emf"/><Relationship Id="rId17" Type="http://schemas.openxmlformats.org/officeDocument/2006/relationships/image" Target="../media/image53.wmf"/><Relationship Id="rId2" Type="http://schemas.openxmlformats.org/officeDocument/2006/relationships/slideLayout" Target="../slideLayouts/slideLayout21.xml"/><Relationship Id="rId16" Type="http://schemas.openxmlformats.org/officeDocument/2006/relationships/image" Target="../media/image59.emf"/><Relationship Id="rId1" Type="http://schemas.openxmlformats.org/officeDocument/2006/relationships/vmlDrawing" Target="../drawings/vmlDrawing10.vml"/><Relationship Id="rId6" Type="http://schemas.openxmlformats.org/officeDocument/2006/relationships/image" Target="../media/image54.emf"/><Relationship Id="rId11" Type="http://schemas.openxmlformats.org/officeDocument/2006/relationships/oleObject" Target="../embeddings/oleObject20.bin"/><Relationship Id="rId5" Type="http://schemas.openxmlformats.org/officeDocument/2006/relationships/oleObject" Target="../embeddings/oleObject17.bin"/><Relationship Id="rId15" Type="http://schemas.openxmlformats.org/officeDocument/2006/relationships/oleObject" Target="../embeddings/oleObject22.bin"/><Relationship Id="rId10" Type="http://schemas.openxmlformats.org/officeDocument/2006/relationships/image" Target="../media/image56.emf"/><Relationship Id="rId4" Type="http://schemas.openxmlformats.org/officeDocument/2006/relationships/image" Target="../media/image49.jpeg"/><Relationship Id="rId9" Type="http://schemas.openxmlformats.org/officeDocument/2006/relationships/oleObject" Target="../embeddings/oleObject19.bin"/><Relationship Id="rId14" Type="http://schemas.openxmlformats.org/officeDocument/2006/relationships/image" Target="../media/image58.emf"/></Relationships>
</file>

<file path=ppt/slides/_rels/slide6.xml.rels><?xml version="1.0" encoding="UTF-8" standalone="yes"?>
<Relationships xmlns="http://schemas.openxmlformats.org/package/2006/relationships"><Relationship Id="rId3" Type="http://schemas.openxmlformats.org/officeDocument/2006/relationships/image" Target="../media/image5.pdf"/><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df"/><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df"/><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1.pdf"/><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p:txBody>
          <a:bodyPr>
            <a:normAutofit fontScale="90000"/>
          </a:bodyPr>
          <a:lstStyle/>
          <a:p>
            <a:r>
              <a:rPr lang="en-GB" dirty="0" smtClean="0"/>
              <a:t>William Stallings </a:t>
            </a:r>
            <a:br>
              <a:rPr lang="en-GB" dirty="0" smtClean="0"/>
            </a:br>
            <a:r>
              <a:rPr lang="en-GB" dirty="0"/>
              <a:t>Computer Organization </a:t>
            </a:r>
            <a:br>
              <a:rPr lang="en-GB" dirty="0"/>
            </a:br>
            <a:r>
              <a:rPr lang="en-GB" dirty="0"/>
              <a:t>and Architecture</a:t>
            </a:r>
            <a:r>
              <a:rPr lang="en-GB" dirty="0" smtClean="0"/>
              <a:t/>
            </a:r>
            <a:br>
              <a:rPr lang="en-GB" dirty="0" smtClean="0"/>
            </a:br>
            <a:r>
              <a:rPr lang="en-GB" dirty="0" smtClean="0"/>
              <a:t>9</a:t>
            </a:r>
            <a:r>
              <a:rPr lang="en-GB" baseline="30000" dirty="0" smtClean="0"/>
              <a:t>th</a:t>
            </a:r>
            <a:r>
              <a:rPr lang="en-GB" dirty="0" smtClean="0"/>
              <a:t> Edition</a:t>
            </a:r>
            <a:endParaRPr lang="en-GB" dirty="0"/>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8600" y="228600"/>
            <a:ext cx="7556500" cy="1116012"/>
          </a:xfrm>
        </p:spPr>
        <p:txBody>
          <a:bodyPr/>
          <a:lstStyle/>
          <a:p>
            <a:r>
              <a:rPr lang="en-US" dirty="0" smtClean="0">
                <a:effectLst>
                  <a:outerShdw blurRad="38100" dist="38100" dir="2700000" algn="tl">
                    <a:srgbClr val="000000">
                      <a:alpha val="43137"/>
                    </a:srgbClr>
                  </a:outerShdw>
                </a:effectLst>
              </a:rPr>
              <a:t>Combinational Circuit</a:t>
            </a:r>
            <a:endParaRPr lang="en-US" dirty="0">
              <a:effectLst>
                <a:outerShdw blurRad="38100" dist="38100" dir="2700000" algn="tl">
                  <a:srgbClr val="000000">
                    <a:alpha val="43137"/>
                  </a:srgbClr>
                </a:outerShdw>
              </a:effectLst>
            </a:endParaRPr>
          </a:p>
        </p:txBody>
      </p:sp>
      <p:graphicFrame>
        <p:nvGraphicFramePr>
          <p:cNvPr id="35" name="Content Placeholder 34"/>
          <p:cNvGraphicFramePr>
            <a:graphicFrameLocks noGrp="1"/>
          </p:cNvGraphicFramePr>
          <p:nvPr>
            <p:ph idx="4294967295"/>
          </p:nvPr>
        </p:nvGraphicFramePr>
        <p:xfrm>
          <a:off x="0" y="0"/>
          <a:ext cx="9144000" cy="6629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8645526" cy="1116106"/>
          </a:xfrm>
        </p:spPr>
        <p:txBody>
          <a:bodyPr/>
          <a:lstStyle/>
          <a:p>
            <a:r>
              <a:rPr lang="en-US" dirty="0" smtClean="0">
                <a:effectLst>
                  <a:outerShdw blurRad="38100" dist="38100" dir="2700000" algn="tl">
                    <a:srgbClr val="000000">
                      <a:alpha val="43137"/>
                    </a:srgbClr>
                  </a:outerShdw>
                </a:effectLst>
              </a:rPr>
              <a:t>Boolean Function of Three Variables</a:t>
            </a:r>
            <a:endParaRPr lang="en-US" dirty="0">
              <a:effectLst>
                <a:outerShdw blurRad="38100" dist="38100" dir="2700000" algn="tl">
                  <a:srgbClr val="000000">
                    <a:alpha val="43137"/>
                  </a:srgbClr>
                </a:outerShdw>
              </a:effectLst>
            </a:endParaRPr>
          </a:p>
        </p:txBody>
      </p:sp>
      <p:pic>
        <p:nvPicPr>
          <p:cNvPr id="4" name="Picture 3"/>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18000" r="19500"/>
              <a:stretch>
                <a:fillRect/>
              </a:stretch>
            </p:blipFill>
          </mc:Choice>
          <mc:Fallback>
            <p:blipFill>
              <a:blip r:embed="rId4"/>
              <a:srcRect l="18000" r="19500"/>
              <a:stretch>
                <a:fillRect/>
              </a:stretch>
            </p:blipFill>
          </mc:Fallback>
        </mc:AlternateContent>
        <p:spPr>
          <a:xfrm>
            <a:off x="762000" y="1981200"/>
            <a:ext cx="7230345" cy="4241800"/>
          </a:xfrm>
          <a:prstGeom prst="rect">
            <a:avLst/>
          </a:prstGeom>
        </p:spPr>
      </p:pic>
      <p:sp>
        <p:nvSpPr>
          <p:cNvPr id="5" name="Rectangle 4"/>
          <p:cNvSpPr/>
          <p:nvPr/>
        </p:nvSpPr>
        <p:spPr>
          <a:xfrm>
            <a:off x="990600" y="6096000"/>
            <a:ext cx="6934200" cy="276999"/>
          </a:xfrm>
          <a:prstGeom prst="rect">
            <a:avLst/>
          </a:prstGeom>
        </p:spPr>
        <p:txBody>
          <a:bodyPr wrap="square">
            <a:spAutoFit/>
          </a:bodyPr>
          <a:lstStyle/>
          <a:p>
            <a:pPr algn="ctr"/>
            <a:r>
              <a:rPr lang="en-US" sz="1200" dirty="0">
                <a:latin typeface="+mn-lt"/>
              </a:rPr>
              <a:t>Table</a:t>
            </a:r>
            <a:r>
              <a:rPr lang="en-US" sz="1200" dirty="0" smtClean="0">
                <a:latin typeface="+mn-lt"/>
              </a:rPr>
              <a:t> 11.3  </a:t>
            </a:r>
            <a:r>
              <a:rPr lang="en-US" sz="1200" dirty="0">
                <a:latin typeface="+mn-lt"/>
              </a:rPr>
              <a:t>A Boolean Function of Three Variables</a:t>
            </a:r>
            <a:r>
              <a:rPr lang="en-US" sz="1200" dirty="0" smtClean="0">
                <a:latin typeface="+mn-lt"/>
              </a:rPr>
              <a:t> </a:t>
            </a:r>
            <a:endParaRPr lang="en-US" sz="1200" dirty="0">
              <a:latin typeface="+mn-lt"/>
            </a:endParaRPr>
          </a:p>
        </p:txBody>
      </p:sp>
    </p:spTree>
  </p:cSld>
  <p:clrMapOvr>
    <a:masterClrMapping/>
  </p:clrMapOvr>
  <p:transition spd="med">
    <p:spli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effectLst>
                  <a:outerShdw blurRad="38100" dist="38100" dir="2700000" algn="tl">
                    <a:srgbClr val="000000">
                      <a:alpha val="43137"/>
                    </a:srgbClr>
                  </a:outerShdw>
                </a:effectLst>
              </a:rPr>
              <a:t>Sum-of-Products Implementation of Table 11.3</a:t>
            </a:r>
            <a:endParaRPr lang="en-US" dirty="0">
              <a:effectLst>
                <a:outerShdw blurRad="38100" dist="38100" dir="2700000" algn="tl">
                  <a:srgbClr val="000000">
                    <a:alpha val="43137"/>
                  </a:srgbClr>
                </a:outerShdw>
              </a:effectLst>
            </a:endParaRPr>
          </a:p>
        </p:txBody>
      </p:sp>
      <p:pic>
        <p:nvPicPr>
          <p:cNvPr id="2508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936" y="1052736"/>
            <a:ext cx="4981711" cy="4053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effectLst>
                  <a:outerShdw blurRad="38100" dist="38100" dir="2700000" algn="tl">
                    <a:srgbClr val="000000">
                      <a:alpha val="43137"/>
                    </a:srgbClr>
                  </a:outerShdw>
                </a:effectLst>
              </a:rPr>
              <a:t>Product-of-Sums Implementation</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of Table 11.3</a:t>
            </a:r>
            <a:endParaRPr lang="en-US" dirty="0">
              <a:effectLst>
                <a:outerShdw blurRad="38100" dist="38100" dir="2700000" algn="tl">
                  <a:srgbClr val="000000">
                    <a:alpha val="43137"/>
                  </a:srgbClr>
                </a:outerShdw>
              </a:effectLst>
            </a:endParaRPr>
          </a:p>
        </p:txBody>
      </p:sp>
      <p:pic>
        <p:nvPicPr>
          <p:cNvPr id="4" name="Picture 3" descr="f5.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7059" t="19091" r="12941" b="23636"/>
              <a:stretch>
                <a:fillRect/>
              </a:stretch>
            </p:blipFill>
          </mc:Choice>
          <mc:Fallback>
            <p:blipFill>
              <a:blip r:embed="rId4"/>
              <a:srcRect l="7059" t="19091" r="12941" b="23636"/>
              <a:stretch>
                <a:fillRect/>
              </a:stretch>
            </p:blipFill>
          </mc:Fallback>
        </mc:AlternateContent>
        <p:spPr>
          <a:xfrm>
            <a:off x="3715752" y="762000"/>
            <a:ext cx="5428248" cy="5029200"/>
          </a:xfrm>
          <a:prstGeom prst="rect">
            <a:avLst/>
          </a:prstGeom>
        </p:spPr>
      </p:pic>
    </p:spTree>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648200"/>
            <a:ext cx="6191157" cy="833718"/>
          </a:xfrm>
        </p:spPr>
        <p:txBody>
          <a:bodyPr/>
          <a:lstStyle/>
          <a:p>
            <a:r>
              <a:rPr lang="en-US" dirty="0" smtClean="0">
                <a:effectLst>
                  <a:outerShdw blurRad="38100" dist="38100" dir="2700000" algn="tl">
                    <a:srgbClr val="000000">
                      <a:alpha val="43137"/>
                    </a:srgbClr>
                  </a:outerShdw>
                </a:effectLst>
              </a:rPr>
              <a:t>Algebraic Simplification</a:t>
            </a:r>
            <a:endParaRPr lang="en-US" dirty="0">
              <a:effectLst>
                <a:outerShdw blurRad="38100" dist="38100" dir="2700000" algn="tl">
                  <a:srgbClr val="000000">
                    <a:alpha val="43137"/>
                  </a:srgbClr>
                </a:outerShdw>
              </a:effectLst>
            </a:endParaRPr>
          </a:p>
        </p:txBody>
      </p:sp>
      <p:pic>
        <p:nvPicPr>
          <p:cNvPr id="4" name="Picture 3" descr="f6.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11765" t="30000" r="11765" b="30000"/>
              <a:stretch>
                <a:fillRect/>
              </a:stretch>
            </p:blipFill>
          </mc:Choice>
          <mc:Fallback>
            <p:blipFill>
              <a:blip r:embed="rId4"/>
              <a:srcRect l="11765" t="30000" r="11765" b="30000"/>
              <a:stretch>
                <a:fillRect/>
              </a:stretch>
            </p:blipFill>
          </mc:Fallback>
        </mc:AlternateContent>
        <p:spPr>
          <a:xfrm>
            <a:off x="0" y="-1"/>
            <a:ext cx="6793662" cy="4598967"/>
          </a:xfrm>
          <a:prstGeom prst="rect">
            <a:avLst/>
          </a:prstGeom>
        </p:spPr>
      </p:pic>
      <p:sp>
        <p:nvSpPr>
          <p:cNvPr id="7" name="TextBox 6"/>
          <p:cNvSpPr txBox="1"/>
          <p:nvPr/>
        </p:nvSpPr>
        <p:spPr>
          <a:xfrm>
            <a:off x="914400" y="5715000"/>
            <a:ext cx="7467600" cy="584776"/>
          </a:xfrm>
          <a:prstGeom prst="rect">
            <a:avLst/>
          </a:prstGeom>
          <a:noFill/>
        </p:spPr>
        <p:txBody>
          <a:bodyPr wrap="square" rtlCol="0">
            <a:spAutoFit/>
          </a:bodyPr>
          <a:lstStyle/>
          <a:p>
            <a:pPr marL="228600" indent="-228600" eaLnBrk="1" hangingPunct="1">
              <a:spcBef>
                <a:spcPts val="2000"/>
              </a:spcBef>
              <a:buClr>
                <a:schemeClr val="accent1"/>
              </a:buClr>
              <a:buSzPct val="75000"/>
              <a:buFont typeface="Wingdings" pitchFamily="2" charset="2"/>
              <a:buChar char="n"/>
            </a:pPr>
            <a:r>
              <a:rPr lang="en-US" sz="1600" dirty="0">
                <a:solidFill>
                  <a:schemeClr val="tx1">
                    <a:lumMod val="65000"/>
                    <a:lumOff val="35000"/>
                  </a:schemeClr>
                </a:solidFill>
                <a:latin typeface="+mn-lt"/>
              </a:rPr>
              <a:t>Involves the application of the identities of Table 11.2 to reduce the Boolean expression to one with fewer elements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648200"/>
            <a:ext cx="6191157" cy="833718"/>
          </a:xfrm>
        </p:spPr>
        <p:txBody>
          <a:bodyPr/>
          <a:lstStyle/>
          <a:p>
            <a:r>
              <a:rPr lang="en-US" dirty="0" smtClean="0">
                <a:effectLst>
                  <a:outerShdw blurRad="38100" dist="38100" dir="2700000" algn="tl">
                    <a:srgbClr val="000000">
                      <a:alpha val="43137"/>
                    </a:srgbClr>
                  </a:outerShdw>
                </a:effectLst>
              </a:rPr>
              <a:t>Karnaugh Map</a:t>
            </a:r>
            <a:endParaRPr lang="en-US" dirty="0">
              <a:effectLst>
                <a:outerShdw blurRad="38100" dist="38100" dir="2700000" algn="tl">
                  <a:srgbClr val="000000">
                    <a:alpha val="43137"/>
                  </a:srgbClr>
                </a:outerShdw>
              </a:effectLst>
            </a:endParaRPr>
          </a:p>
        </p:txBody>
      </p:sp>
      <p:sp>
        <p:nvSpPr>
          <p:cNvPr id="6" name="Text Placeholder 5"/>
          <p:cNvSpPr>
            <a:spLocks noGrp="1"/>
          </p:cNvSpPr>
          <p:nvPr>
            <p:ph type="body" sz="half" idx="2"/>
          </p:nvPr>
        </p:nvSpPr>
        <p:spPr>
          <a:xfrm>
            <a:off x="762000" y="5715000"/>
            <a:ext cx="6934200" cy="885825"/>
          </a:xfrm>
        </p:spPr>
        <p:txBody>
          <a:bodyPr>
            <a:normAutofit/>
          </a:bodyPr>
          <a:lstStyle/>
          <a:p>
            <a:pPr marL="228600" indent="-228600" fontAlgn="base">
              <a:spcBef>
                <a:spcPts val="2000"/>
              </a:spcBef>
              <a:spcAft>
                <a:spcPct val="0"/>
              </a:spcAft>
              <a:buFont typeface="Wingdings" pitchFamily="2" charset="2"/>
              <a:buChar char="n"/>
            </a:pPr>
            <a:r>
              <a:rPr lang="en-US" sz="1600" dirty="0" smtClean="0"/>
              <a:t>A convenient way of representing a Boolean function of a small number (up to four) of variables</a:t>
            </a:r>
            <a:endParaRPr lang="en-US" sz="1600" dirty="0"/>
          </a:p>
        </p:txBody>
      </p:sp>
      <p:pic>
        <p:nvPicPr>
          <p:cNvPr id="4" name="Picture 3" descr="f7.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17273" b="19091"/>
              <a:stretch>
                <a:fillRect/>
              </a:stretch>
            </p:blipFill>
          </mc:Choice>
          <mc:Fallback>
            <p:blipFill>
              <a:blip r:embed="rId4"/>
              <a:srcRect t="17273" b="19091"/>
              <a:stretch>
                <a:fillRect/>
              </a:stretch>
            </p:blipFill>
          </mc:Fallback>
        </mc:AlternateContent>
        <p:spPr>
          <a:xfrm>
            <a:off x="381000" y="0"/>
            <a:ext cx="5943600" cy="4894719"/>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8.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2727" b="8182"/>
              <a:stretch>
                <a:fillRect/>
              </a:stretch>
            </p:blipFill>
          </mc:Choice>
          <mc:Fallback>
            <p:blipFill>
              <a:blip r:embed="rId4"/>
              <a:srcRect t="2727" b="8182"/>
              <a:stretch>
                <a:fillRect/>
              </a:stretch>
            </p:blipFill>
          </mc:Fallback>
        </mc:AlternateContent>
        <p:spPr>
          <a:xfrm>
            <a:off x="122931" y="59265"/>
            <a:ext cx="5896869" cy="6798735"/>
          </a:xfrm>
          <a:prstGeom prst="rect">
            <a:avLst/>
          </a:prstGeom>
        </p:spPr>
      </p:pic>
      <p:sp useBgFill="1">
        <p:nvSpPr>
          <p:cNvPr id="8" name="TextBox 7"/>
          <p:cNvSpPr txBox="1"/>
          <p:nvPr/>
        </p:nvSpPr>
        <p:spPr>
          <a:xfrm>
            <a:off x="260252" y="4684783"/>
            <a:ext cx="349347" cy="420618"/>
          </a:xfrm>
          <a:prstGeom prst="rect">
            <a:avLst/>
          </a:prstGeom>
        </p:spPr>
        <p:txBody>
          <a:bodyPr wrap="square" rtlCol="0">
            <a:spAutoFit/>
          </a:bodyPr>
          <a:lstStyle/>
          <a:p>
            <a:endParaRPr lang="en-US" dirty="0"/>
          </a:p>
        </p:txBody>
      </p:sp>
      <p:sp>
        <p:nvSpPr>
          <p:cNvPr id="9" name="Rectangle 8"/>
          <p:cNvSpPr/>
          <p:nvPr/>
        </p:nvSpPr>
        <p:spPr>
          <a:xfrm>
            <a:off x="7239000" y="838200"/>
            <a:ext cx="1278565" cy="461665"/>
          </a:xfrm>
          <a:prstGeom prst="rect">
            <a:avLst/>
          </a:prstGeom>
        </p:spPr>
        <p:txBody>
          <a:bodyPr wrap="none">
            <a:spAutoFit/>
          </a:bodyPr>
          <a:lstStyle/>
          <a:p>
            <a:r>
              <a:rPr lang="en-US" dirty="0" smtClean="0">
                <a:solidFill>
                  <a:schemeClr val="accent1">
                    <a:lumMod val="50000"/>
                  </a:schemeClr>
                </a:solidFill>
                <a:effectLst>
                  <a:outerShdw blurRad="38100" dist="38100" dir="2700000" algn="tl">
                    <a:srgbClr val="000000">
                      <a:alpha val="43137"/>
                    </a:srgbClr>
                  </a:outerShdw>
                </a:effectLst>
              </a:rPr>
              <a:t>Example</a:t>
            </a:r>
            <a:endParaRPr lang="en-US" dirty="0">
              <a:solidFill>
                <a:schemeClr val="accent1">
                  <a:lumMod val="50000"/>
                </a:schemeClr>
              </a:solidFill>
              <a:effectLst>
                <a:outerShdw blurRad="38100" dist="38100" dir="2700000" algn="tl">
                  <a:srgbClr val="000000">
                    <a:alpha val="43137"/>
                  </a:srgbClr>
                </a:outerShdw>
              </a:effectLst>
            </a:endParaRPr>
          </a:p>
        </p:txBody>
      </p:sp>
      <p:sp>
        <p:nvSpPr>
          <p:cNvPr id="11" name="TextBox 10"/>
          <p:cNvSpPr txBox="1"/>
          <p:nvPr/>
        </p:nvSpPr>
        <p:spPr>
          <a:xfrm>
            <a:off x="7162800" y="2819400"/>
            <a:ext cx="1402948" cy="830997"/>
          </a:xfrm>
          <a:prstGeom prst="rect">
            <a:avLst/>
          </a:prstGeom>
          <a:noFill/>
        </p:spPr>
        <p:txBody>
          <a:bodyPr wrap="none" rtlCol="0">
            <a:spAutoFit/>
          </a:bodyPr>
          <a:lstStyle/>
          <a:p>
            <a:pPr algn="ctr"/>
            <a:r>
              <a:rPr lang="en-US" dirty="0" smtClean="0">
                <a:solidFill>
                  <a:schemeClr val="bg1"/>
                </a:solidFill>
                <a:effectLst>
                  <a:outerShdw blurRad="38100" dist="38100" dir="2700000" algn="tl">
                    <a:srgbClr val="000000">
                      <a:alpha val="43137"/>
                    </a:srgbClr>
                  </a:outerShdw>
                </a:effectLst>
              </a:rPr>
              <a:t>Karnaugh </a:t>
            </a:r>
          </a:p>
          <a:p>
            <a:pPr algn="ctr"/>
            <a:r>
              <a:rPr lang="en-US" dirty="0" smtClean="0">
                <a:solidFill>
                  <a:schemeClr val="bg1"/>
                </a:solidFill>
                <a:effectLst>
                  <a:outerShdw blurRad="38100" dist="38100" dir="2700000" algn="tl">
                    <a:srgbClr val="000000">
                      <a:alpha val="43137"/>
                    </a:srgbClr>
                  </a:outerShdw>
                </a:effectLst>
              </a:rPr>
              <a:t>Maps</a:t>
            </a:r>
            <a:endParaRPr lang="en-US" dirty="0">
              <a:solidFill>
                <a:schemeClr val="bg1"/>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9.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27059" t="13636" r="27059" b="29091"/>
              <a:stretch>
                <a:fillRect/>
              </a:stretch>
            </p:blipFill>
          </mc:Choice>
          <mc:Fallback>
            <p:blipFill>
              <a:blip r:embed="rId4"/>
              <a:srcRect l="27059" t="13636" r="27059" b="29091"/>
              <a:stretch>
                <a:fillRect/>
              </a:stretch>
            </p:blipFill>
          </mc:Fallback>
        </mc:AlternateContent>
        <p:spPr>
          <a:xfrm>
            <a:off x="1183027" y="1"/>
            <a:ext cx="4245313" cy="6858000"/>
          </a:xfrm>
          <a:prstGeom prst="rect">
            <a:avLst/>
          </a:prstGeom>
        </p:spPr>
      </p:pic>
      <p:sp useBgFill="1">
        <p:nvSpPr>
          <p:cNvPr id="9" name="TextBox 8"/>
          <p:cNvSpPr txBox="1"/>
          <p:nvPr/>
        </p:nvSpPr>
        <p:spPr>
          <a:xfrm>
            <a:off x="249842" y="4643139"/>
            <a:ext cx="359757" cy="462261"/>
          </a:xfrm>
          <a:prstGeom prst="rect">
            <a:avLst/>
          </a:prstGeom>
        </p:spPr>
        <p:txBody>
          <a:bodyPr wrap="square" rtlCol="0">
            <a:spAutoFit/>
          </a:bodyPr>
          <a:lstStyle/>
          <a:p>
            <a:endParaRPr lang="en-US" dirty="0"/>
          </a:p>
        </p:txBody>
      </p:sp>
      <p:sp>
        <p:nvSpPr>
          <p:cNvPr id="10" name="TextBox 9"/>
          <p:cNvSpPr txBox="1"/>
          <p:nvPr/>
        </p:nvSpPr>
        <p:spPr>
          <a:xfrm>
            <a:off x="6781800" y="914400"/>
            <a:ext cx="2057400" cy="461665"/>
          </a:xfrm>
          <a:prstGeom prst="rect">
            <a:avLst/>
          </a:prstGeom>
          <a:noFill/>
        </p:spPr>
        <p:txBody>
          <a:bodyPr wrap="square" rtlCol="0">
            <a:spAutoFit/>
          </a:bodyPr>
          <a:lstStyle/>
          <a:p>
            <a:pPr algn="ctr"/>
            <a:r>
              <a:rPr lang="en-US" dirty="0" smtClean="0">
                <a:solidFill>
                  <a:schemeClr val="tx2"/>
                </a:solidFill>
                <a:effectLst>
                  <a:outerShdw blurRad="38100" dist="38100" dir="2700000" algn="tl">
                    <a:srgbClr val="000000">
                      <a:alpha val="43137"/>
                    </a:srgbClr>
                  </a:outerShdw>
                </a:effectLst>
              </a:rPr>
              <a:t>Overlapping</a:t>
            </a:r>
            <a:endParaRPr lang="en-US" dirty="0">
              <a:solidFill>
                <a:schemeClr val="tx2"/>
              </a:solidFill>
              <a:effectLst>
                <a:outerShdw blurRad="38100" dist="38100" dir="2700000" algn="tl">
                  <a:srgbClr val="000000">
                    <a:alpha val="43137"/>
                  </a:srgbClr>
                </a:outerShdw>
              </a:effectLst>
            </a:endParaRPr>
          </a:p>
        </p:txBody>
      </p:sp>
      <p:sp>
        <p:nvSpPr>
          <p:cNvPr id="11" name="TextBox 10"/>
          <p:cNvSpPr txBox="1"/>
          <p:nvPr/>
        </p:nvSpPr>
        <p:spPr>
          <a:xfrm>
            <a:off x="6781800" y="3200400"/>
            <a:ext cx="2057400" cy="461665"/>
          </a:xfrm>
          <a:prstGeom prst="rect">
            <a:avLst/>
          </a:prstGeom>
          <a:noFill/>
        </p:spPr>
        <p:txBody>
          <a:bodyPr wrap="square" rtlCol="0">
            <a:spAutoFit/>
          </a:bodyPr>
          <a:lstStyle/>
          <a:p>
            <a:pPr algn="ctr"/>
            <a:r>
              <a:rPr lang="en-US" dirty="0" smtClean="0">
                <a:solidFill>
                  <a:schemeClr val="bg1"/>
                </a:solidFill>
                <a:effectLst>
                  <a:outerShdw blurRad="38100" dist="38100" dir="2700000" algn="tl">
                    <a:srgbClr val="000000">
                      <a:alpha val="43137"/>
                    </a:srgbClr>
                  </a:outerShdw>
                </a:effectLst>
              </a:rPr>
              <a:t>Groups</a:t>
            </a:r>
            <a:endParaRPr lang="en-US" dirty="0">
              <a:solidFill>
                <a:schemeClr val="bg1"/>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effectLst>
                  <a:outerShdw blurRad="38100" dist="38100" dir="2700000" algn="tl">
                    <a:srgbClr val="000000">
                      <a:alpha val="43137"/>
                    </a:srgbClr>
                  </a:outerShdw>
                </a:effectLst>
              </a:rPr>
              <a:t>Table 11.4</a:t>
            </a:r>
            <a:br>
              <a:rPr lang="en-US" dirty="0" smtClean="0">
                <a:effectLst>
                  <a:outerShdw blurRad="38100" dist="38100" dir="2700000" algn="tl">
                    <a:srgbClr val="000000">
                      <a:alpha val="43137"/>
                    </a:srgbClr>
                  </a:outerShdw>
                </a:effectLst>
              </a:rPr>
            </a:br>
            <a:r>
              <a:rPr lang="en-US" sz="1200" dirty="0" smtClean="0">
                <a:effectLst>
                  <a:outerShdw blurRad="38100" dist="38100" dir="2700000" algn="tl">
                    <a:srgbClr val="000000">
                      <a:alpha val="43137"/>
                    </a:srgbClr>
                  </a:outerShdw>
                </a:effectLst>
              </a:rPr>
              <a:t/>
            </a:r>
            <a:br>
              <a:rPr lang="en-US" sz="1200" dirty="0" smtClean="0">
                <a:effectLst>
                  <a:outerShdw blurRad="38100" dist="38100" dir="2700000" algn="tl">
                    <a:srgbClr val="000000">
                      <a:alpha val="43137"/>
                    </a:srgbClr>
                  </a:outerShdw>
                </a:effectLst>
              </a:rPr>
            </a:br>
            <a:r>
              <a:rPr lang="en-US" sz="2000" dirty="0" smtClean="0">
                <a:effectLst>
                  <a:outerShdw blurRad="38100" dist="38100" dir="2700000" algn="tl">
                    <a:srgbClr val="000000">
                      <a:alpha val="43137"/>
                    </a:srgbClr>
                  </a:outerShdw>
                </a:effectLst>
              </a:rPr>
              <a:t>Truth Table for the One-Digit Packed Decimal Incrementer</a:t>
            </a:r>
            <a:endParaRPr lang="en-US" sz="2000" dirty="0">
              <a:effectLst>
                <a:outerShdw blurRad="38100" dist="38100" dir="2700000" algn="tl">
                  <a:srgbClr val="000000">
                    <a:alpha val="43137"/>
                  </a:srgbClr>
                </a:outerShdw>
              </a:effectLst>
            </a:endParaRPr>
          </a:p>
        </p:txBody>
      </p:sp>
      <p:pic>
        <p:nvPicPr>
          <p:cNvPr id="7" name="Picture 6"/>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152400" y="2209800"/>
            <a:ext cx="8839200" cy="3606800"/>
          </a:xfrm>
          <a:prstGeom prst="rect">
            <a:avLst/>
          </a:prstGeom>
        </p:spPr>
      </p:pic>
      <p:sp useBgFill="1">
        <p:nvSpPr>
          <p:cNvPr id="8" name="TextBox 7"/>
          <p:cNvSpPr txBox="1"/>
          <p:nvPr/>
        </p:nvSpPr>
        <p:spPr>
          <a:xfrm>
            <a:off x="762000" y="4191000"/>
            <a:ext cx="260866" cy="1295400"/>
          </a:xfrm>
          <a:prstGeom prst="rect">
            <a:avLst/>
          </a:prstGeom>
        </p:spPr>
        <p:txBody>
          <a:bodyPr wrap="square" rtlCol="0">
            <a:spAutoFit/>
          </a:bodyPr>
          <a:lstStyle/>
          <a:p>
            <a:endParaRPr lang="en-US" dirty="0"/>
          </a:p>
        </p:txBody>
      </p:sp>
      <p:sp>
        <p:nvSpPr>
          <p:cNvPr id="9" name="Left Bracket 8"/>
          <p:cNvSpPr/>
          <p:nvPr/>
        </p:nvSpPr>
        <p:spPr>
          <a:xfrm>
            <a:off x="1219200" y="4419600"/>
            <a:ext cx="76200" cy="914400"/>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0" name="TextBox 9"/>
          <p:cNvSpPr txBox="1"/>
          <p:nvPr/>
        </p:nvSpPr>
        <p:spPr>
          <a:xfrm>
            <a:off x="1981200" y="5867400"/>
            <a:ext cx="5975765" cy="307777"/>
          </a:xfrm>
          <a:prstGeom prst="rect">
            <a:avLst/>
          </a:prstGeom>
          <a:noFill/>
        </p:spPr>
        <p:txBody>
          <a:bodyPr wrap="none" rtlCol="0">
            <a:spAutoFit/>
          </a:bodyPr>
          <a:lstStyle/>
          <a:p>
            <a:r>
              <a:rPr lang="en-US" sz="1400" dirty="0">
                <a:latin typeface="+mn-lt"/>
              </a:rPr>
              <a:t>Table</a:t>
            </a:r>
            <a:r>
              <a:rPr lang="en-US" sz="1400" dirty="0" smtClean="0">
                <a:latin typeface="+mn-lt"/>
              </a:rPr>
              <a:t> 11.4   </a:t>
            </a:r>
            <a:r>
              <a:rPr lang="en-US" sz="1400" dirty="0">
                <a:latin typeface="+mn-lt"/>
              </a:rPr>
              <a:t>Truth Table for the One-Digit Packed Decimal Incrementer</a:t>
            </a:r>
            <a:r>
              <a:rPr lang="en-US" sz="1400" dirty="0" smtClean="0">
                <a:latin typeface="+mn-lt"/>
              </a:rPr>
              <a:t> </a:t>
            </a:r>
            <a:endParaRPr lang="en-US" sz="1400" dirty="0">
              <a:latin typeface="+mn-lt"/>
            </a:endParaRPr>
          </a:p>
        </p:txBody>
      </p:sp>
    </p:spTree>
  </p:cSld>
  <p:clrMapOvr>
    <a:masterClrMapping/>
  </p:clrMapOvr>
  <p:transition spd="med">
    <p:spli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10.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4706" t="18182" r="12941" b="20000"/>
              <a:stretch>
                <a:fillRect/>
              </a:stretch>
            </p:blipFill>
          </mc:Choice>
          <mc:Fallback>
            <p:blipFill>
              <a:blip r:embed="rId4"/>
              <a:srcRect l="4706" t="18182" r="12941" b="20000"/>
              <a:stretch>
                <a:fillRect/>
              </a:stretch>
            </p:blipFill>
          </mc:Fallback>
        </mc:AlternateContent>
        <p:spPr>
          <a:xfrm>
            <a:off x="0" y="152400"/>
            <a:ext cx="6902691" cy="6705600"/>
          </a:xfrm>
          <a:prstGeom prst="rect">
            <a:avLst/>
          </a:prstGeom>
        </p:spPr>
      </p:pic>
      <p:sp useBgFill="1">
        <p:nvSpPr>
          <p:cNvPr id="8" name="TextBox 7"/>
          <p:cNvSpPr txBox="1"/>
          <p:nvPr/>
        </p:nvSpPr>
        <p:spPr>
          <a:xfrm>
            <a:off x="181438" y="4663601"/>
            <a:ext cx="428161" cy="365600"/>
          </a:xfrm>
          <a:prstGeom prst="rect">
            <a:avLst/>
          </a:prstGeom>
        </p:spPr>
        <p:txBody>
          <a:bodyPr wrap="square" rtlCol="0">
            <a:spAutoFit/>
          </a:bodyPr>
          <a:lstStyle/>
          <a:p>
            <a:endParaRPr lang="en-US" dirty="0"/>
          </a:p>
        </p:txBody>
      </p:sp>
      <p:sp>
        <p:nvSpPr>
          <p:cNvPr id="9" name="TextBox 8"/>
          <p:cNvSpPr txBox="1"/>
          <p:nvPr/>
        </p:nvSpPr>
        <p:spPr>
          <a:xfrm>
            <a:off x="6781800" y="914400"/>
            <a:ext cx="2057400" cy="461665"/>
          </a:xfrm>
          <a:prstGeom prst="rect">
            <a:avLst/>
          </a:prstGeom>
          <a:noFill/>
        </p:spPr>
        <p:txBody>
          <a:bodyPr wrap="square" rtlCol="0">
            <a:spAutoFit/>
          </a:bodyPr>
          <a:lstStyle/>
          <a:p>
            <a:pPr algn="ctr"/>
            <a:r>
              <a:rPr lang="en-US" dirty="0" smtClean="0">
                <a:solidFill>
                  <a:schemeClr val="tx2"/>
                </a:solidFill>
                <a:effectLst>
                  <a:outerShdw blurRad="38100" dist="38100" dir="2700000" algn="tl">
                    <a:srgbClr val="000000">
                      <a:alpha val="43137"/>
                    </a:srgbClr>
                  </a:outerShdw>
                </a:effectLst>
              </a:rPr>
              <a:t>Figure</a:t>
            </a:r>
            <a:endParaRPr lang="en-US" dirty="0">
              <a:solidFill>
                <a:schemeClr val="tx2"/>
              </a:solidFill>
              <a:effectLst>
                <a:outerShdw blurRad="38100" dist="38100" dir="2700000" algn="tl">
                  <a:srgbClr val="000000">
                    <a:alpha val="43137"/>
                  </a:srgbClr>
                </a:outerShdw>
              </a:effectLst>
            </a:endParaRPr>
          </a:p>
        </p:txBody>
      </p:sp>
      <p:sp>
        <p:nvSpPr>
          <p:cNvPr id="10" name="TextBox 9"/>
          <p:cNvSpPr txBox="1"/>
          <p:nvPr/>
        </p:nvSpPr>
        <p:spPr>
          <a:xfrm>
            <a:off x="6781800" y="3048001"/>
            <a:ext cx="2057400" cy="457200"/>
          </a:xfrm>
          <a:prstGeom prst="rect">
            <a:avLst/>
          </a:prstGeom>
          <a:noFill/>
        </p:spPr>
        <p:txBody>
          <a:bodyPr wrap="square" rtlCol="0">
            <a:spAutoFit/>
          </a:bodyPr>
          <a:lstStyle/>
          <a:p>
            <a:pPr algn="ctr"/>
            <a:r>
              <a:rPr lang="en-US" dirty="0" smtClean="0">
                <a:solidFill>
                  <a:schemeClr val="bg1"/>
                </a:solidFill>
                <a:effectLst>
                  <a:outerShdw blurRad="38100" dist="38100" dir="2700000" algn="tl">
                    <a:srgbClr val="000000">
                      <a:alpha val="43137"/>
                    </a:srgbClr>
                  </a:outerShdw>
                </a:effectLst>
              </a:rPr>
              <a:t>11.10</a:t>
            </a:r>
            <a:endParaRPr lang="en-US" dirty="0">
              <a:solidFill>
                <a:schemeClr val="bg1"/>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533400" y="4724400"/>
            <a:ext cx="6191157" cy="833718"/>
          </a:xfrm>
        </p:spPr>
        <p:txBody>
          <a:bodyPr>
            <a:noAutofit/>
          </a:bodyPr>
          <a:lstStyle/>
          <a:p>
            <a:r>
              <a:rPr lang="en-US" sz="5400" dirty="0" smtClean="0">
                <a:effectLst>
                  <a:outerShdw blurRad="38100" dist="38100" dir="2700000" algn="tl">
                    <a:srgbClr val="000000">
                      <a:alpha val="43137"/>
                    </a:srgbClr>
                  </a:outerShdw>
                </a:effectLst>
              </a:rPr>
              <a:t>Chapter 11</a:t>
            </a:r>
            <a:endParaRPr lang="en-US" sz="5400" dirty="0">
              <a:effectLst>
                <a:outerShdw blurRad="38100" dist="38100" dir="2700000" algn="tl">
                  <a:srgbClr val="000000">
                    <a:alpha val="43137"/>
                  </a:srgbClr>
                </a:outerShdw>
              </a:effectLst>
            </a:endParaRPr>
          </a:p>
        </p:txBody>
      </p:sp>
      <p:sp>
        <p:nvSpPr>
          <p:cNvPr id="11" name="Text Placeholder 10"/>
          <p:cNvSpPr>
            <a:spLocks noGrp="1"/>
          </p:cNvSpPr>
          <p:nvPr>
            <p:ph type="body" sz="half" idx="2"/>
          </p:nvPr>
        </p:nvSpPr>
        <p:spPr>
          <a:xfrm>
            <a:off x="685800" y="5562600"/>
            <a:ext cx="6191157" cy="885825"/>
          </a:xfrm>
        </p:spPr>
        <p:txBody>
          <a:bodyPr>
            <a:normAutofit/>
          </a:bodyPr>
          <a:lstStyle/>
          <a:p>
            <a:r>
              <a:rPr lang="en-US" sz="4400" dirty="0" smtClean="0"/>
              <a:t>Digital Logic</a:t>
            </a:r>
            <a:endParaRPr lang="en-US" sz="4400" dirty="0"/>
          </a:p>
        </p:txBody>
      </p:sp>
      <p:sp>
        <p:nvSpPr>
          <p:cNvPr id="5" name="TextBox 4"/>
          <p:cNvSpPr txBox="1"/>
          <p:nvPr/>
        </p:nvSpPr>
        <p:spPr>
          <a:xfrm>
            <a:off x="5486400" y="1371600"/>
            <a:ext cx="2286000" cy="1938992"/>
          </a:xfrm>
          <a:prstGeom prst="rect">
            <a:avLst/>
          </a:prstGeom>
          <a:solidFill>
            <a:schemeClr val="accent3"/>
          </a:solidFill>
        </p:spPr>
        <p:txBody>
          <a:bodyPr wrap="square" rtlCol="0">
            <a:spAutoFit/>
          </a:bodyPr>
          <a:lstStyle/>
          <a:p>
            <a:endParaRPr lang="en-US" dirty="0" smtClean="0"/>
          </a:p>
          <a:p>
            <a:endParaRPr lang="en-US" dirty="0" smtClean="0"/>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8600"/>
            <a:ext cx="9753600" cy="1420812"/>
          </a:xfrm>
        </p:spPr>
        <p:txBody>
          <a:bodyPr/>
          <a:lstStyle/>
          <a:p>
            <a:pPr algn="ctr"/>
            <a:r>
              <a:rPr lang="en-US" dirty="0" smtClean="0">
                <a:effectLst>
                  <a:outerShdw blurRad="38100" dist="38100" dir="2700000" algn="tl">
                    <a:srgbClr val="000000">
                      <a:alpha val="43137"/>
                    </a:srgbClr>
                  </a:outerShdw>
                </a:effectLst>
              </a:rPr>
              <a:t>Table 11.5</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First Stage of</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Quine-McCluskey Method</a:t>
            </a:r>
            <a:endParaRPr lang="en-US" dirty="0">
              <a:effectLst>
                <a:outerShdw blurRad="38100" dist="38100" dir="2700000" algn="tl">
                  <a:srgbClr val="000000">
                    <a:alpha val="43137"/>
                  </a:srgbClr>
                </a:outerShdw>
              </a:effectLst>
            </a:endParaRPr>
          </a:p>
        </p:txBody>
      </p:sp>
      <p:graphicFrame>
        <p:nvGraphicFramePr>
          <p:cNvPr id="231426" name="Object 2"/>
          <p:cNvGraphicFramePr>
            <a:graphicFrameLocks noChangeAspect="1"/>
          </p:cNvGraphicFramePr>
          <p:nvPr/>
        </p:nvGraphicFramePr>
        <p:xfrm>
          <a:off x="152400" y="2514600"/>
          <a:ext cx="8839200" cy="2667000"/>
        </p:xfrm>
        <a:graphic>
          <a:graphicData uri="http://schemas.openxmlformats.org/presentationml/2006/ole">
            <mc:AlternateContent xmlns:mc="http://schemas.openxmlformats.org/markup-compatibility/2006">
              <mc:Choice xmlns:v="urn:schemas-microsoft-com:vml" Requires="v">
                <p:oleObj spid="_x0000_s231431" name="Document" r:id="rId5" imgW="8839200" imgH="2667000" progId="Word.Document.12">
                  <p:embed/>
                </p:oleObj>
              </mc:Choice>
              <mc:Fallback>
                <p:oleObj name="Document" r:id="rId5" imgW="8839200" imgH="2667000" progId="Word.Document.12">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2514600"/>
                        <a:ext cx="88392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ctangle 5"/>
          <p:cNvSpPr/>
          <p:nvPr/>
        </p:nvSpPr>
        <p:spPr>
          <a:xfrm>
            <a:off x="0" y="5105400"/>
            <a:ext cx="9144000" cy="338554"/>
          </a:xfrm>
          <a:prstGeom prst="rect">
            <a:avLst/>
          </a:prstGeom>
        </p:spPr>
        <p:txBody>
          <a:bodyPr wrap="square">
            <a:spAutoFit/>
          </a:bodyPr>
          <a:lstStyle/>
          <a:p>
            <a:pPr algn="ctr"/>
            <a:r>
              <a:rPr lang="en-US" sz="1600" dirty="0">
                <a:latin typeface="+mn-lt"/>
              </a:rPr>
              <a:t>Table</a:t>
            </a:r>
            <a:r>
              <a:rPr lang="en-US" sz="1600" dirty="0" smtClean="0">
                <a:latin typeface="+mn-lt"/>
              </a:rPr>
              <a:t> 11.5  </a:t>
            </a:r>
            <a:r>
              <a:rPr lang="en-US" sz="1600" dirty="0">
                <a:latin typeface="+mn-lt"/>
              </a:rPr>
              <a:t>First Stage of</a:t>
            </a:r>
            <a:r>
              <a:rPr lang="en-US" sz="1600" dirty="0" smtClean="0">
                <a:latin typeface="+mn-lt"/>
              </a:rPr>
              <a:t> Quine</a:t>
            </a:r>
            <a:r>
              <a:rPr lang="en-US" sz="1600" dirty="0">
                <a:latin typeface="+mn-lt"/>
              </a:rPr>
              <a:t>-McCluskey </a:t>
            </a:r>
            <a:r>
              <a:rPr lang="en-US" sz="1600" dirty="0" smtClean="0">
                <a:latin typeface="+mn-lt"/>
              </a:rPr>
              <a:t>Method</a:t>
            </a:r>
          </a:p>
        </p:txBody>
      </p:sp>
      <p:sp useBgFill="1">
        <p:nvSpPr>
          <p:cNvPr id="9" name="TextBox 8"/>
          <p:cNvSpPr txBox="1"/>
          <p:nvPr/>
        </p:nvSpPr>
        <p:spPr>
          <a:xfrm>
            <a:off x="8001000" y="1664809"/>
            <a:ext cx="1143000" cy="3516791"/>
          </a:xfrm>
          <a:prstGeom prst="rect">
            <a:avLst/>
          </a:prstGeom>
        </p:spPr>
        <p:txBody>
          <a:bodyPr wrap="square" rtlCol="0">
            <a:spAutoFit/>
          </a:bodyPr>
          <a:lstStyle/>
          <a:p>
            <a:endParaRPr lang="en-US" dirty="0"/>
          </a:p>
        </p:txBody>
      </p:sp>
      <p:sp useBgFill="1">
        <p:nvSpPr>
          <p:cNvPr id="10" name="TextBox 9"/>
          <p:cNvSpPr txBox="1"/>
          <p:nvPr/>
        </p:nvSpPr>
        <p:spPr>
          <a:xfrm>
            <a:off x="0" y="1782200"/>
            <a:ext cx="1142999" cy="3628000"/>
          </a:xfrm>
          <a:prstGeom prst="rect">
            <a:avLst/>
          </a:prstGeom>
        </p:spPr>
        <p:txBody>
          <a:bodyPr wrap="square" rtlCol="0">
            <a:spAutoFit/>
          </a:bodyPr>
          <a:lstStyle/>
          <a:p>
            <a:endParaRPr lang="en-US" dirty="0"/>
          </a:p>
        </p:txBody>
      </p:sp>
      <p:sp useBgFill="1">
        <p:nvSpPr>
          <p:cNvPr id="11" name="TextBox 10"/>
          <p:cNvSpPr txBox="1"/>
          <p:nvPr/>
        </p:nvSpPr>
        <p:spPr>
          <a:xfrm>
            <a:off x="990600" y="4724400"/>
            <a:ext cx="7391400" cy="461665"/>
          </a:xfrm>
          <a:prstGeom prst="rect">
            <a:avLst/>
          </a:prstGeom>
        </p:spPr>
        <p:txBody>
          <a:bodyPr wrap="square" rtlCol="0">
            <a:spAutoFit/>
          </a:bodyPr>
          <a:lstStyle/>
          <a:p>
            <a:endParaRPr lang="en-US" dirty="0"/>
          </a:p>
        </p:txBody>
      </p:sp>
    </p:spTree>
  </p:cSld>
  <p:clrMapOvr>
    <a:masterClrMapping/>
  </p:clrMapOvr>
  <p:transition spd="med">
    <p:spli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84188"/>
            <a:ext cx="9144000" cy="1116012"/>
          </a:xfrm>
        </p:spPr>
        <p:txBody>
          <a:bodyPr/>
          <a:lstStyle/>
          <a:p>
            <a:pPr algn="ctr"/>
            <a:r>
              <a:rPr lang="en-US" dirty="0" smtClean="0">
                <a:effectLst>
                  <a:outerShdw blurRad="38100" dist="38100" dir="2700000" algn="tl">
                    <a:srgbClr val="000000">
                      <a:alpha val="43137"/>
                    </a:srgbClr>
                  </a:outerShdw>
                </a:effectLst>
              </a:rPr>
              <a:t>Table 11.6</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Last Stage of</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Quine-McCluskey Method</a:t>
            </a:r>
            <a:endParaRPr lang="en-US" dirty="0">
              <a:effectLst>
                <a:outerShdw blurRad="38100" dist="38100" dir="2700000" algn="tl">
                  <a:srgbClr val="000000">
                    <a:alpha val="43137"/>
                  </a:srgbClr>
                </a:outerShdw>
              </a:effectLst>
            </a:endParaRPr>
          </a:p>
        </p:txBody>
      </p:sp>
      <p:graphicFrame>
        <p:nvGraphicFramePr>
          <p:cNvPr id="232450" name="Object 2"/>
          <p:cNvGraphicFramePr>
            <a:graphicFrameLocks noChangeAspect="1"/>
          </p:cNvGraphicFramePr>
          <p:nvPr/>
        </p:nvGraphicFramePr>
        <p:xfrm>
          <a:off x="152400" y="3048000"/>
          <a:ext cx="8826500" cy="2476500"/>
        </p:xfrm>
        <a:graphic>
          <a:graphicData uri="http://schemas.openxmlformats.org/presentationml/2006/ole">
            <mc:AlternateContent xmlns:mc="http://schemas.openxmlformats.org/markup-compatibility/2006">
              <mc:Choice xmlns:v="urn:schemas-microsoft-com:vml" Requires="v">
                <p:oleObj spid="_x0000_s232455" name="Document" r:id="rId5" imgW="8826500" imgH="2476500" progId="Word.Document.12">
                  <p:embed/>
                </p:oleObj>
              </mc:Choice>
              <mc:Fallback>
                <p:oleObj name="Document" r:id="rId5" imgW="8826500" imgH="2476500" progId="Word.Document.12">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3048000"/>
                        <a:ext cx="8826500" cy="247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Rectangle 4"/>
          <p:cNvSpPr/>
          <p:nvPr/>
        </p:nvSpPr>
        <p:spPr>
          <a:xfrm>
            <a:off x="152400" y="5562600"/>
            <a:ext cx="8839200" cy="338554"/>
          </a:xfrm>
          <a:prstGeom prst="rect">
            <a:avLst/>
          </a:prstGeom>
        </p:spPr>
        <p:txBody>
          <a:bodyPr wrap="square">
            <a:spAutoFit/>
          </a:bodyPr>
          <a:lstStyle/>
          <a:p>
            <a:pPr algn="ctr"/>
            <a:r>
              <a:rPr lang="en-US" sz="1600" dirty="0">
                <a:latin typeface="+mn-lt"/>
              </a:rPr>
              <a:t>Table</a:t>
            </a:r>
            <a:r>
              <a:rPr lang="en-US" sz="1600" dirty="0" smtClean="0">
                <a:latin typeface="+mn-lt"/>
              </a:rPr>
              <a:t> 11.6  </a:t>
            </a:r>
            <a:r>
              <a:rPr lang="en-US" sz="1600" dirty="0">
                <a:latin typeface="+mn-lt"/>
              </a:rPr>
              <a:t>Last Stage of Quine-McCluskey Method</a:t>
            </a:r>
          </a:p>
        </p:txBody>
      </p:sp>
    </p:spTree>
  </p:cSld>
  <p:clrMapOvr>
    <a:masterClrMapping/>
  </p:clrMapOvr>
  <p:transition spd="med">
    <p:spli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066800"/>
            <a:ext cx="3255264" cy="1162050"/>
          </a:xfrm>
        </p:spPr>
        <p:txBody>
          <a:bodyPr/>
          <a:lstStyle/>
          <a:p>
            <a:r>
              <a:rPr lang="en-US" dirty="0" smtClean="0">
                <a:effectLst>
                  <a:outerShdw blurRad="38100" dist="38100" dir="2700000" algn="tl">
                    <a:srgbClr val="000000">
                      <a:alpha val="43137"/>
                    </a:srgbClr>
                  </a:outerShdw>
                </a:effectLst>
              </a:rPr>
              <a:t>NAND and NOR Implementations</a:t>
            </a:r>
            <a:endParaRPr lang="en-US" dirty="0">
              <a:effectLst>
                <a:outerShdw blurRad="38100" dist="38100" dir="2700000" algn="tl">
                  <a:srgbClr val="000000">
                    <a:alpha val="43137"/>
                  </a:srgbClr>
                </a:outerShdw>
              </a:effectLst>
            </a:endParaRPr>
          </a:p>
        </p:txBody>
      </p:sp>
      <p:pic>
        <p:nvPicPr>
          <p:cNvPr id="4" name="Picture 3" descr="f11.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20000" t="39091" r="10588" b="28182"/>
              <a:stretch>
                <a:fillRect/>
              </a:stretch>
            </p:blipFill>
          </mc:Choice>
          <mc:Fallback>
            <p:blipFill>
              <a:blip r:embed="rId4"/>
              <a:srcRect l="20000" t="39091" r="10588" b="28182"/>
              <a:stretch>
                <a:fillRect/>
              </a:stretch>
            </p:blipFill>
          </mc:Fallback>
        </mc:AlternateContent>
        <p:spPr>
          <a:xfrm>
            <a:off x="3657600" y="1447800"/>
            <a:ext cx="5486400" cy="3347688"/>
          </a:xfrm>
          <a:prstGeom prst="rect">
            <a:avLst/>
          </a:prstGeom>
        </p:spPr>
      </p:pic>
    </p:spTree>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514600"/>
            <a:ext cx="3255264" cy="1162050"/>
          </a:xfrm>
        </p:spPr>
        <p:txBody>
          <a:bodyPr/>
          <a:lstStyle/>
          <a:p>
            <a:r>
              <a:rPr lang="en-US" dirty="0" smtClean="0">
                <a:effectLst>
                  <a:outerShdw blurRad="38100" dist="38100" dir="2700000" algn="tl">
                    <a:srgbClr val="000000">
                      <a:alpha val="43137"/>
                    </a:srgbClr>
                  </a:outerShdw>
                </a:effectLst>
              </a:rPr>
              <a:t>Multiplexers</a:t>
            </a:r>
            <a:endParaRPr lang="en-US" dirty="0">
              <a:effectLst>
                <a:outerShdw blurRad="38100" dist="38100" dir="2700000" algn="tl">
                  <a:srgbClr val="000000">
                    <a:alpha val="43137"/>
                  </a:srgbClr>
                </a:outerShdw>
              </a:effectLst>
            </a:endParaRPr>
          </a:p>
        </p:txBody>
      </p:sp>
      <p:sp>
        <p:nvSpPr>
          <p:cNvPr id="8" name="Text Placeholder 7"/>
          <p:cNvSpPr>
            <a:spLocks noGrp="1"/>
          </p:cNvSpPr>
          <p:nvPr>
            <p:ph type="body" sz="half" idx="2"/>
          </p:nvPr>
        </p:nvSpPr>
        <p:spPr/>
        <p:txBody>
          <a:bodyPr>
            <a:normAutofit/>
          </a:bodyPr>
          <a:lstStyle/>
          <a:p>
            <a:r>
              <a:rPr lang="en-US" sz="1800" dirty="0" smtClean="0"/>
              <a:t> - connect multiple inputs to a single output</a:t>
            </a:r>
            <a:endParaRPr lang="en-US" sz="1800" dirty="0"/>
          </a:p>
        </p:txBody>
      </p:sp>
      <p:pic>
        <p:nvPicPr>
          <p:cNvPr id="4" name="Picture 3" descr="f12.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16471" t="20909" r="17647" b="22727"/>
              <a:stretch>
                <a:fillRect/>
              </a:stretch>
            </p:blipFill>
          </mc:Choice>
          <mc:Fallback>
            <p:blipFill>
              <a:blip r:embed="rId4"/>
              <a:srcRect l="16471" t="20909" r="17647" b="22727"/>
              <a:stretch>
                <a:fillRect/>
              </a:stretch>
            </p:blipFill>
          </mc:Fallback>
        </mc:AlternateContent>
        <p:spPr>
          <a:xfrm>
            <a:off x="3744540" y="457200"/>
            <a:ext cx="5399460" cy="5977944"/>
          </a:xfrm>
          <a:prstGeom prst="rect">
            <a:avLst/>
          </a:prstGeom>
        </p:spPr>
      </p:pic>
    </p:spTree>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effectLst>
                  <a:outerShdw blurRad="38100" dist="38100" dir="2700000" algn="tl">
                    <a:srgbClr val="000000">
                      <a:alpha val="43137"/>
                    </a:srgbClr>
                  </a:outerShdw>
                </a:effectLst>
              </a:rPr>
              <a:t>4-to-1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Multiplexer Truth Table</a:t>
            </a:r>
            <a:endParaRPr lang="en-US" dirty="0">
              <a:effectLst>
                <a:outerShdw blurRad="38100" dist="38100" dir="2700000" algn="tl">
                  <a:srgbClr val="000000">
                    <a:alpha val="43137"/>
                  </a:srgbClr>
                </a:outerShdw>
              </a:effectLst>
            </a:endParaRPr>
          </a:p>
        </p:txBody>
      </p:sp>
      <p:graphicFrame>
        <p:nvGraphicFramePr>
          <p:cNvPr id="235522" name="Object 2"/>
          <p:cNvGraphicFramePr>
            <a:graphicFrameLocks noChangeAspect="1"/>
          </p:cNvGraphicFramePr>
          <p:nvPr/>
        </p:nvGraphicFramePr>
        <p:xfrm>
          <a:off x="381000" y="2819400"/>
          <a:ext cx="8513379" cy="2057400"/>
        </p:xfrm>
        <a:graphic>
          <a:graphicData uri="http://schemas.openxmlformats.org/presentationml/2006/ole">
            <mc:AlternateContent xmlns:mc="http://schemas.openxmlformats.org/markup-compatibility/2006">
              <mc:Choice xmlns:v="urn:schemas-microsoft-com:vml" Requires="v">
                <p:oleObj spid="_x0000_s235527" name="Document" r:id="rId5" imgW="6096000" imgH="1473200" progId="Word.Document.12">
                  <p:embed/>
                </p:oleObj>
              </mc:Choice>
              <mc:Fallback>
                <p:oleObj name="Document" r:id="rId5" imgW="6096000" imgH="1473200" progId="Word.Document.12">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2819400"/>
                        <a:ext cx="8513379"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ctangle 5"/>
          <p:cNvSpPr/>
          <p:nvPr/>
        </p:nvSpPr>
        <p:spPr>
          <a:xfrm>
            <a:off x="2286000" y="5105400"/>
            <a:ext cx="4572000" cy="338554"/>
          </a:xfrm>
          <a:prstGeom prst="rect">
            <a:avLst/>
          </a:prstGeom>
        </p:spPr>
        <p:txBody>
          <a:bodyPr>
            <a:spAutoFit/>
          </a:bodyPr>
          <a:lstStyle/>
          <a:p>
            <a:pPr algn="ctr"/>
            <a:r>
              <a:rPr lang="en-US" sz="1600" dirty="0">
                <a:effectLst>
                  <a:outerShdw blurRad="38100" dist="38100" dir="2700000" algn="tl">
                    <a:srgbClr val="000000">
                      <a:alpha val="43137"/>
                    </a:srgbClr>
                  </a:outerShdw>
                </a:effectLst>
                <a:latin typeface="+mn-lt"/>
              </a:rPr>
              <a:t>Table</a:t>
            </a:r>
            <a:r>
              <a:rPr lang="en-US" sz="1600" dirty="0" smtClean="0">
                <a:effectLst>
                  <a:outerShdw blurRad="38100" dist="38100" dir="2700000" algn="tl">
                    <a:srgbClr val="000000">
                      <a:alpha val="43137"/>
                    </a:srgbClr>
                  </a:outerShdw>
                </a:effectLst>
                <a:latin typeface="+mn-lt"/>
              </a:rPr>
              <a:t> 11.7  </a:t>
            </a:r>
            <a:r>
              <a:rPr lang="en-US" sz="1600" dirty="0">
                <a:effectLst>
                  <a:outerShdw blurRad="38100" dist="38100" dir="2700000" algn="tl">
                    <a:srgbClr val="000000">
                      <a:alpha val="43137"/>
                    </a:srgbClr>
                  </a:outerShdw>
                </a:effectLst>
                <a:latin typeface="+mn-lt"/>
              </a:rPr>
              <a:t>4-to-1 Multiplexer Truth Table</a:t>
            </a:r>
            <a:r>
              <a:rPr lang="en-US" sz="1600" dirty="0" smtClean="0">
                <a:effectLst>
                  <a:outerShdw blurRad="38100" dist="38100" dir="2700000" algn="tl">
                    <a:srgbClr val="000000">
                      <a:alpha val="43137"/>
                    </a:srgbClr>
                  </a:outerShdw>
                </a:effectLst>
                <a:latin typeface="+mn-lt"/>
              </a:rPr>
              <a:t> </a:t>
            </a:r>
            <a:endParaRPr lang="en-US" sz="1600" dirty="0">
              <a:effectLst>
                <a:outerShdw blurRad="38100" dist="38100" dir="2700000" algn="tl">
                  <a:srgbClr val="000000">
                    <a:alpha val="43137"/>
                  </a:srgbClr>
                </a:outerShdw>
              </a:effectLst>
              <a:latin typeface="+mn-lt"/>
            </a:endParaRPr>
          </a:p>
        </p:txBody>
      </p:sp>
      <p:sp useBgFill="1">
        <p:nvSpPr>
          <p:cNvPr id="27" name="TextBox 26"/>
          <p:cNvSpPr txBox="1"/>
          <p:nvPr/>
        </p:nvSpPr>
        <p:spPr>
          <a:xfrm>
            <a:off x="6705600" y="2593610"/>
            <a:ext cx="2438400" cy="2511790"/>
          </a:xfrm>
          <a:prstGeom prst="rect">
            <a:avLst/>
          </a:prstGeom>
        </p:spPr>
        <p:txBody>
          <a:bodyPr wrap="square" rtlCol="0">
            <a:spAutoFit/>
          </a:bodyPr>
          <a:lstStyle/>
          <a:p>
            <a:endParaRPr lang="en-US" dirty="0"/>
          </a:p>
        </p:txBody>
      </p:sp>
      <p:sp useBgFill="1">
        <p:nvSpPr>
          <p:cNvPr id="28" name="TextBox 27"/>
          <p:cNvSpPr txBox="1"/>
          <p:nvPr/>
        </p:nvSpPr>
        <p:spPr>
          <a:xfrm>
            <a:off x="290585" y="2658181"/>
            <a:ext cx="2224015" cy="2371019"/>
          </a:xfrm>
          <a:prstGeom prst="rect">
            <a:avLst/>
          </a:prstGeom>
        </p:spPr>
        <p:txBody>
          <a:bodyPr wrap="square" rtlCol="0">
            <a:spAutoFit/>
          </a:bodyPr>
          <a:lstStyle/>
          <a:p>
            <a:endParaRPr lang="en-US" dirty="0"/>
          </a:p>
        </p:txBody>
      </p:sp>
    </p:spTree>
  </p:cSld>
  <p:clrMapOvr>
    <a:masterClrMapping/>
  </p:clrMapOvr>
  <p:transition spd="med">
    <p:spli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Multiplexer Input to Program Counter</a:t>
            </a:r>
            <a:endParaRPr lang="en-US" dirty="0">
              <a:effectLst>
                <a:outerShdw blurRad="38100" dist="38100" dir="2700000" algn="tl">
                  <a:srgbClr val="000000">
                    <a:alpha val="43137"/>
                  </a:srgbClr>
                </a:outerShdw>
              </a:effectLst>
            </a:endParaRPr>
          </a:p>
        </p:txBody>
      </p:sp>
      <p:pic>
        <p:nvPicPr>
          <p:cNvPr id="4" name="Picture 3" descr="f14.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24545" b="42727"/>
              <a:stretch>
                <a:fillRect/>
              </a:stretch>
            </p:blipFill>
          </mc:Choice>
          <mc:Fallback>
            <p:blipFill>
              <a:blip r:embed="rId4"/>
              <a:srcRect t="24545" b="42727"/>
              <a:stretch>
                <a:fillRect/>
              </a:stretch>
            </p:blipFill>
          </mc:Fallback>
        </mc:AlternateContent>
        <p:spPr>
          <a:xfrm>
            <a:off x="152400" y="2590800"/>
            <a:ext cx="8619804" cy="3650632"/>
          </a:xfrm>
          <a:prstGeom prst="rect">
            <a:avLst/>
          </a:prstGeom>
        </p:spPr>
      </p:pic>
    </p:spTree>
  </p:cSld>
  <p:clrMapOvr>
    <a:masterClrMapping/>
  </p:clrMapOvr>
  <p:transition spd="med">
    <p:spli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04800" y="2286000"/>
            <a:ext cx="3255264" cy="1162050"/>
          </a:xfrm>
        </p:spPr>
        <p:txBody>
          <a:bodyPr/>
          <a:lstStyle/>
          <a:p>
            <a:r>
              <a:rPr lang="en-US" dirty="0" smtClean="0">
                <a:effectLst>
                  <a:outerShdw blurRad="38100" dist="38100" dir="2700000" algn="tl">
                    <a:srgbClr val="000000">
                      <a:alpha val="43137"/>
                    </a:srgbClr>
                  </a:outerShdw>
                </a:effectLst>
              </a:rPr>
              <a:t>Decoders</a:t>
            </a:r>
            <a:endParaRPr lang="en-US" dirty="0">
              <a:effectLst>
                <a:outerShdw blurRad="38100" dist="38100" dir="2700000" algn="tl">
                  <a:srgbClr val="000000">
                    <a:alpha val="43137"/>
                  </a:srgbClr>
                </a:outerShdw>
              </a:effectLst>
            </a:endParaRPr>
          </a:p>
        </p:txBody>
      </p:sp>
      <p:sp>
        <p:nvSpPr>
          <p:cNvPr id="7" name="Text Placeholder 6"/>
          <p:cNvSpPr>
            <a:spLocks noGrp="1"/>
          </p:cNvSpPr>
          <p:nvPr>
            <p:ph type="body" sz="half" idx="2"/>
          </p:nvPr>
        </p:nvSpPr>
        <p:spPr/>
        <p:txBody>
          <a:bodyPr>
            <a:normAutofit/>
          </a:bodyPr>
          <a:lstStyle/>
          <a:p>
            <a:r>
              <a:rPr lang="en-US" sz="1800" dirty="0" smtClean="0">
                <a:effectLst>
                  <a:outerShdw blurRad="38100" dist="38100" dir="2700000" algn="tl">
                    <a:srgbClr val="000000">
                      <a:alpha val="43137"/>
                    </a:srgbClr>
                  </a:outerShdw>
                </a:effectLst>
              </a:rPr>
              <a:t>   - combinational circuits with a number of output lines, only one of which is asserted at any time</a:t>
            </a:r>
            <a:endParaRPr lang="en-US" sz="1800" dirty="0">
              <a:effectLst>
                <a:outerShdw blurRad="38100" dist="38100" dir="2700000" algn="tl">
                  <a:srgbClr val="000000">
                    <a:alpha val="43137"/>
                  </a:srgbClr>
                </a:outerShdw>
              </a:effectLst>
            </a:endParaRPr>
          </a:p>
        </p:txBody>
      </p:sp>
      <p:pic>
        <p:nvPicPr>
          <p:cNvPr id="4" name="Picture 3" descr="f15.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3844636" y="-152400"/>
            <a:ext cx="5299364" cy="6858000"/>
          </a:xfrm>
          <a:prstGeom prst="rect">
            <a:avLst/>
          </a:prstGeom>
        </p:spPr>
      </p:pic>
    </p:spTree>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4800" y="228600"/>
            <a:ext cx="7556500" cy="1116012"/>
          </a:xfrm>
        </p:spPr>
        <p:txBody>
          <a:bodyPr/>
          <a:lstStyle/>
          <a:p>
            <a:r>
              <a:rPr lang="en-US" dirty="0" smtClean="0">
                <a:effectLst>
                  <a:outerShdw blurRad="38100" dist="38100" dir="2700000" algn="tl">
                    <a:srgbClr val="000000">
                      <a:alpha val="43137"/>
                    </a:srgbClr>
                  </a:outerShdw>
                </a:effectLst>
              </a:rPr>
              <a:t>Address Decoding</a:t>
            </a:r>
            <a:endParaRPr lang="en-US" dirty="0">
              <a:effectLst>
                <a:outerShdw blurRad="38100" dist="38100" dir="2700000" algn="tl">
                  <a:srgbClr val="000000">
                    <a:alpha val="43137"/>
                  </a:srgbClr>
                </a:outerShdw>
              </a:effectLst>
            </a:endParaRPr>
          </a:p>
        </p:txBody>
      </p:sp>
      <p:pic>
        <p:nvPicPr>
          <p:cNvPr id="4" name="Picture 3" descr="f16.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18182" b="22727"/>
              <a:stretch>
                <a:fillRect/>
              </a:stretch>
            </p:blipFill>
          </mc:Choice>
          <mc:Fallback>
            <p:blipFill>
              <a:blip r:embed="rId4"/>
              <a:srcRect t="18182" b="22727"/>
              <a:stretch>
                <a:fillRect/>
              </a:stretch>
            </p:blipFill>
          </mc:Fallback>
        </mc:AlternateContent>
        <p:spPr>
          <a:xfrm>
            <a:off x="914400" y="1229186"/>
            <a:ext cx="7360763" cy="5628814"/>
          </a:xfrm>
          <a:prstGeom prst="rect">
            <a:avLst/>
          </a:prstGeom>
        </p:spPr>
      </p:pic>
    </p:spTree>
  </p:cSld>
  <p:clrMapOvr>
    <a:masterClrMapping/>
  </p:clrMapOvr>
  <p:transition spd="med">
    <p:spli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8600" y="381000"/>
            <a:ext cx="7556500" cy="1116012"/>
          </a:xfrm>
        </p:spPr>
        <p:txBody>
          <a:bodyPr/>
          <a:lstStyle/>
          <a:p>
            <a:r>
              <a:rPr lang="en-US" dirty="0" smtClean="0">
                <a:effectLst>
                  <a:outerShdw blurRad="38100" dist="38100" dir="2700000" algn="tl">
                    <a:srgbClr val="000000">
                      <a:alpha val="43137"/>
                    </a:srgbClr>
                  </a:outerShdw>
                </a:effectLst>
              </a:rPr>
              <a:t>Implementation of a Demultiplexer Using a Decoder</a:t>
            </a:r>
            <a:endParaRPr lang="en-US" dirty="0">
              <a:effectLst>
                <a:outerShdw blurRad="38100" dist="38100" dir="2700000" algn="tl">
                  <a:srgbClr val="000000">
                    <a:alpha val="43137"/>
                  </a:srgbClr>
                </a:outerShdw>
              </a:effectLst>
            </a:endParaRPr>
          </a:p>
        </p:txBody>
      </p:sp>
      <p:pic>
        <p:nvPicPr>
          <p:cNvPr id="4" name="Picture 3" descr="f17.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25455" b="30909"/>
              <a:stretch>
                <a:fillRect/>
              </a:stretch>
            </p:blipFill>
          </mc:Choice>
          <mc:Fallback>
            <p:blipFill>
              <a:blip r:embed="rId4"/>
              <a:srcRect t="25455" b="30909"/>
              <a:stretch>
                <a:fillRect/>
              </a:stretch>
            </p:blipFill>
          </mc:Fallback>
        </mc:AlternateContent>
        <p:spPr>
          <a:xfrm>
            <a:off x="228600" y="1752600"/>
            <a:ext cx="8729750" cy="4929690"/>
          </a:xfrm>
          <a:prstGeom prst="rect">
            <a:avLst/>
          </a:prstGeom>
        </p:spPr>
      </p:pic>
    </p:spTree>
  </p:cSld>
  <p:clrMapOvr>
    <a:masterClrMapping/>
  </p:clrMapOvr>
  <p:transition spd="med">
    <p:spli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Read-Only Memory (ROM)</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smtClean="0"/>
              <a:t>Memory that is implemented with combinational circuits</a:t>
            </a:r>
          </a:p>
          <a:p>
            <a:pPr lvl="1"/>
            <a:r>
              <a:rPr lang="en-US" dirty="0" smtClean="0"/>
              <a:t>Combinational circuits are often referred to as “memoryless” circuits because their output depends only on their current input and no history of prior inputs is retained</a:t>
            </a:r>
          </a:p>
          <a:p>
            <a:r>
              <a:rPr lang="en-US" dirty="0" smtClean="0"/>
              <a:t>Memory unit that performs only the read operation</a:t>
            </a:r>
          </a:p>
          <a:p>
            <a:pPr lvl="1"/>
            <a:r>
              <a:rPr lang="en-US" dirty="0" smtClean="0"/>
              <a:t>Binary information stored in a ROM is permanent and is created during the fabrication process</a:t>
            </a:r>
          </a:p>
          <a:p>
            <a:pPr lvl="1"/>
            <a:r>
              <a:rPr lang="en-US" dirty="0" smtClean="0"/>
              <a:t>A given input to the ROM (address lines) always produces the same output (data lines)</a:t>
            </a:r>
          </a:p>
          <a:p>
            <a:pPr lvl="1"/>
            <a:r>
              <a:rPr lang="en-US" dirty="0" smtClean="0"/>
              <a:t>Because the outputs are a function only of the present inputs, ROM is a combinational circuit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14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148" name="Rectangle 4"/>
          <p:cNvSpPr>
            <a:spLocks noGrp="1" noChangeArrowheads="1"/>
          </p:cNvSpPr>
          <p:nvPr>
            <p:ph type="title"/>
          </p:nvPr>
        </p:nvSpPr>
        <p:spPr>
          <a:xfrm>
            <a:off x="609600" y="533400"/>
            <a:ext cx="7556313" cy="1116106"/>
          </a:xfrm>
          <a:noFill/>
          <a:ln/>
        </p:spPr>
        <p:txBody>
          <a:bodyPr lIns="90488" tIns="44450" rIns="90488" bIns="44450"/>
          <a:lstStyle/>
          <a:p>
            <a:r>
              <a:rPr lang="en-US" dirty="0" smtClean="0">
                <a:effectLst>
                  <a:outerShdw blurRad="38100" dist="38100" dir="2700000" algn="tl">
                    <a:srgbClr val="000000">
                      <a:alpha val="43137"/>
                    </a:srgbClr>
                  </a:outerShdw>
                </a:effectLst>
              </a:rPr>
              <a:t>Boolean Algebra</a:t>
            </a:r>
            <a:endParaRPr lang="en-US" dirty="0">
              <a:effectLst>
                <a:outerShdw blurRad="38100" dist="38100" dir="2700000" algn="tl">
                  <a:srgbClr val="000000">
                    <a:alpha val="43137"/>
                  </a:srgbClr>
                </a:outerShdw>
              </a:effectLst>
            </a:endParaRPr>
          </a:p>
        </p:txBody>
      </p:sp>
      <p:sp>
        <p:nvSpPr>
          <p:cNvPr id="6149" name="Rectangle 5"/>
          <p:cNvSpPr>
            <a:spLocks noGrp="1" noChangeArrowheads="1"/>
          </p:cNvSpPr>
          <p:nvPr>
            <p:ph idx="1"/>
          </p:nvPr>
        </p:nvSpPr>
        <p:spPr>
          <a:xfrm>
            <a:off x="498474" y="1828800"/>
            <a:ext cx="7556313" cy="4648200"/>
          </a:xfrm>
          <a:noFill/>
          <a:ln/>
        </p:spPr>
        <p:txBody>
          <a:bodyPr lIns="90488" tIns="44450" rIns="90488" bIns="44450">
            <a:normAutofit fontScale="92500" lnSpcReduction="20000"/>
          </a:bodyPr>
          <a:lstStyle/>
          <a:p>
            <a:r>
              <a:rPr lang="en-US" dirty="0" smtClean="0"/>
              <a:t>Mathematical discipline used to design and analyze the behavior of the digital circuitry in digital computers and other digital systems</a:t>
            </a:r>
          </a:p>
          <a:p>
            <a:r>
              <a:rPr lang="en-US" dirty="0" smtClean="0"/>
              <a:t>Named after George Boole</a:t>
            </a:r>
          </a:p>
          <a:p>
            <a:pPr lvl="1"/>
            <a:r>
              <a:rPr lang="en-US" dirty="0" smtClean="0"/>
              <a:t>English mathematician</a:t>
            </a:r>
          </a:p>
          <a:p>
            <a:pPr lvl="1"/>
            <a:r>
              <a:rPr lang="en-US" dirty="0" smtClean="0"/>
              <a:t>Proposed basic principles of the algebra in 1854</a:t>
            </a:r>
          </a:p>
          <a:p>
            <a:pPr marL="228600" lvl="1">
              <a:spcBef>
                <a:spcPts val="2000"/>
              </a:spcBef>
              <a:buClr>
                <a:schemeClr val="accent1"/>
              </a:buClr>
            </a:pPr>
            <a:r>
              <a:rPr lang="en-US" sz="2000" dirty="0" smtClean="0"/>
              <a:t>Claude Shannon suggested Boolean algebra could be used to solve problems in relay-switching circuit design</a:t>
            </a:r>
          </a:p>
          <a:p>
            <a:pPr marL="228600" lvl="1">
              <a:spcBef>
                <a:spcPts val="2000"/>
              </a:spcBef>
              <a:buClr>
                <a:schemeClr val="accent1"/>
              </a:buClr>
            </a:pPr>
            <a:r>
              <a:rPr lang="en-US" sz="2065" dirty="0" smtClean="0"/>
              <a:t>Is a convenient tool:</a:t>
            </a:r>
          </a:p>
          <a:p>
            <a:pPr lvl="1"/>
            <a:r>
              <a:rPr lang="en-US" sz="1806" dirty="0" smtClean="0"/>
              <a:t>Analysis</a:t>
            </a:r>
          </a:p>
          <a:p>
            <a:pPr lvl="2"/>
            <a:r>
              <a:rPr lang="en-US" sz="1760" dirty="0" smtClean="0"/>
              <a:t>It is an economical way of describing the function of digital circuitry</a:t>
            </a:r>
          </a:p>
          <a:p>
            <a:pPr lvl="1"/>
            <a:r>
              <a:rPr lang="en-US" sz="1806" dirty="0" smtClean="0"/>
              <a:t>Design</a:t>
            </a:r>
          </a:p>
          <a:p>
            <a:pPr lvl="2"/>
            <a:r>
              <a:rPr lang="en-US" sz="1765" dirty="0" smtClean="0"/>
              <a:t>Given a desired function, Boolean algebra can be applied to develop a simplified implementation of that function</a:t>
            </a:r>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648200"/>
            <a:ext cx="6191157" cy="833718"/>
          </a:xfrm>
        </p:spPr>
        <p:txBody>
          <a:bodyPr/>
          <a:lstStyle/>
          <a:p>
            <a:r>
              <a:rPr lang="en-US" dirty="0" smtClean="0">
                <a:effectLst>
                  <a:outerShdw blurRad="38100" dist="38100" dir="2700000" algn="tl">
                    <a:srgbClr val="000000">
                      <a:alpha val="43137"/>
                    </a:srgbClr>
                  </a:outerShdw>
                </a:effectLst>
              </a:rPr>
              <a:t>Truth Table for a ROM</a:t>
            </a:r>
            <a:endParaRPr lang="en-US" dirty="0">
              <a:effectLst>
                <a:outerShdw blurRad="38100" dist="38100" dir="2700000" algn="tl">
                  <a:srgbClr val="000000">
                    <a:alpha val="43137"/>
                  </a:srgbClr>
                </a:outerShdw>
              </a:effectLst>
            </a:endParaRPr>
          </a:p>
        </p:txBody>
      </p:sp>
      <p:graphicFrame>
        <p:nvGraphicFramePr>
          <p:cNvPr id="248834" name="Object 2"/>
          <p:cNvGraphicFramePr>
            <a:graphicFrameLocks noChangeAspect="1"/>
          </p:cNvGraphicFramePr>
          <p:nvPr/>
        </p:nvGraphicFramePr>
        <p:xfrm>
          <a:off x="152400" y="609600"/>
          <a:ext cx="6438472" cy="3581400"/>
        </p:xfrm>
        <a:graphic>
          <a:graphicData uri="http://schemas.openxmlformats.org/presentationml/2006/ole">
            <mc:AlternateContent xmlns:mc="http://schemas.openxmlformats.org/markup-compatibility/2006">
              <mc:Choice xmlns:v="urn:schemas-microsoft-com:vml" Requires="v">
                <p:oleObj spid="_x0000_s248839" name="Document" r:id="rId5" imgW="6096000" imgH="3390900" progId="Word.Document.12">
                  <p:embed/>
                </p:oleObj>
              </mc:Choice>
              <mc:Fallback>
                <p:oleObj name="Document" r:id="rId5" imgW="6096000" imgH="3390900" progId="Word.Document.12">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609600"/>
                        <a:ext cx="6438472"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TextBox 10"/>
          <p:cNvSpPr txBox="1"/>
          <p:nvPr/>
        </p:nvSpPr>
        <p:spPr>
          <a:xfrm>
            <a:off x="6781800" y="914400"/>
            <a:ext cx="2057400" cy="461665"/>
          </a:xfrm>
          <a:prstGeom prst="rect">
            <a:avLst/>
          </a:prstGeom>
          <a:noFill/>
        </p:spPr>
        <p:txBody>
          <a:bodyPr wrap="square" rtlCol="0">
            <a:spAutoFit/>
          </a:bodyPr>
          <a:lstStyle/>
          <a:p>
            <a:pPr algn="ctr"/>
            <a:r>
              <a:rPr lang="en-US" dirty="0" smtClean="0">
                <a:solidFill>
                  <a:schemeClr val="tx2"/>
                </a:solidFill>
              </a:rPr>
              <a:t>Table</a:t>
            </a:r>
            <a:endParaRPr lang="en-US" dirty="0">
              <a:solidFill>
                <a:schemeClr val="tx2"/>
              </a:solidFill>
            </a:endParaRPr>
          </a:p>
        </p:txBody>
      </p:sp>
      <p:sp>
        <p:nvSpPr>
          <p:cNvPr id="12" name="TextBox 11"/>
          <p:cNvSpPr txBox="1"/>
          <p:nvPr/>
        </p:nvSpPr>
        <p:spPr>
          <a:xfrm>
            <a:off x="6781800" y="3200400"/>
            <a:ext cx="2057400" cy="461665"/>
          </a:xfrm>
          <a:prstGeom prst="rect">
            <a:avLst/>
          </a:prstGeom>
          <a:noFill/>
        </p:spPr>
        <p:txBody>
          <a:bodyPr wrap="square" rtlCol="0">
            <a:spAutoFit/>
          </a:bodyPr>
          <a:lstStyle/>
          <a:p>
            <a:pPr algn="ctr"/>
            <a:r>
              <a:rPr lang="en-US" dirty="0" smtClean="0">
                <a:solidFill>
                  <a:schemeClr val="bg1"/>
                </a:solidFill>
              </a:rPr>
              <a:t>11.8</a:t>
            </a:r>
            <a:endParaRPr lang="en-US" dirty="0">
              <a:solidFill>
                <a:schemeClr val="bg1"/>
              </a:solidFill>
            </a:endParaRPr>
          </a:p>
        </p:txBody>
      </p:sp>
      <p:sp useBgFill="1">
        <p:nvSpPr>
          <p:cNvPr id="13" name="TextBox 12"/>
          <p:cNvSpPr txBox="1"/>
          <p:nvPr/>
        </p:nvSpPr>
        <p:spPr>
          <a:xfrm>
            <a:off x="5638800" y="325384"/>
            <a:ext cx="1066800" cy="4018016"/>
          </a:xfrm>
          <a:prstGeom prst="rect">
            <a:avLst/>
          </a:prstGeom>
        </p:spPr>
        <p:txBody>
          <a:bodyPr wrap="square" rtlCol="0">
            <a:spAutoFit/>
          </a:bodyPr>
          <a:lstStyle/>
          <a:p>
            <a:endParaRPr lang="en-US" dirty="0"/>
          </a:p>
        </p:txBody>
      </p:sp>
      <p:sp useBgFill="1">
        <p:nvSpPr>
          <p:cNvPr id="14" name="TextBox 13"/>
          <p:cNvSpPr txBox="1"/>
          <p:nvPr/>
        </p:nvSpPr>
        <p:spPr>
          <a:xfrm>
            <a:off x="0" y="228600"/>
            <a:ext cx="1066800" cy="4018016"/>
          </a:xfrm>
          <a:prstGeom prst="rect">
            <a:avLst/>
          </a:prstGeom>
        </p:spPr>
        <p:txBody>
          <a:bodyPr wrap="square" rtlCol="0">
            <a:spAutoFit/>
          </a:bodyPr>
          <a:lstStyle/>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85800" y="609600"/>
            <a:ext cx="7556500" cy="1116013"/>
          </a:xfrm>
        </p:spPr>
        <p:txBody>
          <a:bodyPr/>
          <a:lstStyle/>
          <a:p>
            <a:r>
              <a:rPr lang="en-US" dirty="0" smtClean="0">
                <a:effectLst>
                  <a:outerShdw blurRad="38100" dist="38100" dir="2700000" algn="tl">
                    <a:srgbClr val="000000">
                      <a:alpha val="43137"/>
                    </a:srgbClr>
                  </a:outerShdw>
                </a:effectLst>
              </a:rPr>
              <a:t>Binary Addition Truth Tables</a:t>
            </a:r>
            <a:endParaRPr lang="en-US" dirty="0">
              <a:effectLst>
                <a:outerShdw blurRad="38100" dist="38100" dir="2700000" algn="tl">
                  <a:srgbClr val="000000">
                    <a:alpha val="43137"/>
                  </a:srgbClr>
                </a:outerShdw>
              </a:effectLst>
            </a:endParaRPr>
          </a:p>
        </p:txBody>
      </p:sp>
      <p:graphicFrame>
        <p:nvGraphicFramePr>
          <p:cNvPr id="249858" name="Object 2"/>
          <p:cNvGraphicFramePr>
            <a:graphicFrameLocks noChangeAspect="1"/>
          </p:cNvGraphicFramePr>
          <p:nvPr/>
        </p:nvGraphicFramePr>
        <p:xfrm>
          <a:off x="228600" y="2438400"/>
          <a:ext cx="8727027" cy="2470150"/>
        </p:xfrm>
        <a:graphic>
          <a:graphicData uri="http://schemas.openxmlformats.org/presentationml/2006/ole">
            <mc:AlternateContent xmlns:mc="http://schemas.openxmlformats.org/markup-compatibility/2006">
              <mc:Choice xmlns:v="urn:schemas-microsoft-com:vml" Requires="v">
                <p:oleObj spid="_x0000_s249863" name="Document" r:id="rId5" imgW="8839200" imgH="2501900" progId="Word.Document.12">
                  <p:embed/>
                </p:oleObj>
              </mc:Choice>
              <mc:Fallback>
                <p:oleObj name="Document" r:id="rId5" imgW="8839200" imgH="2501900" progId="Word.Document.12">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 y="2438400"/>
                        <a:ext cx="8727027" cy="247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Rectangle 4"/>
          <p:cNvSpPr/>
          <p:nvPr/>
        </p:nvSpPr>
        <p:spPr>
          <a:xfrm>
            <a:off x="228600" y="5181600"/>
            <a:ext cx="8686800" cy="307777"/>
          </a:xfrm>
          <a:prstGeom prst="rect">
            <a:avLst/>
          </a:prstGeom>
        </p:spPr>
        <p:txBody>
          <a:bodyPr wrap="square">
            <a:spAutoFit/>
          </a:bodyPr>
          <a:lstStyle/>
          <a:p>
            <a:pPr algn="ctr"/>
            <a:r>
              <a:rPr lang="en-US" sz="1400" dirty="0">
                <a:latin typeface="+mn-lt"/>
              </a:rPr>
              <a:t>Table</a:t>
            </a:r>
            <a:r>
              <a:rPr lang="en-US" sz="1400" dirty="0" smtClean="0">
                <a:latin typeface="+mn-lt"/>
              </a:rPr>
              <a:t> 11.9  </a:t>
            </a:r>
            <a:r>
              <a:rPr lang="en-US" sz="1400" dirty="0">
                <a:latin typeface="+mn-lt"/>
              </a:rPr>
              <a:t>Binary Addition Truth Tables</a:t>
            </a:r>
          </a:p>
        </p:txBody>
      </p:sp>
    </p:spTree>
  </p:cSld>
  <p:clrMapOvr>
    <a:masterClrMapping/>
  </p:clrMapOvr>
  <p:transition spd="med">
    <p:spli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84188"/>
            <a:ext cx="9144000" cy="1116012"/>
          </a:xfrm>
        </p:spPr>
        <p:txBody>
          <a:bodyPr/>
          <a:lstStyle/>
          <a:p>
            <a:pPr algn="ctr"/>
            <a:r>
              <a:rPr lang="en-US" dirty="0" smtClean="0">
                <a:effectLst>
                  <a:outerShdw blurRad="38100" dist="38100" dir="2700000" algn="tl">
                    <a:srgbClr val="000000">
                      <a:alpha val="43137"/>
                    </a:srgbClr>
                  </a:outerShdw>
                </a:effectLst>
              </a:rPr>
              <a:t>4-Bit Adder</a:t>
            </a:r>
            <a:endParaRPr lang="en-US" dirty="0">
              <a:effectLst>
                <a:outerShdw blurRad="38100" dist="38100" dir="2700000" algn="tl">
                  <a:srgbClr val="000000">
                    <a:alpha val="43137"/>
                  </a:srgbClr>
                </a:outerShdw>
              </a:effectLst>
            </a:endParaRPr>
          </a:p>
        </p:txBody>
      </p:sp>
      <p:pic>
        <p:nvPicPr>
          <p:cNvPr id="4" name="Picture 3" descr="f19.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21818" b="43636"/>
              <a:stretch>
                <a:fillRect/>
              </a:stretch>
            </p:blipFill>
          </mc:Choice>
          <mc:Fallback>
            <p:blipFill>
              <a:blip r:embed="rId4"/>
              <a:srcRect t="21818" b="43636"/>
              <a:stretch>
                <a:fillRect/>
              </a:stretch>
            </p:blipFill>
          </mc:Fallback>
        </mc:AlternateContent>
        <p:spPr>
          <a:xfrm>
            <a:off x="-60129" y="2133600"/>
            <a:ext cx="9204129" cy="4114800"/>
          </a:xfrm>
          <a:prstGeom prst="rect">
            <a:avLst/>
          </a:prstGeom>
        </p:spPr>
      </p:pic>
    </p:spTree>
  </p:cSld>
  <p:clrMapOvr>
    <a:masterClrMapping/>
  </p:clrMapOvr>
  <p:transition spd="med">
    <p:spli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Implementation of an Adder</a:t>
            </a:r>
            <a:endParaRPr lang="en-US" dirty="0">
              <a:effectLst>
                <a:outerShdw blurRad="38100" dist="38100" dir="2700000" algn="tl">
                  <a:srgbClr val="000000">
                    <a:alpha val="43137"/>
                  </a:srgbClr>
                </a:outerShdw>
              </a:effectLst>
            </a:endParaRPr>
          </a:p>
        </p:txBody>
      </p:sp>
      <p:pic>
        <p:nvPicPr>
          <p:cNvPr id="4" name="Picture 3" descr="f20.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17647" t="10000" r="14118" b="13636"/>
              <a:stretch>
                <a:fillRect/>
              </a:stretch>
            </p:blipFill>
          </mc:Choice>
          <mc:Fallback>
            <p:blipFill>
              <a:blip r:embed="rId4"/>
              <a:srcRect l="17647" t="10000" r="14118" b="13636"/>
              <a:stretch>
                <a:fillRect/>
              </a:stretch>
            </p:blipFill>
          </mc:Fallback>
        </mc:AlternateContent>
        <p:spPr>
          <a:xfrm>
            <a:off x="4114800" y="0"/>
            <a:ext cx="4671790" cy="6766034"/>
          </a:xfrm>
          <a:prstGeom prst="rect">
            <a:avLst/>
          </a:prstGeom>
        </p:spPr>
      </p:pic>
    </p:spTree>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533400"/>
            <a:ext cx="7556500" cy="1116012"/>
          </a:xfrm>
        </p:spPr>
        <p:txBody>
          <a:bodyPr/>
          <a:lstStyle/>
          <a:p>
            <a:r>
              <a:rPr lang="en-US" dirty="0" smtClean="0">
                <a:effectLst>
                  <a:outerShdw blurRad="38100" dist="38100" dir="2700000" algn="tl">
                    <a:srgbClr val="000000">
                      <a:alpha val="43137"/>
                    </a:srgbClr>
                  </a:outerShdw>
                </a:effectLst>
              </a:rPr>
              <a:t>Construction of a 32-Bit Adder Using 8-Bit Adders</a:t>
            </a:r>
            <a:endParaRPr lang="en-US" dirty="0">
              <a:effectLst>
                <a:outerShdw blurRad="38100" dist="38100" dir="2700000" algn="tl">
                  <a:srgbClr val="000000">
                    <a:alpha val="43137"/>
                  </a:srgbClr>
                </a:outerShdw>
              </a:effectLst>
            </a:endParaRPr>
          </a:p>
        </p:txBody>
      </p:sp>
      <p:pic>
        <p:nvPicPr>
          <p:cNvPr id="4" name="Picture 3" descr="f21.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21818" b="41818"/>
              <a:stretch>
                <a:fillRect/>
              </a:stretch>
            </p:blipFill>
          </mc:Choice>
          <mc:Fallback>
            <p:blipFill>
              <a:blip r:embed="rId4"/>
              <a:srcRect t="21818" b="41818"/>
              <a:stretch>
                <a:fillRect/>
              </a:stretch>
            </p:blipFill>
          </mc:Fallback>
        </mc:AlternateContent>
        <p:spPr>
          <a:xfrm>
            <a:off x="0" y="2209800"/>
            <a:ext cx="9185605" cy="4322592"/>
          </a:xfrm>
          <a:prstGeom prst="rect">
            <a:avLst/>
          </a:prstGeom>
        </p:spPr>
      </p:pic>
    </p:spTree>
  </p:cSld>
  <p:clrMapOvr>
    <a:masterClrMapping/>
  </p:clrMapOvr>
  <p:transition spd="med">
    <p:spli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1000" y="457200"/>
            <a:ext cx="7556500" cy="1116012"/>
          </a:xfrm>
        </p:spPr>
        <p:txBody>
          <a:bodyPr/>
          <a:lstStyle/>
          <a:p>
            <a:r>
              <a:rPr lang="en-US" dirty="0" smtClean="0">
                <a:effectLst>
                  <a:outerShdw blurRad="38100" dist="38100" dir="2700000" algn="tl">
                    <a:srgbClr val="000000">
                      <a:alpha val="43137"/>
                    </a:srgbClr>
                  </a:outerShdw>
                </a:effectLst>
              </a:rPr>
              <a:t>Sequential Circuit</a:t>
            </a:r>
            <a:endParaRPr lang="en-US" dirty="0">
              <a:effectLst>
                <a:outerShdw blurRad="38100" dist="38100" dir="2700000" algn="tl">
                  <a:srgbClr val="000000">
                    <a:alpha val="43137"/>
                  </a:srgbClr>
                </a:outerShdw>
              </a:effectLst>
            </a:endParaRPr>
          </a:p>
        </p:txBody>
      </p:sp>
      <p:graphicFrame>
        <p:nvGraphicFramePr>
          <p:cNvPr id="21" name="Content Placeholder 20"/>
          <p:cNvGraphicFramePr>
            <a:graphicFrameLocks noGrp="1"/>
          </p:cNvGraphicFramePr>
          <p:nvPr>
            <p:ph idx="4294967295"/>
          </p:nvPr>
        </p:nvGraphicFramePr>
        <p:xfrm>
          <a:off x="650875" y="457200"/>
          <a:ext cx="8493125"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 name="TextBox 21"/>
          <p:cNvSpPr txBox="1"/>
          <p:nvPr/>
        </p:nvSpPr>
        <p:spPr>
          <a:xfrm>
            <a:off x="838200" y="2971800"/>
            <a:ext cx="2971800" cy="1384995"/>
          </a:xfrm>
          <a:prstGeom prst="rect">
            <a:avLst/>
          </a:prstGeom>
          <a:noFill/>
        </p:spPr>
        <p:txBody>
          <a:bodyPr wrap="square" rtlCol="0">
            <a:spAutoFit/>
          </a:bodyPr>
          <a:lstStyle/>
          <a:p>
            <a:pPr algn="ctr"/>
            <a:r>
              <a:rPr lang="en-US" sz="2800" dirty="0" smtClean="0">
                <a:solidFill>
                  <a:srgbClr val="FFFFFF"/>
                </a:solidFill>
                <a:effectLst>
                  <a:outerShdw blurRad="38100" dist="38100" dir="2700000" algn="tl">
                    <a:srgbClr val="000000">
                      <a:alpha val="43137"/>
                    </a:srgbClr>
                  </a:outerShdw>
                </a:effectLst>
              </a:rPr>
              <a:t>Sequential</a:t>
            </a:r>
          </a:p>
          <a:p>
            <a:pPr algn="ctr"/>
            <a:endParaRPr lang="en-US" sz="2800" dirty="0" smtClean="0">
              <a:solidFill>
                <a:srgbClr val="FFFFFF"/>
              </a:solidFill>
              <a:effectLst>
                <a:outerShdw blurRad="38100" dist="38100" dir="2700000" algn="tl">
                  <a:srgbClr val="000000">
                    <a:alpha val="43137"/>
                  </a:srgbClr>
                </a:outerShdw>
              </a:effectLst>
            </a:endParaRPr>
          </a:p>
          <a:p>
            <a:pPr algn="ctr"/>
            <a:r>
              <a:rPr lang="en-US" sz="2800" dirty="0" smtClean="0">
                <a:solidFill>
                  <a:srgbClr val="FFFFFF"/>
                </a:solidFill>
                <a:effectLst>
                  <a:outerShdw blurRad="38100" dist="38100" dir="2700000" algn="tl">
                    <a:srgbClr val="000000">
                      <a:alpha val="43137"/>
                    </a:srgbClr>
                  </a:outerShdw>
                </a:effectLst>
              </a:rPr>
              <a:t>Circuit</a:t>
            </a:r>
            <a:endParaRPr lang="en-US" sz="2800" dirty="0">
              <a:solidFill>
                <a:srgbClr val="FFFFFF"/>
              </a:solidFill>
              <a:effectLst>
                <a:outerShdw blurRad="38100" dist="38100" dir="2700000" algn="tl">
                  <a:srgbClr val="000000">
                    <a:alpha val="43137"/>
                  </a:srgbClr>
                </a:outerShdw>
              </a:effectLst>
            </a:endParaRPr>
          </a:p>
        </p:txBody>
      </p:sp>
      <p:sp>
        <p:nvSpPr>
          <p:cNvPr id="23" name="TextBox 22"/>
          <p:cNvSpPr txBox="1"/>
          <p:nvPr/>
        </p:nvSpPr>
        <p:spPr>
          <a:xfrm>
            <a:off x="2057400" y="3581400"/>
            <a:ext cx="304800" cy="304800"/>
          </a:xfrm>
          <a:prstGeom prst="rect">
            <a:avLst/>
          </a:prstGeom>
          <a:solidFill>
            <a:schemeClr val="bg2">
              <a:lumMod val="50000"/>
              <a:alpha val="99000"/>
            </a:schemeClr>
          </a:solidFill>
        </p:spPr>
        <p:txBody>
          <a:bodyPr wrap="square" rtlCol="0">
            <a:spAutoFit/>
          </a:bodyPr>
          <a:lstStyle/>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Flip-Flops</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smtClean="0"/>
              <a:t>Simplest form of sequential circuit</a:t>
            </a:r>
          </a:p>
          <a:p>
            <a:r>
              <a:rPr lang="en-US" dirty="0" smtClean="0"/>
              <a:t>There are a variety of flip-flops, all of which share two properties:</a:t>
            </a:r>
          </a:p>
          <a:p>
            <a:pPr lvl="1"/>
            <a:endParaRPr lang="en-US" dirty="0" smtClean="0"/>
          </a:p>
          <a:p>
            <a:pPr marL="1257300" lvl="4" indent="-342900">
              <a:buSzPct val="100000"/>
              <a:buFont typeface="+mj-lt"/>
              <a:buAutoNum type="arabicPeriod"/>
            </a:pPr>
            <a:r>
              <a:rPr lang="en-US" dirty="0" smtClean="0"/>
              <a:t>The flip-flop is a bistable device.  It exists in one of two states and, in the absence of input, remains in that state.  Thus, the flip-flop can function as a 1-bit memory.</a:t>
            </a:r>
          </a:p>
          <a:p>
            <a:pPr marL="1257300" lvl="4" indent="-342900">
              <a:buSzPct val="100000"/>
              <a:buFont typeface="+mj-lt"/>
              <a:buAutoNum type="arabicPeriod"/>
            </a:pPr>
            <a:r>
              <a:rPr lang="en-US" dirty="0" smtClean="0"/>
              <a:t>The flip-flop has two outputs, which are always the complements of each other.</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3255264" cy="1162050"/>
          </a:xfrm>
        </p:spPr>
        <p:txBody>
          <a:bodyPr/>
          <a:lstStyle/>
          <a:p>
            <a:r>
              <a:rPr lang="en-US" dirty="0" smtClean="0">
                <a:effectLst>
                  <a:outerShdw blurRad="38100" dist="38100" dir="2700000" algn="tl">
                    <a:srgbClr val="000000">
                      <a:alpha val="43137"/>
                    </a:srgbClr>
                  </a:outerShdw>
                </a:effectLst>
              </a:rPr>
              <a:t>The S-R Latch</a:t>
            </a:r>
            <a:endParaRPr lang="en-US" dirty="0">
              <a:effectLst>
                <a:outerShdw blurRad="38100" dist="38100" dir="2700000" algn="tl">
                  <a:srgbClr val="000000">
                    <a:alpha val="43137"/>
                  </a:srgbClr>
                </a:outerShdw>
              </a:effectLst>
            </a:endParaRPr>
          </a:p>
        </p:txBody>
      </p:sp>
      <p:pic>
        <p:nvPicPr>
          <p:cNvPr id="4" name="Picture 3" descr="f22.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5882" t="17273" r="7059" b="9091"/>
              <a:stretch>
                <a:fillRect/>
              </a:stretch>
            </p:blipFill>
          </mc:Choice>
          <mc:Fallback>
            <p:blipFill>
              <a:blip r:embed="rId4"/>
              <a:srcRect l="5882" t="17273" r="7059" b="9091"/>
              <a:stretch>
                <a:fillRect/>
              </a:stretch>
            </p:blipFill>
          </mc:Fallback>
        </mc:AlternateContent>
        <p:spPr>
          <a:xfrm>
            <a:off x="3657600" y="381000"/>
            <a:ext cx="5486400" cy="6005468"/>
          </a:xfrm>
          <a:prstGeom prst="rect">
            <a:avLst/>
          </a:prstGeom>
        </p:spPr>
      </p:pic>
    </p:spTree>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NOR S-R Latch Timing Diagram</a:t>
            </a:r>
            <a:endParaRPr lang="en-US" dirty="0">
              <a:effectLst>
                <a:outerShdw blurRad="38100" dist="38100" dir="2700000" algn="tl">
                  <a:srgbClr val="000000">
                    <a:alpha val="43137"/>
                  </a:srgbClr>
                </a:outerShdw>
              </a:effectLst>
            </a:endParaRPr>
          </a:p>
        </p:txBody>
      </p:sp>
      <p:pic>
        <p:nvPicPr>
          <p:cNvPr id="4" name="Picture 3" descr="f23.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5882" t="16364" b="18182"/>
              <a:stretch>
                <a:fillRect/>
              </a:stretch>
            </p:blipFill>
          </mc:Choice>
          <mc:Fallback>
            <p:blipFill>
              <a:blip r:embed="rId4"/>
              <a:srcRect l="5882" t="16364" b="18182"/>
              <a:stretch>
                <a:fillRect/>
              </a:stretch>
            </p:blipFill>
          </mc:Fallback>
        </mc:AlternateContent>
        <p:spPr>
          <a:xfrm>
            <a:off x="1066800" y="1280158"/>
            <a:ext cx="6197625" cy="5577842"/>
          </a:xfrm>
          <a:prstGeom prst="rect">
            <a:avLst/>
          </a:prstGeom>
        </p:spPr>
      </p:pic>
    </p:spTree>
  </p:cSld>
  <p:clrMapOvr>
    <a:masterClrMapping/>
  </p:clrMapOvr>
  <p:transition spd="med">
    <p:spli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4800" y="228600"/>
            <a:ext cx="7556500" cy="1116012"/>
          </a:xfrm>
        </p:spPr>
        <p:txBody>
          <a:bodyPr/>
          <a:lstStyle/>
          <a:p>
            <a:r>
              <a:rPr lang="en-US" b="1" dirty="0" smtClean="0"/>
              <a:t>Table 11.10   The S-R Latch</a:t>
            </a:r>
            <a:r>
              <a:rPr lang="en-US" dirty="0" smtClean="0"/>
              <a:t> </a:t>
            </a:r>
            <a:endParaRPr lang="en-US" dirty="0"/>
          </a:p>
        </p:txBody>
      </p:sp>
      <p:pic>
        <p:nvPicPr>
          <p:cNvPr id="5" name="Picture 4"/>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533400" y="1600200"/>
            <a:ext cx="10261158" cy="5086350"/>
          </a:xfrm>
          <a:prstGeom prst="rect">
            <a:avLst/>
          </a:prstGeom>
        </p:spPr>
      </p:pic>
    </p:spTree>
  </p:cSld>
  <p:clrMapOvr>
    <a:masterClrMapping/>
  </p:clrMapOvr>
  <p:transition spd="med">
    <p:spli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19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198" name="Rectangle 6"/>
          <p:cNvSpPr>
            <a:spLocks noGrp="1" noChangeArrowheads="1"/>
          </p:cNvSpPr>
          <p:nvPr>
            <p:ph type="title"/>
          </p:nvPr>
        </p:nvSpPr>
        <p:spPr/>
        <p:txBody>
          <a:bodyPr/>
          <a:lstStyle/>
          <a:p>
            <a:r>
              <a:rPr lang="en-US" dirty="0" smtClean="0">
                <a:effectLst>
                  <a:outerShdw blurRad="38100" dist="38100" dir="2700000" algn="tl">
                    <a:srgbClr val="000000">
                      <a:alpha val="43137"/>
                    </a:srgbClr>
                  </a:outerShdw>
                </a:effectLst>
              </a:rPr>
              <a:t>Boolean Variables and Operations</a:t>
            </a:r>
            <a:endParaRPr lang="en-US" dirty="0">
              <a:effectLst>
                <a:outerShdw blurRad="38100" dist="38100" dir="2700000" algn="tl">
                  <a:srgbClr val="000000">
                    <a:alpha val="43137"/>
                  </a:srgbClr>
                </a:outerShdw>
              </a:effectLst>
            </a:endParaRPr>
          </a:p>
        </p:txBody>
      </p:sp>
      <p:sp>
        <p:nvSpPr>
          <p:cNvPr id="8199" name="Rectangle 7"/>
          <p:cNvSpPr>
            <a:spLocks noGrp="1" noChangeArrowheads="1"/>
          </p:cNvSpPr>
          <p:nvPr>
            <p:ph idx="1"/>
          </p:nvPr>
        </p:nvSpPr>
        <p:spPr>
          <a:xfrm>
            <a:off x="498474" y="1981200"/>
            <a:ext cx="7556313" cy="4419600"/>
          </a:xfrm>
        </p:spPr>
        <p:txBody>
          <a:bodyPr>
            <a:normAutofit fontScale="85000" lnSpcReduction="20000"/>
          </a:bodyPr>
          <a:lstStyle/>
          <a:p>
            <a:r>
              <a:rPr lang="en-US" dirty="0" smtClean="0"/>
              <a:t>Makes use of variables and operations</a:t>
            </a:r>
          </a:p>
          <a:p>
            <a:pPr lvl="1"/>
            <a:r>
              <a:rPr lang="en-US" dirty="0" smtClean="0"/>
              <a:t>Are logical</a:t>
            </a:r>
          </a:p>
          <a:p>
            <a:pPr lvl="1"/>
            <a:r>
              <a:rPr lang="en-US" dirty="0" smtClean="0"/>
              <a:t>A variable may take on the value 1 (TRUE) or 0 (FALSE)</a:t>
            </a:r>
          </a:p>
          <a:p>
            <a:pPr lvl="1"/>
            <a:r>
              <a:rPr lang="en-US" dirty="0" smtClean="0"/>
              <a:t>Basic logical operations are AND, OR, and NOT</a:t>
            </a:r>
          </a:p>
          <a:p>
            <a:pPr marL="228600" lvl="1">
              <a:spcBef>
                <a:spcPts val="2000"/>
              </a:spcBef>
              <a:buClr>
                <a:schemeClr val="accent1"/>
              </a:buClr>
            </a:pPr>
            <a:r>
              <a:rPr lang="en-US" sz="2000" dirty="0" smtClean="0"/>
              <a:t>AND</a:t>
            </a:r>
          </a:p>
          <a:p>
            <a:pPr lvl="1"/>
            <a:r>
              <a:rPr lang="en-US" dirty="0" smtClean="0"/>
              <a:t>Yields true (binary value 1) if and only if both of its operands are true</a:t>
            </a:r>
          </a:p>
          <a:p>
            <a:pPr lvl="1"/>
            <a:r>
              <a:rPr lang="en-US" dirty="0" smtClean="0"/>
              <a:t>In the absence of parentheses the AND operation takes precedence over the OR operation</a:t>
            </a:r>
          </a:p>
          <a:p>
            <a:pPr lvl="1"/>
            <a:r>
              <a:rPr lang="en-US" dirty="0" smtClean="0"/>
              <a:t>When no ambiguity will occur the AND operation is represented by simple concatenation instead of the dot operator</a:t>
            </a:r>
          </a:p>
          <a:p>
            <a:pPr marL="228600" lvl="1">
              <a:spcBef>
                <a:spcPts val="2000"/>
              </a:spcBef>
              <a:buClr>
                <a:schemeClr val="accent1"/>
              </a:buClr>
            </a:pPr>
            <a:r>
              <a:rPr lang="en-US" sz="2000" dirty="0" smtClean="0"/>
              <a:t>OR</a:t>
            </a:r>
          </a:p>
          <a:p>
            <a:pPr lvl="1"/>
            <a:r>
              <a:rPr lang="en-US" dirty="0" smtClean="0"/>
              <a:t>Yields true if either or both of its operands are true</a:t>
            </a:r>
          </a:p>
          <a:p>
            <a:pPr marL="228600" lvl="1">
              <a:spcBef>
                <a:spcPts val="2000"/>
              </a:spcBef>
              <a:buClr>
                <a:schemeClr val="accent1"/>
              </a:buClr>
            </a:pPr>
            <a:r>
              <a:rPr lang="en-US" sz="2000" dirty="0" smtClean="0"/>
              <a:t>NOT</a:t>
            </a:r>
          </a:p>
          <a:p>
            <a:pPr lvl="1"/>
            <a:r>
              <a:rPr lang="en-US" sz="1838" dirty="0" smtClean="0"/>
              <a:t>Inverts the value of its operand</a:t>
            </a:r>
          </a:p>
        </p:txBody>
      </p:sp>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09600" y="457200"/>
            <a:ext cx="7556500" cy="1116012"/>
          </a:xfrm>
        </p:spPr>
        <p:txBody>
          <a:bodyPr/>
          <a:lstStyle/>
          <a:p>
            <a:r>
              <a:rPr lang="en-US" dirty="0" smtClean="0">
                <a:effectLst>
                  <a:outerShdw blurRad="38100" dist="38100" dir="2700000" algn="tl">
                    <a:srgbClr val="000000">
                      <a:alpha val="43137"/>
                    </a:srgbClr>
                  </a:outerShdw>
                </a:effectLst>
              </a:rPr>
              <a:t>Clocked S-R Flip-Flop</a:t>
            </a:r>
            <a:endParaRPr lang="en-US" dirty="0">
              <a:effectLst>
                <a:outerShdw blurRad="38100" dist="38100" dir="2700000" algn="tl">
                  <a:srgbClr val="000000">
                    <a:alpha val="43137"/>
                  </a:srgbClr>
                </a:outerShdw>
              </a:effectLst>
            </a:endParaRPr>
          </a:p>
        </p:txBody>
      </p:sp>
      <p:pic>
        <p:nvPicPr>
          <p:cNvPr id="4" name="Picture 3" descr="f24.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26364" b="29091"/>
              <a:stretch>
                <a:fillRect/>
              </a:stretch>
            </p:blipFill>
          </mc:Choice>
          <mc:Fallback>
            <p:blipFill>
              <a:blip r:embed="rId4"/>
              <a:srcRect t="26364" b="29091"/>
              <a:stretch>
                <a:fillRect/>
              </a:stretch>
            </p:blipFill>
          </mc:Fallback>
        </mc:AlternateContent>
        <p:spPr>
          <a:xfrm>
            <a:off x="0" y="1544495"/>
            <a:ext cx="9217352" cy="5313505"/>
          </a:xfrm>
          <a:prstGeom prst="rect">
            <a:avLst/>
          </a:prstGeom>
        </p:spPr>
      </p:pic>
    </p:spTree>
  </p:cSld>
  <p:clrMapOvr>
    <a:masterClrMapping/>
  </p:clrMapOvr>
  <p:transition spd="med">
    <p:spli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14400" y="304800"/>
            <a:ext cx="7556500" cy="1116013"/>
          </a:xfrm>
        </p:spPr>
        <p:txBody>
          <a:bodyPr/>
          <a:lstStyle/>
          <a:p>
            <a:r>
              <a:rPr lang="en-US" dirty="0" smtClean="0">
                <a:effectLst>
                  <a:outerShdw blurRad="38100" dist="38100" dir="2700000" algn="tl">
                    <a:srgbClr val="000000">
                      <a:alpha val="43137"/>
                    </a:srgbClr>
                  </a:outerShdw>
                </a:effectLst>
              </a:rPr>
              <a:t>D Flip-Flop</a:t>
            </a:r>
            <a:endParaRPr lang="en-US" dirty="0">
              <a:effectLst>
                <a:outerShdw blurRad="38100" dist="38100" dir="2700000" algn="tl">
                  <a:srgbClr val="000000">
                    <a:alpha val="43137"/>
                  </a:srgbClr>
                </a:outerShdw>
              </a:effectLst>
            </a:endParaRPr>
          </a:p>
        </p:txBody>
      </p:sp>
      <p:pic>
        <p:nvPicPr>
          <p:cNvPr id="4" name="Picture 3" descr="f25.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5882" t="25455" r="3529" b="29091"/>
              <a:stretch>
                <a:fillRect/>
              </a:stretch>
            </p:blipFill>
          </mc:Choice>
          <mc:Fallback>
            <p:blipFill>
              <a:blip r:embed="rId4"/>
              <a:srcRect l="5882" t="25455" r="3529" b="29091"/>
              <a:stretch>
                <a:fillRect/>
              </a:stretch>
            </p:blipFill>
          </mc:Fallback>
        </mc:AlternateContent>
        <p:spPr>
          <a:xfrm>
            <a:off x="304800" y="1354748"/>
            <a:ext cx="8475022" cy="5503252"/>
          </a:xfrm>
          <a:prstGeom prst="rect">
            <a:avLst/>
          </a:prstGeom>
        </p:spPr>
      </p:pic>
    </p:spTree>
  </p:cSld>
  <p:clrMapOvr>
    <a:masterClrMapping/>
  </p:clrMapOvr>
  <p:transition spd="med">
    <p:spli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1000" y="304800"/>
            <a:ext cx="7556500" cy="1116013"/>
          </a:xfrm>
        </p:spPr>
        <p:txBody>
          <a:bodyPr/>
          <a:lstStyle/>
          <a:p>
            <a:r>
              <a:rPr lang="en-US" dirty="0" smtClean="0">
                <a:effectLst>
                  <a:outerShdw blurRad="38100" dist="38100" dir="2700000" algn="tl">
                    <a:srgbClr val="000000">
                      <a:alpha val="43137"/>
                    </a:srgbClr>
                  </a:outerShdw>
                </a:effectLst>
              </a:rPr>
              <a:t>J-K Flip Flop</a:t>
            </a:r>
            <a:endParaRPr lang="en-US" dirty="0">
              <a:effectLst>
                <a:outerShdw blurRad="38100" dist="38100" dir="2700000" algn="tl">
                  <a:srgbClr val="000000">
                    <a:alpha val="43137"/>
                  </a:srgbClr>
                </a:outerShdw>
              </a:effectLst>
            </a:endParaRPr>
          </a:p>
        </p:txBody>
      </p:sp>
      <p:pic>
        <p:nvPicPr>
          <p:cNvPr id="4" name="Picture 3" descr="f26.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4706" t="23636" r="3529" b="30000"/>
              <a:stretch>
                <a:fillRect/>
              </a:stretch>
            </p:blipFill>
          </mc:Choice>
          <mc:Fallback>
            <p:blipFill>
              <a:blip r:embed="rId4"/>
              <a:srcRect l="4706" t="23636" r="3529" b="30000"/>
              <a:stretch>
                <a:fillRect/>
              </a:stretch>
            </p:blipFill>
          </mc:Fallback>
        </mc:AlternateContent>
        <p:spPr>
          <a:xfrm>
            <a:off x="152401" y="1069729"/>
            <a:ext cx="8852484" cy="5788271"/>
          </a:xfrm>
          <a:prstGeom prst="rect">
            <a:avLst/>
          </a:prstGeom>
        </p:spPr>
      </p:pic>
    </p:spTree>
  </p:cSld>
  <p:clrMapOvr>
    <a:masterClrMapping/>
  </p:clrMapOvr>
  <p:transition spd="med">
    <p:spli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90600"/>
            <a:ext cx="3255264" cy="1162050"/>
          </a:xfrm>
        </p:spPr>
        <p:txBody>
          <a:bodyPr/>
          <a:lstStyle/>
          <a:p>
            <a:r>
              <a:rPr lang="en-US" dirty="0" smtClean="0">
                <a:effectLst>
                  <a:outerShdw blurRad="38100" dist="38100" dir="2700000" algn="tl">
                    <a:srgbClr val="000000">
                      <a:alpha val="43137"/>
                    </a:srgbClr>
                  </a:outerShdw>
                </a:effectLst>
              </a:rPr>
              <a:t>Basic Flip-Flops</a:t>
            </a:r>
            <a:endParaRPr lang="en-US" dirty="0">
              <a:effectLst>
                <a:outerShdw blurRad="38100" dist="38100" dir="2700000" algn="tl">
                  <a:srgbClr val="000000">
                    <a:alpha val="43137"/>
                  </a:srgbClr>
                </a:outerShdw>
              </a:effectLst>
            </a:endParaRPr>
          </a:p>
        </p:txBody>
      </p:sp>
      <p:pic>
        <p:nvPicPr>
          <p:cNvPr id="4" name="Picture 3" descr="f27.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8235" t="7273" r="10588" b="14545"/>
              <a:stretch>
                <a:fillRect/>
              </a:stretch>
            </p:blipFill>
          </mc:Choice>
          <mc:Fallback>
            <p:blipFill>
              <a:blip r:embed="rId4"/>
              <a:srcRect l="8235" t="7273" r="10588" b="14545"/>
              <a:stretch>
                <a:fillRect/>
              </a:stretch>
            </p:blipFill>
          </mc:Fallback>
        </mc:AlternateContent>
        <p:spPr>
          <a:xfrm>
            <a:off x="3886200" y="304781"/>
            <a:ext cx="5257800" cy="6553219"/>
          </a:xfrm>
          <a:prstGeom prst="rect">
            <a:avLst/>
          </a:prstGeom>
        </p:spPr>
      </p:pic>
    </p:spTree>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33400" y="381000"/>
            <a:ext cx="7556500" cy="1116012"/>
          </a:xfrm>
        </p:spPr>
        <p:txBody>
          <a:bodyPr/>
          <a:lstStyle/>
          <a:p>
            <a:r>
              <a:rPr lang="en-US" dirty="0" smtClean="0">
                <a:effectLst>
                  <a:outerShdw blurRad="38100" dist="38100" dir="2700000" algn="tl">
                    <a:srgbClr val="000000">
                      <a:alpha val="43137"/>
                    </a:srgbClr>
                  </a:outerShdw>
                </a:effectLst>
              </a:rPr>
              <a:t>Parallel Register</a:t>
            </a:r>
            <a:endParaRPr lang="en-US" dirty="0">
              <a:effectLst>
                <a:outerShdw blurRad="38100" dist="38100" dir="2700000" algn="tl">
                  <a:srgbClr val="000000">
                    <a:alpha val="43137"/>
                  </a:srgbClr>
                </a:outerShdw>
              </a:effectLst>
            </a:endParaRPr>
          </a:p>
        </p:txBody>
      </p:sp>
      <p:pic>
        <p:nvPicPr>
          <p:cNvPr id="4" name="Picture 3" descr="f28.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12941" r="2727" b="22353"/>
              <a:stretch>
                <a:fillRect/>
              </a:stretch>
            </p:blipFill>
          </mc:Choice>
          <mc:Fallback>
            <p:blipFill>
              <a:blip r:embed="rId4"/>
              <a:srcRect t="12941" r="2727" b="22353"/>
              <a:stretch>
                <a:fillRect/>
              </a:stretch>
            </p:blipFill>
          </mc:Fallback>
        </mc:AlternateContent>
        <p:spPr>
          <a:xfrm>
            <a:off x="228600" y="1981200"/>
            <a:ext cx="8632858" cy="4437486"/>
          </a:xfrm>
          <a:prstGeom prst="rect">
            <a:avLst/>
          </a:prstGeom>
        </p:spPr>
      </p:pic>
    </p:spTree>
  </p:cSld>
  <p:clrMapOvr>
    <a:masterClrMapping/>
  </p:clrMapOvr>
  <p:transition spd="med">
    <p:spli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62000" y="685800"/>
            <a:ext cx="7556500" cy="1116012"/>
          </a:xfrm>
        </p:spPr>
        <p:txBody>
          <a:bodyPr/>
          <a:lstStyle/>
          <a:p>
            <a:r>
              <a:rPr lang="en-US" dirty="0" smtClean="0">
                <a:effectLst>
                  <a:outerShdw blurRad="38100" dist="38100" dir="2700000" algn="tl">
                    <a:srgbClr val="000000">
                      <a:alpha val="43137"/>
                    </a:srgbClr>
                  </a:outerShdw>
                </a:effectLst>
              </a:rPr>
              <a:t>5-Bit Shift Register</a:t>
            </a:r>
            <a:endParaRPr lang="en-US" dirty="0">
              <a:effectLst>
                <a:outerShdw blurRad="38100" dist="38100" dir="2700000" algn="tl">
                  <a:srgbClr val="000000">
                    <a:alpha val="43137"/>
                  </a:srgbClr>
                </a:outerShdw>
              </a:effectLst>
            </a:endParaRPr>
          </a:p>
        </p:txBody>
      </p:sp>
      <p:pic>
        <p:nvPicPr>
          <p:cNvPr id="4" name="Picture 3" descr="f29.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9091" t="18824" r="22727" b="47059"/>
              <a:stretch>
                <a:fillRect/>
              </a:stretch>
            </p:blipFill>
          </mc:Choice>
          <mc:Fallback>
            <p:blipFill>
              <a:blip r:embed="rId4"/>
              <a:srcRect l="9091" t="18824" r="22727" b="47059"/>
              <a:stretch>
                <a:fillRect/>
              </a:stretch>
            </p:blipFill>
          </mc:Fallback>
        </mc:AlternateContent>
        <p:spPr>
          <a:xfrm>
            <a:off x="0" y="2667000"/>
            <a:ext cx="9115452" cy="3524554"/>
          </a:xfrm>
          <a:prstGeom prst="rect">
            <a:avLst/>
          </a:prstGeom>
        </p:spPr>
      </p:pic>
    </p:spTree>
  </p:cSld>
  <p:clrMapOvr>
    <a:masterClrMapping/>
  </p:clrMapOvr>
  <p:transition spd="med">
    <p:spli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7556313" cy="1116106"/>
          </a:xfrm>
        </p:spPr>
        <p:txBody>
          <a:bodyPr/>
          <a:lstStyle/>
          <a:p>
            <a:r>
              <a:rPr lang="en-US" dirty="0" smtClean="0">
                <a:effectLst>
                  <a:outerShdw blurRad="38100" dist="38100" dir="2700000" algn="tl">
                    <a:srgbClr val="000000">
                      <a:alpha val="43137"/>
                    </a:srgbClr>
                  </a:outerShdw>
                </a:effectLst>
              </a:rPr>
              <a:t>Counter</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533400" y="1600200"/>
            <a:ext cx="7543800" cy="4724400"/>
          </a:xfrm>
        </p:spPr>
        <p:txBody>
          <a:bodyPr>
            <a:normAutofit/>
          </a:bodyPr>
          <a:lstStyle/>
          <a:p>
            <a:r>
              <a:rPr lang="en-US" dirty="0" smtClean="0"/>
              <a:t>A register whose value is easily incremented by 1 modulo the capacity of the register</a:t>
            </a:r>
          </a:p>
          <a:p>
            <a:r>
              <a:rPr lang="en-US" dirty="0" smtClean="0"/>
              <a:t>After the maximum value is achieved the next increment sets the counter value to 0</a:t>
            </a:r>
          </a:p>
          <a:p>
            <a:r>
              <a:rPr lang="en-US" dirty="0" smtClean="0"/>
              <a:t>An example of a counter in the CPU is the program counter</a:t>
            </a:r>
          </a:p>
          <a:p>
            <a:r>
              <a:rPr lang="en-US" dirty="0" smtClean="0"/>
              <a:t>Can be designated as: </a:t>
            </a:r>
          </a:p>
          <a:p>
            <a:pPr lvl="1"/>
            <a:r>
              <a:rPr lang="en-US" dirty="0" smtClean="0"/>
              <a:t>Asynchronous</a:t>
            </a:r>
          </a:p>
          <a:p>
            <a:pPr lvl="2"/>
            <a:r>
              <a:rPr lang="en-US" dirty="0" smtClean="0"/>
              <a:t>Relatively slow because the output of one flip-flop triggers a change in the status of the next flip-flop</a:t>
            </a:r>
          </a:p>
          <a:p>
            <a:pPr lvl="1"/>
            <a:r>
              <a:rPr lang="en-US" dirty="0" smtClean="0"/>
              <a:t>Synchronous</a:t>
            </a:r>
          </a:p>
          <a:p>
            <a:pPr lvl="2"/>
            <a:r>
              <a:rPr lang="en-US" dirty="0" smtClean="0"/>
              <a:t>All of the flip-flops change state at the same time</a:t>
            </a:r>
          </a:p>
          <a:p>
            <a:pPr lvl="2"/>
            <a:r>
              <a:rPr lang="en-US" dirty="0" smtClean="0"/>
              <a:t>Because it is faster it is the kind used in CPUs</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09600" y="457200"/>
            <a:ext cx="7556500" cy="1116013"/>
          </a:xfrm>
        </p:spPr>
        <p:txBody>
          <a:bodyPr/>
          <a:lstStyle/>
          <a:p>
            <a:r>
              <a:rPr lang="en-US" dirty="0" smtClean="0">
                <a:effectLst>
                  <a:outerShdw blurRad="38100" dist="38100" dir="2700000" algn="tl">
                    <a:srgbClr val="000000">
                      <a:alpha val="43137"/>
                    </a:srgbClr>
                  </a:outerShdw>
                </a:effectLst>
              </a:rPr>
              <a:t>Ripple Counter</a:t>
            </a:r>
            <a:endParaRPr lang="en-US" dirty="0">
              <a:effectLst>
                <a:outerShdw blurRad="38100" dist="38100" dir="2700000" algn="tl">
                  <a:srgbClr val="000000">
                    <a:alpha val="43137"/>
                  </a:srgbClr>
                </a:outerShdw>
              </a:effectLst>
            </a:endParaRPr>
          </a:p>
        </p:txBody>
      </p:sp>
      <p:pic>
        <p:nvPicPr>
          <p:cNvPr id="4" name="Picture 3" descr="f30.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3636" t="15294" r="5455" b="24706"/>
              <a:stretch>
                <a:fillRect/>
              </a:stretch>
            </p:blipFill>
          </mc:Choice>
          <mc:Fallback>
            <p:blipFill>
              <a:blip r:embed="rId4"/>
              <a:srcRect l="3636" t="15294" r="5455" b="24706"/>
              <a:stretch>
                <a:fillRect/>
              </a:stretch>
            </p:blipFill>
          </mc:Fallback>
        </mc:AlternateContent>
        <p:spPr>
          <a:xfrm>
            <a:off x="-26132" y="1752600"/>
            <a:ext cx="9170132" cy="4676851"/>
          </a:xfrm>
          <a:prstGeom prst="rect">
            <a:avLst/>
          </a:prstGeom>
        </p:spPr>
      </p:pic>
    </p:spTree>
  </p:cSld>
  <p:clrMapOvr>
    <a:masterClrMapping/>
  </p:clrMapOvr>
  <p:transition spd="med">
    <p:spli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effectLst>
                  <a:outerShdw blurRad="38100" dist="38100" dir="2700000" algn="tl">
                    <a:srgbClr val="000000">
                      <a:alpha val="43137"/>
                    </a:srgbClr>
                  </a:outerShdw>
                </a:effectLst>
              </a:rPr>
              <a:t>Design of a Synchronous Counter</a:t>
            </a:r>
            <a:endParaRPr lang="en-US" dirty="0">
              <a:effectLst>
                <a:outerShdw blurRad="38100" dist="38100" dir="2700000" algn="tl">
                  <a:srgbClr val="000000">
                    <a:alpha val="43137"/>
                  </a:srgbClr>
                </a:outerShdw>
              </a:effectLst>
            </a:endParaRPr>
          </a:p>
        </p:txBody>
      </p:sp>
      <p:pic>
        <p:nvPicPr>
          <p:cNvPr id="4" name="Picture 3" descr="f31.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3657600" y="152400"/>
            <a:ext cx="5299364" cy="6858000"/>
          </a:xfrm>
          <a:prstGeom prst="rect">
            <a:avLst/>
          </a:prstGeom>
        </p:spPr>
      </p:pic>
    </p:spTree>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943600" y="1905000"/>
            <a:ext cx="3441700" cy="2971800"/>
          </a:xfrm>
        </p:spPr>
        <p:txBody>
          <a:bodyPr/>
          <a:lstStyle/>
          <a:p>
            <a:pPr algn="ctr"/>
            <a:r>
              <a:rPr lang="en-US" sz="2800" dirty="0" smtClean="0">
                <a:effectLst>
                  <a:outerShdw blurRad="38100" dist="38100" dir="2700000" algn="tl">
                    <a:srgbClr val="000000">
                      <a:alpha val="43137"/>
                    </a:srgbClr>
                  </a:outerShdw>
                </a:effectLst>
              </a:rPr>
              <a:t>Programmable </a:t>
            </a:r>
            <a:br>
              <a:rPr lang="en-US" sz="2800" dirty="0" smtClean="0">
                <a:effectLst>
                  <a:outerShdw blurRad="38100" dist="38100" dir="2700000" algn="tl">
                    <a:srgbClr val="000000">
                      <a:alpha val="43137"/>
                    </a:srgbClr>
                  </a:outerShdw>
                </a:effectLst>
              </a:rPr>
            </a:br>
            <a:r>
              <a:rPr lang="en-US" sz="2800" dirty="0" smtClean="0">
                <a:effectLst>
                  <a:outerShdw blurRad="38100" dist="38100" dir="2700000" algn="tl">
                    <a:srgbClr val="000000">
                      <a:alpha val="43137"/>
                    </a:srgbClr>
                  </a:outerShdw>
                </a:effectLst>
              </a:rPr>
              <a:t>Logic </a:t>
            </a:r>
            <a:br>
              <a:rPr lang="en-US" sz="2800" dirty="0" smtClean="0">
                <a:effectLst>
                  <a:outerShdw blurRad="38100" dist="38100" dir="2700000" algn="tl">
                    <a:srgbClr val="000000">
                      <a:alpha val="43137"/>
                    </a:srgbClr>
                  </a:outerShdw>
                </a:effectLst>
              </a:rPr>
            </a:br>
            <a:r>
              <a:rPr lang="en-US" sz="2800" dirty="0" smtClean="0">
                <a:effectLst>
                  <a:outerShdw blurRad="38100" dist="38100" dir="2700000" algn="tl">
                    <a:srgbClr val="000000">
                      <a:alpha val="43137"/>
                    </a:srgbClr>
                  </a:outerShdw>
                </a:effectLst>
              </a:rPr>
              <a:t>Devices (PLD)</a:t>
            </a:r>
            <a:br>
              <a:rPr lang="en-US" sz="2800" dirty="0" smtClean="0">
                <a:effectLst>
                  <a:outerShdw blurRad="38100" dist="38100" dir="2700000" algn="tl">
                    <a:srgbClr val="000000">
                      <a:alpha val="43137"/>
                    </a:srgbClr>
                  </a:outerShdw>
                </a:effectLst>
              </a:rPr>
            </a:br>
            <a:r>
              <a:rPr lang="en-US" sz="2800" dirty="0" smtClean="0">
                <a:effectLst>
                  <a:outerShdw blurRad="38100" dist="38100" dir="2700000" algn="tl">
                    <a:srgbClr val="000000">
                      <a:alpha val="43137"/>
                    </a:srgbClr>
                  </a:outerShdw>
                </a:effectLst>
              </a:rPr>
              <a:t>Terminology</a:t>
            </a:r>
            <a:endParaRPr lang="en-US" sz="2800" dirty="0">
              <a:effectLst>
                <a:outerShdw blurRad="38100" dist="38100" dir="2700000" algn="tl">
                  <a:srgbClr val="000000">
                    <a:alpha val="43137"/>
                  </a:srgbClr>
                </a:outerShdw>
              </a:effectLst>
            </a:endParaRPr>
          </a:p>
        </p:txBody>
      </p:sp>
      <p:pic>
        <p:nvPicPr>
          <p:cNvPr id="9" name="Picture 8"/>
          <p:cNvPicPr>
            <a:picLocks noChangeAspect="1"/>
          </p:cNvPicPr>
          <p:nvPr/>
        </p:nvPicPr>
        <p:blipFill>
          <a:blip r:embed="rId3"/>
          <a:stretch>
            <a:fillRect/>
          </a:stretch>
        </p:blipFill>
        <p:spPr>
          <a:xfrm>
            <a:off x="152400" y="152400"/>
            <a:ext cx="6172200" cy="6535271"/>
          </a:xfrm>
          <a:prstGeom prst="rect">
            <a:avLst/>
          </a:prstGeom>
        </p:spPr>
      </p:pic>
      <p:sp>
        <p:nvSpPr>
          <p:cNvPr id="10" name="TextBox 9"/>
          <p:cNvSpPr txBox="1"/>
          <p:nvPr/>
        </p:nvSpPr>
        <p:spPr>
          <a:xfrm>
            <a:off x="6477000" y="1066800"/>
            <a:ext cx="2281945" cy="954107"/>
          </a:xfrm>
          <a:prstGeom prst="rect">
            <a:avLst/>
          </a:prstGeom>
          <a:noFill/>
        </p:spPr>
        <p:txBody>
          <a:bodyPr wrap="square" rtlCol="0">
            <a:spAutoFit/>
          </a:bodyPr>
          <a:lstStyle/>
          <a:p>
            <a:pPr algn="ctr"/>
            <a:r>
              <a:rPr lang="en-US" sz="2800" dirty="0">
                <a:solidFill>
                  <a:schemeClr val="accent1"/>
                </a:solidFill>
                <a:effectLst>
                  <a:outerShdw blurRad="38100" dist="38100" dir="2700000" algn="tl">
                    <a:srgbClr val="000000">
                      <a:alpha val="43137"/>
                    </a:srgbClr>
                  </a:outerShdw>
                </a:effectLst>
                <a:latin typeface="+mj-lt"/>
                <a:ea typeface="+mj-ea"/>
                <a:cs typeface="+mj-cs"/>
              </a:rPr>
              <a:t>Table </a:t>
            </a:r>
            <a:r>
              <a:rPr lang="en-US" sz="2800" dirty="0" smtClean="0">
                <a:solidFill>
                  <a:schemeClr val="accent1"/>
                </a:solidFill>
                <a:effectLst>
                  <a:outerShdw blurRad="38100" dist="38100" dir="2700000" algn="tl">
                    <a:srgbClr val="000000">
                      <a:alpha val="43137"/>
                    </a:srgbClr>
                  </a:outerShdw>
                </a:effectLst>
                <a:latin typeface="+mj-lt"/>
                <a:ea typeface="+mj-ea"/>
                <a:cs typeface="+mj-cs"/>
              </a:rPr>
              <a:t>11.11</a:t>
            </a:r>
          </a:p>
          <a:p>
            <a:pPr algn="ctr"/>
            <a:r>
              <a:rPr lang="en-US" sz="2800" dirty="0" smtClean="0">
                <a:solidFill>
                  <a:schemeClr val="accent1"/>
                </a:solidFill>
                <a:effectLst>
                  <a:outerShdw blurRad="38100" dist="38100" dir="2700000" algn="tl">
                    <a:srgbClr val="000000">
                      <a:alpha val="43137"/>
                    </a:srgbClr>
                  </a:outerShdw>
                </a:effectLst>
                <a:latin typeface="+mj-lt"/>
                <a:ea typeface="+mj-ea"/>
                <a:cs typeface="+mj-cs"/>
              </a:rPr>
              <a:t>  </a:t>
            </a:r>
            <a:endParaRPr lang="en-US" sz="2800" dirty="0">
              <a:solidFill>
                <a:schemeClr val="accent1"/>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6"/>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0243" name="Rectangle 1027"/>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0244" name="Rectangle 1028"/>
          <p:cNvSpPr>
            <a:spLocks noGrp="1" noChangeArrowheads="1"/>
          </p:cNvSpPr>
          <p:nvPr>
            <p:ph type="title" idx="4294967295"/>
          </p:nvPr>
        </p:nvSpPr>
        <p:spPr>
          <a:xfrm>
            <a:off x="381000" y="228600"/>
            <a:ext cx="7556500" cy="1116012"/>
          </a:xfrm>
          <a:noFill/>
          <a:ln/>
        </p:spPr>
        <p:txBody>
          <a:bodyPr lIns="90488" tIns="44450" rIns="90488" bIns="44450"/>
          <a:lstStyle/>
          <a:p>
            <a:pPr algn="ctr"/>
            <a:r>
              <a:rPr lang="en-US" dirty="0" smtClean="0">
                <a:effectLst>
                  <a:outerShdw blurRad="38100" dist="38100" dir="2700000" algn="tl">
                    <a:srgbClr val="000000">
                      <a:alpha val="43137"/>
                    </a:srgbClr>
                  </a:outerShdw>
                </a:effectLst>
              </a:rPr>
              <a:t>Table 11.1</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Boolean Operators</a:t>
            </a:r>
            <a:endParaRPr lang="en-US" dirty="0">
              <a:effectLst>
                <a:outerShdw blurRad="38100" dist="38100" dir="2700000" algn="tl">
                  <a:srgbClr val="000000">
                    <a:alpha val="43137"/>
                  </a:srgbClr>
                </a:outerShdw>
              </a:effectLst>
            </a:endParaRPr>
          </a:p>
        </p:txBody>
      </p:sp>
      <p:graphicFrame>
        <p:nvGraphicFramePr>
          <p:cNvPr id="10254" name="Object 1038"/>
          <p:cNvGraphicFramePr>
            <a:graphicFrameLocks noChangeAspect="1"/>
          </p:cNvGraphicFramePr>
          <p:nvPr/>
        </p:nvGraphicFramePr>
        <p:xfrm>
          <a:off x="381000" y="1676400"/>
          <a:ext cx="8205382" cy="2209800"/>
        </p:xfrm>
        <a:graphic>
          <a:graphicData uri="http://schemas.openxmlformats.org/presentationml/2006/ole">
            <mc:AlternateContent xmlns:mc="http://schemas.openxmlformats.org/markup-compatibility/2006">
              <mc:Choice xmlns:v="urn:schemas-microsoft-com:vml" Requires="v">
                <p:oleObj spid="_x0000_s203788" name="Document" r:id="rId5" imgW="6083300" imgH="1638300" progId="Word.Document.12">
                  <p:embed/>
                </p:oleObj>
              </mc:Choice>
              <mc:Fallback>
                <p:oleObj name="Document" r:id="rId5" imgW="6083300" imgH="1638300" progId="Word.Document.12">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1676400"/>
                        <a:ext cx="8205382"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 name="Rectangle 23"/>
          <p:cNvSpPr/>
          <p:nvPr/>
        </p:nvSpPr>
        <p:spPr>
          <a:xfrm>
            <a:off x="381000" y="3657600"/>
            <a:ext cx="8229600" cy="276999"/>
          </a:xfrm>
          <a:prstGeom prst="rect">
            <a:avLst/>
          </a:prstGeom>
        </p:spPr>
        <p:txBody>
          <a:bodyPr wrap="square">
            <a:spAutoFit/>
          </a:bodyPr>
          <a:lstStyle/>
          <a:p>
            <a:pPr algn="ctr"/>
            <a:r>
              <a:rPr lang="en-US" sz="1200" dirty="0">
                <a:latin typeface="+mn-lt"/>
              </a:rPr>
              <a:t>(a) Boolean Operators of Two Input Variables</a:t>
            </a:r>
            <a:r>
              <a:rPr lang="en-US" sz="1200" dirty="0" smtClean="0">
                <a:latin typeface="+mn-lt"/>
              </a:rPr>
              <a:t> </a:t>
            </a:r>
            <a:endParaRPr lang="en-US" sz="1200" dirty="0">
              <a:latin typeface="+mn-lt"/>
            </a:endParaRPr>
          </a:p>
        </p:txBody>
      </p:sp>
      <p:graphicFrame>
        <p:nvGraphicFramePr>
          <p:cNvPr id="10255" name="Object 1039"/>
          <p:cNvGraphicFramePr>
            <a:graphicFrameLocks noChangeAspect="1"/>
          </p:cNvGraphicFramePr>
          <p:nvPr/>
        </p:nvGraphicFramePr>
        <p:xfrm>
          <a:off x="457200" y="4191000"/>
          <a:ext cx="8123428" cy="2543871"/>
        </p:xfrm>
        <a:graphic>
          <a:graphicData uri="http://schemas.openxmlformats.org/presentationml/2006/ole">
            <mc:AlternateContent xmlns:mc="http://schemas.openxmlformats.org/markup-compatibility/2006">
              <mc:Choice xmlns:v="urn:schemas-microsoft-com:vml" Requires="v">
                <p:oleObj spid="_x0000_s203789" name="Document" r:id="rId8" imgW="6083300" imgH="1905000" progId="Word.Document.12">
                  <p:embed/>
                </p:oleObj>
              </mc:Choice>
              <mc:Fallback>
                <p:oleObj name="Document" r:id="rId8" imgW="6083300" imgH="1905000" progId="Word.Document.12">
                  <p:embed/>
                  <p:pic>
                    <p:nvPicPr>
                      <p:cNvPr id="0"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 y="4191000"/>
                        <a:ext cx="8123428" cy="2543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 name="Rectangle 27"/>
          <p:cNvSpPr/>
          <p:nvPr/>
        </p:nvSpPr>
        <p:spPr>
          <a:xfrm>
            <a:off x="457200" y="6581001"/>
            <a:ext cx="8153400" cy="276999"/>
          </a:xfrm>
          <a:prstGeom prst="rect">
            <a:avLst/>
          </a:prstGeom>
          <a:solidFill>
            <a:schemeClr val="bg1"/>
          </a:solidFill>
        </p:spPr>
        <p:txBody>
          <a:bodyPr wrap="square">
            <a:spAutoFit/>
          </a:bodyPr>
          <a:lstStyle/>
          <a:p>
            <a:pPr algn="ctr"/>
            <a:r>
              <a:rPr lang="en-US" sz="1200" dirty="0">
                <a:latin typeface="+mn-lt"/>
              </a:rPr>
              <a:t>(b) Boolean Operators Extended to More than Two Inputs (A, B, . . .)</a:t>
            </a:r>
          </a:p>
        </p:txBody>
      </p:sp>
      <p:sp useBgFill="1">
        <p:nvSpPr>
          <p:cNvPr id="29" name="TextBox 28"/>
          <p:cNvSpPr txBox="1"/>
          <p:nvPr/>
        </p:nvSpPr>
        <p:spPr>
          <a:xfrm>
            <a:off x="8534401" y="1422748"/>
            <a:ext cx="228600" cy="2539652"/>
          </a:xfrm>
          <a:prstGeom prst="rect">
            <a:avLst/>
          </a:prstGeom>
        </p:spPr>
        <p:txBody>
          <a:bodyPr wrap="square" rtlCol="0">
            <a:spAutoFit/>
          </a:bodyPr>
          <a:lstStyle/>
          <a:p>
            <a:endParaRPr lang="en-US" dirty="0"/>
          </a:p>
        </p:txBody>
      </p:sp>
      <p:sp useBgFill="1">
        <p:nvSpPr>
          <p:cNvPr id="30" name="TextBox 29"/>
          <p:cNvSpPr txBox="1"/>
          <p:nvPr/>
        </p:nvSpPr>
        <p:spPr>
          <a:xfrm>
            <a:off x="304800" y="4114800"/>
            <a:ext cx="685800" cy="2743199"/>
          </a:xfrm>
          <a:prstGeom prst="rect">
            <a:avLst/>
          </a:prstGeom>
        </p:spPr>
        <p:txBody>
          <a:bodyPr wrap="square" rtlCol="0">
            <a:spAutoFit/>
          </a:bodyPr>
          <a:lstStyle/>
          <a:p>
            <a:endParaRPr lang="en-US" dirty="0"/>
          </a:p>
        </p:txBody>
      </p:sp>
      <p:sp useBgFill="1">
        <p:nvSpPr>
          <p:cNvPr id="31" name="TextBox 30"/>
          <p:cNvSpPr txBox="1"/>
          <p:nvPr/>
        </p:nvSpPr>
        <p:spPr>
          <a:xfrm>
            <a:off x="8077200" y="4068355"/>
            <a:ext cx="685799" cy="2789645"/>
          </a:xfrm>
          <a:prstGeom prst="rect">
            <a:avLst/>
          </a:prstGeom>
        </p:spPr>
        <p:txBody>
          <a:bodyPr wrap="square" rtlCol="0">
            <a:spAutoFit/>
          </a:bodyPr>
          <a:lstStyle/>
          <a:p>
            <a:endParaRPr lang="en-US" dirty="0"/>
          </a:p>
        </p:txBody>
      </p:sp>
    </p:spTree>
  </p:cSld>
  <p:clrMapOvr>
    <a:masterClrMapping/>
  </p:clrMapOvr>
  <p:transition spd="med">
    <p:spli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95400"/>
            <a:ext cx="3255264" cy="1162050"/>
          </a:xfrm>
        </p:spPr>
        <p:txBody>
          <a:bodyPr/>
          <a:lstStyle/>
          <a:p>
            <a:r>
              <a:rPr lang="en-US" dirty="0" smtClean="0">
                <a:effectLst>
                  <a:outerShdw blurRad="38100" dist="38100" dir="2700000" algn="tl">
                    <a:srgbClr val="000000">
                      <a:alpha val="43137"/>
                    </a:srgbClr>
                  </a:outerShdw>
                </a:effectLst>
              </a:rPr>
              <a:t>Programmable Logic Array (PLA)</a:t>
            </a:r>
            <a:endParaRPr lang="en-US" dirty="0">
              <a:effectLst>
                <a:outerShdw blurRad="38100" dist="38100" dir="2700000" algn="tl">
                  <a:srgbClr val="000000">
                    <a:alpha val="43137"/>
                  </a:srgbClr>
                </a:outerShdw>
              </a:effectLst>
            </a:endParaRPr>
          </a:p>
        </p:txBody>
      </p:sp>
      <p:pic>
        <p:nvPicPr>
          <p:cNvPr id="4" name="Picture 3" descr="f32.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3844636" y="0"/>
            <a:ext cx="5299364" cy="6858000"/>
          </a:xfrm>
          <a:prstGeom prst="rect">
            <a:avLst/>
          </a:prstGeom>
        </p:spPr>
      </p:pic>
    </p:spTree>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04800" y="1143000"/>
            <a:ext cx="3353245" cy="2438400"/>
          </a:xfrm>
        </p:spPr>
        <p:txBody>
          <a:bodyPr>
            <a:normAutofit/>
          </a:bodyPr>
          <a:lstStyle/>
          <a:p>
            <a:pPr algn="ctr"/>
            <a:r>
              <a:rPr lang="en-US" dirty="0" smtClean="0"/>
              <a:t>Structure of a </a:t>
            </a:r>
            <a:br>
              <a:rPr lang="en-US" dirty="0" smtClean="0"/>
            </a:br>
            <a:r>
              <a:rPr lang="en-US" dirty="0" smtClean="0"/>
              <a:t>Field-Programmable </a:t>
            </a:r>
            <a:br>
              <a:rPr lang="en-US" dirty="0" smtClean="0"/>
            </a:br>
            <a:r>
              <a:rPr lang="en-US" dirty="0" smtClean="0"/>
              <a:t>Gate Array </a:t>
            </a:r>
            <a:br>
              <a:rPr lang="en-US" dirty="0" smtClean="0"/>
            </a:br>
            <a:r>
              <a:rPr lang="en-US" dirty="0" smtClean="0"/>
              <a:t>(FPGA)</a:t>
            </a:r>
            <a:endParaRPr lang="en-US" dirty="0"/>
          </a:p>
        </p:txBody>
      </p:sp>
      <p:pic>
        <p:nvPicPr>
          <p:cNvPr id="4" name="Picture 3" descr="f33.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10909" b="11818"/>
              <a:stretch>
                <a:fillRect/>
              </a:stretch>
            </p:blipFill>
          </mc:Choice>
          <mc:Fallback>
            <p:blipFill>
              <a:blip r:embed="rId4"/>
              <a:srcRect t="10909" b="11818"/>
              <a:stretch>
                <a:fillRect/>
              </a:stretch>
            </p:blipFill>
          </mc:Fallback>
        </mc:AlternateContent>
        <p:spPr>
          <a:xfrm>
            <a:off x="3844636" y="762000"/>
            <a:ext cx="5299364" cy="5299377"/>
          </a:xfrm>
          <a:prstGeom prst="rect">
            <a:avLst/>
          </a:prstGeom>
        </p:spPr>
      </p:pic>
    </p:spTree>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4800" y="228600"/>
            <a:ext cx="7556500" cy="1116012"/>
          </a:xfrm>
        </p:spPr>
        <p:txBody>
          <a:bodyPr/>
          <a:lstStyle/>
          <a:p>
            <a:r>
              <a:rPr lang="en-US" dirty="0" smtClean="0">
                <a:effectLst>
                  <a:outerShdw blurRad="38100" dist="38100" dir="2700000" algn="tl">
                    <a:srgbClr val="000000">
                      <a:alpha val="43137"/>
                    </a:srgbClr>
                  </a:outerShdw>
                </a:effectLst>
              </a:rPr>
              <a:t>Simple FPGA Logic Block</a:t>
            </a:r>
            <a:endParaRPr lang="en-US" dirty="0">
              <a:effectLst>
                <a:outerShdw blurRad="38100" dist="38100" dir="2700000" algn="tl">
                  <a:srgbClr val="000000">
                    <a:alpha val="43137"/>
                  </a:srgbClr>
                </a:outerShdw>
              </a:effectLst>
            </a:endParaRPr>
          </a:p>
        </p:txBody>
      </p:sp>
      <p:pic>
        <p:nvPicPr>
          <p:cNvPr id="4" name="Picture 3" descr="f34.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15294" t="33636" r="7059" b="10909"/>
              <a:stretch>
                <a:fillRect/>
              </a:stretch>
            </p:blipFill>
          </mc:Choice>
          <mc:Fallback>
            <p:blipFill>
              <a:blip r:embed="rId4"/>
              <a:srcRect l="15294" t="33636" r="7059" b="10909"/>
              <a:stretch>
                <a:fillRect/>
              </a:stretch>
            </p:blipFill>
          </mc:Fallback>
        </mc:AlternateContent>
        <p:spPr>
          <a:xfrm>
            <a:off x="1391229" y="1066800"/>
            <a:ext cx="6265769" cy="5791200"/>
          </a:xfrm>
          <a:prstGeom prst="rect">
            <a:avLst/>
          </a:prstGeom>
        </p:spPr>
      </p:pic>
    </p:spTree>
  </p:cSld>
  <p:clrMapOvr>
    <a:masterClrMapping/>
  </p:clrMapOvr>
  <p:transition spd="med">
    <p:spli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3428999" cy="1116106"/>
          </a:xfrm>
        </p:spPr>
        <p:txBody>
          <a:bodyPr>
            <a:normAutofit/>
          </a:bodyPr>
          <a:lstStyle/>
          <a:p>
            <a:r>
              <a:rPr lang="en-US" sz="4400" dirty="0" smtClean="0"/>
              <a:t>Summary</a:t>
            </a:r>
            <a:endParaRPr lang="en-US" sz="4400" dirty="0"/>
          </a:p>
        </p:txBody>
      </p:sp>
      <p:sp>
        <p:nvSpPr>
          <p:cNvPr id="30" name="Content Placeholder 29"/>
          <p:cNvSpPr>
            <a:spLocks noGrp="1"/>
          </p:cNvSpPr>
          <p:nvPr>
            <p:ph sz="half" idx="2"/>
          </p:nvPr>
        </p:nvSpPr>
        <p:spPr>
          <a:xfrm>
            <a:off x="457200" y="2590800"/>
            <a:ext cx="3657600" cy="4267200"/>
          </a:xfrm>
        </p:spPr>
        <p:txBody>
          <a:bodyPr>
            <a:normAutofit/>
          </a:bodyPr>
          <a:lstStyle/>
          <a:p>
            <a:pPr>
              <a:spcBef>
                <a:spcPts val="600"/>
              </a:spcBef>
            </a:pPr>
            <a:r>
              <a:rPr lang="en-US" dirty="0" smtClean="0"/>
              <a:t>Boolean Algebra</a:t>
            </a:r>
          </a:p>
          <a:p>
            <a:pPr>
              <a:spcBef>
                <a:spcPts val="600"/>
              </a:spcBef>
            </a:pPr>
            <a:r>
              <a:rPr lang="en-US" dirty="0" smtClean="0"/>
              <a:t>Gates</a:t>
            </a:r>
          </a:p>
          <a:p>
            <a:pPr>
              <a:spcBef>
                <a:spcPts val="600"/>
              </a:spcBef>
            </a:pPr>
            <a:r>
              <a:rPr lang="en-US" dirty="0" smtClean="0"/>
              <a:t>Combinational Circuits</a:t>
            </a:r>
          </a:p>
          <a:p>
            <a:pPr lvl="1"/>
            <a:r>
              <a:rPr lang="en-US" dirty="0" smtClean="0"/>
              <a:t>Implementation of Boolean Functions</a:t>
            </a:r>
          </a:p>
          <a:p>
            <a:pPr lvl="1"/>
            <a:r>
              <a:rPr lang="en-US" dirty="0" smtClean="0"/>
              <a:t>Multiplexers</a:t>
            </a:r>
          </a:p>
          <a:p>
            <a:pPr lvl="1"/>
            <a:r>
              <a:rPr lang="en-US" dirty="0" smtClean="0"/>
              <a:t>Decoders</a:t>
            </a:r>
          </a:p>
          <a:p>
            <a:pPr lvl="1"/>
            <a:r>
              <a:rPr lang="en-US" dirty="0" smtClean="0"/>
              <a:t>Read-Only-Memory</a:t>
            </a:r>
          </a:p>
          <a:p>
            <a:pPr lvl="1"/>
            <a:r>
              <a:rPr lang="en-US" dirty="0" smtClean="0"/>
              <a:t>Adders</a:t>
            </a:r>
          </a:p>
        </p:txBody>
      </p:sp>
      <p:sp>
        <p:nvSpPr>
          <p:cNvPr id="32" name="Content Placeholder 31"/>
          <p:cNvSpPr>
            <a:spLocks noGrp="1"/>
          </p:cNvSpPr>
          <p:nvPr>
            <p:ph sz="quarter" idx="4"/>
          </p:nvPr>
        </p:nvSpPr>
        <p:spPr>
          <a:xfrm>
            <a:off x="4724400" y="2514600"/>
            <a:ext cx="3810000" cy="4343400"/>
          </a:xfrm>
        </p:spPr>
        <p:txBody>
          <a:bodyPr>
            <a:normAutofit/>
          </a:bodyPr>
          <a:lstStyle/>
          <a:p>
            <a:pPr marL="228600" lvl="1">
              <a:spcBef>
                <a:spcPts val="1800"/>
              </a:spcBef>
              <a:buClr>
                <a:schemeClr val="accent1"/>
              </a:buClr>
            </a:pPr>
            <a:r>
              <a:rPr lang="en-US" dirty="0" smtClean="0"/>
              <a:t>Sequential Circuits</a:t>
            </a:r>
          </a:p>
          <a:p>
            <a:pPr lvl="1"/>
            <a:r>
              <a:rPr lang="en-US" dirty="0" smtClean="0"/>
              <a:t>Flip-Flops</a:t>
            </a:r>
          </a:p>
          <a:p>
            <a:pPr lvl="1"/>
            <a:r>
              <a:rPr lang="en-US" dirty="0" smtClean="0"/>
              <a:t>Registers</a:t>
            </a:r>
          </a:p>
          <a:p>
            <a:pPr lvl="1"/>
            <a:r>
              <a:rPr lang="en-US" dirty="0" smtClean="0"/>
              <a:t>Counters</a:t>
            </a:r>
          </a:p>
          <a:p>
            <a:pPr marL="228600" lvl="1">
              <a:spcBef>
                <a:spcPts val="1800"/>
              </a:spcBef>
              <a:buClr>
                <a:schemeClr val="accent1"/>
              </a:buClr>
            </a:pPr>
            <a:r>
              <a:rPr lang="en-US" dirty="0" smtClean="0"/>
              <a:t>Programmable Logic Devices</a:t>
            </a:r>
          </a:p>
          <a:p>
            <a:pPr lvl="1"/>
            <a:r>
              <a:rPr lang="en-US" dirty="0" smtClean="0"/>
              <a:t>Programmable Logic Array</a:t>
            </a:r>
          </a:p>
          <a:p>
            <a:pPr lvl="1"/>
            <a:r>
              <a:rPr lang="en-US" dirty="0" smtClean="0"/>
              <a:t>Field-Programmable Gate Array</a:t>
            </a:r>
          </a:p>
        </p:txBody>
      </p:sp>
      <p:sp>
        <p:nvSpPr>
          <p:cNvPr id="44035" name="Rectangle 3"/>
          <p:cNvSpPr>
            <a:spLocks noGrp="1" noChangeArrowheads="1"/>
          </p:cNvSpPr>
          <p:nvPr>
            <p:ph type="body" idx="1"/>
          </p:nvPr>
        </p:nvSpPr>
        <p:spPr>
          <a:xfrm>
            <a:off x="533400" y="1219200"/>
            <a:ext cx="3657600" cy="1098177"/>
          </a:xfrm>
        </p:spPr>
        <p:txBody>
          <a:bodyPr>
            <a:normAutofit/>
          </a:bodyPr>
          <a:lstStyle/>
          <a:p>
            <a:endParaRPr lang="en-US" sz="800" dirty="0" smtClean="0"/>
          </a:p>
          <a:p>
            <a:endParaRPr lang="en-US" sz="800" dirty="0" smtClean="0"/>
          </a:p>
          <a:p>
            <a:r>
              <a:rPr lang="en-US" sz="3200" dirty="0" smtClean="0"/>
              <a:t>Chapter 11</a:t>
            </a:r>
          </a:p>
          <a:p>
            <a:endParaRPr lang="en-US" dirty="0"/>
          </a:p>
        </p:txBody>
      </p:sp>
      <p:sp>
        <p:nvSpPr>
          <p:cNvPr id="31" name="Text Placeholder 30"/>
          <p:cNvSpPr>
            <a:spLocks noGrp="1"/>
          </p:cNvSpPr>
          <p:nvPr>
            <p:ph type="body" sz="quarter" idx="3"/>
          </p:nvPr>
        </p:nvSpPr>
        <p:spPr>
          <a:xfrm>
            <a:off x="4343400" y="228600"/>
            <a:ext cx="3657600" cy="1707776"/>
          </a:xfrm>
        </p:spPr>
        <p:txBody>
          <a:bodyPr/>
          <a:lstStyle/>
          <a:p>
            <a:r>
              <a:rPr lang="en-US" sz="2800" dirty="0" smtClean="0">
                <a:solidFill>
                  <a:schemeClr val="tx2"/>
                </a:solidFill>
                <a:latin typeface="+mj-lt"/>
                <a:ea typeface="+mj-ea"/>
                <a:cs typeface="+mj-cs"/>
              </a:rPr>
              <a:t>Digital</a:t>
            </a:r>
          </a:p>
          <a:p>
            <a:r>
              <a:rPr lang="en-US" sz="2800" dirty="0" smtClean="0">
                <a:solidFill>
                  <a:schemeClr val="tx2"/>
                </a:solidFill>
                <a:latin typeface="+mj-lt"/>
                <a:ea typeface="+mj-ea"/>
                <a:cs typeface="+mj-cs"/>
              </a:rPr>
              <a:t>Logic</a:t>
            </a:r>
            <a:endParaRPr lang="en-US" sz="2800" dirty="0">
              <a:solidFill>
                <a:schemeClr val="tx2"/>
              </a:solidFil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3428999" cy="1116106"/>
          </a:xfrm>
        </p:spPr>
        <p:txBody>
          <a:bodyPr>
            <a:normAutofit/>
          </a:bodyPr>
          <a:lstStyle/>
          <a:p>
            <a:r>
              <a:rPr lang="en-US" sz="4400" dirty="0" smtClean="0"/>
              <a:t>Key terms</a:t>
            </a:r>
            <a:endParaRPr lang="en-US" sz="4400" dirty="0"/>
          </a:p>
        </p:txBody>
      </p:sp>
      <p:sp>
        <p:nvSpPr>
          <p:cNvPr id="30" name="Content Placeholder 29"/>
          <p:cNvSpPr>
            <a:spLocks noGrp="1"/>
          </p:cNvSpPr>
          <p:nvPr>
            <p:ph sz="half" idx="2"/>
          </p:nvPr>
        </p:nvSpPr>
        <p:spPr>
          <a:xfrm>
            <a:off x="457200" y="1988840"/>
            <a:ext cx="8147248" cy="4869160"/>
          </a:xfrm>
        </p:spPr>
        <p:txBody>
          <a:bodyPr numCol="2">
            <a:normAutofit fontScale="85000" lnSpcReduction="20000"/>
          </a:bodyPr>
          <a:lstStyle/>
          <a:p>
            <a:pPr>
              <a:spcBef>
                <a:spcPts val="600"/>
              </a:spcBef>
            </a:pPr>
            <a:r>
              <a:rPr lang="en-US" dirty="0"/>
              <a:t>adder</a:t>
            </a:r>
          </a:p>
          <a:p>
            <a:pPr>
              <a:spcBef>
                <a:spcPts val="600"/>
              </a:spcBef>
            </a:pPr>
            <a:r>
              <a:rPr lang="en-US" dirty="0"/>
              <a:t>AND gate</a:t>
            </a:r>
          </a:p>
          <a:p>
            <a:pPr>
              <a:spcBef>
                <a:spcPts val="600"/>
              </a:spcBef>
            </a:pPr>
            <a:r>
              <a:rPr lang="en-US" dirty="0"/>
              <a:t>Boolean algebra</a:t>
            </a:r>
          </a:p>
          <a:p>
            <a:pPr>
              <a:spcBef>
                <a:spcPts val="600"/>
              </a:spcBef>
            </a:pPr>
            <a:r>
              <a:rPr lang="en-US" dirty="0"/>
              <a:t>clocked S–R flip-flop</a:t>
            </a:r>
          </a:p>
          <a:p>
            <a:pPr>
              <a:spcBef>
                <a:spcPts val="600"/>
              </a:spcBef>
            </a:pPr>
            <a:r>
              <a:rPr lang="en-US" dirty="0"/>
              <a:t>combinational circuit</a:t>
            </a:r>
          </a:p>
          <a:p>
            <a:pPr>
              <a:spcBef>
                <a:spcPts val="600"/>
              </a:spcBef>
            </a:pPr>
            <a:r>
              <a:rPr lang="en-US" dirty="0"/>
              <a:t>complex PLD (CPLD)</a:t>
            </a:r>
          </a:p>
          <a:p>
            <a:pPr>
              <a:spcBef>
                <a:spcPts val="600"/>
              </a:spcBef>
            </a:pPr>
            <a:r>
              <a:rPr lang="en-US" dirty="0"/>
              <a:t>counter</a:t>
            </a:r>
          </a:p>
          <a:p>
            <a:pPr>
              <a:spcBef>
                <a:spcPts val="600"/>
              </a:spcBef>
            </a:pPr>
            <a:r>
              <a:rPr lang="en-US" dirty="0"/>
              <a:t>decoder</a:t>
            </a:r>
          </a:p>
          <a:p>
            <a:pPr>
              <a:spcBef>
                <a:spcPts val="600"/>
              </a:spcBef>
            </a:pPr>
            <a:r>
              <a:rPr lang="en-US" dirty="0"/>
              <a:t>D flip-flop</a:t>
            </a:r>
          </a:p>
          <a:p>
            <a:pPr>
              <a:spcBef>
                <a:spcPts val="600"/>
              </a:spcBef>
            </a:pPr>
            <a:r>
              <a:rPr lang="en-US" dirty="0"/>
              <a:t>field-programmable gate array (FPGA)</a:t>
            </a:r>
          </a:p>
          <a:p>
            <a:pPr>
              <a:spcBef>
                <a:spcPts val="600"/>
              </a:spcBef>
            </a:pPr>
            <a:r>
              <a:rPr lang="en-US" dirty="0"/>
              <a:t>flip-flop</a:t>
            </a:r>
          </a:p>
          <a:p>
            <a:pPr>
              <a:spcBef>
                <a:spcPts val="600"/>
              </a:spcBef>
            </a:pPr>
            <a:r>
              <a:rPr lang="en-US" dirty="0"/>
              <a:t>gates</a:t>
            </a:r>
          </a:p>
          <a:p>
            <a:pPr>
              <a:spcBef>
                <a:spcPts val="600"/>
              </a:spcBef>
            </a:pPr>
            <a:r>
              <a:rPr lang="en-US" dirty="0"/>
              <a:t>graphical symbol</a:t>
            </a:r>
          </a:p>
          <a:p>
            <a:pPr>
              <a:spcBef>
                <a:spcPts val="600"/>
              </a:spcBef>
            </a:pPr>
            <a:r>
              <a:rPr lang="en-US" dirty="0"/>
              <a:t>J–K flip-flop</a:t>
            </a:r>
          </a:p>
          <a:p>
            <a:pPr>
              <a:spcBef>
                <a:spcPts val="600"/>
              </a:spcBef>
            </a:pPr>
            <a:r>
              <a:rPr lang="en-US" dirty="0" err="1"/>
              <a:t>Karnaugh</a:t>
            </a:r>
            <a:r>
              <a:rPr lang="en-US" dirty="0"/>
              <a:t> map</a:t>
            </a:r>
          </a:p>
          <a:p>
            <a:pPr>
              <a:spcBef>
                <a:spcPts val="600"/>
              </a:spcBef>
            </a:pPr>
            <a:r>
              <a:rPr lang="en-US" dirty="0"/>
              <a:t>multiplexer</a:t>
            </a:r>
          </a:p>
          <a:p>
            <a:pPr>
              <a:spcBef>
                <a:spcPts val="600"/>
              </a:spcBef>
            </a:pPr>
            <a:r>
              <a:rPr lang="en-US" dirty="0"/>
              <a:t>NAND gate</a:t>
            </a:r>
          </a:p>
          <a:p>
            <a:pPr>
              <a:spcBef>
                <a:spcPts val="600"/>
              </a:spcBef>
            </a:pPr>
            <a:r>
              <a:rPr lang="en-US" dirty="0"/>
              <a:t>NOR</a:t>
            </a:r>
          </a:p>
          <a:p>
            <a:pPr>
              <a:spcBef>
                <a:spcPts val="600"/>
              </a:spcBef>
            </a:pPr>
            <a:r>
              <a:rPr lang="en-US" dirty="0"/>
              <a:t>OR gate</a:t>
            </a:r>
          </a:p>
          <a:p>
            <a:pPr>
              <a:spcBef>
                <a:spcPts val="600"/>
              </a:spcBef>
            </a:pPr>
            <a:r>
              <a:rPr lang="en-US" dirty="0"/>
              <a:t>parallel register</a:t>
            </a:r>
          </a:p>
          <a:p>
            <a:pPr>
              <a:spcBef>
                <a:spcPts val="600"/>
              </a:spcBef>
            </a:pPr>
            <a:r>
              <a:rPr lang="en-US" dirty="0"/>
              <a:t>product of sums (POS)</a:t>
            </a:r>
          </a:p>
          <a:p>
            <a:pPr>
              <a:spcBef>
                <a:spcPts val="600"/>
              </a:spcBef>
            </a:pPr>
            <a:r>
              <a:rPr lang="en-US" dirty="0"/>
              <a:t>programmable array logic (PAL)</a:t>
            </a:r>
          </a:p>
          <a:p>
            <a:pPr>
              <a:spcBef>
                <a:spcPts val="600"/>
              </a:spcBef>
            </a:pPr>
            <a:r>
              <a:rPr lang="en-US" dirty="0"/>
              <a:t>programmable logic array (PLA)</a:t>
            </a:r>
          </a:p>
          <a:p>
            <a:pPr>
              <a:spcBef>
                <a:spcPts val="600"/>
              </a:spcBef>
            </a:pPr>
            <a:r>
              <a:rPr lang="en-US" dirty="0"/>
              <a:t>programmable logic device (PLD)</a:t>
            </a:r>
          </a:p>
          <a:p>
            <a:pPr>
              <a:spcBef>
                <a:spcPts val="600"/>
              </a:spcBef>
            </a:pPr>
            <a:r>
              <a:rPr lang="en-US" dirty="0"/>
              <a:t>read-only memory (ROM)</a:t>
            </a:r>
          </a:p>
          <a:p>
            <a:pPr>
              <a:spcBef>
                <a:spcPts val="600"/>
              </a:spcBef>
            </a:pPr>
            <a:r>
              <a:rPr lang="en-US" dirty="0"/>
              <a:t>register</a:t>
            </a:r>
          </a:p>
          <a:p>
            <a:pPr>
              <a:spcBef>
                <a:spcPts val="600"/>
              </a:spcBef>
            </a:pPr>
            <a:r>
              <a:rPr lang="en-US" dirty="0"/>
              <a:t>sequential circuit</a:t>
            </a:r>
          </a:p>
          <a:p>
            <a:pPr>
              <a:spcBef>
                <a:spcPts val="600"/>
              </a:spcBef>
            </a:pPr>
            <a:r>
              <a:rPr lang="en-US" dirty="0"/>
              <a:t>shift register</a:t>
            </a:r>
          </a:p>
          <a:p>
            <a:pPr>
              <a:spcBef>
                <a:spcPts val="600"/>
              </a:spcBef>
            </a:pPr>
            <a:r>
              <a:rPr lang="en-US" dirty="0"/>
              <a:t>simple PLD (SPLD)</a:t>
            </a:r>
          </a:p>
          <a:p>
            <a:pPr>
              <a:spcBef>
                <a:spcPts val="600"/>
              </a:spcBef>
            </a:pPr>
            <a:r>
              <a:rPr lang="en-US" dirty="0"/>
              <a:t>sum of products (SOP)</a:t>
            </a:r>
          </a:p>
          <a:p>
            <a:pPr>
              <a:spcBef>
                <a:spcPts val="600"/>
              </a:spcBef>
            </a:pPr>
            <a:r>
              <a:rPr lang="en-US" dirty="0"/>
              <a:t>synchronous counter</a:t>
            </a:r>
          </a:p>
          <a:p>
            <a:pPr>
              <a:spcBef>
                <a:spcPts val="600"/>
              </a:spcBef>
            </a:pPr>
            <a:r>
              <a:rPr lang="en-US" dirty="0"/>
              <a:t>S–R Latch</a:t>
            </a:r>
          </a:p>
          <a:p>
            <a:pPr>
              <a:spcBef>
                <a:spcPts val="600"/>
              </a:spcBef>
            </a:pPr>
            <a:r>
              <a:rPr lang="en-US" dirty="0"/>
              <a:t>truth table</a:t>
            </a:r>
          </a:p>
          <a:p>
            <a:pPr>
              <a:spcBef>
                <a:spcPts val="600"/>
              </a:spcBef>
            </a:pPr>
            <a:r>
              <a:rPr lang="en-US" dirty="0"/>
              <a:t>XOR </a:t>
            </a:r>
            <a:r>
              <a:rPr lang="en-US" dirty="0" smtClean="0"/>
              <a:t>gate</a:t>
            </a:r>
            <a:endParaRPr lang="en-US" dirty="0"/>
          </a:p>
          <a:p>
            <a:pPr>
              <a:spcBef>
                <a:spcPts val="600"/>
              </a:spcBef>
            </a:pPr>
            <a:endParaRPr lang="en-US" dirty="0" smtClean="0"/>
          </a:p>
          <a:p>
            <a:pPr>
              <a:spcBef>
                <a:spcPts val="600"/>
              </a:spcBef>
            </a:pPr>
            <a:endParaRPr lang="en-US" dirty="0" smtClean="0"/>
          </a:p>
        </p:txBody>
      </p:sp>
      <p:sp>
        <p:nvSpPr>
          <p:cNvPr id="44035" name="Rectangle 3"/>
          <p:cNvSpPr>
            <a:spLocks noGrp="1" noChangeArrowheads="1"/>
          </p:cNvSpPr>
          <p:nvPr>
            <p:ph type="body" idx="1"/>
          </p:nvPr>
        </p:nvSpPr>
        <p:spPr>
          <a:xfrm>
            <a:off x="4355976" y="332278"/>
            <a:ext cx="3657600" cy="1098177"/>
          </a:xfrm>
        </p:spPr>
        <p:txBody>
          <a:bodyPr>
            <a:normAutofit/>
          </a:bodyPr>
          <a:lstStyle/>
          <a:p>
            <a:endParaRPr lang="en-US" sz="800" dirty="0" smtClean="0"/>
          </a:p>
          <a:p>
            <a:endParaRPr lang="en-US" sz="800" dirty="0" smtClean="0"/>
          </a:p>
          <a:p>
            <a:r>
              <a:rPr lang="en-US" sz="3200" dirty="0" smtClean="0"/>
              <a:t>Chapter 11</a:t>
            </a:r>
          </a:p>
          <a:p>
            <a:endParaRPr lang="en-US" dirty="0"/>
          </a:p>
        </p:txBody>
      </p:sp>
    </p:spTree>
    <p:extLst>
      <p:ext uri="{BB962C8B-B14F-4D97-AF65-F5344CB8AC3E}">
        <p14:creationId xmlns:p14="http://schemas.microsoft.com/office/powerpoint/2010/main" val="218983364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4073526" cy="1116106"/>
          </a:xfrm>
        </p:spPr>
        <p:txBody>
          <a:bodyPr>
            <a:normAutofit/>
          </a:bodyPr>
          <a:lstStyle/>
          <a:p>
            <a:r>
              <a:rPr lang="en-US" sz="4400" dirty="0" smtClean="0"/>
              <a:t>Homework</a:t>
            </a:r>
            <a:endParaRPr lang="en-US" sz="4400" dirty="0"/>
          </a:p>
        </p:txBody>
      </p:sp>
      <p:sp>
        <p:nvSpPr>
          <p:cNvPr id="30" name="Content Placeholder 29"/>
          <p:cNvSpPr>
            <a:spLocks noGrp="1"/>
          </p:cNvSpPr>
          <p:nvPr>
            <p:ph sz="half" idx="2"/>
          </p:nvPr>
        </p:nvSpPr>
        <p:spPr>
          <a:xfrm>
            <a:off x="497541" y="2447365"/>
            <a:ext cx="3657600" cy="4029635"/>
          </a:xfrm>
        </p:spPr>
        <p:txBody>
          <a:bodyPr>
            <a:normAutofit/>
          </a:bodyPr>
          <a:lstStyle/>
          <a:p>
            <a:pPr marL="228600" lvl="1">
              <a:spcBef>
                <a:spcPts val="2000"/>
              </a:spcBef>
              <a:buClr>
                <a:schemeClr val="accent1"/>
              </a:buClr>
            </a:pPr>
            <a:r>
              <a:rPr lang="en-US" sz="1765" dirty="0" smtClean="0"/>
              <a:t>11.1 </a:t>
            </a:r>
            <a:r>
              <a:rPr lang="en-US" sz="1765" dirty="0" smtClean="0">
                <a:sym typeface="Wingdings" panose="05000000000000000000" pitchFamily="2" charset="2"/>
              </a:rPr>
              <a:t> 11.7</a:t>
            </a:r>
            <a:endParaRPr lang="en-US" sz="1765" dirty="0" smtClean="0"/>
          </a:p>
          <a:p>
            <a:pPr marL="228600" lvl="1">
              <a:spcBef>
                <a:spcPts val="2000"/>
              </a:spcBef>
              <a:buClr>
                <a:schemeClr val="accent1"/>
              </a:buClr>
            </a:pPr>
            <a:endParaRPr lang="en-US" sz="1765" dirty="0"/>
          </a:p>
        </p:txBody>
      </p:sp>
      <p:sp>
        <p:nvSpPr>
          <p:cNvPr id="44035" name="Rectangle 3"/>
          <p:cNvSpPr>
            <a:spLocks noGrp="1" noChangeArrowheads="1"/>
          </p:cNvSpPr>
          <p:nvPr>
            <p:ph type="body" idx="1"/>
          </p:nvPr>
        </p:nvSpPr>
        <p:spPr>
          <a:xfrm>
            <a:off x="4155141" y="786653"/>
            <a:ext cx="3657600" cy="1098177"/>
          </a:xfrm>
        </p:spPr>
        <p:txBody>
          <a:bodyPr>
            <a:normAutofit/>
          </a:bodyPr>
          <a:lstStyle/>
          <a:p>
            <a:r>
              <a:rPr lang="en-US" dirty="0" smtClean="0"/>
              <a:t>    </a:t>
            </a:r>
          </a:p>
          <a:p>
            <a:endParaRPr lang="en-US" sz="800" dirty="0" smtClean="0"/>
          </a:p>
          <a:p>
            <a:endParaRPr lang="en-US" sz="800" dirty="0" smtClean="0"/>
          </a:p>
          <a:p>
            <a:r>
              <a:rPr lang="en-US" sz="3200" dirty="0" smtClean="0"/>
              <a:t>Chapter 11     </a:t>
            </a:r>
          </a:p>
          <a:p>
            <a:endParaRPr lang="en-US" sz="3200" dirty="0"/>
          </a:p>
        </p:txBody>
      </p:sp>
    </p:spTree>
    <p:extLst>
      <p:ext uri="{BB962C8B-B14F-4D97-AF65-F5344CB8AC3E}">
        <p14:creationId xmlns:p14="http://schemas.microsoft.com/office/powerpoint/2010/main" val="351092769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838200" y="1600200"/>
            <a:ext cx="7696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The active-HIGH </a:t>
            </a:r>
            <a:r>
              <a:rPr lang="en-US" altLang="en-US" i="1"/>
              <a:t>S-R</a:t>
            </a:r>
            <a:r>
              <a:rPr lang="en-US" altLang="en-US"/>
              <a:t> latch is in a stable (latched) condition when both inputs are LOW.</a:t>
            </a:r>
          </a:p>
        </p:txBody>
      </p:sp>
      <p:pic>
        <p:nvPicPr>
          <p:cNvPr id="6147" name="Picture 3" descr="SH2507-cro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28600"/>
            <a:ext cx="22098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129028" name="Text Box 4"/>
          <p:cNvSpPr txBox="1">
            <a:spLocks noChangeArrowheads="1"/>
          </p:cNvSpPr>
          <p:nvPr/>
        </p:nvSpPr>
        <p:spPr bwMode="auto">
          <a:xfrm>
            <a:off x="3581400" y="2286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sz="3600" smtClean="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rPr>
              <a:t>Phụ lục</a:t>
            </a:r>
            <a:endParaRPr lang="en-US"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ndParaRPr>
          </a:p>
        </p:txBody>
      </p:sp>
      <p:sp>
        <p:nvSpPr>
          <p:cNvPr id="6149" name="Rectangle 5"/>
          <p:cNvSpPr>
            <a:spLocks noChangeArrowheads="1"/>
          </p:cNvSpPr>
          <p:nvPr/>
        </p:nvSpPr>
        <p:spPr bwMode="auto">
          <a:xfrm>
            <a:off x="914400" y="1143000"/>
            <a:ext cx="1139825"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solidFill>
                  <a:srgbClr val="FFFF99"/>
                </a:solidFill>
              </a:rPr>
              <a:t>Latches</a:t>
            </a:r>
          </a:p>
        </p:txBody>
      </p:sp>
      <p:grpSp>
        <p:nvGrpSpPr>
          <p:cNvPr id="6150" name="Group 40"/>
          <p:cNvGrpSpPr>
            <a:grpSpLocks/>
          </p:cNvGrpSpPr>
          <p:nvPr/>
        </p:nvGrpSpPr>
        <p:grpSpPr bwMode="auto">
          <a:xfrm>
            <a:off x="5400675" y="2362200"/>
            <a:ext cx="2371725" cy="1784350"/>
            <a:chOff x="3402" y="1584"/>
            <a:chExt cx="1494" cy="1124"/>
          </a:xfrm>
        </p:grpSpPr>
        <p:sp>
          <p:nvSpPr>
            <p:cNvPr id="6188" name="Text Box 9"/>
            <p:cNvSpPr txBox="1">
              <a:spLocks noChangeArrowheads="1"/>
            </p:cNvSpPr>
            <p:nvPr/>
          </p:nvSpPr>
          <p:spPr bwMode="auto">
            <a:xfrm>
              <a:off x="3402" y="1584"/>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600" i="1">
                  <a:solidFill>
                    <a:srgbClr val="FF0000"/>
                  </a:solidFill>
                </a:rPr>
                <a:t>R</a:t>
              </a:r>
            </a:p>
          </p:txBody>
        </p:sp>
        <p:sp>
          <p:nvSpPr>
            <p:cNvPr id="6189" name="Text Box 10"/>
            <p:cNvSpPr txBox="1">
              <a:spLocks noChangeArrowheads="1"/>
            </p:cNvSpPr>
            <p:nvPr/>
          </p:nvSpPr>
          <p:spPr bwMode="auto">
            <a:xfrm>
              <a:off x="3402" y="2496"/>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600" i="1">
                  <a:solidFill>
                    <a:srgbClr val="FF0000"/>
                  </a:solidFill>
                </a:rPr>
                <a:t>S</a:t>
              </a:r>
            </a:p>
          </p:txBody>
        </p:sp>
        <p:sp>
          <p:nvSpPr>
            <p:cNvPr id="6190" name="Text Box 11"/>
            <p:cNvSpPr txBox="1">
              <a:spLocks noChangeArrowheads="1"/>
            </p:cNvSpPr>
            <p:nvPr/>
          </p:nvSpPr>
          <p:spPr bwMode="auto">
            <a:xfrm>
              <a:off x="4650" y="1680"/>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600" i="1">
                  <a:solidFill>
                    <a:srgbClr val="FF0000"/>
                  </a:solidFill>
                </a:rPr>
                <a:t>Q</a:t>
              </a:r>
            </a:p>
          </p:txBody>
        </p:sp>
        <p:grpSp>
          <p:nvGrpSpPr>
            <p:cNvPr id="6191" name="Group 13"/>
            <p:cNvGrpSpPr>
              <a:grpSpLocks/>
            </p:cNvGrpSpPr>
            <p:nvPr/>
          </p:nvGrpSpPr>
          <p:grpSpPr bwMode="auto">
            <a:xfrm>
              <a:off x="4656" y="2385"/>
              <a:ext cx="240" cy="212"/>
              <a:chOff x="2454" y="3201"/>
              <a:chExt cx="240" cy="212"/>
            </a:xfrm>
          </p:grpSpPr>
          <p:sp>
            <p:nvSpPr>
              <p:cNvPr id="6193" name="Text Box 14"/>
              <p:cNvSpPr txBox="1">
                <a:spLocks noChangeArrowheads="1"/>
              </p:cNvSpPr>
              <p:nvPr/>
            </p:nvSpPr>
            <p:spPr bwMode="auto">
              <a:xfrm>
                <a:off x="2454" y="3201"/>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600" i="1">
                    <a:solidFill>
                      <a:srgbClr val="FF0000"/>
                    </a:solidFill>
                  </a:rPr>
                  <a:t>Q</a:t>
                </a:r>
              </a:p>
            </p:txBody>
          </p:sp>
          <p:sp>
            <p:nvSpPr>
              <p:cNvPr id="6194" name="Line 15"/>
              <p:cNvSpPr>
                <a:spLocks noChangeShapeType="1"/>
              </p:cNvSpPr>
              <p:nvPr/>
            </p:nvSpPr>
            <p:spPr bwMode="auto">
              <a:xfrm>
                <a:off x="2524" y="3237"/>
                <a:ext cx="96"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aphicFrame>
          <p:nvGraphicFramePr>
            <p:cNvPr id="6192" name="Object 25"/>
            <p:cNvGraphicFramePr>
              <a:graphicFrameLocks noChangeAspect="1"/>
            </p:cNvGraphicFramePr>
            <p:nvPr/>
          </p:nvGraphicFramePr>
          <p:xfrm>
            <a:off x="3546" y="1632"/>
            <a:ext cx="1166" cy="1076"/>
          </p:xfrm>
          <a:graphic>
            <a:graphicData uri="http://schemas.openxmlformats.org/presentationml/2006/ole">
              <mc:AlternateContent xmlns:mc="http://schemas.openxmlformats.org/markup-compatibility/2006">
                <mc:Choice xmlns:v="urn:schemas-microsoft-com:vml" Requires="v">
                  <p:oleObj spid="_x0000_s250882" name="CorelDRAW" r:id="rId5" imgW="805955" imgH="744200" progId="CorelDRAW.Graphic.13">
                    <p:embed/>
                  </p:oleObj>
                </mc:Choice>
                <mc:Fallback>
                  <p:oleObj name="CorelDRAW" r:id="rId5" imgW="805955" imgH="744200" progId="CorelDRAW.Graphic.1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46" y="1632"/>
                          <a:ext cx="1166" cy="1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29050" name="Text Box 26"/>
          <p:cNvSpPr txBox="1">
            <a:spLocks noChangeArrowheads="1"/>
          </p:cNvSpPr>
          <p:nvPr/>
        </p:nvSpPr>
        <p:spPr bwMode="auto">
          <a:xfrm>
            <a:off x="914400" y="2438400"/>
            <a:ext cx="38862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a:t>Assume the latch is initially RESET (</a:t>
            </a:r>
            <a:r>
              <a:rPr lang="en-US" altLang="en-US" sz="2000" i="1"/>
              <a:t>Q</a:t>
            </a:r>
            <a:r>
              <a:rPr lang="en-US" altLang="en-US" sz="2000"/>
              <a:t> = 0) and the inputs are at their inactive level (0). To SET the latch (</a:t>
            </a:r>
            <a:r>
              <a:rPr lang="en-US" altLang="en-US" sz="2000" i="1"/>
              <a:t>Q </a:t>
            </a:r>
            <a:r>
              <a:rPr lang="en-US" altLang="en-US" sz="2000"/>
              <a:t>= 1), a momentary HIGH signal is applied to the </a:t>
            </a:r>
            <a:r>
              <a:rPr lang="en-US" altLang="en-US" sz="2000" i="1"/>
              <a:t>S</a:t>
            </a:r>
            <a:r>
              <a:rPr lang="en-US" altLang="en-US" sz="2000"/>
              <a:t> input while the </a:t>
            </a:r>
            <a:r>
              <a:rPr lang="en-US" altLang="en-US" sz="2000" i="1"/>
              <a:t>R</a:t>
            </a:r>
            <a:r>
              <a:rPr lang="en-US" altLang="en-US" sz="2000"/>
              <a:t> remains LOW. </a:t>
            </a:r>
          </a:p>
        </p:txBody>
      </p:sp>
      <p:grpSp>
        <p:nvGrpSpPr>
          <p:cNvPr id="129060" name="Group 36"/>
          <p:cNvGrpSpPr>
            <a:grpSpLocks/>
          </p:cNvGrpSpPr>
          <p:nvPr/>
        </p:nvGrpSpPr>
        <p:grpSpPr bwMode="auto">
          <a:xfrm>
            <a:off x="5105400" y="3886200"/>
            <a:ext cx="457200" cy="152400"/>
            <a:chOff x="2208" y="2928"/>
            <a:chExt cx="336" cy="144"/>
          </a:xfrm>
        </p:grpSpPr>
        <p:sp>
          <p:nvSpPr>
            <p:cNvPr id="6183" name="Line 28"/>
            <p:cNvSpPr>
              <a:spLocks noChangeShapeType="1"/>
            </p:cNvSpPr>
            <p:nvPr/>
          </p:nvSpPr>
          <p:spPr bwMode="auto">
            <a:xfrm>
              <a:off x="2208" y="3072"/>
              <a:ext cx="96"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84" name="Line 30"/>
            <p:cNvSpPr>
              <a:spLocks noChangeShapeType="1"/>
            </p:cNvSpPr>
            <p:nvPr/>
          </p:nvSpPr>
          <p:spPr bwMode="auto">
            <a:xfrm flipV="1">
              <a:off x="2304" y="2928"/>
              <a:ext cx="0" cy="144"/>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85" name="Line 32"/>
            <p:cNvSpPr>
              <a:spLocks noChangeShapeType="1"/>
            </p:cNvSpPr>
            <p:nvPr/>
          </p:nvSpPr>
          <p:spPr bwMode="auto">
            <a:xfrm>
              <a:off x="2304" y="2928"/>
              <a:ext cx="144"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86" name="Line 34"/>
            <p:cNvSpPr>
              <a:spLocks noChangeShapeType="1"/>
            </p:cNvSpPr>
            <p:nvPr/>
          </p:nvSpPr>
          <p:spPr bwMode="auto">
            <a:xfrm>
              <a:off x="2448" y="2928"/>
              <a:ext cx="0" cy="144"/>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87" name="Line 35"/>
            <p:cNvSpPr>
              <a:spLocks noChangeShapeType="1"/>
            </p:cNvSpPr>
            <p:nvPr/>
          </p:nvSpPr>
          <p:spPr bwMode="auto">
            <a:xfrm>
              <a:off x="2448" y="3072"/>
              <a:ext cx="96"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153" name="Text Box 37"/>
          <p:cNvSpPr txBox="1">
            <a:spLocks noChangeArrowheads="1"/>
          </p:cNvSpPr>
          <p:nvPr/>
        </p:nvSpPr>
        <p:spPr bwMode="auto">
          <a:xfrm>
            <a:off x="5181600" y="2362200"/>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600">
                <a:solidFill>
                  <a:srgbClr val="0000FF"/>
                </a:solidFill>
              </a:rPr>
              <a:t>0</a:t>
            </a:r>
          </a:p>
        </p:txBody>
      </p:sp>
      <p:sp>
        <p:nvSpPr>
          <p:cNvPr id="129062" name="Text Box 38"/>
          <p:cNvSpPr txBox="1">
            <a:spLocks noChangeArrowheads="1"/>
          </p:cNvSpPr>
          <p:nvPr/>
        </p:nvSpPr>
        <p:spPr bwMode="auto">
          <a:xfrm>
            <a:off x="7162800" y="2362200"/>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600">
                <a:solidFill>
                  <a:srgbClr val="0000FF"/>
                </a:solidFill>
              </a:rPr>
              <a:t>1</a:t>
            </a:r>
          </a:p>
        </p:txBody>
      </p:sp>
      <p:sp>
        <p:nvSpPr>
          <p:cNvPr id="129063" name="Text Box 39"/>
          <p:cNvSpPr txBox="1">
            <a:spLocks noChangeArrowheads="1"/>
          </p:cNvSpPr>
          <p:nvPr/>
        </p:nvSpPr>
        <p:spPr bwMode="auto">
          <a:xfrm>
            <a:off x="7162800" y="3505200"/>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600">
                <a:solidFill>
                  <a:srgbClr val="0000FF"/>
                </a:solidFill>
              </a:rPr>
              <a:t>0</a:t>
            </a:r>
          </a:p>
        </p:txBody>
      </p:sp>
      <p:grpSp>
        <p:nvGrpSpPr>
          <p:cNvPr id="6156" name="Group 41"/>
          <p:cNvGrpSpPr>
            <a:grpSpLocks/>
          </p:cNvGrpSpPr>
          <p:nvPr/>
        </p:nvGrpSpPr>
        <p:grpSpPr bwMode="auto">
          <a:xfrm>
            <a:off x="5410200" y="4343400"/>
            <a:ext cx="2371725" cy="1784350"/>
            <a:chOff x="3402" y="1584"/>
            <a:chExt cx="1494" cy="1124"/>
          </a:xfrm>
        </p:grpSpPr>
        <p:sp>
          <p:nvSpPr>
            <p:cNvPr id="6176" name="Text Box 42"/>
            <p:cNvSpPr txBox="1">
              <a:spLocks noChangeArrowheads="1"/>
            </p:cNvSpPr>
            <p:nvPr/>
          </p:nvSpPr>
          <p:spPr bwMode="auto">
            <a:xfrm>
              <a:off x="3402" y="1584"/>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600" i="1">
                  <a:solidFill>
                    <a:srgbClr val="FF0000"/>
                  </a:solidFill>
                </a:rPr>
                <a:t>R</a:t>
              </a:r>
            </a:p>
          </p:txBody>
        </p:sp>
        <p:sp>
          <p:nvSpPr>
            <p:cNvPr id="6177" name="Text Box 43"/>
            <p:cNvSpPr txBox="1">
              <a:spLocks noChangeArrowheads="1"/>
            </p:cNvSpPr>
            <p:nvPr/>
          </p:nvSpPr>
          <p:spPr bwMode="auto">
            <a:xfrm>
              <a:off x="3402" y="2496"/>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600" i="1">
                  <a:solidFill>
                    <a:srgbClr val="FF0000"/>
                  </a:solidFill>
                </a:rPr>
                <a:t>S</a:t>
              </a:r>
            </a:p>
          </p:txBody>
        </p:sp>
        <p:sp>
          <p:nvSpPr>
            <p:cNvPr id="6178" name="Text Box 44"/>
            <p:cNvSpPr txBox="1">
              <a:spLocks noChangeArrowheads="1"/>
            </p:cNvSpPr>
            <p:nvPr/>
          </p:nvSpPr>
          <p:spPr bwMode="auto">
            <a:xfrm>
              <a:off x="4650" y="1680"/>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600" i="1">
                  <a:solidFill>
                    <a:srgbClr val="FF0000"/>
                  </a:solidFill>
                </a:rPr>
                <a:t>Q</a:t>
              </a:r>
            </a:p>
          </p:txBody>
        </p:sp>
        <p:grpSp>
          <p:nvGrpSpPr>
            <p:cNvPr id="6179" name="Group 45"/>
            <p:cNvGrpSpPr>
              <a:grpSpLocks/>
            </p:cNvGrpSpPr>
            <p:nvPr/>
          </p:nvGrpSpPr>
          <p:grpSpPr bwMode="auto">
            <a:xfrm>
              <a:off x="4656" y="2385"/>
              <a:ext cx="240" cy="212"/>
              <a:chOff x="2454" y="3201"/>
              <a:chExt cx="240" cy="212"/>
            </a:xfrm>
          </p:grpSpPr>
          <p:sp>
            <p:nvSpPr>
              <p:cNvPr id="6181" name="Text Box 46"/>
              <p:cNvSpPr txBox="1">
                <a:spLocks noChangeArrowheads="1"/>
              </p:cNvSpPr>
              <p:nvPr/>
            </p:nvSpPr>
            <p:spPr bwMode="auto">
              <a:xfrm>
                <a:off x="2454" y="3201"/>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600" i="1">
                    <a:solidFill>
                      <a:srgbClr val="FF0000"/>
                    </a:solidFill>
                  </a:rPr>
                  <a:t>Q</a:t>
                </a:r>
              </a:p>
            </p:txBody>
          </p:sp>
          <p:sp>
            <p:nvSpPr>
              <p:cNvPr id="6182" name="Line 47"/>
              <p:cNvSpPr>
                <a:spLocks noChangeShapeType="1"/>
              </p:cNvSpPr>
              <p:nvPr/>
            </p:nvSpPr>
            <p:spPr bwMode="auto">
              <a:xfrm>
                <a:off x="2524" y="3237"/>
                <a:ext cx="96"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aphicFrame>
          <p:nvGraphicFramePr>
            <p:cNvPr id="6180" name="Object 48"/>
            <p:cNvGraphicFramePr>
              <a:graphicFrameLocks noChangeAspect="1"/>
            </p:cNvGraphicFramePr>
            <p:nvPr/>
          </p:nvGraphicFramePr>
          <p:xfrm>
            <a:off x="3546" y="1632"/>
            <a:ext cx="1166" cy="1076"/>
          </p:xfrm>
          <a:graphic>
            <a:graphicData uri="http://schemas.openxmlformats.org/presentationml/2006/ole">
              <mc:AlternateContent xmlns:mc="http://schemas.openxmlformats.org/markup-compatibility/2006">
                <mc:Choice xmlns:v="urn:schemas-microsoft-com:vml" Requires="v">
                  <p:oleObj spid="_x0000_s250883" name="CorelDRAW" r:id="rId7" imgW="805955" imgH="744200" progId="CorelDRAW.Graphic.13">
                    <p:embed/>
                  </p:oleObj>
                </mc:Choice>
                <mc:Fallback>
                  <p:oleObj name="CorelDRAW" r:id="rId7" imgW="805955" imgH="744200" progId="CorelDRAW.Graphic.1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46" y="1632"/>
                          <a:ext cx="1166" cy="1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29074" name="Text Box 50"/>
          <p:cNvSpPr txBox="1">
            <a:spLocks noChangeArrowheads="1"/>
          </p:cNvSpPr>
          <p:nvPr/>
        </p:nvSpPr>
        <p:spPr bwMode="auto">
          <a:xfrm>
            <a:off x="7162800" y="3505200"/>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600">
                <a:solidFill>
                  <a:schemeClr val="bg2"/>
                </a:solidFill>
              </a:rPr>
              <a:t>1</a:t>
            </a:r>
          </a:p>
        </p:txBody>
      </p:sp>
      <p:sp>
        <p:nvSpPr>
          <p:cNvPr id="129075" name="Text Box 51"/>
          <p:cNvSpPr txBox="1">
            <a:spLocks noChangeArrowheads="1"/>
          </p:cNvSpPr>
          <p:nvPr/>
        </p:nvSpPr>
        <p:spPr bwMode="auto">
          <a:xfrm>
            <a:off x="7162800" y="2362200"/>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600">
                <a:solidFill>
                  <a:schemeClr val="bg2"/>
                </a:solidFill>
              </a:rPr>
              <a:t>0</a:t>
            </a:r>
          </a:p>
        </p:txBody>
      </p:sp>
      <p:sp>
        <p:nvSpPr>
          <p:cNvPr id="129081" name="Text Box 57"/>
          <p:cNvSpPr txBox="1">
            <a:spLocks noChangeArrowheads="1"/>
          </p:cNvSpPr>
          <p:nvPr/>
        </p:nvSpPr>
        <p:spPr bwMode="auto">
          <a:xfrm>
            <a:off x="5181600" y="3810000"/>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600">
                <a:solidFill>
                  <a:srgbClr val="0000FF"/>
                </a:solidFill>
              </a:rPr>
              <a:t>0</a:t>
            </a:r>
          </a:p>
        </p:txBody>
      </p:sp>
      <p:sp>
        <p:nvSpPr>
          <p:cNvPr id="129082" name="Text Box 58"/>
          <p:cNvSpPr txBox="1">
            <a:spLocks noChangeArrowheads="1"/>
          </p:cNvSpPr>
          <p:nvPr/>
        </p:nvSpPr>
        <p:spPr bwMode="auto">
          <a:xfrm>
            <a:off x="914400" y="4479925"/>
            <a:ext cx="37338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a:t>To RESET the latch (</a:t>
            </a:r>
            <a:r>
              <a:rPr lang="en-US" altLang="en-US" sz="2000" i="1"/>
              <a:t>Q </a:t>
            </a:r>
            <a:r>
              <a:rPr lang="en-US" altLang="en-US" sz="2000"/>
              <a:t>= 0), a momentary HIGH signal is applied to the </a:t>
            </a:r>
            <a:r>
              <a:rPr lang="en-US" altLang="en-US" sz="2000" i="1"/>
              <a:t>R</a:t>
            </a:r>
            <a:r>
              <a:rPr lang="en-US" altLang="en-US" sz="2000"/>
              <a:t> input while the </a:t>
            </a:r>
            <a:r>
              <a:rPr lang="en-US" altLang="en-US" sz="2000" i="1"/>
              <a:t>S</a:t>
            </a:r>
            <a:r>
              <a:rPr lang="en-US" altLang="en-US" sz="2000"/>
              <a:t> remains LOW. </a:t>
            </a:r>
          </a:p>
        </p:txBody>
      </p:sp>
      <p:grpSp>
        <p:nvGrpSpPr>
          <p:cNvPr id="129083" name="Group 59"/>
          <p:cNvGrpSpPr>
            <a:grpSpLocks/>
          </p:cNvGrpSpPr>
          <p:nvPr/>
        </p:nvGrpSpPr>
        <p:grpSpPr bwMode="auto">
          <a:xfrm>
            <a:off x="5105400" y="4419600"/>
            <a:ext cx="457200" cy="152400"/>
            <a:chOff x="2208" y="2928"/>
            <a:chExt cx="336" cy="144"/>
          </a:xfrm>
        </p:grpSpPr>
        <p:sp>
          <p:nvSpPr>
            <p:cNvPr id="6171" name="Line 60"/>
            <p:cNvSpPr>
              <a:spLocks noChangeShapeType="1"/>
            </p:cNvSpPr>
            <p:nvPr/>
          </p:nvSpPr>
          <p:spPr bwMode="auto">
            <a:xfrm>
              <a:off x="2208" y="3072"/>
              <a:ext cx="96"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2" name="Line 61"/>
            <p:cNvSpPr>
              <a:spLocks noChangeShapeType="1"/>
            </p:cNvSpPr>
            <p:nvPr/>
          </p:nvSpPr>
          <p:spPr bwMode="auto">
            <a:xfrm flipV="1">
              <a:off x="2304" y="2928"/>
              <a:ext cx="0" cy="144"/>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3" name="Line 62"/>
            <p:cNvSpPr>
              <a:spLocks noChangeShapeType="1"/>
            </p:cNvSpPr>
            <p:nvPr/>
          </p:nvSpPr>
          <p:spPr bwMode="auto">
            <a:xfrm>
              <a:off x="2304" y="2928"/>
              <a:ext cx="144"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4" name="Line 63"/>
            <p:cNvSpPr>
              <a:spLocks noChangeShapeType="1"/>
            </p:cNvSpPr>
            <p:nvPr/>
          </p:nvSpPr>
          <p:spPr bwMode="auto">
            <a:xfrm>
              <a:off x="2448" y="2928"/>
              <a:ext cx="0" cy="144"/>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5" name="Line 64"/>
            <p:cNvSpPr>
              <a:spLocks noChangeShapeType="1"/>
            </p:cNvSpPr>
            <p:nvPr/>
          </p:nvSpPr>
          <p:spPr bwMode="auto">
            <a:xfrm>
              <a:off x="2448" y="3072"/>
              <a:ext cx="96"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162" name="Text Box 65"/>
          <p:cNvSpPr txBox="1">
            <a:spLocks noChangeArrowheads="1"/>
          </p:cNvSpPr>
          <p:nvPr/>
        </p:nvSpPr>
        <p:spPr bwMode="auto">
          <a:xfrm>
            <a:off x="5181600" y="5791200"/>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600">
                <a:solidFill>
                  <a:srgbClr val="0000FF"/>
                </a:solidFill>
              </a:rPr>
              <a:t>0</a:t>
            </a:r>
          </a:p>
        </p:txBody>
      </p:sp>
      <p:sp>
        <p:nvSpPr>
          <p:cNvPr id="129090" name="Text Box 66"/>
          <p:cNvSpPr txBox="1">
            <a:spLocks noChangeArrowheads="1"/>
          </p:cNvSpPr>
          <p:nvPr/>
        </p:nvSpPr>
        <p:spPr bwMode="auto">
          <a:xfrm>
            <a:off x="5181600" y="4343400"/>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600">
                <a:solidFill>
                  <a:srgbClr val="0000FF"/>
                </a:solidFill>
              </a:rPr>
              <a:t>0</a:t>
            </a:r>
          </a:p>
        </p:txBody>
      </p:sp>
      <p:sp>
        <p:nvSpPr>
          <p:cNvPr id="129091" name="Text Box 67"/>
          <p:cNvSpPr txBox="1">
            <a:spLocks noChangeArrowheads="1"/>
          </p:cNvSpPr>
          <p:nvPr/>
        </p:nvSpPr>
        <p:spPr bwMode="auto">
          <a:xfrm>
            <a:off x="7162800" y="5486400"/>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600">
                <a:solidFill>
                  <a:srgbClr val="0000FF"/>
                </a:solidFill>
              </a:rPr>
              <a:t>1</a:t>
            </a:r>
          </a:p>
        </p:txBody>
      </p:sp>
      <p:sp>
        <p:nvSpPr>
          <p:cNvPr id="129092" name="Text Box 68"/>
          <p:cNvSpPr txBox="1">
            <a:spLocks noChangeArrowheads="1"/>
          </p:cNvSpPr>
          <p:nvPr/>
        </p:nvSpPr>
        <p:spPr bwMode="auto">
          <a:xfrm>
            <a:off x="7162800" y="4343400"/>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600">
                <a:solidFill>
                  <a:srgbClr val="0000FF"/>
                </a:solidFill>
              </a:rPr>
              <a:t>0</a:t>
            </a:r>
          </a:p>
        </p:txBody>
      </p:sp>
      <p:sp>
        <p:nvSpPr>
          <p:cNvPr id="129093" name="Text Box 69"/>
          <p:cNvSpPr txBox="1">
            <a:spLocks noChangeArrowheads="1"/>
          </p:cNvSpPr>
          <p:nvPr/>
        </p:nvSpPr>
        <p:spPr bwMode="auto">
          <a:xfrm>
            <a:off x="7162800" y="4343400"/>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600">
                <a:solidFill>
                  <a:schemeClr val="bg2"/>
                </a:solidFill>
              </a:rPr>
              <a:t>1</a:t>
            </a:r>
          </a:p>
        </p:txBody>
      </p:sp>
      <p:sp>
        <p:nvSpPr>
          <p:cNvPr id="129094" name="Text Box 70"/>
          <p:cNvSpPr txBox="1">
            <a:spLocks noChangeArrowheads="1"/>
          </p:cNvSpPr>
          <p:nvPr/>
        </p:nvSpPr>
        <p:spPr bwMode="auto">
          <a:xfrm>
            <a:off x="7162800" y="5486400"/>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600">
                <a:solidFill>
                  <a:schemeClr val="bg2"/>
                </a:solidFill>
              </a:rPr>
              <a:t>0</a:t>
            </a:r>
          </a:p>
        </p:txBody>
      </p:sp>
      <p:sp>
        <p:nvSpPr>
          <p:cNvPr id="129095" name="Text Box 71"/>
          <p:cNvSpPr txBox="1">
            <a:spLocks noChangeArrowheads="1"/>
          </p:cNvSpPr>
          <p:nvPr/>
        </p:nvSpPr>
        <p:spPr bwMode="auto">
          <a:xfrm>
            <a:off x="7467600" y="2792413"/>
            <a:ext cx="106680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800"/>
              <a:t>Latch initially RESET</a:t>
            </a:r>
          </a:p>
        </p:txBody>
      </p:sp>
      <p:sp>
        <p:nvSpPr>
          <p:cNvPr id="129096" name="Text Box 72"/>
          <p:cNvSpPr txBox="1">
            <a:spLocks noChangeArrowheads="1"/>
          </p:cNvSpPr>
          <p:nvPr/>
        </p:nvSpPr>
        <p:spPr bwMode="auto">
          <a:xfrm>
            <a:off x="7467600" y="4757738"/>
            <a:ext cx="106680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800"/>
              <a:t>Latch initially SET</a:t>
            </a:r>
          </a:p>
        </p:txBody>
      </p:sp>
      <p:sp>
        <p:nvSpPr>
          <p:cNvPr id="129097" name="Rectangle 73"/>
          <p:cNvSpPr>
            <a:spLocks noChangeArrowheads="1"/>
          </p:cNvSpPr>
          <p:nvPr/>
        </p:nvSpPr>
        <p:spPr bwMode="auto">
          <a:xfrm>
            <a:off x="4953000" y="4191000"/>
            <a:ext cx="3581400" cy="1981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extLst>
      <p:ext uri="{BB962C8B-B14F-4D97-AF65-F5344CB8AC3E}">
        <p14:creationId xmlns:p14="http://schemas.microsoft.com/office/powerpoint/2010/main" val="30225478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9050"/>
                                        </p:tgtEl>
                                        <p:attrNameLst>
                                          <p:attrName>style.visibility</p:attrName>
                                        </p:attrNameLst>
                                      </p:cBhvr>
                                      <p:to>
                                        <p:strVal val="visible"/>
                                      </p:to>
                                    </p:set>
                                    <p:anim calcmode="lin" valueType="num">
                                      <p:cBhvr additive="base">
                                        <p:cTn id="7" dur="500" fill="hold"/>
                                        <p:tgtEl>
                                          <p:spTgt spid="129050"/>
                                        </p:tgtEl>
                                        <p:attrNameLst>
                                          <p:attrName>ppt_x</p:attrName>
                                        </p:attrNameLst>
                                      </p:cBhvr>
                                      <p:tavLst>
                                        <p:tav tm="0">
                                          <p:val>
                                            <p:strVal val="0-#ppt_w/2"/>
                                          </p:val>
                                        </p:tav>
                                        <p:tav tm="100000">
                                          <p:val>
                                            <p:strVal val="#ppt_x"/>
                                          </p:val>
                                        </p:tav>
                                      </p:tavLst>
                                    </p:anim>
                                    <p:anim calcmode="lin" valueType="num">
                                      <p:cBhvr additive="base">
                                        <p:cTn id="8" dur="500" fill="hold"/>
                                        <p:tgtEl>
                                          <p:spTgt spid="129050"/>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 presetClass="exit" presetSubtype="0" fill="hold" grpId="0" nodeType="afterEffect">
                                  <p:stCondLst>
                                    <p:cond delay="0"/>
                                  </p:stCondLst>
                                  <p:childTnLst>
                                    <p:set>
                                      <p:cBhvr>
                                        <p:cTn id="11" dur="1" fill="hold">
                                          <p:stCondLst>
                                            <p:cond delay="0"/>
                                          </p:stCondLst>
                                        </p:cTn>
                                        <p:tgtEl>
                                          <p:spTgt spid="129095"/>
                                        </p:tgtEl>
                                        <p:attrNameLst>
                                          <p:attrName>style.visibility</p:attrName>
                                        </p:attrNameLst>
                                      </p:cBhvr>
                                      <p:to>
                                        <p:strVal val="hidden"/>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xit" presetSubtype="0" fill="hold" grpId="0" nodeType="clickEffect">
                                  <p:stCondLst>
                                    <p:cond delay="0"/>
                                  </p:stCondLst>
                                  <p:childTnLst>
                                    <p:animEffect transition="out" filter="fade">
                                      <p:cBhvr>
                                        <p:cTn id="15" dur="500"/>
                                        <p:tgtEl>
                                          <p:spTgt spid="129081"/>
                                        </p:tgtEl>
                                      </p:cBhvr>
                                    </p:animEffect>
                                    <p:set>
                                      <p:cBhvr>
                                        <p:cTn id="16" dur="1" fill="hold">
                                          <p:stCondLst>
                                            <p:cond delay="499"/>
                                          </p:stCondLst>
                                        </p:cTn>
                                        <p:tgtEl>
                                          <p:spTgt spid="129081"/>
                                        </p:tgtEl>
                                        <p:attrNameLst>
                                          <p:attrName>style.visibility</p:attrName>
                                        </p:attrNameLst>
                                      </p:cBhvr>
                                      <p:to>
                                        <p:strVal val="hidden"/>
                                      </p:to>
                                    </p:set>
                                  </p:childTnLst>
                                </p:cTn>
                              </p:par>
                              <p:par>
                                <p:cTn id="17" presetID="10" presetClass="entr" presetSubtype="0" fill="hold" nodeType="withEffect">
                                  <p:stCondLst>
                                    <p:cond delay="0"/>
                                  </p:stCondLst>
                                  <p:childTnLst>
                                    <p:set>
                                      <p:cBhvr>
                                        <p:cTn id="18" dur="1" fill="hold">
                                          <p:stCondLst>
                                            <p:cond delay="0"/>
                                          </p:stCondLst>
                                        </p:cTn>
                                        <p:tgtEl>
                                          <p:spTgt spid="129060"/>
                                        </p:tgtEl>
                                        <p:attrNameLst>
                                          <p:attrName>style.visibility</p:attrName>
                                        </p:attrNameLst>
                                      </p:cBhvr>
                                      <p:to>
                                        <p:strVal val="visible"/>
                                      </p:to>
                                    </p:set>
                                    <p:animEffect transition="in" filter="fade">
                                      <p:cBhvr>
                                        <p:cTn id="19" dur="500"/>
                                        <p:tgtEl>
                                          <p:spTgt spid="129060"/>
                                        </p:tgtEl>
                                      </p:cBhvr>
                                    </p:animEffect>
                                  </p:childTnLst>
                                </p:cTn>
                              </p:par>
                            </p:childTnLst>
                          </p:cTn>
                        </p:par>
                        <p:par>
                          <p:cTn id="20" fill="hold" nodeType="afterGroup">
                            <p:stCondLst>
                              <p:cond delay="500"/>
                            </p:stCondLst>
                            <p:childTnLst>
                              <p:par>
                                <p:cTn id="21" presetID="10" presetClass="exit" presetSubtype="0" fill="hold" grpId="0" nodeType="afterEffect">
                                  <p:stCondLst>
                                    <p:cond delay="0"/>
                                  </p:stCondLst>
                                  <p:childTnLst>
                                    <p:animEffect transition="out" filter="fade">
                                      <p:cBhvr>
                                        <p:cTn id="22" dur="500"/>
                                        <p:tgtEl>
                                          <p:spTgt spid="129074"/>
                                        </p:tgtEl>
                                      </p:cBhvr>
                                    </p:animEffect>
                                    <p:set>
                                      <p:cBhvr>
                                        <p:cTn id="23" dur="1" fill="hold">
                                          <p:stCondLst>
                                            <p:cond delay="499"/>
                                          </p:stCondLst>
                                        </p:cTn>
                                        <p:tgtEl>
                                          <p:spTgt spid="129074"/>
                                        </p:tgtEl>
                                        <p:attrNameLst>
                                          <p:attrName>style.visibility</p:attrName>
                                        </p:attrNameLst>
                                      </p:cBhvr>
                                      <p:to>
                                        <p:strVal val="hidden"/>
                                      </p:to>
                                    </p:set>
                                  </p:childTnLst>
                                </p:cTn>
                              </p:par>
                            </p:childTnLst>
                          </p:cTn>
                        </p:par>
                        <p:par>
                          <p:cTn id="24" fill="hold" nodeType="afterGroup">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129063"/>
                                        </p:tgtEl>
                                        <p:attrNameLst>
                                          <p:attrName>style.visibility</p:attrName>
                                        </p:attrNameLst>
                                      </p:cBhvr>
                                      <p:to>
                                        <p:strVal val="visible"/>
                                      </p:to>
                                    </p:set>
                                    <p:animEffect transition="in" filter="fade">
                                      <p:cBhvr>
                                        <p:cTn id="27" dur="500"/>
                                        <p:tgtEl>
                                          <p:spTgt spid="129063"/>
                                        </p:tgtEl>
                                      </p:cBhvr>
                                    </p:animEffect>
                                  </p:childTnLst>
                                </p:cTn>
                              </p:par>
                            </p:childTnLst>
                          </p:cTn>
                        </p:par>
                        <p:par>
                          <p:cTn id="28" fill="hold" nodeType="afterGroup">
                            <p:stCondLst>
                              <p:cond delay="1500"/>
                            </p:stCondLst>
                            <p:childTnLst>
                              <p:par>
                                <p:cTn id="29" presetID="10" presetClass="exit" presetSubtype="0" fill="hold" grpId="0" nodeType="afterEffect">
                                  <p:stCondLst>
                                    <p:cond delay="0"/>
                                  </p:stCondLst>
                                  <p:childTnLst>
                                    <p:animEffect transition="out" filter="fade">
                                      <p:cBhvr>
                                        <p:cTn id="30" dur="500"/>
                                        <p:tgtEl>
                                          <p:spTgt spid="129075"/>
                                        </p:tgtEl>
                                      </p:cBhvr>
                                    </p:animEffect>
                                    <p:set>
                                      <p:cBhvr>
                                        <p:cTn id="31" dur="1" fill="hold">
                                          <p:stCondLst>
                                            <p:cond delay="499"/>
                                          </p:stCondLst>
                                        </p:cTn>
                                        <p:tgtEl>
                                          <p:spTgt spid="129075"/>
                                        </p:tgtEl>
                                        <p:attrNameLst>
                                          <p:attrName>style.visibility</p:attrName>
                                        </p:attrNameLst>
                                      </p:cBhvr>
                                      <p:to>
                                        <p:strVal val="hidden"/>
                                      </p:to>
                                    </p:set>
                                  </p:childTnLst>
                                </p:cTn>
                              </p:par>
                              <p:par>
                                <p:cTn id="32" presetID="10" presetClass="entr" presetSubtype="0" fill="hold" grpId="0" nodeType="withEffect">
                                  <p:stCondLst>
                                    <p:cond delay="0"/>
                                  </p:stCondLst>
                                  <p:childTnLst>
                                    <p:set>
                                      <p:cBhvr>
                                        <p:cTn id="33" dur="1" fill="hold">
                                          <p:stCondLst>
                                            <p:cond delay="0"/>
                                          </p:stCondLst>
                                        </p:cTn>
                                        <p:tgtEl>
                                          <p:spTgt spid="129062"/>
                                        </p:tgtEl>
                                        <p:attrNameLst>
                                          <p:attrName>style.visibility</p:attrName>
                                        </p:attrNameLst>
                                      </p:cBhvr>
                                      <p:to>
                                        <p:strVal val="visible"/>
                                      </p:to>
                                    </p:set>
                                    <p:animEffect transition="in" filter="fade">
                                      <p:cBhvr>
                                        <p:cTn id="34" dur="1000"/>
                                        <p:tgtEl>
                                          <p:spTgt spid="12906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xit" presetSubtype="8" fill="hold" grpId="0" nodeType="clickEffect">
                                  <p:stCondLst>
                                    <p:cond delay="0"/>
                                  </p:stCondLst>
                                  <p:childTnLst>
                                    <p:animEffect transition="out" filter="wipe(left)">
                                      <p:cBhvr>
                                        <p:cTn id="38" dur="500"/>
                                        <p:tgtEl>
                                          <p:spTgt spid="129097"/>
                                        </p:tgtEl>
                                      </p:cBhvr>
                                    </p:animEffect>
                                    <p:set>
                                      <p:cBhvr>
                                        <p:cTn id="39" dur="1" fill="hold">
                                          <p:stCondLst>
                                            <p:cond delay="499"/>
                                          </p:stCondLst>
                                        </p:cTn>
                                        <p:tgtEl>
                                          <p:spTgt spid="129097"/>
                                        </p:tgtEl>
                                        <p:attrNameLst>
                                          <p:attrName>style.visibility</p:attrName>
                                        </p:attrNameLst>
                                      </p:cBhvr>
                                      <p:to>
                                        <p:strVal val="hidden"/>
                                      </p:to>
                                    </p:set>
                                  </p:childTnLst>
                                </p:cTn>
                              </p:par>
                            </p:childTnLst>
                          </p:cTn>
                        </p:par>
                        <p:par>
                          <p:cTn id="40" fill="hold" nodeType="afterGroup">
                            <p:stCondLst>
                              <p:cond delay="500"/>
                            </p:stCondLst>
                            <p:childTnLst>
                              <p:par>
                                <p:cTn id="41" presetID="2" presetClass="entr" presetSubtype="8" fill="hold" grpId="0" nodeType="afterEffect">
                                  <p:stCondLst>
                                    <p:cond delay="0"/>
                                  </p:stCondLst>
                                  <p:childTnLst>
                                    <p:set>
                                      <p:cBhvr>
                                        <p:cTn id="42" dur="1" fill="hold">
                                          <p:stCondLst>
                                            <p:cond delay="0"/>
                                          </p:stCondLst>
                                        </p:cTn>
                                        <p:tgtEl>
                                          <p:spTgt spid="129082"/>
                                        </p:tgtEl>
                                        <p:attrNameLst>
                                          <p:attrName>style.visibility</p:attrName>
                                        </p:attrNameLst>
                                      </p:cBhvr>
                                      <p:to>
                                        <p:strVal val="visible"/>
                                      </p:to>
                                    </p:set>
                                    <p:anim calcmode="lin" valueType="num">
                                      <p:cBhvr additive="base">
                                        <p:cTn id="43" dur="500" fill="hold"/>
                                        <p:tgtEl>
                                          <p:spTgt spid="129082"/>
                                        </p:tgtEl>
                                        <p:attrNameLst>
                                          <p:attrName>ppt_x</p:attrName>
                                        </p:attrNameLst>
                                      </p:cBhvr>
                                      <p:tavLst>
                                        <p:tav tm="0">
                                          <p:val>
                                            <p:strVal val="0-#ppt_w/2"/>
                                          </p:val>
                                        </p:tav>
                                        <p:tav tm="100000">
                                          <p:val>
                                            <p:strVal val="#ppt_x"/>
                                          </p:val>
                                        </p:tav>
                                      </p:tavLst>
                                    </p:anim>
                                    <p:anim calcmode="lin" valueType="num">
                                      <p:cBhvr additive="base">
                                        <p:cTn id="44" dur="500" fill="hold"/>
                                        <p:tgtEl>
                                          <p:spTgt spid="129082"/>
                                        </p:tgtEl>
                                        <p:attrNameLst>
                                          <p:attrName>ppt_y</p:attrName>
                                        </p:attrNameLst>
                                      </p:cBhvr>
                                      <p:tavLst>
                                        <p:tav tm="0">
                                          <p:val>
                                            <p:strVal val="#ppt_y"/>
                                          </p:val>
                                        </p:tav>
                                        <p:tav tm="100000">
                                          <p:val>
                                            <p:strVal val="#ppt_y"/>
                                          </p:val>
                                        </p:tav>
                                      </p:tavLst>
                                    </p:anim>
                                  </p:childTnLst>
                                </p:cTn>
                              </p:par>
                            </p:childTnLst>
                          </p:cTn>
                        </p:par>
                        <p:par>
                          <p:cTn id="45" fill="hold" nodeType="afterGroup">
                            <p:stCondLst>
                              <p:cond delay="1000"/>
                            </p:stCondLst>
                            <p:childTnLst>
                              <p:par>
                                <p:cTn id="46" presetID="1" presetClass="exit" presetSubtype="0" fill="hold" grpId="0" nodeType="afterEffect">
                                  <p:stCondLst>
                                    <p:cond delay="0"/>
                                  </p:stCondLst>
                                  <p:childTnLst>
                                    <p:set>
                                      <p:cBhvr>
                                        <p:cTn id="47" dur="1" fill="hold">
                                          <p:stCondLst>
                                            <p:cond delay="0"/>
                                          </p:stCondLst>
                                        </p:cTn>
                                        <p:tgtEl>
                                          <p:spTgt spid="129096"/>
                                        </p:tgtEl>
                                        <p:attrNameLst>
                                          <p:attrName>style.visibility</p:attrName>
                                        </p:attrNameLst>
                                      </p:cBhvr>
                                      <p:to>
                                        <p:strVal val="hidden"/>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xit" presetSubtype="0" fill="hold" grpId="0" nodeType="clickEffect">
                                  <p:stCondLst>
                                    <p:cond delay="0"/>
                                  </p:stCondLst>
                                  <p:childTnLst>
                                    <p:animEffect transition="out" filter="fade">
                                      <p:cBhvr>
                                        <p:cTn id="51" dur="1000"/>
                                        <p:tgtEl>
                                          <p:spTgt spid="129090"/>
                                        </p:tgtEl>
                                      </p:cBhvr>
                                    </p:animEffect>
                                    <p:set>
                                      <p:cBhvr>
                                        <p:cTn id="52" dur="1" fill="hold">
                                          <p:stCondLst>
                                            <p:cond delay="999"/>
                                          </p:stCondLst>
                                        </p:cTn>
                                        <p:tgtEl>
                                          <p:spTgt spid="129090"/>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129083"/>
                                        </p:tgtEl>
                                        <p:attrNameLst>
                                          <p:attrName>style.visibility</p:attrName>
                                        </p:attrNameLst>
                                      </p:cBhvr>
                                      <p:to>
                                        <p:strVal val="visible"/>
                                      </p:to>
                                    </p:set>
                                    <p:animEffect transition="in" filter="fade">
                                      <p:cBhvr>
                                        <p:cTn id="55" dur="500"/>
                                        <p:tgtEl>
                                          <p:spTgt spid="129083"/>
                                        </p:tgtEl>
                                      </p:cBhvr>
                                    </p:animEffect>
                                  </p:childTnLst>
                                </p:cTn>
                              </p:par>
                            </p:childTnLst>
                          </p:cTn>
                        </p:par>
                        <p:par>
                          <p:cTn id="56" fill="hold" nodeType="afterGroup">
                            <p:stCondLst>
                              <p:cond delay="1000"/>
                            </p:stCondLst>
                            <p:childTnLst>
                              <p:par>
                                <p:cTn id="57" presetID="10" presetClass="exit" presetSubtype="0" fill="hold" grpId="0" nodeType="afterEffect">
                                  <p:stCondLst>
                                    <p:cond delay="0"/>
                                  </p:stCondLst>
                                  <p:childTnLst>
                                    <p:animEffect transition="out" filter="fade">
                                      <p:cBhvr>
                                        <p:cTn id="58" dur="500"/>
                                        <p:tgtEl>
                                          <p:spTgt spid="129093"/>
                                        </p:tgtEl>
                                      </p:cBhvr>
                                    </p:animEffect>
                                    <p:set>
                                      <p:cBhvr>
                                        <p:cTn id="59" dur="1" fill="hold">
                                          <p:stCondLst>
                                            <p:cond delay="499"/>
                                          </p:stCondLst>
                                        </p:cTn>
                                        <p:tgtEl>
                                          <p:spTgt spid="129093"/>
                                        </p:tgtEl>
                                        <p:attrNameLst>
                                          <p:attrName>style.visibility</p:attrName>
                                        </p:attrNameLst>
                                      </p:cBhvr>
                                      <p:to>
                                        <p:strVal val="hidden"/>
                                      </p:to>
                                    </p:set>
                                  </p:childTnLst>
                                </p:cTn>
                              </p:par>
                            </p:childTnLst>
                          </p:cTn>
                        </p:par>
                        <p:par>
                          <p:cTn id="60" fill="hold" nodeType="afterGroup">
                            <p:stCondLst>
                              <p:cond delay="1500"/>
                            </p:stCondLst>
                            <p:childTnLst>
                              <p:par>
                                <p:cTn id="61" presetID="10" presetClass="entr" presetSubtype="0" fill="hold" grpId="0" nodeType="afterEffect">
                                  <p:stCondLst>
                                    <p:cond delay="0"/>
                                  </p:stCondLst>
                                  <p:childTnLst>
                                    <p:set>
                                      <p:cBhvr>
                                        <p:cTn id="62" dur="1" fill="hold">
                                          <p:stCondLst>
                                            <p:cond delay="0"/>
                                          </p:stCondLst>
                                        </p:cTn>
                                        <p:tgtEl>
                                          <p:spTgt spid="129092"/>
                                        </p:tgtEl>
                                        <p:attrNameLst>
                                          <p:attrName>style.visibility</p:attrName>
                                        </p:attrNameLst>
                                      </p:cBhvr>
                                      <p:to>
                                        <p:strVal val="visible"/>
                                      </p:to>
                                    </p:set>
                                    <p:animEffect transition="in" filter="fade">
                                      <p:cBhvr>
                                        <p:cTn id="63" dur="500"/>
                                        <p:tgtEl>
                                          <p:spTgt spid="129092"/>
                                        </p:tgtEl>
                                      </p:cBhvr>
                                    </p:animEffect>
                                  </p:childTnLst>
                                </p:cTn>
                              </p:par>
                            </p:childTnLst>
                          </p:cTn>
                        </p:par>
                        <p:par>
                          <p:cTn id="64" fill="hold" nodeType="afterGroup">
                            <p:stCondLst>
                              <p:cond delay="2000"/>
                            </p:stCondLst>
                            <p:childTnLst>
                              <p:par>
                                <p:cTn id="65" presetID="10" presetClass="exit" presetSubtype="0" fill="hold" grpId="0" nodeType="afterEffect">
                                  <p:stCondLst>
                                    <p:cond delay="0"/>
                                  </p:stCondLst>
                                  <p:childTnLst>
                                    <p:animEffect transition="out" filter="fade">
                                      <p:cBhvr>
                                        <p:cTn id="66" dur="500"/>
                                        <p:tgtEl>
                                          <p:spTgt spid="129094"/>
                                        </p:tgtEl>
                                      </p:cBhvr>
                                    </p:animEffect>
                                    <p:set>
                                      <p:cBhvr>
                                        <p:cTn id="67" dur="1" fill="hold">
                                          <p:stCondLst>
                                            <p:cond delay="499"/>
                                          </p:stCondLst>
                                        </p:cTn>
                                        <p:tgtEl>
                                          <p:spTgt spid="129094"/>
                                        </p:tgtEl>
                                        <p:attrNameLst>
                                          <p:attrName>style.visibility</p:attrName>
                                        </p:attrNameLst>
                                      </p:cBhvr>
                                      <p:to>
                                        <p:strVal val="hidden"/>
                                      </p:to>
                                    </p:set>
                                  </p:childTnLst>
                                </p:cTn>
                              </p:par>
                              <p:par>
                                <p:cTn id="68" presetID="10" presetClass="entr" presetSubtype="0" fill="hold" grpId="0" nodeType="withEffect">
                                  <p:stCondLst>
                                    <p:cond delay="0"/>
                                  </p:stCondLst>
                                  <p:childTnLst>
                                    <p:set>
                                      <p:cBhvr>
                                        <p:cTn id="69" dur="1" fill="hold">
                                          <p:stCondLst>
                                            <p:cond delay="0"/>
                                          </p:stCondLst>
                                        </p:cTn>
                                        <p:tgtEl>
                                          <p:spTgt spid="129091"/>
                                        </p:tgtEl>
                                        <p:attrNameLst>
                                          <p:attrName>style.visibility</p:attrName>
                                        </p:attrNameLst>
                                      </p:cBhvr>
                                      <p:to>
                                        <p:strVal val="visible"/>
                                      </p:to>
                                    </p:set>
                                    <p:animEffect transition="in" filter="fade">
                                      <p:cBhvr>
                                        <p:cTn id="70" dur="500"/>
                                        <p:tgtEl>
                                          <p:spTgt spid="1290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50" grpId="0"/>
      <p:bldP spid="129062" grpId="0"/>
      <p:bldP spid="129063" grpId="0"/>
      <p:bldP spid="129074" grpId="0"/>
      <p:bldP spid="129075" grpId="0"/>
      <p:bldP spid="129081" grpId="0"/>
      <p:bldP spid="129082" grpId="0"/>
      <p:bldP spid="129090" grpId="0"/>
      <p:bldP spid="129091" grpId="0"/>
      <p:bldP spid="129092" grpId="0"/>
      <p:bldP spid="129093" grpId="0"/>
      <p:bldP spid="129094" grpId="0"/>
      <p:bldP spid="129095" grpId="0"/>
      <p:bldP spid="129096" grpId="0"/>
      <p:bldP spid="129097" grpId="0" animBg="1"/>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88" name="Text Box 16"/>
          <p:cNvSpPr txBox="1">
            <a:spLocks noChangeArrowheads="1"/>
          </p:cNvSpPr>
          <p:nvPr/>
        </p:nvSpPr>
        <p:spPr bwMode="auto">
          <a:xfrm>
            <a:off x="838200" y="1752600"/>
            <a:ext cx="76962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a:t>A shift register is an arrangement of  flip-flops with important applications in storage and movement of data. Some basic data movements are illustrated here. </a:t>
            </a:r>
          </a:p>
        </p:txBody>
      </p:sp>
      <p:pic>
        <p:nvPicPr>
          <p:cNvPr id="3096" name="Picture 24" descr="SH2507-cro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28600"/>
            <a:ext cx="22098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3084" name="Text Box 12"/>
          <p:cNvSpPr txBox="1">
            <a:spLocks noChangeArrowheads="1"/>
          </p:cNvSpPr>
          <p:nvPr/>
        </p:nvSpPr>
        <p:spPr bwMode="auto">
          <a:xfrm>
            <a:off x="3581400" y="228600"/>
            <a:ext cx="19812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rPr>
              <a:t>Phụ </a:t>
            </a:r>
            <a:r>
              <a:rPr lang="en-US" sz="3600" smtClean="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rPr>
              <a:t>lục</a:t>
            </a:r>
            <a:endParaRPr lang="en-US"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ndParaRPr>
          </a:p>
        </p:txBody>
      </p:sp>
      <p:sp>
        <p:nvSpPr>
          <p:cNvPr id="3101" name="Rectangle 29"/>
          <p:cNvSpPr>
            <a:spLocks noChangeArrowheads="1"/>
          </p:cNvSpPr>
          <p:nvPr/>
        </p:nvSpPr>
        <p:spPr bwMode="auto">
          <a:xfrm>
            <a:off x="914400" y="1143000"/>
            <a:ext cx="4041775"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solidFill>
                  <a:srgbClr val="FFFF99"/>
                </a:solidFill>
              </a:rPr>
              <a:t>Basic Shift Register Operations</a:t>
            </a:r>
          </a:p>
        </p:txBody>
      </p:sp>
      <p:graphicFrame>
        <p:nvGraphicFramePr>
          <p:cNvPr id="3103" name="Object 31"/>
          <p:cNvGraphicFramePr>
            <a:graphicFrameLocks noChangeAspect="1"/>
          </p:cNvGraphicFramePr>
          <p:nvPr/>
        </p:nvGraphicFramePr>
        <p:xfrm>
          <a:off x="1447800" y="3124200"/>
          <a:ext cx="6467475" cy="2536825"/>
        </p:xfrm>
        <a:graphic>
          <a:graphicData uri="http://schemas.openxmlformats.org/presentationml/2006/ole">
            <mc:AlternateContent xmlns:mc="http://schemas.openxmlformats.org/markup-compatibility/2006">
              <mc:Choice xmlns:v="urn:schemas-microsoft-com:vml" Requires="v">
                <p:oleObj spid="_x0000_s251906" name="CorelDRAW" r:id="rId5" imgW="4705791" imgH="1844406" progId="CorelDRAW.Graphic.13">
                  <p:embed/>
                </p:oleObj>
              </mc:Choice>
              <mc:Fallback>
                <p:oleObj name="CorelDRAW" r:id="rId5" imgW="4705791" imgH="1844406" progId="CorelDRAW.Graphic.1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7800" y="3124200"/>
                        <a:ext cx="6467475" cy="253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04" name="Text Box 32"/>
          <p:cNvSpPr txBox="1">
            <a:spLocks noChangeArrowheads="1"/>
          </p:cNvSpPr>
          <p:nvPr/>
        </p:nvSpPr>
        <p:spPr bwMode="auto">
          <a:xfrm>
            <a:off x="838200" y="3505200"/>
            <a:ext cx="1143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solidFill>
                  <a:srgbClr val="FF0000"/>
                </a:solidFill>
              </a:rPr>
              <a:t>Data in</a:t>
            </a:r>
          </a:p>
        </p:txBody>
      </p:sp>
      <p:sp>
        <p:nvSpPr>
          <p:cNvPr id="3105" name="Text Box 33"/>
          <p:cNvSpPr txBox="1">
            <a:spLocks noChangeArrowheads="1"/>
          </p:cNvSpPr>
          <p:nvPr/>
        </p:nvSpPr>
        <p:spPr bwMode="auto">
          <a:xfrm>
            <a:off x="5486400" y="3505200"/>
            <a:ext cx="1143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solidFill>
                  <a:srgbClr val="FF0000"/>
                </a:solidFill>
              </a:rPr>
              <a:t>Data in</a:t>
            </a:r>
          </a:p>
        </p:txBody>
      </p:sp>
      <p:sp>
        <p:nvSpPr>
          <p:cNvPr id="3106" name="Text Box 34"/>
          <p:cNvSpPr txBox="1">
            <a:spLocks noChangeArrowheads="1"/>
          </p:cNvSpPr>
          <p:nvPr/>
        </p:nvSpPr>
        <p:spPr bwMode="auto">
          <a:xfrm>
            <a:off x="6400800" y="2871788"/>
            <a:ext cx="1143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solidFill>
                  <a:srgbClr val="FF0000"/>
                </a:solidFill>
              </a:rPr>
              <a:t>Data in</a:t>
            </a:r>
          </a:p>
        </p:txBody>
      </p:sp>
      <p:sp>
        <p:nvSpPr>
          <p:cNvPr id="3107" name="Text Box 35"/>
          <p:cNvSpPr txBox="1">
            <a:spLocks noChangeArrowheads="1"/>
          </p:cNvSpPr>
          <p:nvPr/>
        </p:nvSpPr>
        <p:spPr bwMode="auto">
          <a:xfrm>
            <a:off x="3276600" y="4319588"/>
            <a:ext cx="1143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solidFill>
                  <a:srgbClr val="FF0000"/>
                </a:solidFill>
              </a:rPr>
              <a:t>Data in</a:t>
            </a:r>
          </a:p>
        </p:txBody>
      </p:sp>
      <p:sp>
        <p:nvSpPr>
          <p:cNvPr id="3108" name="Text Box 36"/>
          <p:cNvSpPr txBox="1">
            <a:spLocks noChangeArrowheads="1"/>
          </p:cNvSpPr>
          <p:nvPr/>
        </p:nvSpPr>
        <p:spPr bwMode="auto">
          <a:xfrm>
            <a:off x="838200" y="4953000"/>
            <a:ext cx="1143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solidFill>
                  <a:srgbClr val="FF0000"/>
                </a:solidFill>
              </a:rPr>
              <a:t>Data in</a:t>
            </a:r>
          </a:p>
        </p:txBody>
      </p:sp>
      <p:sp>
        <p:nvSpPr>
          <p:cNvPr id="3109" name="Text Box 37"/>
          <p:cNvSpPr txBox="1">
            <a:spLocks noChangeArrowheads="1"/>
          </p:cNvSpPr>
          <p:nvPr/>
        </p:nvSpPr>
        <p:spPr bwMode="auto">
          <a:xfrm>
            <a:off x="2786063" y="3505200"/>
            <a:ext cx="1143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solidFill>
                  <a:srgbClr val="FF0000"/>
                </a:solidFill>
              </a:rPr>
              <a:t>Data out</a:t>
            </a:r>
          </a:p>
        </p:txBody>
      </p:sp>
      <p:sp>
        <p:nvSpPr>
          <p:cNvPr id="3110" name="Text Box 38"/>
          <p:cNvSpPr txBox="1">
            <a:spLocks noChangeArrowheads="1"/>
          </p:cNvSpPr>
          <p:nvPr/>
        </p:nvSpPr>
        <p:spPr bwMode="auto">
          <a:xfrm>
            <a:off x="3505200" y="3505200"/>
            <a:ext cx="1143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solidFill>
                  <a:srgbClr val="FF0000"/>
                </a:solidFill>
              </a:rPr>
              <a:t>Data out</a:t>
            </a:r>
          </a:p>
        </p:txBody>
      </p:sp>
      <p:sp>
        <p:nvSpPr>
          <p:cNvPr id="3111" name="Text Box 39"/>
          <p:cNvSpPr txBox="1">
            <a:spLocks noChangeArrowheads="1"/>
          </p:cNvSpPr>
          <p:nvPr/>
        </p:nvSpPr>
        <p:spPr bwMode="auto">
          <a:xfrm>
            <a:off x="7391400" y="3505200"/>
            <a:ext cx="1143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solidFill>
                  <a:srgbClr val="FF0000"/>
                </a:solidFill>
              </a:rPr>
              <a:t>Data out</a:t>
            </a:r>
          </a:p>
        </p:txBody>
      </p:sp>
      <p:sp>
        <p:nvSpPr>
          <p:cNvPr id="3112" name="Text Box 40"/>
          <p:cNvSpPr txBox="1">
            <a:spLocks noChangeArrowheads="1"/>
          </p:cNvSpPr>
          <p:nvPr/>
        </p:nvSpPr>
        <p:spPr bwMode="auto">
          <a:xfrm>
            <a:off x="1806575" y="5595938"/>
            <a:ext cx="1143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solidFill>
                  <a:srgbClr val="FF0000"/>
                </a:solidFill>
              </a:rPr>
              <a:t>Data out</a:t>
            </a:r>
          </a:p>
        </p:txBody>
      </p:sp>
      <p:sp>
        <p:nvSpPr>
          <p:cNvPr id="3113" name="Text Box 41"/>
          <p:cNvSpPr txBox="1">
            <a:spLocks noChangeArrowheads="1"/>
          </p:cNvSpPr>
          <p:nvPr/>
        </p:nvSpPr>
        <p:spPr bwMode="auto">
          <a:xfrm>
            <a:off x="3276600" y="5592763"/>
            <a:ext cx="1143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solidFill>
                  <a:srgbClr val="FF0000"/>
                </a:solidFill>
              </a:rPr>
              <a:t>Data out</a:t>
            </a:r>
          </a:p>
        </p:txBody>
      </p:sp>
      <p:sp>
        <p:nvSpPr>
          <p:cNvPr id="3114" name="Text Box 42"/>
          <p:cNvSpPr txBox="1">
            <a:spLocks noChangeArrowheads="1"/>
          </p:cNvSpPr>
          <p:nvPr/>
        </p:nvSpPr>
        <p:spPr bwMode="auto">
          <a:xfrm>
            <a:off x="1295400" y="3886200"/>
            <a:ext cx="1981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t>Serial in/shift right/serial out</a:t>
            </a:r>
          </a:p>
        </p:txBody>
      </p:sp>
      <p:sp>
        <p:nvSpPr>
          <p:cNvPr id="3115" name="Text Box 43"/>
          <p:cNvSpPr txBox="1">
            <a:spLocks noChangeArrowheads="1"/>
          </p:cNvSpPr>
          <p:nvPr/>
        </p:nvSpPr>
        <p:spPr bwMode="auto">
          <a:xfrm>
            <a:off x="3886200" y="3886200"/>
            <a:ext cx="1981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t>Serial in/shift left/serial out</a:t>
            </a:r>
          </a:p>
        </p:txBody>
      </p:sp>
      <p:sp>
        <p:nvSpPr>
          <p:cNvPr id="3116" name="Text Box 44"/>
          <p:cNvSpPr txBox="1">
            <a:spLocks noChangeArrowheads="1"/>
          </p:cNvSpPr>
          <p:nvPr/>
        </p:nvSpPr>
        <p:spPr bwMode="auto">
          <a:xfrm>
            <a:off x="6096000" y="3886200"/>
            <a:ext cx="1524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t>Parallel in/serial out</a:t>
            </a:r>
          </a:p>
        </p:txBody>
      </p:sp>
      <p:sp>
        <p:nvSpPr>
          <p:cNvPr id="3117" name="Text Box 45"/>
          <p:cNvSpPr txBox="1">
            <a:spLocks noChangeArrowheads="1"/>
          </p:cNvSpPr>
          <p:nvPr/>
        </p:nvSpPr>
        <p:spPr bwMode="auto">
          <a:xfrm>
            <a:off x="2971800" y="5791200"/>
            <a:ext cx="1676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t>Parallel in/parallel out</a:t>
            </a:r>
          </a:p>
        </p:txBody>
      </p:sp>
      <p:sp>
        <p:nvSpPr>
          <p:cNvPr id="3118" name="Text Box 46"/>
          <p:cNvSpPr txBox="1">
            <a:spLocks noChangeArrowheads="1"/>
          </p:cNvSpPr>
          <p:nvPr/>
        </p:nvSpPr>
        <p:spPr bwMode="auto">
          <a:xfrm>
            <a:off x="1524000" y="5791200"/>
            <a:ext cx="1676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t>Serial in/parallel out</a:t>
            </a:r>
          </a:p>
        </p:txBody>
      </p:sp>
      <p:sp>
        <p:nvSpPr>
          <p:cNvPr id="3119" name="Text Box 47"/>
          <p:cNvSpPr txBox="1">
            <a:spLocks noChangeArrowheads="1"/>
          </p:cNvSpPr>
          <p:nvPr/>
        </p:nvSpPr>
        <p:spPr bwMode="auto">
          <a:xfrm>
            <a:off x="5105400" y="5745163"/>
            <a:ext cx="1143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t>Rotate right</a:t>
            </a:r>
          </a:p>
        </p:txBody>
      </p:sp>
      <p:sp>
        <p:nvSpPr>
          <p:cNvPr id="3120" name="Text Box 48"/>
          <p:cNvSpPr txBox="1">
            <a:spLocks noChangeArrowheads="1"/>
          </p:cNvSpPr>
          <p:nvPr/>
        </p:nvSpPr>
        <p:spPr bwMode="auto">
          <a:xfrm>
            <a:off x="6781800" y="5745163"/>
            <a:ext cx="9906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t>Rotate left</a:t>
            </a:r>
          </a:p>
        </p:txBody>
      </p:sp>
    </p:spTree>
    <p:extLst>
      <p:ext uri="{BB962C8B-B14F-4D97-AF65-F5344CB8AC3E}">
        <p14:creationId xmlns:p14="http://schemas.microsoft.com/office/powerpoint/2010/main" val="1990620524"/>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114"/>
                                        </p:tgtEl>
                                        <p:attrNameLst>
                                          <p:attrName>style.visibility</p:attrName>
                                        </p:attrNameLst>
                                      </p:cBhvr>
                                      <p:to>
                                        <p:strVal val="visible"/>
                                      </p:to>
                                    </p:set>
                                    <p:anim calcmode="lin" valueType="num">
                                      <p:cBhvr additive="base">
                                        <p:cTn id="7" dur="500" fill="hold"/>
                                        <p:tgtEl>
                                          <p:spTgt spid="3114"/>
                                        </p:tgtEl>
                                        <p:attrNameLst>
                                          <p:attrName>ppt_x</p:attrName>
                                        </p:attrNameLst>
                                      </p:cBhvr>
                                      <p:tavLst>
                                        <p:tav tm="0">
                                          <p:val>
                                            <p:strVal val="1+#ppt_w/2"/>
                                          </p:val>
                                        </p:tav>
                                        <p:tav tm="100000">
                                          <p:val>
                                            <p:strVal val="#ppt_x"/>
                                          </p:val>
                                        </p:tav>
                                      </p:tavLst>
                                    </p:anim>
                                    <p:anim calcmode="lin" valueType="num">
                                      <p:cBhvr additive="base">
                                        <p:cTn id="8" dur="500" fill="hold"/>
                                        <p:tgtEl>
                                          <p:spTgt spid="311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115"/>
                                        </p:tgtEl>
                                        <p:attrNameLst>
                                          <p:attrName>style.visibility</p:attrName>
                                        </p:attrNameLst>
                                      </p:cBhvr>
                                      <p:to>
                                        <p:strVal val="visible"/>
                                      </p:to>
                                    </p:set>
                                    <p:anim calcmode="lin" valueType="num">
                                      <p:cBhvr additive="base">
                                        <p:cTn id="13" dur="500" fill="hold"/>
                                        <p:tgtEl>
                                          <p:spTgt spid="3115"/>
                                        </p:tgtEl>
                                        <p:attrNameLst>
                                          <p:attrName>ppt_x</p:attrName>
                                        </p:attrNameLst>
                                      </p:cBhvr>
                                      <p:tavLst>
                                        <p:tav tm="0">
                                          <p:val>
                                            <p:strVal val="1+#ppt_w/2"/>
                                          </p:val>
                                        </p:tav>
                                        <p:tav tm="100000">
                                          <p:val>
                                            <p:strVal val="#ppt_x"/>
                                          </p:val>
                                        </p:tav>
                                      </p:tavLst>
                                    </p:anim>
                                    <p:anim calcmode="lin" valueType="num">
                                      <p:cBhvr additive="base">
                                        <p:cTn id="14" dur="500" fill="hold"/>
                                        <p:tgtEl>
                                          <p:spTgt spid="311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116"/>
                                        </p:tgtEl>
                                        <p:attrNameLst>
                                          <p:attrName>style.visibility</p:attrName>
                                        </p:attrNameLst>
                                      </p:cBhvr>
                                      <p:to>
                                        <p:strVal val="visible"/>
                                      </p:to>
                                    </p:set>
                                    <p:anim calcmode="lin" valueType="num">
                                      <p:cBhvr additive="base">
                                        <p:cTn id="19" dur="500" fill="hold"/>
                                        <p:tgtEl>
                                          <p:spTgt spid="3116"/>
                                        </p:tgtEl>
                                        <p:attrNameLst>
                                          <p:attrName>ppt_x</p:attrName>
                                        </p:attrNameLst>
                                      </p:cBhvr>
                                      <p:tavLst>
                                        <p:tav tm="0">
                                          <p:val>
                                            <p:strVal val="1+#ppt_w/2"/>
                                          </p:val>
                                        </p:tav>
                                        <p:tav tm="100000">
                                          <p:val>
                                            <p:strVal val="#ppt_x"/>
                                          </p:val>
                                        </p:tav>
                                      </p:tavLst>
                                    </p:anim>
                                    <p:anim calcmode="lin" valueType="num">
                                      <p:cBhvr additive="base">
                                        <p:cTn id="20" dur="500" fill="hold"/>
                                        <p:tgtEl>
                                          <p:spTgt spid="311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118"/>
                                        </p:tgtEl>
                                        <p:attrNameLst>
                                          <p:attrName>style.visibility</p:attrName>
                                        </p:attrNameLst>
                                      </p:cBhvr>
                                      <p:to>
                                        <p:strVal val="visible"/>
                                      </p:to>
                                    </p:set>
                                    <p:anim calcmode="lin" valueType="num">
                                      <p:cBhvr additive="base">
                                        <p:cTn id="25" dur="500" fill="hold"/>
                                        <p:tgtEl>
                                          <p:spTgt spid="3118"/>
                                        </p:tgtEl>
                                        <p:attrNameLst>
                                          <p:attrName>ppt_x</p:attrName>
                                        </p:attrNameLst>
                                      </p:cBhvr>
                                      <p:tavLst>
                                        <p:tav tm="0">
                                          <p:val>
                                            <p:strVal val="1+#ppt_w/2"/>
                                          </p:val>
                                        </p:tav>
                                        <p:tav tm="100000">
                                          <p:val>
                                            <p:strVal val="#ppt_x"/>
                                          </p:val>
                                        </p:tav>
                                      </p:tavLst>
                                    </p:anim>
                                    <p:anim calcmode="lin" valueType="num">
                                      <p:cBhvr additive="base">
                                        <p:cTn id="26" dur="500" fill="hold"/>
                                        <p:tgtEl>
                                          <p:spTgt spid="3118"/>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3117"/>
                                        </p:tgtEl>
                                        <p:attrNameLst>
                                          <p:attrName>style.visibility</p:attrName>
                                        </p:attrNameLst>
                                      </p:cBhvr>
                                      <p:to>
                                        <p:strVal val="visible"/>
                                      </p:to>
                                    </p:set>
                                    <p:anim calcmode="lin" valueType="num">
                                      <p:cBhvr additive="base">
                                        <p:cTn id="31" dur="500" fill="hold"/>
                                        <p:tgtEl>
                                          <p:spTgt spid="3117"/>
                                        </p:tgtEl>
                                        <p:attrNameLst>
                                          <p:attrName>ppt_x</p:attrName>
                                        </p:attrNameLst>
                                      </p:cBhvr>
                                      <p:tavLst>
                                        <p:tav tm="0">
                                          <p:val>
                                            <p:strVal val="1+#ppt_w/2"/>
                                          </p:val>
                                        </p:tav>
                                        <p:tav tm="100000">
                                          <p:val>
                                            <p:strVal val="#ppt_x"/>
                                          </p:val>
                                        </p:tav>
                                      </p:tavLst>
                                    </p:anim>
                                    <p:anim calcmode="lin" valueType="num">
                                      <p:cBhvr additive="base">
                                        <p:cTn id="32" dur="500" fill="hold"/>
                                        <p:tgtEl>
                                          <p:spTgt spid="3117"/>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3119"/>
                                        </p:tgtEl>
                                        <p:attrNameLst>
                                          <p:attrName>style.visibility</p:attrName>
                                        </p:attrNameLst>
                                      </p:cBhvr>
                                      <p:to>
                                        <p:strVal val="visible"/>
                                      </p:to>
                                    </p:set>
                                    <p:anim calcmode="lin" valueType="num">
                                      <p:cBhvr additive="base">
                                        <p:cTn id="37" dur="500" fill="hold"/>
                                        <p:tgtEl>
                                          <p:spTgt spid="3119"/>
                                        </p:tgtEl>
                                        <p:attrNameLst>
                                          <p:attrName>ppt_x</p:attrName>
                                        </p:attrNameLst>
                                      </p:cBhvr>
                                      <p:tavLst>
                                        <p:tav tm="0">
                                          <p:val>
                                            <p:strVal val="1+#ppt_w/2"/>
                                          </p:val>
                                        </p:tav>
                                        <p:tav tm="100000">
                                          <p:val>
                                            <p:strVal val="#ppt_x"/>
                                          </p:val>
                                        </p:tav>
                                      </p:tavLst>
                                    </p:anim>
                                    <p:anim calcmode="lin" valueType="num">
                                      <p:cBhvr additive="base">
                                        <p:cTn id="38" dur="500" fill="hold"/>
                                        <p:tgtEl>
                                          <p:spTgt spid="3119"/>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3120"/>
                                        </p:tgtEl>
                                        <p:attrNameLst>
                                          <p:attrName>style.visibility</p:attrName>
                                        </p:attrNameLst>
                                      </p:cBhvr>
                                      <p:to>
                                        <p:strVal val="visible"/>
                                      </p:to>
                                    </p:set>
                                    <p:anim calcmode="lin" valueType="num">
                                      <p:cBhvr additive="base">
                                        <p:cTn id="43" dur="500" fill="hold"/>
                                        <p:tgtEl>
                                          <p:spTgt spid="3120"/>
                                        </p:tgtEl>
                                        <p:attrNameLst>
                                          <p:attrName>ppt_x</p:attrName>
                                        </p:attrNameLst>
                                      </p:cBhvr>
                                      <p:tavLst>
                                        <p:tav tm="0">
                                          <p:val>
                                            <p:strVal val="1+#ppt_w/2"/>
                                          </p:val>
                                        </p:tav>
                                        <p:tav tm="100000">
                                          <p:val>
                                            <p:strVal val="#ppt_x"/>
                                          </p:val>
                                        </p:tav>
                                      </p:tavLst>
                                    </p:anim>
                                    <p:anim calcmode="lin" valueType="num">
                                      <p:cBhvr additive="base">
                                        <p:cTn id="44" dur="500" fill="hold"/>
                                        <p:tgtEl>
                                          <p:spTgt spid="31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4" grpId="0"/>
      <p:bldP spid="3115" grpId="0"/>
      <p:bldP spid="3116" grpId="0"/>
      <p:bldP spid="3117" grpId="0"/>
      <p:bldP spid="3118" grpId="0"/>
      <p:bldP spid="3119" grpId="0"/>
      <p:bldP spid="3120" grpId="0"/>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29027" name="Picture 3" descr="SH2507-cro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28600"/>
            <a:ext cx="22098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129028" name="Text Box 4"/>
          <p:cNvSpPr txBox="1">
            <a:spLocks noChangeArrowheads="1"/>
          </p:cNvSpPr>
          <p:nvPr/>
        </p:nvSpPr>
        <p:spPr bwMode="auto">
          <a:xfrm>
            <a:off x="3581400" y="228600"/>
            <a:ext cx="19812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rPr>
              <a:t>Phụ </a:t>
            </a:r>
            <a:r>
              <a:rPr lang="en-US" altLang="en-US" sz="3600" smtClean="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rPr>
              <a:t>lục</a:t>
            </a:r>
            <a:endParaRPr lang="en-US" altLang="en-US"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ndParaRPr>
          </a:p>
        </p:txBody>
      </p:sp>
      <p:sp>
        <p:nvSpPr>
          <p:cNvPr id="129029" name="Rectangle 5"/>
          <p:cNvSpPr>
            <a:spLocks noChangeArrowheads="1"/>
          </p:cNvSpPr>
          <p:nvPr/>
        </p:nvSpPr>
        <p:spPr bwMode="auto">
          <a:xfrm>
            <a:off x="914400" y="1143000"/>
            <a:ext cx="4259263"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solidFill>
                  <a:srgbClr val="FFFF99"/>
                </a:solidFill>
              </a:rPr>
              <a:t>Serial-in/Serial out Shift Register</a:t>
            </a:r>
          </a:p>
        </p:txBody>
      </p:sp>
      <p:sp>
        <p:nvSpPr>
          <p:cNvPr id="129050" name="Text Box 26"/>
          <p:cNvSpPr txBox="1">
            <a:spLocks noChangeArrowheads="1"/>
          </p:cNvSpPr>
          <p:nvPr/>
        </p:nvSpPr>
        <p:spPr bwMode="auto">
          <a:xfrm>
            <a:off x="990600" y="1676400"/>
            <a:ext cx="7543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a:t>Shift registers are available in IC form or can be constructed from discrete flip-flops as is shown here with a five-bit serial-in serial-out register. </a:t>
            </a:r>
          </a:p>
        </p:txBody>
      </p:sp>
      <p:graphicFrame>
        <p:nvGraphicFramePr>
          <p:cNvPr id="129051" name="Object 27"/>
          <p:cNvGraphicFramePr>
            <a:graphicFrameLocks noChangeAspect="1"/>
          </p:cNvGraphicFramePr>
          <p:nvPr/>
        </p:nvGraphicFramePr>
        <p:xfrm>
          <a:off x="838200" y="4127500"/>
          <a:ext cx="7467600" cy="1787525"/>
        </p:xfrm>
        <a:graphic>
          <a:graphicData uri="http://schemas.openxmlformats.org/presentationml/2006/ole">
            <mc:AlternateContent xmlns:mc="http://schemas.openxmlformats.org/markup-compatibility/2006">
              <mc:Choice xmlns:v="urn:schemas-microsoft-com:vml" Requires="v">
                <p:oleObj spid="_x0000_s252930" name="CorelDRAW" r:id="rId5" imgW="4215384" imgH="1009802" progId="CorelDRAW.Graphic.12">
                  <p:embed/>
                </p:oleObj>
              </mc:Choice>
              <mc:Fallback>
                <p:oleObj name="CorelDRAW" r:id="rId5" imgW="4215384" imgH="1009802" progId="CorelDRAW.Graphic.1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4127500"/>
                        <a:ext cx="7467600" cy="178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9052" name="Text Box 28"/>
          <p:cNvSpPr txBox="1">
            <a:spLocks noChangeArrowheads="1"/>
          </p:cNvSpPr>
          <p:nvPr/>
        </p:nvSpPr>
        <p:spPr bwMode="auto">
          <a:xfrm>
            <a:off x="990600" y="2759075"/>
            <a:ext cx="7467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a:t>Each clock pulse will move an input bit to the next flip-flop. For example, a 1 is shown as it moves across.</a:t>
            </a:r>
          </a:p>
        </p:txBody>
      </p:sp>
      <p:sp>
        <p:nvSpPr>
          <p:cNvPr id="129053" name="Text Box 29"/>
          <p:cNvSpPr txBox="1">
            <a:spLocks noChangeArrowheads="1"/>
          </p:cNvSpPr>
          <p:nvPr/>
        </p:nvSpPr>
        <p:spPr bwMode="auto">
          <a:xfrm>
            <a:off x="1371600" y="41910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1800">
                <a:solidFill>
                  <a:srgbClr val="FF0000"/>
                </a:solidFill>
              </a:rPr>
              <a:t>1</a:t>
            </a:r>
          </a:p>
        </p:txBody>
      </p:sp>
      <p:grpSp>
        <p:nvGrpSpPr>
          <p:cNvPr id="129054" name="Group 30"/>
          <p:cNvGrpSpPr>
            <a:grpSpLocks/>
          </p:cNvGrpSpPr>
          <p:nvPr/>
        </p:nvGrpSpPr>
        <p:grpSpPr bwMode="auto">
          <a:xfrm>
            <a:off x="1447800" y="3886200"/>
            <a:ext cx="1447800" cy="671513"/>
            <a:chOff x="912" y="2448"/>
            <a:chExt cx="912" cy="423"/>
          </a:xfrm>
        </p:grpSpPr>
        <p:graphicFrame>
          <p:nvGraphicFramePr>
            <p:cNvPr id="129055" name="Object 31"/>
            <p:cNvGraphicFramePr>
              <a:graphicFrameLocks noChangeAspect="1"/>
            </p:cNvGraphicFramePr>
            <p:nvPr/>
          </p:nvGraphicFramePr>
          <p:xfrm>
            <a:off x="912" y="2448"/>
            <a:ext cx="816" cy="246"/>
          </p:xfrm>
          <a:graphic>
            <a:graphicData uri="http://schemas.openxmlformats.org/presentationml/2006/ole">
              <mc:AlternateContent xmlns:mc="http://schemas.openxmlformats.org/markup-compatibility/2006">
                <mc:Choice xmlns:v="urn:schemas-microsoft-com:vml" Requires="v">
                  <p:oleObj spid="_x0000_s252931" name="CorelDRAW" r:id="rId7" imgW="1197254" imgH="542544" progId="CorelDRAW.Graphic.12">
                    <p:embed/>
                  </p:oleObj>
                </mc:Choice>
                <mc:Fallback>
                  <p:oleObj name="CorelDRAW" r:id="rId7" imgW="1197254" imgH="542544" progId="CorelDRAW.Graphic.12">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2" y="2448"/>
                          <a:ext cx="816"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9056" name="Text Box 32"/>
            <p:cNvSpPr txBox="1">
              <a:spLocks noChangeArrowheads="1"/>
            </p:cNvSpPr>
            <p:nvPr/>
          </p:nvSpPr>
          <p:spPr bwMode="auto">
            <a:xfrm>
              <a:off x="1536" y="2640"/>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1800">
                  <a:solidFill>
                    <a:srgbClr val="FF0000"/>
                  </a:solidFill>
                </a:rPr>
                <a:t>1</a:t>
              </a:r>
            </a:p>
          </p:txBody>
        </p:sp>
      </p:grpSp>
      <p:grpSp>
        <p:nvGrpSpPr>
          <p:cNvPr id="129057" name="Group 33"/>
          <p:cNvGrpSpPr>
            <a:grpSpLocks/>
          </p:cNvGrpSpPr>
          <p:nvPr/>
        </p:nvGrpSpPr>
        <p:grpSpPr bwMode="auto">
          <a:xfrm>
            <a:off x="2667000" y="3886200"/>
            <a:ext cx="1447800" cy="671513"/>
            <a:chOff x="912" y="2448"/>
            <a:chExt cx="912" cy="423"/>
          </a:xfrm>
        </p:grpSpPr>
        <p:graphicFrame>
          <p:nvGraphicFramePr>
            <p:cNvPr id="129058" name="Object 34"/>
            <p:cNvGraphicFramePr>
              <a:graphicFrameLocks noChangeAspect="1"/>
            </p:cNvGraphicFramePr>
            <p:nvPr/>
          </p:nvGraphicFramePr>
          <p:xfrm>
            <a:off x="912" y="2448"/>
            <a:ext cx="816" cy="246"/>
          </p:xfrm>
          <a:graphic>
            <a:graphicData uri="http://schemas.openxmlformats.org/presentationml/2006/ole">
              <mc:AlternateContent xmlns:mc="http://schemas.openxmlformats.org/markup-compatibility/2006">
                <mc:Choice xmlns:v="urn:schemas-microsoft-com:vml" Requires="v">
                  <p:oleObj spid="_x0000_s252932" name="CorelDRAW" r:id="rId9" imgW="1197254" imgH="542544" progId="CorelDRAW.Graphic.12">
                    <p:embed/>
                  </p:oleObj>
                </mc:Choice>
                <mc:Fallback>
                  <p:oleObj name="CorelDRAW" r:id="rId9" imgW="1197254" imgH="542544" progId="CorelDRAW.Graphic.12">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2" y="2448"/>
                          <a:ext cx="816"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9059" name="Text Box 35"/>
            <p:cNvSpPr txBox="1">
              <a:spLocks noChangeArrowheads="1"/>
            </p:cNvSpPr>
            <p:nvPr/>
          </p:nvSpPr>
          <p:spPr bwMode="auto">
            <a:xfrm>
              <a:off x="1536" y="2640"/>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1800">
                  <a:solidFill>
                    <a:srgbClr val="FF0000"/>
                  </a:solidFill>
                </a:rPr>
                <a:t>1</a:t>
              </a:r>
            </a:p>
          </p:txBody>
        </p:sp>
      </p:grpSp>
      <p:grpSp>
        <p:nvGrpSpPr>
          <p:cNvPr id="129060" name="Group 36"/>
          <p:cNvGrpSpPr>
            <a:grpSpLocks/>
          </p:cNvGrpSpPr>
          <p:nvPr/>
        </p:nvGrpSpPr>
        <p:grpSpPr bwMode="auto">
          <a:xfrm>
            <a:off x="3886200" y="3886200"/>
            <a:ext cx="1447800" cy="671513"/>
            <a:chOff x="912" y="2448"/>
            <a:chExt cx="912" cy="423"/>
          </a:xfrm>
        </p:grpSpPr>
        <p:graphicFrame>
          <p:nvGraphicFramePr>
            <p:cNvPr id="129061" name="Object 37"/>
            <p:cNvGraphicFramePr>
              <a:graphicFrameLocks noChangeAspect="1"/>
            </p:cNvGraphicFramePr>
            <p:nvPr/>
          </p:nvGraphicFramePr>
          <p:xfrm>
            <a:off x="912" y="2448"/>
            <a:ext cx="816" cy="246"/>
          </p:xfrm>
          <a:graphic>
            <a:graphicData uri="http://schemas.openxmlformats.org/presentationml/2006/ole">
              <mc:AlternateContent xmlns:mc="http://schemas.openxmlformats.org/markup-compatibility/2006">
                <mc:Choice xmlns:v="urn:schemas-microsoft-com:vml" Requires="v">
                  <p:oleObj spid="_x0000_s252933" name="CorelDRAW" r:id="rId10" imgW="1197254" imgH="542544" progId="CorelDRAW.Graphic.12">
                    <p:embed/>
                  </p:oleObj>
                </mc:Choice>
                <mc:Fallback>
                  <p:oleObj name="CorelDRAW" r:id="rId10" imgW="1197254" imgH="542544" progId="CorelDRAW.Graphic.12">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2" y="2448"/>
                          <a:ext cx="816"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9062" name="Text Box 38"/>
            <p:cNvSpPr txBox="1">
              <a:spLocks noChangeArrowheads="1"/>
            </p:cNvSpPr>
            <p:nvPr/>
          </p:nvSpPr>
          <p:spPr bwMode="auto">
            <a:xfrm>
              <a:off x="1536" y="2640"/>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1800">
                  <a:solidFill>
                    <a:srgbClr val="FF0000"/>
                  </a:solidFill>
                </a:rPr>
                <a:t>1</a:t>
              </a:r>
            </a:p>
          </p:txBody>
        </p:sp>
      </p:grpSp>
      <p:grpSp>
        <p:nvGrpSpPr>
          <p:cNvPr id="129063" name="Group 39"/>
          <p:cNvGrpSpPr>
            <a:grpSpLocks/>
          </p:cNvGrpSpPr>
          <p:nvPr/>
        </p:nvGrpSpPr>
        <p:grpSpPr bwMode="auto">
          <a:xfrm>
            <a:off x="5105400" y="3886200"/>
            <a:ext cx="1447800" cy="671513"/>
            <a:chOff x="912" y="2448"/>
            <a:chExt cx="912" cy="423"/>
          </a:xfrm>
        </p:grpSpPr>
        <p:graphicFrame>
          <p:nvGraphicFramePr>
            <p:cNvPr id="129064" name="Object 40"/>
            <p:cNvGraphicFramePr>
              <a:graphicFrameLocks noChangeAspect="1"/>
            </p:cNvGraphicFramePr>
            <p:nvPr/>
          </p:nvGraphicFramePr>
          <p:xfrm>
            <a:off x="912" y="2448"/>
            <a:ext cx="816" cy="246"/>
          </p:xfrm>
          <a:graphic>
            <a:graphicData uri="http://schemas.openxmlformats.org/presentationml/2006/ole">
              <mc:AlternateContent xmlns:mc="http://schemas.openxmlformats.org/markup-compatibility/2006">
                <mc:Choice xmlns:v="urn:schemas-microsoft-com:vml" Requires="v">
                  <p:oleObj spid="_x0000_s252934" name="CorelDRAW" r:id="rId11" imgW="1197254" imgH="542544" progId="CorelDRAW.Graphic.12">
                    <p:embed/>
                  </p:oleObj>
                </mc:Choice>
                <mc:Fallback>
                  <p:oleObj name="CorelDRAW" r:id="rId11" imgW="1197254" imgH="542544" progId="CorelDRAW.Graphic.12">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2" y="2448"/>
                          <a:ext cx="816"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9065" name="Text Box 41"/>
            <p:cNvSpPr txBox="1">
              <a:spLocks noChangeArrowheads="1"/>
            </p:cNvSpPr>
            <p:nvPr/>
          </p:nvSpPr>
          <p:spPr bwMode="auto">
            <a:xfrm>
              <a:off x="1536" y="2640"/>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1800">
                  <a:solidFill>
                    <a:srgbClr val="FF0000"/>
                  </a:solidFill>
                </a:rPr>
                <a:t>1</a:t>
              </a:r>
            </a:p>
          </p:txBody>
        </p:sp>
      </p:grpSp>
      <p:grpSp>
        <p:nvGrpSpPr>
          <p:cNvPr id="129066" name="Group 42"/>
          <p:cNvGrpSpPr>
            <a:grpSpLocks/>
          </p:cNvGrpSpPr>
          <p:nvPr/>
        </p:nvGrpSpPr>
        <p:grpSpPr bwMode="auto">
          <a:xfrm>
            <a:off x="6324600" y="3886200"/>
            <a:ext cx="1447800" cy="671513"/>
            <a:chOff x="912" y="2448"/>
            <a:chExt cx="912" cy="423"/>
          </a:xfrm>
        </p:grpSpPr>
        <p:graphicFrame>
          <p:nvGraphicFramePr>
            <p:cNvPr id="129067" name="Object 43"/>
            <p:cNvGraphicFramePr>
              <a:graphicFrameLocks noChangeAspect="1"/>
            </p:cNvGraphicFramePr>
            <p:nvPr/>
          </p:nvGraphicFramePr>
          <p:xfrm>
            <a:off x="912" y="2448"/>
            <a:ext cx="816" cy="246"/>
          </p:xfrm>
          <a:graphic>
            <a:graphicData uri="http://schemas.openxmlformats.org/presentationml/2006/ole">
              <mc:AlternateContent xmlns:mc="http://schemas.openxmlformats.org/markup-compatibility/2006">
                <mc:Choice xmlns:v="urn:schemas-microsoft-com:vml" Requires="v">
                  <p:oleObj spid="_x0000_s252935" name="CorelDRAW" r:id="rId12" imgW="1197254" imgH="542544" progId="CorelDRAW.Graphic.12">
                    <p:embed/>
                  </p:oleObj>
                </mc:Choice>
                <mc:Fallback>
                  <p:oleObj name="CorelDRAW" r:id="rId12" imgW="1197254" imgH="542544" progId="CorelDRAW.Graphic.12">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2" y="2448"/>
                          <a:ext cx="816"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9068" name="Text Box 44"/>
            <p:cNvSpPr txBox="1">
              <a:spLocks noChangeArrowheads="1"/>
            </p:cNvSpPr>
            <p:nvPr/>
          </p:nvSpPr>
          <p:spPr bwMode="auto">
            <a:xfrm>
              <a:off x="1536" y="2640"/>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1800">
                  <a:solidFill>
                    <a:srgbClr val="FF0000"/>
                  </a:solidFill>
                </a:rPr>
                <a:t>1</a:t>
              </a:r>
            </a:p>
          </p:txBody>
        </p:sp>
      </p:grpSp>
      <p:grpSp>
        <p:nvGrpSpPr>
          <p:cNvPr id="129069" name="Group 45"/>
          <p:cNvGrpSpPr>
            <a:grpSpLocks/>
          </p:cNvGrpSpPr>
          <p:nvPr/>
        </p:nvGrpSpPr>
        <p:grpSpPr bwMode="auto">
          <a:xfrm>
            <a:off x="533400" y="5446713"/>
            <a:ext cx="919163" cy="679450"/>
            <a:chOff x="336" y="3431"/>
            <a:chExt cx="579" cy="428"/>
          </a:xfrm>
        </p:grpSpPr>
        <p:pic>
          <p:nvPicPr>
            <p:cNvPr id="129070" name="Picture 46" descr="MCDD00016_0000[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6" y="3431"/>
              <a:ext cx="579" cy="428"/>
            </a:xfrm>
            <a:prstGeom prst="rect">
              <a:avLst/>
            </a:prstGeom>
            <a:noFill/>
            <a:extLst>
              <a:ext uri="{909E8E84-426E-40DD-AFC4-6F175D3DCCD1}">
                <a14:hiddenFill xmlns:a14="http://schemas.microsoft.com/office/drawing/2010/main">
                  <a:solidFill>
                    <a:srgbClr val="FFFFFF"/>
                  </a:solidFill>
                </a14:hiddenFill>
              </a:ext>
            </a:extLst>
          </p:spPr>
        </p:pic>
        <p:sp>
          <p:nvSpPr>
            <p:cNvPr id="129071" name="Text Box 47"/>
            <p:cNvSpPr txBox="1">
              <a:spLocks noChangeArrowheads="1"/>
            </p:cNvSpPr>
            <p:nvPr/>
          </p:nvSpPr>
          <p:spPr bwMode="auto">
            <a:xfrm>
              <a:off x="432" y="3552"/>
              <a:ext cx="4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1800">
                  <a:solidFill>
                    <a:srgbClr val="FF0000"/>
                  </a:solidFill>
                </a:rPr>
                <a:t>CLK</a:t>
              </a:r>
            </a:p>
          </p:txBody>
        </p:sp>
      </p:grpSp>
      <p:grpSp>
        <p:nvGrpSpPr>
          <p:cNvPr id="129072" name="Group 48"/>
          <p:cNvGrpSpPr>
            <a:grpSpLocks/>
          </p:cNvGrpSpPr>
          <p:nvPr/>
        </p:nvGrpSpPr>
        <p:grpSpPr bwMode="auto">
          <a:xfrm>
            <a:off x="533400" y="5416550"/>
            <a:ext cx="919163" cy="679450"/>
            <a:chOff x="336" y="3431"/>
            <a:chExt cx="579" cy="428"/>
          </a:xfrm>
        </p:grpSpPr>
        <p:pic>
          <p:nvPicPr>
            <p:cNvPr id="129073" name="Picture 49" descr="MCDD00016_0000[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6" y="3431"/>
              <a:ext cx="579" cy="428"/>
            </a:xfrm>
            <a:prstGeom prst="rect">
              <a:avLst/>
            </a:prstGeom>
            <a:noFill/>
            <a:extLst>
              <a:ext uri="{909E8E84-426E-40DD-AFC4-6F175D3DCCD1}">
                <a14:hiddenFill xmlns:a14="http://schemas.microsoft.com/office/drawing/2010/main">
                  <a:solidFill>
                    <a:srgbClr val="FFFFFF"/>
                  </a:solidFill>
                </a14:hiddenFill>
              </a:ext>
            </a:extLst>
          </p:spPr>
        </p:pic>
        <p:sp>
          <p:nvSpPr>
            <p:cNvPr id="129074" name="Text Box 50"/>
            <p:cNvSpPr txBox="1">
              <a:spLocks noChangeArrowheads="1"/>
            </p:cNvSpPr>
            <p:nvPr/>
          </p:nvSpPr>
          <p:spPr bwMode="auto">
            <a:xfrm>
              <a:off x="432" y="3552"/>
              <a:ext cx="4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1800">
                  <a:solidFill>
                    <a:srgbClr val="FF0000"/>
                  </a:solidFill>
                </a:rPr>
                <a:t>CLK</a:t>
              </a:r>
            </a:p>
          </p:txBody>
        </p:sp>
      </p:grpSp>
      <p:grpSp>
        <p:nvGrpSpPr>
          <p:cNvPr id="129075" name="Group 51"/>
          <p:cNvGrpSpPr>
            <a:grpSpLocks/>
          </p:cNvGrpSpPr>
          <p:nvPr/>
        </p:nvGrpSpPr>
        <p:grpSpPr bwMode="auto">
          <a:xfrm>
            <a:off x="533400" y="5410200"/>
            <a:ext cx="919163" cy="679450"/>
            <a:chOff x="336" y="3431"/>
            <a:chExt cx="579" cy="428"/>
          </a:xfrm>
        </p:grpSpPr>
        <p:pic>
          <p:nvPicPr>
            <p:cNvPr id="129076" name="Picture 52" descr="MCDD00016_0000[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6" y="3431"/>
              <a:ext cx="579" cy="428"/>
            </a:xfrm>
            <a:prstGeom prst="rect">
              <a:avLst/>
            </a:prstGeom>
            <a:noFill/>
            <a:extLst>
              <a:ext uri="{909E8E84-426E-40DD-AFC4-6F175D3DCCD1}">
                <a14:hiddenFill xmlns:a14="http://schemas.microsoft.com/office/drawing/2010/main">
                  <a:solidFill>
                    <a:srgbClr val="FFFFFF"/>
                  </a:solidFill>
                </a14:hiddenFill>
              </a:ext>
            </a:extLst>
          </p:spPr>
        </p:pic>
        <p:sp>
          <p:nvSpPr>
            <p:cNvPr id="129077" name="Text Box 53"/>
            <p:cNvSpPr txBox="1">
              <a:spLocks noChangeArrowheads="1"/>
            </p:cNvSpPr>
            <p:nvPr/>
          </p:nvSpPr>
          <p:spPr bwMode="auto">
            <a:xfrm>
              <a:off x="432" y="3552"/>
              <a:ext cx="4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1800">
                  <a:solidFill>
                    <a:srgbClr val="FF0000"/>
                  </a:solidFill>
                </a:rPr>
                <a:t>CLK</a:t>
              </a:r>
            </a:p>
          </p:txBody>
        </p:sp>
      </p:grpSp>
      <p:grpSp>
        <p:nvGrpSpPr>
          <p:cNvPr id="129078" name="Group 54"/>
          <p:cNvGrpSpPr>
            <a:grpSpLocks/>
          </p:cNvGrpSpPr>
          <p:nvPr/>
        </p:nvGrpSpPr>
        <p:grpSpPr bwMode="auto">
          <a:xfrm>
            <a:off x="533400" y="5410200"/>
            <a:ext cx="919163" cy="679450"/>
            <a:chOff x="336" y="3431"/>
            <a:chExt cx="579" cy="428"/>
          </a:xfrm>
        </p:grpSpPr>
        <p:pic>
          <p:nvPicPr>
            <p:cNvPr id="129079" name="Picture 55" descr="MCDD00016_0000[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6" y="3431"/>
              <a:ext cx="579" cy="428"/>
            </a:xfrm>
            <a:prstGeom prst="rect">
              <a:avLst/>
            </a:prstGeom>
            <a:noFill/>
            <a:extLst>
              <a:ext uri="{909E8E84-426E-40DD-AFC4-6F175D3DCCD1}">
                <a14:hiddenFill xmlns:a14="http://schemas.microsoft.com/office/drawing/2010/main">
                  <a:solidFill>
                    <a:srgbClr val="FFFFFF"/>
                  </a:solidFill>
                </a14:hiddenFill>
              </a:ext>
            </a:extLst>
          </p:spPr>
        </p:pic>
        <p:sp>
          <p:nvSpPr>
            <p:cNvPr id="129080" name="Text Box 56"/>
            <p:cNvSpPr txBox="1">
              <a:spLocks noChangeArrowheads="1"/>
            </p:cNvSpPr>
            <p:nvPr/>
          </p:nvSpPr>
          <p:spPr bwMode="auto">
            <a:xfrm>
              <a:off x="432" y="3552"/>
              <a:ext cx="4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1800">
                  <a:solidFill>
                    <a:srgbClr val="FF0000"/>
                  </a:solidFill>
                </a:rPr>
                <a:t>CLK</a:t>
              </a:r>
            </a:p>
          </p:txBody>
        </p:sp>
      </p:grpSp>
      <p:grpSp>
        <p:nvGrpSpPr>
          <p:cNvPr id="129081" name="Group 57"/>
          <p:cNvGrpSpPr>
            <a:grpSpLocks/>
          </p:cNvGrpSpPr>
          <p:nvPr/>
        </p:nvGrpSpPr>
        <p:grpSpPr bwMode="auto">
          <a:xfrm>
            <a:off x="533400" y="5410200"/>
            <a:ext cx="919163" cy="679450"/>
            <a:chOff x="336" y="3431"/>
            <a:chExt cx="579" cy="428"/>
          </a:xfrm>
        </p:grpSpPr>
        <p:pic>
          <p:nvPicPr>
            <p:cNvPr id="129082" name="Picture 58" descr="MCDD00016_0000[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6" y="3431"/>
              <a:ext cx="579" cy="428"/>
            </a:xfrm>
            <a:prstGeom prst="rect">
              <a:avLst/>
            </a:prstGeom>
            <a:noFill/>
            <a:extLst>
              <a:ext uri="{909E8E84-426E-40DD-AFC4-6F175D3DCCD1}">
                <a14:hiddenFill xmlns:a14="http://schemas.microsoft.com/office/drawing/2010/main">
                  <a:solidFill>
                    <a:srgbClr val="FFFFFF"/>
                  </a:solidFill>
                </a14:hiddenFill>
              </a:ext>
            </a:extLst>
          </p:spPr>
        </p:pic>
        <p:sp>
          <p:nvSpPr>
            <p:cNvPr id="129083" name="Text Box 59"/>
            <p:cNvSpPr txBox="1">
              <a:spLocks noChangeArrowheads="1"/>
            </p:cNvSpPr>
            <p:nvPr/>
          </p:nvSpPr>
          <p:spPr bwMode="auto">
            <a:xfrm>
              <a:off x="432" y="3552"/>
              <a:ext cx="4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1800">
                  <a:solidFill>
                    <a:srgbClr val="FF0000"/>
                  </a:solidFill>
                </a:rPr>
                <a:t>CLK</a:t>
              </a:r>
            </a:p>
          </p:txBody>
        </p:sp>
      </p:grpSp>
    </p:spTree>
    <p:extLst>
      <p:ext uri="{BB962C8B-B14F-4D97-AF65-F5344CB8AC3E}">
        <p14:creationId xmlns:p14="http://schemas.microsoft.com/office/powerpoint/2010/main" val="41939352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9052"/>
                                        </p:tgtEl>
                                        <p:attrNameLst>
                                          <p:attrName>style.visibility</p:attrName>
                                        </p:attrNameLst>
                                      </p:cBhvr>
                                      <p:to>
                                        <p:strVal val="visible"/>
                                      </p:to>
                                    </p:set>
                                    <p:anim calcmode="lin" valueType="num">
                                      <p:cBhvr additive="base">
                                        <p:cTn id="7" dur="500" fill="hold"/>
                                        <p:tgtEl>
                                          <p:spTgt spid="129052"/>
                                        </p:tgtEl>
                                        <p:attrNameLst>
                                          <p:attrName>ppt_x</p:attrName>
                                        </p:attrNameLst>
                                      </p:cBhvr>
                                      <p:tavLst>
                                        <p:tav tm="0">
                                          <p:val>
                                            <p:strVal val="0-#ppt_w/2"/>
                                          </p:val>
                                        </p:tav>
                                        <p:tav tm="100000">
                                          <p:val>
                                            <p:strVal val="#ppt_x"/>
                                          </p:val>
                                        </p:tav>
                                      </p:tavLst>
                                    </p:anim>
                                    <p:anim calcmode="lin" valueType="num">
                                      <p:cBhvr additive="base">
                                        <p:cTn id="8" dur="500" fill="hold"/>
                                        <p:tgtEl>
                                          <p:spTgt spid="12905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129053"/>
                                        </p:tgtEl>
                                        <p:attrNameLst>
                                          <p:attrName>style.visibility</p:attrName>
                                        </p:attrNameLst>
                                      </p:cBhvr>
                                      <p:to>
                                        <p:strVal val="hidden"/>
                                      </p:to>
                                    </p:set>
                                  </p:childTnLst>
                                </p:cTn>
                              </p:par>
                              <p:par>
                                <p:cTn id="13" presetID="17" presetClass="entr" presetSubtype="10" fill="remove" nodeType="withEffect">
                                  <p:stCondLst>
                                    <p:cond delay="0"/>
                                  </p:stCondLst>
                                  <p:childTnLst>
                                    <p:set>
                                      <p:cBhvr>
                                        <p:cTn id="14" dur="1" fill="hold">
                                          <p:stCondLst>
                                            <p:cond delay="0"/>
                                          </p:stCondLst>
                                        </p:cTn>
                                        <p:tgtEl>
                                          <p:spTgt spid="129069"/>
                                        </p:tgtEl>
                                        <p:attrNameLst>
                                          <p:attrName>style.visibility</p:attrName>
                                        </p:attrNameLst>
                                      </p:cBhvr>
                                      <p:to>
                                        <p:strVal val="visible"/>
                                      </p:to>
                                    </p:set>
                                    <p:anim calcmode="lin" valueType="num">
                                      <p:cBhvr>
                                        <p:cTn id="15" dur="500" fill="hold"/>
                                        <p:tgtEl>
                                          <p:spTgt spid="129069"/>
                                        </p:tgtEl>
                                        <p:attrNameLst>
                                          <p:attrName>ppt_w</p:attrName>
                                        </p:attrNameLst>
                                      </p:cBhvr>
                                      <p:tavLst>
                                        <p:tav tm="0">
                                          <p:val>
                                            <p:fltVal val="0"/>
                                          </p:val>
                                        </p:tav>
                                        <p:tav tm="100000">
                                          <p:val>
                                            <p:strVal val="#ppt_w"/>
                                          </p:val>
                                        </p:tav>
                                      </p:tavLst>
                                    </p:anim>
                                    <p:anim calcmode="lin" valueType="num">
                                      <p:cBhvr>
                                        <p:cTn id="16" dur="500" fill="hold"/>
                                        <p:tgtEl>
                                          <p:spTgt spid="129069"/>
                                        </p:tgtEl>
                                        <p:attrNameLst>
                                          <p:attrName>ppt_h</p:attrName>
                                        </p:attrNameLst>
                                      </p:cBhvr>
                                      <p:tavLst>
                                        <p:tav tm="0">
                                          <p:val>
                                            <p:strVal val="#ppt_h"/>
                                          </p:val>
                                        </p:tav>
                                        <p:tav tm="100000">
                                          <p:val>
                                            <p:strVal val="#ppt_h"/>
                                          </p:val>
                                        </p:tav>
                                      </p:tavLst>
                                    </p:anim>
                                  </p:childTnLst>
                                </p:cTn>
                              </p:par>
                              <p:par>
                                <p:cTn id="17" presetID="22" presetClass="entr" presetSubtype="8" fill="hold" nodeType="withEffect">
                                  <p:stCondLst>
                                    <p:cond delay="0"/>
                                  </p:stCondLst>
                                  <p:childTnLst>
                                    <p:set>
                                      <p:cBhvr>
                                        <p:cTn id="18" dur="1" fill="hold">
                                          <p:stCondLst>
                                            <p:cond delay="0"/>
                                          </p:stCondLst>
                                        </p:cTn>
                                        <p:tgtEl>
                                          <p:spTgt spid="129054"/>
                                        </p:tgtEl>
                                        <p:attrNameLst>
                                          <p:attrName>style.visibility</p:attrName>
                                        </p:attrNameLst>
                                      </p:cBhvr>
                                      <p:to>
                                        <p:strVal val="visible"/>
                                      </p:to>
                                    </p:set>
                                    <p:animEffect transition="in" filter="wipe(left)">
                                      <p:cBhvr>
                                        <p:cTn id="19" dur="500"/>
                                        <p:tgtEl>
                                          <p:spTgt spid="12905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xit" presetSubtype="0" fill="hold" nodeType="clickEffect">
                                  <p:stCondLst>
                                    <p:cond delay="0"/>
                                  </p:stCondLst>
                                  <p:childTnLst>
                                    <p:set>
                                      <p:cBhvr>
                                        <p:cTn id="23" dur="1" fill="hold">
                                          <p:stCondLst>
                                            <p:cond delay="0"/>
                                          </p:stCondLst>
                                        </p:cTn>
                                        <p:tgtEl>
                                          <p:spTgt spid="129054"/>
                                        </p:tgtEl>
                                        <p:attrNameLst>
                                          <p:attrName>style.visibility</p:attrName>
                                        </p:attrNameLst>
                                      </p:cBhvr>
                                      <p:to>
                                        <p:strVal val="hidden"/>
                                      </p:to>
                                    </p:set>
                                  </p:childTnLst>
                                </p:cTn>
                              </p:par>
                              <p:par>
                                <p:cTn id="24" presetID="17" presetClass="entr" presetSubtype="10" fill="remove" nodeType="withEffect">
                                  <p:stCondLst>
                                    <p:cond delay="0"/>
                                  </p:stCondLst>
                                  <p:childTnLst>
                                    <p:set>
                                      <p:cBhvr>
                                        <p:cTn id="25" dur="1" fill="hold">
                                          <p:stCondLst>
                                            <p:cond delay="0"/>
                                          </p:stCondLst>
                                        </p:cTn>
                                        <p:tgtEl>
                                          <p:spTgt spid="129072"/>
                                        </p:tgtEl>
                                        <p:attrNameLst>
                                          <p:attrName>style.visibility</p:attrName>
                                        </p:attrNameLst>
                                      </p:cBhvr>
                                      <p:to>
                                        <p:strVal val="visible"/>
                                      </p:to>
                                    </p:set>
                                    <p:anim calcmode="lin" valueType="num">
                                      <p:cBhvr>
                                        <p:cTn id="26" dur="500" fill="hold"/>
                                        <p:tgtEl>
                                          <p:spTgt spid="129072"/>
                                        </p:tgtEl>
                                        <p:attrNameLst>
                                          <p:attrName>ppt_w</p:attrName>
                                        </p:attrNameLst>
                                      </p:cBhvr>
                                      <p:tavLst>
                                        <p:tav tm="0">
                                          <p:val>
                                            <p:fltVal val="0"/>
                                          </p:val>
                                        </p:tav>
                                        <p:tav tm="100000">
                                          <p:val>
                                            <p:strVal val="#ppt_w"/>
                                          </p:val>
                                        </p:tav>
                                      </p:tavLst>
                                    </p:anim>
                                    <p:anim calcmode="lin" valueType="num">
                                      <p:cBhvr>
                                        <p:cTn id="27" dur="500" fill="hold"/>
                                        <p:tgtEl>
                                          <p:spTgt spid="129072"/>
                                        </p:tgtEl>
                                        <p:attrNameLst>
                                          <p:attrName>ppt_h</p:attrName>
                                        </p:attrNameLst>
                                      </p:cBhvr>
                                      <p:tavLst>
                                        <p:tav tm="0">
                                          <p:val>
                                            <p:strVal val="#ppt_h"/>
                                          </p:val>
                                        </p:tav>
                                        <p:tav tm="100000">
                                          <p:val>
                                            <p:strVal val="#ppt_h"/>
                                          </p:val>
                                        </p:tav>
                                      </p:tavLst>
                                    </p:anim>
                                  </p:childTnLst>
                                </p:cTn>
                              </p:par>
                              <p:par>
                                <p:cTn id="28" presetID="22" presetClass="entr" presetSubtype="8" fill="hold" nodeType="withEffect">
                                  <p:stCondLst>
                                    <p:cond delay="0"/>
                                  </p:stCondLst>
                                  <p:childTnLst>
                                    <p:set>
                                      <p:cBhvr>
                                        <p:cTn id="29" dur="1" fill="hold">
                                          <p:stCondLst>
                                            <p:cond delay="0"/>
                                          </p:stCondLst>
                                        </p:cTn>
                                        <p:tgtEl>
                                          <p:spTgt spid="129057"/>
                                        </p:tgtEl>
                                        <p:attrNameLst>
                                          <p:attrName>style.visibility</p:attrName>
                                        </p:attrNameLst>
                                      </p:cBhvr>
                                      <p:to>
                                        <p:strVal val="visible"/>
                                      </p:to>
                                    </p:set>
                                    <p:animEffect transition="in" filter="wipe(left)">
                                      <p:cBhvr>
                                        <p:cTn id="30" dur="500"/>
                                        <p:tgtEl>
                                          <p:spTgt spid="12905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xit" presetSubtype="0" fill="hold" nodeType="clickEffect">
                                  <p:stCondLst>
                                    <p:cond delay="0"/>
                                  </p:stCondLst>
                                  <p:childTnLst>
                                    <p:set>
                                      <p:cBhvr>
                                        <p:cTn id="34" dur="1" fill="hold">
                                          <p:stCondLst>
                                            <p:cond delay="0"/>
                                          </p:stCondLst>
                                        </p:cTn>
                                        <p:tgtEl>
                                          <p:spTgt spid="129057"/>
                                        </p:tgtEl>
                                        <p:attrNameLst>
                                          <p:attrName>style.visibility</p:attrName>
                                        </p:attrNameLst>
                                      </p:cBhvr>
                                      <p:to>
                                        <p:strVal val="hidden"/>
                                      </p:to>
                                    </p:set>
                                  </p:childTnLst>
                                </p:cTn>
                              </p:par>
                              <p:par>
                                <p:cTn id="35" presetID="17" presetClass="entr" presetSubtype="10" fill="remove" nodeType="withEffect">
                                  <p:stCondLst>
                                    <p:cond delay="0"/>
                                  </p:stCondLst>
                                  <p:childTnLst>
                                    <p:set>
                                      <p:cBhvr>
                                        <p:cTn id="36" dur="1" fill="hold">
                                          <p:stCondLst>
                                            <p:cond delay="0"/>
                                          </p:stCondLst>
                                        </p:cTn>
                                        <p:tgtEl>
                                          <p:spTgt spid="129075"/>
                                        </p:tgtEl>
                                        <p:attrNameLst>
                                          <p:attrName>style.visibility</p:attrName>
                                        </p:attrNameLst>
                                      </p:cBhvr>
                                      <p:to>
                                        <p:strVal val="visible"/>
                                      </p:to>
                                    </p:set>
                                    <p:anim calcmode="lin" valueType="num">
                                      <p:cBhvr>
                                        <p:cTn id="37" dur="500" fill="hold"/>
                                        <p:tgtEl>
                                          <p:spTgt spid="129075"/>
                                        </p:tgtEl>
                                        <p:attrNameLst>
                                          <p:attrName>ppt_w</p:attrName>
                                        </p:attrNameLst>
                                      </p:cBhvr>
                                      <p:tavLst>
                                        <p:tav tm="0">
                                          <p:val>
                                            <p:fltVal val="0"/>
                                          </p:val>
                                        </p:tav>
                                        <p:tav tm="100000">
                                          <p:val>
                                            <p:strVal val="#ppt_w"/>
                                          </p:val>
                                        </p:tav>
                                      </p:tavLst>
                                    </p:anim>
                                    <p:anim calcmode="lin" valueType="num">
                                      <p:cBhvr>
                                        <p:cTn id="38" dur="500" fill="hold"/>
                                        <p:tgtEl>
                                          <p:spTgt spid="129075"/>
                                        </p:tgtEl>
                                        <p:attrNameLst>
                                          <p:attrName>ppt_h</p:attrName>
                                        </p:attrNameLst>
                                      </p:cBhvr>
                                      <p:tavLst>
                                        <p:tav tm="0">
                                          <p:val>
                                            <p:strVal val="#ppt_h"/>
                                          </p:val>
                                        </p:tav>
                                        <p:tav tm="100000">
                                          <p:val>
                                            <p:strVal val="#ppt_h"/>
                                          </p:val>
                                        </p:tav>
                                      </p:tavLst>
                                    </p:anim>
                                  </p:childTnLst>
                                </p:cTn>
                              </p:par>
                              <p:par>
                                <p:cTn id="39" presetID="22" presetClass="entr" presetSubtype="8" fill="hold" nodeType="withEffect">
                                  <p:stCondLst>
                                    <p:cond delay="0"/>
                                  </p:stCondLst>
                                  <p:childTnLst>
                                    <p:set>
                                      <p:cBhvr>
                                        <p:cTn id="40" dur="1" fill="hold">
                                          <p:stCondLst>
                                            <p:cond delay="0"/>
                                          </p:stCondLst>
                                        </p:cTn>
                                        <p:tgtEl>
                                          <p:spTgt spid="129060"/>
                                        </p:tgtEl>
                                        <p:attrNameLst>
                                          <p:attrName>style.visibility</p:attrName>
                                        </p:attrNameLst>
                                      </p:cBhvr>
                                      <p:to>
                                        <p:strVal val="visible"/>
                                      </p:to>
                                    </p:set>
                                    <p:animEffect transition="in" filter="wipe(left)">
                                      <p:cBhvr>
                                        <p:cTn id="41" dur="500"/>
                                        <p:tgtEl>
                                          <p:spTgt spid="129060"/>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xit" presetSubtype="0" fill="hold" nodeType="clickEffect">
                                  <p:stCondLst>
                                    <p:cond delay="0"/>
                                  </p:stCondLst>
                                  <p:childTnLst>
                                    <p:set>
                                      <p:cBhvr>
                                        <p:cTn id="45" dur="1" fill="hold">
                                          <p:stCondLst>
                                            <p:cond delay="0"/>
                                          </p:stCondLst>
                                        </p:cTn>
                                        <p:tgtEl>
                                          <p:spTgt spid="129060"/>
                                        </p:tgtEl>
                                        <p:attrNameLst>
                                          <p:attrName>style.visibility</p:attrName>
                                        </p:attrNameLst>
                                      </p:cBhvr>
                                      <p:to>
                                        <p:strVal val="hidden"/>
                                      </p:to>
                                    </p:set>
                                  </p:childTnLst>
                                </p:cTn>
                              </p:par>
                              <p:par>
                                <p:cTn id="46" presetID="17" presetClass="entr" presetSubtype="10" fill="remove" nodeType="withEffect">
                                  <p:stCondLst>
                                    <p:cond delay="0"/>
                                  </p:stCondLst>
                                  <p:childTnLst>
                                    <p:set>
                                      <p:cBhvr>
                                        <p:cTn id="47" dur="1" fill="hold">
                                          <p:stCondLst>
                                            <p:cond delay="0"/>
                                          </p:stCondLst>
                                        </p:cTn>
                                        <p:tgtEl>
                                          <p:spTgt spid="129078"/>
                                        </p:tgtEl>
                                        <p:attrNameLst>
                                          <p:attrName>style.visibility</p:attrName>
                                        </p:attrNameLst>
                                      </p:cBhvr>
                                      <p:to>
                                        <p:strVal val="visible"/>
                                      </p:to>
                                    </p:set>
                                    <p:anim calcmode="lin" valueType="num">
                                      <p:cBhvr>
                                        <p:cTn id="48" dur="500" fill="hold"/>
                                        <p:tgtEl>
                                          <p:spTgt spid="129078"/>
                                        </p:tgtEl>
                                        <p:attrNameLst>
                                          <p:attrName>ppt_w</p:attrName>
                                        </p:attrNameLst>
                                      </p:cBhvr>
                                      <p:tavLst>
                                        <p:tav tm="0">
                                          <p:val>
                                            <p:fltVal val="0"/>
                                          </p:val>
                                        </p:tav>
                                        <p:tav tm="100000">
                                          <p:val>
                                            <p:strVal val="#ppt_w"/>
                                          </p:val>
                                        </p:tav>
                                      </p:tavLst>
                                    </p:anim>
                                    <p:anim calcmode="lin" valueType="num">
                                      <p:cBhvr>
                                        <p:cTn id="49" dur="500" fill="hold"/>
                                        <p:tgtEl>
                                          <p:spTgt spid="129078"/>
                                        </p:tgtEl>
                                        <p:attrNameLst>
                                          <p:attrName>ppt_h</p:attrName>
                                        </p:attrNameLst>
                                      </p:cBhvr>
                                      <p:tavLst>
                                        <p:tav tm="0">
                                          <p:val>
                                            <p:strVal val="#ppt_h"/>
                                          </p:val>
                                        </p:tav>
                                        <p:tav tm="100000">
                                          <p:val>
                                            <p:strVal val="#ppt_h"/>
                                          </p:val>
                                        </p:tav>
                                      </p:tavLst>
                                    </p:anim>
                                  </p:childTnLst>
                                </p:cTn>
                              </p:par>
                              <p:par>
                                <p:cTn id="50" presetID="22" presetClass="entr" presetSubtype="8" fill="hold" nodeType="withEffect">
                                  <p:stCondLst>
                                    <p:cond delay="0"/>
                                  </p:stCondLst>
                                  <p:childTnLst>
                                    <p:set>
                                      <p:cBhvr>
                                        <p:cTn id="51" dur="1" fill="hold">
                                          <p:stCondLst>
                                            <p:cond delay="0"/>
                                          </p:stCondLst>
                                        </p:cTn>
                                        <p:tgtEl>
                                          <p:spTgt spid="129063"/>
                                        </p:tgtEl>
                                        <p:attrNameLst>
                                          <p:attrName>style.visibility</p:attrName>
                                        </p:attrNameLst>
                                      </p:cBhvr>
                                      <p:to>
                                        <p:strVal val="visible"/>
                                      </p:to>
                                    </p:set>
                                    <p:animEffect transition="in" filter="wipe(left)">
                                      <p:cBhvr>
                                        <p:cTn id="52" dur="500"/>
                                        <p:tgtEl>
                                          <p:spTgt spid="12906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xit" presetSubtype="0" fill="hold" nodeType="clickEffect">
                                  <p:stCondLst>
                                    <p:cond delay="0"/>
                                  </p:stCondLst>
                                  <p:childTnLst>
                                    <p:set>
                                      <p:cBhvr>
                                        <p:cTn id="56" dur="1" fill="hold">
                                          <p:stCondLst>
                                            <p:cond delay="0"/>
                                          </p:stCondLst>
                                        </p:cTn>
                                        <p:tgtEl>
                                          <p:spTgt spid="129063"/>
                                        </p:tgtEl>
                                        <p:attrNameLst>
                                          <p:attrName>style.visibility</p:attrName>
                                        </p:attrNameLst>
                                      </p:cBhvr>
                                      <p:to>
                                        <p:strVal val="hidden"/>
                                      </p:to>
                                    </p:set>
                                  </p:childTnLst>
                                </p:cTn>
                              </p:par>
                              <p:par>
                                <p:cTn id="57" presetID="17" presetClass="entr" presetSubtype="10" fill="remove" nodeType="withEffect">
                                  <p:stCondLst>
                                    <p:cond delay="0"/>
                                  </p:stCondLst>
                                  <p:childTnLst>
                                    <p:set>
                                      <p:cBhvr>
                                        <p:cTn id="58" dur="1" fill="hold">
                                          <p:stCondLst>
                                            <p:cond delay="0"/>
                                          </p:stCondLst>
                                        </p:cTn>
                                        <p:tgtEl>
                                          <p:spTgt spid="129081"/>
                                        </p:tgtEl>
                                        <p:attrNameLst>
                                          <p:attrName>style.visibility</p:attrName>
                                        </p:attrNameLst>
                                      </p:cBhvr>
                                      <p:to>
                                        <p:strVal val="visible"/>
                                      </p:to>
                                    </p:set>
                                    <p:anim calcmode="lin" valueType="num">
                                      <p:cBhvr>
                                        <p:cTn id="59" dur="500" fill="hold"/>
                                        <p:tgtEl>
                                          <p:spTgt spid="129081"/>
                                        </p:tgtEl>
                                        <p:attrNameLst>
                                          <p:attrName>ppt_w</p:attrName>
                                        </p:attrNameLst>
                                      </p:cBhvr>
                                      <p:tavLst>
                                        <p:tav tm="0">
                                          <p:val>
                                            <p:fltVal val="0"/>
                                          </p:val>
                                        </p:tav>
                                        <p:tav tm="100000">
                                          <p:val>
                                            <p:strVal val="#ppt_w"/>
                                          </p:val>
                                        </p:tav>
                                      </p:tavLst>
                                    </p:anim>
                                    <p:anim calcmode="lin" valueType="num">
                                      <p:cBhvr>
                                        <p:cTn id="60" dur="500" fill="hold"/>
                                        <p:tgtEl>
                                          <p:spTgt spid="129081"/>
                                        </p:tgtEl>
                                        <p:attrNameLst>
                                          <p:attrName>ppt_h</p:attrName>
                                        </p:attrNameLst>
                                      </p:cBhvr>
                                      <p:tavLst>
                                        <p:tav tm="0">
                                          <p:val>
                                            <p:strVal val="#ppt_h"/>
                                          </p:val>
                                        </p:tav>
                                        <p:tav tm="100000">
                                          <p:val>
                                            <p:strVal val="#ppt_h"/>
                                          </p:val>
                                        </p:tav>
                                      </p:tavLst>
                                    </p:anim>
                                  </p:childTnLst>
                                </p:cTn>
                              </p:par>
                              <p:par>
                                <p:cTn id="61" presetID="22" presetClass="entr" presetSubtype="8" fill="hold" nodeType="withEffect">
                                  <p:stCondLst>
                                    <p:cond delay="0"/>
                                  </p:stCondLst>
                                  <p:childTnLst>
                                    <p:set>
                                      <p:cBhvr>
                                        <p:cTn id="62" dur="1" fill="hold">
                                          <p:stCondLst>
                                            <p:cond delay="0"/>
                                          </p:stCondLst>
                                        </p:cTn>
                                        <p:tgtEl>
                                          <p:spTgt spid="129066"/>
                                        </p:tgtEl>
                                        <p:attrNameLst>
                                          <p:attrName>style.visibility</p:attrName>
                                        </p:attrNameLst>
                                      </p:cBhvr>
                                      <p:to>
                                        <p:strVal val="visible"/>
                                      </p:to>
                                    </p:set>
                                    <p:animEffect transition="in" filter="wipe(left)">
                                      <p:cBhvr>
                                        <p:cTn id="63" dur="500"/>
                                        <p:tgtEl>
                                          <p:spTgt spid="1290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52" grpId="0"/>
      <p:bldP spid="129053" grpId="0"/>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31074" name="Picture 2" descr="SH2507-cro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28600"/>
            <a:ext cx="22098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131075" name="Text Box 3"/>
          <p:cNvSpPr txBox="1">
            <a:spLocks noChangeArrowheads="1"/>
          </p:cNvSpPr>
          <p:nvPr/>
        </p:nvSpPr>
        <p:spPr bwMode="auto">
          <a:xfrm>
            <a:off x="3581400" y="228600"/>
            <a:ext cx="19812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rPr>
              <a:t>Phụ </a:t>
            </a:r>
            <a:r>
              <a:rPr lang="en-US" altLang="en-US" sz="3600" smtClean="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rPr>
              <a:t>lục</a:t>
            </a:r>
            <a:endParaRPr lang="en-US" altLang="en-US"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ndParaRPr>
          </a:p>
        </p:txBody>
      </p:sp>
      <p:sp>
        <p:nvSpPr>
          <p:cNvPr id="131076" name="Rectangle 4"/>
          <p:cNvSpPr>
            <a:spLocks noChangeArrowheads="1"/>
          </p:cNvSpPr>
          <p:nvPr/>
        </p:nvSpPr>
        <p:spPr bwMode="auto">
          <a:xfrm>
            <a:off x="914400" y="1143000"/>
            <a:ext cx="2679700"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solidFill>
                  <a:srgbClr val="FFFF99"/>
                </a:solidFill>
              </a:rPr>
              <a:t>A Basic Application</a:t>
            </a:r>
          </a:p>
        </p:txBody>
      </p:sp>
      <p:sp>
        <p:nvSpPr>
          <p:cNvPr id="131111" name="Text Box 39"/>
          <p:cNvSpPr txBox="1">
            <a:spLocks noChangeArrowheads="1"/>
          </p:cNvSpPr>
          <p:nvPr/>
        </p:nvSpPr>
        <p:spPr bwMode="auto">
          <a:xfrm>
            <a:off x="990600" y="1676400"/>
            <a:ext cx="7086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a:t>An application of shift registers is conversion of serial data to parallel form.</a:t>
            </a:r>
          </a:p>
        </p:txBody>
      </p:sp>
      <p:sp>
        <p:nvSpPr>
          <p:cNvPr id="131112" name="Text Box 40"/>
          <p:cNvSpPr txBox="1">
            <a:spLocks noChangeArrowheads="1"/>
          </p:cNvSpPr>
          <p:nvPr/>
        </p:nvSpPr>
        <p:spPr bwMode="auto">
          <a:xfrm>
            <a:off x="990600" y="2514600"/>
            <a:ext cx="7315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a:t>For example, assume the binary number 1011 is loaded sequentially, one bit at each clock pulse.</a:t>
            </a:r>
          </a:p>
        </p:txBody>
      </p:sp>
      <p:graphicFrame>
        <p:nvGraphicFramePr>
          <p:cNvPr id="131113" name="Object 41"/>
          <p:cNvGraphicFramePr>
            <a:graphicFrameLocks noChangeAspect="1"/>
          </p:cNvGraphicFramePr>
          <p:nvPr/>
        </p:nvGraphicFramePr>
        <p:xfrm>
          <a:off x="1993900" y="4089400"/>
          <a:ext cx="5321300" cy="1655763"/>
        </p:xfrm>
        <a:graphic>
          <a:graphicData uri="http://schemas.openxmlformats.org/presentationml/2006/ole">
            <mc:AlternateContent xmlns:mc="http://schemas.openxmlformats.org/markup-compatibility/2006">
              <mc:Choice xmlns:v="urn:schemas-microsoft-com:vml" Requires="v">
                <p:oleObj spid="_x0000_s253954" name="CorelDRAW" r:id="rId5" imgW="3134563" imgH="1078992" progId="CorelDRAW.Graphic.12">
                  <p:embed/>
                </p:oleObj>
              </mc:Choice>
              <mc:Fallback>
                <p:oleObj name="CorelDRAW" r:id="rId5" imgW="3134563" imgH="1078992" progId="CorelDRAW.Graphic.1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93900" y="4089400"/>
                        <a:ext cx="5321300" cy="165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1114" name="Object 42"/>
          <p:cNvGraphicFramePr>
            <a:graphicFrameLocks noChangeAspect="1"/>
          </p:cNvGraphicFramePr>
          <p:nvPr/>
        </p:nvGraphicFramePr>
        <p:xfrm>
          <a:off x="1993900" y="3810000"/>
          <a:ext cx="5321300" cy="1935163"/>
        </p:xfrm>
        <a:graphic>
          <a:graphicData uri="http://schemas.openxmlformats.org/presentationml/2006/ole">
            <mc:AlternateContent xmlns:mc="http://schemas.openxmlformats.org/markup-compatibility/2006">
              <mc:Choice xmlns:v="urn:schemas-microsoft-com:vml" Requires="v">
                <p:oleObj spid="_x0000_s253955" name="CorelDRAW" r:id="rId7" imgW="3134563" imgH="1262482" progId="CorelDRAW.Graphic.12">
                  <p:embed/>
                </p:oleObj>
              </mc:Choice>
              <mc:Fallback>
                <p:oleObj name="CorelDRAW" r:id="rId7" imgW="3134563" imgH="1262482" progId="CorelDRAW.Graphic.12">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93900" y="3810000"/>
                        <a:ext cx="5321300" cy="193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1115" name="Object 43"/>
          <p:cNvGraphicFramePr>
            <a:graphicFrameLocks noChangeAspect="1"/>
          </p:cNvGraphicFramePr>
          <p:nvPr/>
        </p:nvGraphicFramePr>
        <p:xfrm>
          <a:off x="1993900" y="3810000"/>
          <a:ext cx="5321300" cy="1935163"/>
        </p:xfrm>
        <a:graphic>
          <a:graphicData uri="http://schemas.openxmlformats.org/presentationml/2006/ole">
            <mc:AlternateContent xmlns:mc="http://schemas.openxmlformats.org/markup-compatibility/2006">
              <mc:Choice xmlns:v="urn:schemas-microsoft-com:vml" Requires="v">
                <p:oleObj spid="_x0000_s253956" name="CorelDRAW" r:id="rId9" imgW="3134563" imgH="1262482" progId="CorelDRAW.Graphic.12">
                  <p:embed/>
                </p:oleObj>
              </mc:Choice>
              <mc:Fallback>
                <p:oleObj name="CorelDRAW" r:id="rId9" imgW="3134563" imgH="1262482" progId="CorelDRAW.Graphic.12">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93900" y="3810000"/>
                        <a:ext cx="5321300" cy="193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1116" name="Object 44"/>
          <p:cNvGraphicFramePr>
            <a:graphicFrameLocks noChangeAspect="1"/>
          </p:cNvGraphicFramePr>
          <p:nvPr/>
        </p:nvGraphicFramePr>
        <p:xfrm>
          <a:off x="1993900" y="3810000"/>
          <a:ext cx="5321300" cy="1935163"/>
        </p:xfrm>
        <a:graphic>
          <a:graphicData uri="http://schemas.openxmlformats.org/presentationml/2006/ole">
            <mc:AlternateContent xmlns:mc="http://schemas.openxmlformats.org/markup-compatibility/2006">
              <mc:Choice xmlns:v="urn:schemas-microsoft-com:vml" Requires="v">
                <p:oleObj spid="_x0000_s253957" name="CorelDRAW" r:id="rId11" imgW="3134563" imgH="1262786" progId="CorelDRAW.Graphic.12">
                  <p:embed/>
                </p:oleObj>
              </mc:Choice>
              <mc:Fallback>
                <p:oleObj name="CorelDRAW" r:id="rId11" imgW="3134563" imgH="1262786" progId="CorelDRAW.Graphic.12">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93900" y="3810000"/>
                        <a:ext cx="5321300" cy="193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1117" name="Object 45"/>
          <p:cNvGraphicFramePr>
            <a:graphicFrameLocks noChangeAspect="1"/>
          </p:cNvGraphicFramePr>
          <p:nvPr/>
        </p:nvGraphicFramePr>
        <p:xfrm>
          <a:off x="1981200" y="3810000"/>
          <a:ext cx="5334000" cy="1935163"/>
        </p:xfrm>
        <a:graphic>
          <a:graphicData uri="http://schemas.openxmlformats.org/presentationml/2006/ole">
            <mc:AlternateContent xmlns:mc="http://schemas.openxmlformats.org/markup-compatibility/2006">
              <mc:Choice xmlns:v="urn:schemas-microsoft-com:vml" Requires="v">
                <p:oleObj spid="_x0000_s253958" name="CorelDRAW" r:id="rId13" imgW="3142488" imgH="1262482" progId="CorelDRAW.Graphic.12">
                  <p:embed/>
                </p:oleObj>
              </mc:Choice>
              <mc:Fallback>
                <p:oleObj name="CorelDRAW" r:id="rId13" imgW="3142488" imgH="1262482" progId="CorelDRAW.Graphic.12">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81200" y="3810000"/>
                        <a:ext cx="5334000" cy="193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1118" name="Object 46"/>
          <p:cNvGraphicFramePr>
            <a:graphicFrameLocks noChangeAspect="1"/>
          </p:cNvGraphicFramePr>
          <p:nvPr/>
        </p:nvGraphicFramePr>
        <p:xfrm>
          <a:off x="1993900" y="4089400"/>
          <a:ext cx="5321300" cy="1655763"/>
        </p:xfrm>
        <a:graphic>
          <a:graphicData uri="http://schemas.openxmlformats.org/presentationml/2006/ole">
            <mc:AlternateContent xmlns:mc="http://schemas.openxmlformats.org/markup-compatibility/2006">
              <mc:Choice xmlns:v="urn:schemas-microsoft-com:vml" Requires="v">
                <p:oleObj spid="_x0000_s253959" name="CorelDRAW" r:id="rId15" imgW="3134563" imgH="1078992" progId="CorelDRAW.Graphic.12">
                  <p:embed/>
                </p:oleObj>
              </mc:Choice>
              <mc:Fallback>
                <p:oleObj name="CorelDRAW" r:id="rId15" imgW="3134563" imgH="1078992" progId="CorelDRAW.Graphic.12">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93900" y="4089400"/>
                        <a:ext cx="5321300" cy="165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31119" name="Group 47"/>
          <p:cNvGrpSpPr>
            <a:grpSpLocks/>
          </p:cNvGrpSpPr>
          <p:nvPr/>
        </p:nvGrpSpPr>
        <p:grpSpPr bwMode="auto">
          <a:xfrm>
            <a:off x="1676400" y="5257800"/>
            <a:ext cx="919163" cy="679450"/>
            <a:chOff x="336" y="3431"/>
            <a:chExt cx="579" cy="428"/>
          </a:xfrm>
        </p:grpSpPr>
        <p:pic>
          <p:nvPicPr>
            <p:cNvPr id="131120" name="Picture 48" descr="MCDD00016_0000[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36" y="3431"/>
              <a:ext cx="579" cy="428"/>
            </a:xfrm>
            <a:prstGeom prst="rect">
              <a:avLst/>
            </a:prstGeom>
            <a:noFill/>
            <a:extLst>
              <a:ext uri="{909E8E84-426E-40DD-AFC4-6F175D3DCCD1}">
                <a14:hiddenFill xmlns:a14="http://schemas.microsoft.com/office/drawing/2010/main">
                  <a:solidFill>
                    <a:srgbClr val="FFFFFF"/>
                  </a:solidFill>
                </a14:hiddenFill>
              </a:ext>
            </a:extLst>
          </p:spPr>
        </p:pic>
        <p:sp>
          <p:nvSpPr>
            <p:cNvPr id="131121" name="Text Box 49"/>
            <p:cNvSpPr txBox="1">
              <a:spLocks noChangeArrowheads="1"/>
            </p:cNvSpPr>
            <p:nvPr/>
          </p:nvSpPr>
          <p:spPr bwMode="auto">
            <a:xfrm>
              <a:off x="432" y="3552"/>
              <a:ext cx="4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1800">
                  <a:solidFill>
                    <a:srgbClr val="FF0000"/>
                  </a:solidFill>
                </a:rPr>
                <a:t>CLK</a:t>
              </a:r>
            </a:p>
          </p:txBody>
        </p:sp>
      </p:grpSp>
      <p:grpSp>
        <p:nvGrpSpPr>
          <p:cNvPr id="131122" name="Group 50"/>
          <p:cNvGrpSpPr>
            <a:grpSpLocks/>
          </p:cNvGrpSpPr>
          <p:nvPr/>
        </p:nvGrpSpPr>
        <p:grpSpPr bwMode="auto">
          <a:xfrm>
            <a:off x="1676400" y="5257800"/>
            <a:ext cx="919163" cy="679450"/>
            <a:chOff x="336" y="3431"/>
            <a:chExt cx="579" cy="428"/>
          </a:xfrm>
        </p:grpSpPr>
        <p:pic>
          <p:nvPicPr>
            <p:cNvPr id="131123" name="Picture 51" descr="MCDD00016_0000[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36" y="3431"/>
              <a:ext cx="579" cy="428"/>
            </a:xfrm>
            <a:prstGeom prst="rect">
              <a:avLst/>
            </a:prstGeom>
            <a:noFill/>
            <a:extLst>
              <a:ext uri="{909E8E84-426E-40DD-AFC4-6F175D3DCCD1}">
                <a14:hiddenFill xmlns:a14="http://schemas.microsoft.com/office/drawing/2010/main">
                  <a:solidFill>
                    <a:srgbClr val="FFFFFF"/>
                  </a:solidFill>
                </a14:hiddenFill>
              </a:ext>
            </a:extLst>
          </p:spPr>
        </p:pic>
        <p:sp>
          <p:nvSpPr>
            <p:cNvPr id="131124" name="Text Box 52"/>
            <p:cNvSpPr txBox="1">
              <a:spLocks noChangeArrowheads="1"/>
            </p:cNvSpPr>
            <p:nvPr/>
          </p:nvSpPr>
          <p:spPr bwMode="auto">
            <a:xfrm>
              <a:off x="432" y="3552"/>
              <a:ext cx="4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1800">
                  <a:solidFill>
                    <a:srgbClr val="FF0000"/>
                  </a:solidFill>
                </a:rPr>
                <a:t>CLK</a:t>
              </a:r>
            </a:p>
          </p:txBody>
        </p:sp>
      </p:grpSp>
      <p:grpSp>
        <p:nvGrpSpPr>
          <p:cNvPr id="131125" name="Group 53"/>
          <p:cNvGrpSpPr>
            <a:grpSpLocks/>
          </p:cNvGrpSpPr>
          <p:nvPr/>
        </p:nvGrpSpPr>
        <p:grpSpPr bwMode="auto">
          <a:xfrm>
            <a:off x="1676400" y="5257800"/>
            <a:ext cx="919163" cy="679450"/>
            <a:chOff x="336" y="3431"/>
            <a:chExt cx="579" cy="428"/>
          </a:xfrm>
        </p:grpSpPr>
        <p:pic>
          <p:nvPicPr>
            <p:cNvPr id="131126" name="Picture 54" descr="MCDD00016_0000[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36" y="3431"/>
              <a:ext cx="579" cy="428"/>
            </a:xfrm>
            <a:prstGeom prst="rect">
              <a:avLst/>
            </a:prstGeom>
            <a:noFill/>
            <a:extLst>
              <a:ext uri="{909E8E84-426E-40DD-AFC4-6F175D3DCCD1}">
                <a14:hiddenFill xmlns:a14="http://schemas.microsoft.com/office/drawing/2010/main">
                  <a:solidFill>
                    <a:srgbClr val="FFFFFF"/>
                  </a:solidFill>
                </a14:hiddenFill>
              </a:ext>
            </a:extLst>
          </p:spPr>
        </p:pic>
        <p:sp>
          <p:nvSpPr>
            <p:cNvPr id="131127" name="Text Box 55"/>
            <p:cNvSpPr txBox="1">
              <a:spLocks noChangeArrowheads="1"/>
            </p:cNvSpPr>
            <p:nvPr/>
          </p:nvSpPr>
          <p:spPr bwMode="auto">
            <a:xfrm>
              <a:off x="432" y="3552"/>
              <a:ext cx="4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1800">
                  <a:solidFill>
                    <a:srgbClr val="FF0000"/>
                  </a:solidFill>
                </a:rPr>
                <a:t>CLK</a:t>
              </a:r>
            </a:p>
          </p:txBody>
        </p:sp>
      </p:grpSp>
      <p:grpSp>
        <p:nvGrpSpPr>
          <p:cNvPr id="131128" name="Group 56"/>
          <p:cNvGrpSpPr>
            <a:grpSpLocks/>
          </p:cNvGrpSpPr>
          <p:nvPr/>
        </p:nvGrpSpPr>
        <p:grpSpPr bwMode="auto">
          <a:xfrm>
            <a:off x="1676400" y="5257800"/>
            <a:ext cx="919163" cy="679450"/>
            <a:chOff x="336" y="3431"/>
            <a:chExt cx="579" cy="428"/>
          </a:xfrm>
        </p:grpSpPr>
        <p:pic>
          <p:nvPicPr>
            <p:cNvPr id="131129" name="Picture 57" descr="MCDD00016_0000[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36" y="3431"/>
              <a:ext cx="579" cy="428"/>
            </a:xfrm>
            <a:prstGeom prst="rect">
              <a:avLst/>
            </a:prstGeom>
            <a:noFill/>
            <a:extLst>
              <a:ext uri="{909E8E84-426E-40DD-AFC4-6F175D3DCCD1}">
                <a14:hiddenFill xmlns:a14="http://schemas.microsoft.com/office/drawing/2010/main">
                  <a:solidFill>
                    <a:srgbClr val="FFFFFF"/>
                  </a:solidFill>
                </a14:hiddenFill>
              </a:ext>
            </a:extLst>
          </p:spPr>
        </p:pic>
        <p:sp>
          <p:nvSpPr>
            <p:cNvPr id="131130" name="Text Box 58"/>
            <p:cNvSpPr txBox="1">
              <a:spLocks noChangeArrowheads="1"/>
            </p:cNvSpPr>
            <p:nvPr/>
          </p:nvSpPr>
          <p:spPr bwMode="auto">
            <a:xfrm>
              <a:off x="432" y="3552"/>
              <a:ext cx="4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1800">
                  <a:solidFill>
                    <a:srgbClr val="FF0000"/>
                  </a:solidFill>
                </a:rPr>
                <a:t>CLK</a:t>
              </a:r>
            </a:p>
          </p:txBody>
        </p:sp>
      </p:grpSp>
      <p:grpSp>
        <p:nvGrpSpPr>
          <p:cNvPr id="131131" name="Group 59"/>
          <p:cNvGrpSpPr>
            <a:grpSpLocks/>
          </p:cNvGrpSpPr>
          <p:nvPr/>
        </p:nvGrpSpPr>
        <p:grpSpPr bwMode="auto">
          <a:xfrm>
            <a:off x="990600" y="3352800"/>
            <a:ext cx="6934200" cy="533400"/>
            <a:chOff x="624" y="2112"/>
            <a:chExt cx="4368" cy="336"/>
          </a:xfrm>
        </p:grpSpPr>
        <p:sp>
          <p:nvSpPr>
            <p:cNvPr id="131132" name="Text Box 60"/>
            <p:cNvSpPr txBox="1">
              <a:spLocks noChangeArrowheads="1"/>
            </p:cNvSpPr>
            <p:nvPr/>
          </p:nvSpPr>
          <p:spPr bwMode="auto">
            <a:xfrm>
              <a:off x="624" y="2112"/>
              <a:ext cx="436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2000"/>
                <a:t>After 4 clock pulses, the data is available at the parallel output.</a:t>
              </a:r>
            </a:p>
          </p:txBody>
        </p:sp>
        <p:sp>
          <p:nvSpPr>
            <p:cNvPr id="131133" name="Line 61"/>
            <p:cNvSpPr>
              <a:spLocks noChangeShapeType="1"/>
            </p:cNvSpPr>
            <p:nvPr/>
          </p:nvSpPr>
          <p:spPr bwMode="auto">
            <a:xfrm flipV="1">
              <a:off x="2352" y="2352"/>
              <a:ext cx="0" cy="96"/>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1134" name="Line 62"/>
            <p:cNvSpPr>
              <a:spLocks noChangeShapeType="1"/>
            </p:cNvSpPr>
            <p:nvPr/>
          </p:nvSpPr>
          <p:spPr bwMode="auto">
            <a:xfrm flipV="1">
              <a:off x="3120" y="2352"/>
              <a:ext cx="0" cy="96"/>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1135" name="Line 63"/>
            <p:cNvSpPr>
              <a:spLocks noChangeShapeType="1"/>
            </p:cNvSpPr>
            <p:nvPr/>
          </p:nvSpPr>
          <p:spPr bwMode="auto">
            <a:xfrm flipV="1">
              <a:off x="3840" y="2352"/>
              <a:ext cx="0" cy="96"/>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1136" name="Line 64"/>
            <p:cNvSpPr>
              <a:spLocks noChangeShapeType="1"/>
            </p:cNvSpPr>
            <p:nvPr/>
          </p:nvSpPr>
          <p:spPr bwMode="auto">
            <a:xfrm flipV="1">
              <a:off x="4560" y="2352"/>
              <a:ext cx="0" cy="96"/>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31182651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1112"/>
                                        </p:tgtEl>
                                        <p:attrNameLst>
                                          <p:attrName>style.visibility</p:attrName>
                                        </p:attrNameLst>
                                      </p:cBhvr>
                                      <p:to>
                                        <p:strVal val="visible"/>
                                      </p:to>
                                    </p:set>
                                    <p:anim calcmode="lin" valueType="num">
                                      <p:cBhvr additive="base">
                                        <p:cTn id="7" dur="500" fill="hold"/>
                                        <p:tgtEl>
                                          <p:spTgt spid="131112"/>
                                        </p:tgtEl>
                                        <p:attrNameLst>
                                          <p:attrName>ppt_x</p:attrName>
                                        </p:attrNameLst>
                                      </p:cBhvr>
                                      <p:tavLst>
                                        <p:tav tm="0">
                                          <p:val>
                                            <p:strVal val="0-#ppt_w/2"/>
                                          </p:val>
                                        </p:tav>
                                        <p:tav tm="100000">
                                          <p:val>
                                            <p:strVal val="#ppt_x"/>
                                          </p:val>
                                        </p:tav>
                                      </p:tavLst>
                                    </p:anim>
                                    <p:anim calcmode="lin" valueType="num">
                                      <p:cBhvr additive="base">
                                        <p:cTn id="8" dur="500" fill="hold"/>
                                        <p:tgtEl>
                                          <p:spTgt spid="13111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xit" presetSubtype="0" fill="hold" nodeType="clickEffect">
                                  <p:stCondLst>
                                    <p:cond delay="0"/>
                                  </p:stCondLst>
                                  <p:childTnLst>
                                    <p:set>
                                      <p:cBhvr>
                                        <p:cTn id="12" dur="1" fill="hold">
                                          <p:stCondLst>
                                            <p:cond delay="0"/>
                                          </p:stCondLst>
                                        </p:cTn>
                                        <p:tgtEl>
                                          <p:spTgt spid="131113"/>
                                        </p:tgtEl>
                                        <p:attrNameLst>
                                          <p:attrName>style.visibility</p:attrName>
                                        </p:attrNameLst>
                                      </p:cBhvr>
                                      <p:to>
                                        <p:strVal val="hidden"/>
                                      </p:to>
                                    </p:set>
                                  </p:childTnLst>
                                </p:cTn>
                              </p:par>
                              <p:par>
                                <p:cTn id="13" presetID="11" presetClass="entr" presetSubtype="0" fill="hold" nodeType="withEffect">
                                  <p:stCondLst>
                                    <p:cond delay="0"/>
                                  </p:stCondLst>
                                  <p:childTnLst>
                                    <p:set>
                                      <p:cBhvr>
                                        <p:cTn id="14" dur="500">
                                          <p:stCondLst>
                                            <p:cond delay="0"/>
                                          </p:stCondLst>
                                        </p:cTn>
                                        <p:tgtEl>
                                          <p:spTgt spid="131119"/>
                                        </p:tgtEl>
                                        <p:attrNameLst>
                                          <p:attrName>style.visibility</p:attrName>
                                        </p:attrNameLst>
                                      </p:cBhvr>
                                      <p:to>
                                        <p:strVal val="visible"/>
                                      </p:to>
                                    </p:set>
                                  </p:childTnLst>
                                  <p:subTnLst>
                                    <p:set>
                                      <p:cBhvr override="childStyle">
                                        <p:cTn dur="1" fill="hold" display="0" masterRel="sameClick" afterEffect="1">
                                          <p:stCondLst>
                                            <p:cond evt="end" delay="0">
                                              <p:tn val="13"/>
                                            </p:cond>
                                          </p:stCondLst>
                                        </p:cTn>
                                        <p:tgtEl>
                                          <p:spTgt spid="131119"/>
                                        </p:tgtEl>
                                        <p:attrNameLst>
                                          <p:attrName>style.visibility</p:attrName>
                                        </p:attrNameLst>
                                      </p:cBhvr>
                                      <p:to>
                                        <p:strVal val="hidden"/>
                                      </p:to>
                                    </p:set>
                                  </p:subTnLst>
                                </p:cTn>
                              </p:par>
                              <p:par>
                                <p:cTn id="15" presetID="1" presetClass="entr" presetSubtype="0" fill="hold" nodeType="withEffect">
                                  <p:stCondLst>
                                    <p:cond delay="0"/>
                                  </p:stCondLst>
                                  <p:childTnLst>
                                    <p:set>
                                      <p:cBhvr>
                                        <p:cTn id="16" dur="1" fill="hold">
                                          <p:stCondLst>
                                            <p:cond delay="0"/>
                                          </p:stCondLst>
                                        </p:cTn>
                                        <p:tgtEl>
                                          <p:spTgt spid="131114"/>
                                        </p:tgtEl>
                                        <p:attrNameLst>
                                          <p:attrName>style.visibility</p:attrName>
                                        </p:attrNameLst>
                                      </p:cBhvr>
                                      <p:to>
                                        <p:strVal val="visible"/>
                                      </p:to>
                                    </p:set>
                                  </p:childTnLst>
                                  <p:subTnLst>
                                    <p:set>
                                      <p:cBhvr override="childStyle">
                                        <p:cTn dur="1" fill="hold" display="0" masterRel="nextClick" afterEffect="1"/>
                                        <p:tgtEl>
                                          <p:spTgt spid="131114"/>
                                        </p:tgtEl>
                                        <p:attrNameLst>
                                          <p:attrName>style.visibility</p:attrName>
                                        </p:attrNameLst>
                                      </p:cBhvr>
                                      <p:to>
                                        <p:strVal val="hidden"/>
                                      </p:to>
                                    </p:set>
                                  </p:subTnLst>
                                </p:cTn>
                              </p:par>
                            </p:childTnLst>
                          </p:cTn>
                        </p:par>
                      </p:childTnLst>
                    </p:cTn>
                  </p:par>
                  <p:par>
                    <p:cTn id="17" fill="hold" nodeType="clickPar">
                      <p:stCondLst>
                        <p:cond delay="indefinite"/>
                      </p:stCondLst>
                      <p:childTnLst>
                        <p:par>
                          <p:cTn id="18" fill="hold" nodeType="withGroup">
                            <p:stCondLst>
                              <p:cond delay="0"/>
                            </p:stCondLst>
                            <p:childTnLst>
                              <p:par>
                                <p:cTn id="19" presetID="11" presetClass="entr" presetSubtype="0" fill="hold" nodeType="clickEffect">
                                  <p:stCondLst>
                                    <p:cond delay="0"/>
                                  </p:stCondLst>
                                  <p:childTnLst>
                                    <p:set>
                                      <p:cBhvr>
                                        <p:cTn id="20" dur="500">
                                          <p:stCondLst>
                                            <p:cond delay="0"/>
                                          </p:stCondLst>
                                        </p:cTn>
                                        <p:tgtEl>
                                          <p:spTgt spid="1311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1115"/>
                                        </p:tgtEl>
                                        <p:attrNameLst>
                                          <p:attrName>style.visibility</p:attrName>
                                        </p:attrNameLst>
                                      </p:cBhvr>
                                      <p:to>
                                        <p:strVal val="visible"/>
                                      </p:to>
                                    </p:set>
                                  </p:childTnLst>
                                  <p:subTnLst>
                                    <p:set>
                                      <p:cBhvr override="childStyle">
                                        <p:cTn dur="1" fill="hold" display="0" masterRel="nextClick" afterEffect="1"/>
                                        <p:tgtEl>
                                          <p:spTgt spid="131115"/>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1" presetClass="entr" presetSubtype="0" fill="hold" nodeType="clickEffect">
                                  <p:stCondLst>
                                    <p:cond delay="0"/>
                                  </p:stCondLst>
                                  <p:childTnLst>
                                    <p:set>
                                      <p:cBhvr>
                                        <p:cTn id="26" dur="500">
                                          <p:stCondLst>
                                            <p:cond delay="0"/>
                                          </p:stCondLst>
                                        </p:cTn>
                                        <p:tgtEl>
                                          <p:spTgt spid="131125"/>
                                        </p:tgtEl>
                                        <p:attrNameLst>
                                          <p:attrName>style.visibility</p:attrName>
                                        </p:attrNameLst>
                                      </p:cBhvr>
                                      <p:to>
                                        <p:strVal val="visible"/>
                                      </p:to>
                                    </p:set>
                                  </p:childTnLst>
                                  <p:subTnLst>
                                    <p:set>
                                      <p:cBhvr override="childStyle">
                                        <p:cTn dur="1" fill="hold" display="0" masterRel="sameClick" afterEffect="1">
                                          <p:stCondLst>
                                            <p:cond evt="end" delay="0">
                                              <p:tn val="25"/>
                                            </p:cond>
                                          </p:stCondLst>
                                        </p:cTn>
                                        <p:tgtEl>
                                          <p:spTgt spid="131125"/>
                                        </p:tgtEl>
                                        <p:attrNameLst>
                                          <p:attrName>style.visibility</p:attrName>
                                        </p:attrNameLst>
                                      </p:cBhvr>
                                      <p:to>
                                        <p:strVal val="hidden"/>
                                      </p:to>
                                    </p:set>
                                  </p:subTnLst>
                                </p:cTn>
                              </p:par>
                              <p:par>
                                <p:cTn id="27" presetID="1" presetClass="entr" presetSubtype="0" fill="hold" nodeType="withEffect">
                                  <p:stCondLst>
                                    <p:cond delay="0"/>
                                  </p:stCondLst>
                                  <p:childTnLst>
                                    <p:set>
                                      <p:cBhvr>
                                        <p:cTn id="28" dur="1" fill="hold">
                                          <p:stCondLst>
                                            <p:cond delay="0"/>
                                          </p:stCondLst>
                                        </p:cTn>
                                        <p:tgtEl>
                                          <p:spTgt spid="131116"/>
                                        </p:tgtEl>
                                        <p:attrNameLst>
                                          <p:attrName>style.visibility</p:attrName>
                                        </p:attrNameLst>
                                      </p:cBhvr>
                                      <p:to>
                                        <p:strVal val="visible"/>
                                      </p:to>
                                    </p:set>
                                  </p:childTnLst>
                                  <p:subTnLst>
                                    <p:set>
                                      <p:cBhvr override="childStyle">
                                        <p:cTn dur="1" fill="hold" display="0" masterRel="nextClick" afterEffect="1"/>
                                        <p:tgtEl>
                                          <p:spTgt spid="131116"/>
                                        </p:tgtEl>
                                        <p:attrNameLst>
                                          <p:attrName>style.visibility</p:attrName>
                                        </p:attrNameLst>
                                      </p:cBhvr>
                                      <p:to>
                                        <p:strVal val="hidden"/>
                                      </p:to>
                                    </p:set>
                                  </p:subTnLst>
                                </p:cTn>
                              </p:par>
                            </p:childTnLst>
                          </p:cTn>
                        </p:par>
                      </p:childTnLst>
                    </p:cTn>
                  </p:par>
                  <p:par>
                    <p:cTn id="29" fill="hold" nodeType="clickPar">
                      <p:stCondLst>
                        <p:cond delay="indefinite"/>
                      </p:stCondLst>
                      <p:childTnLst>
                        <p:par>
                          <p:cTn id="30" fill="hold" nodeType="withGroup">
                            <p:stCondLst>
                              <p:cond delay="0"/>
                            </p:stCondLst>
                            <p:childTnLst>
                              <p:par>
                                <p:cTn id="31" presetID="11" presetClass="entr" presetSubtype="0" fill="hold" nodeType="clickEffect">
                                  <p:stCondLst>
                                    <p:cond delay="0"/>
                                  </p:stCondLst>
                                  <p:childTnLst>
                                    <p:set>
                                      <p:cBhvr>
                                        <p:cTn id="32" dur="500">
                                          <p:stCondLst>
                                            <p:cond delay="0"/>
                                          </p:stCondLst>
                                        </p:cTn>
                                        <p:tgtEl>
                                          <p:spTgt spid="131128"/>
                                        </p:tgtEl>
                                        <p:attrNameLst>
                                          <p:attrName>style.visibility</p:attrName>
                                        </p:attrNameLst>
                                      </p:cBhvr>
                                      <p:to>
                                        <p:strVal val="visible"/>
                                      </p:to>
                                    </p:set>
                                  </p:childTnLst>
                                  <p:subTnLst>
                                    <p:set>
                                      <p:cBhvr override="childStyle">
                                        <p:cTn dur="1" fill="hold" display="0" masterRel="sameClick" afterEffect="1">
                                          <p:stCondLst>
                                            <p:cond evt="end" delay="0">
                                              <p:tn val="31"/>
                                            </p:cond>
                                          </p:stCondLst>
                                        </p:cTn>
                                        <p:tgtEl>
                                          <p:spTgt spid="131128"/>
                                        </p:tgtEl>
                                        <p:attrNameLst>
                                          <p:attrName>style.visibility</p:attrName>
                                        </p:attrNameLst>
                                      </p:cBhvr>
                                      <p:to>
                                        <p:strVal val="hidden"/>
                                      </p:to>
                                    </p:set>
                                  </p:subTnLst>
                                </p:cTn>
                              </p:par>
                              <p:par>
                                <p:cTn id="33" presetID="1" presetClass="entr" presetSubtype="0" fill="hold" nodeType="withEffect">
                                  <p:stCondLst>
                                    <p:cond delay="0"/>
                                  </p:stCondLst>
                                  <p:childTnLst>
                                    <p:set>
                                      <p:cBhvr>
                                        <p:cTn id="34" dur="1" fill="hold">
                                          <p:stCondLst>
                                            <p:cond delay="0"/>
                                          </p:stCondLst>
                                        </p:cTn>
                                        <p:tgtEl>
                                          <p:spTgt spid="131117"/>
                                        </p:tgtEl>
                                        <p:attrNameLst>
                                          <p:attrName>style.visibility</p:attrName>
                                        </p:attrNameLst>
                                      </p:cBhvr>
                                      <p:to>
                                        <p:strVal val="visible"/>
                                      </p:to>
                                    </p:set>
                                  </p:childTnLst>
                                  <p:subTnLst>
                                    <p:set>
                                      <p:cBhvr override="childStyle">
                                        <p:cTn dur="1" fill="hold" display="0" masterRel="nextClick" afterEffect="1"/>
                                        <p:tgtEl>
                                          <p:spTgt spid="131117"/>
                                        </p:tgtEl>
                                        <p:attrNameLst>
                                          <p:attrName>style.visibility</p:attrName>
                                        </p:attrNameLst>
                                      </p:cBhvr>
                                      <p:to>
                                        <p:strVal val="hidden"/>
                                      </p:to>
                                    </p:set>
                                  </p:sub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3111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31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1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6"/>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0243" name="Rectangle 1027"/>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0244" name="Rectangle 1028"/>
          <p:cNvSpPr>
            <a:spLocks noGrp="1" noChangeArrowheads="1"/>
          </p:cNvSpPr>
          <p:nvPr>
            <p:ph type="title" idx="4294967295"/>
          </p:nvPr>
        </p:nvSpPr>
        <p:spPr>
          <a:xfrm>
            <a:off x="381000" y="533400"/>
            <a:ext cx="7556500" cy="1116012"/>
          </a:xfrm>
          <a:noFill/>
          <a:ln/>
        </p:spPr>
        <p:txBody>
          <a:bodyPr lIns="90488" tIns="44450" rIns="90488" bIns="44450"/>
          <a:lstStyle/>
          <a:p>
            <a:pPr algn="ctr"/>
            <a:r>
              <a:rPr lang="en-US" dirty="0" smtClean="0">
                <a:effectLst>
                  <a:outerShdw blurRad="38100" dist="38100" dir="2700000" algn="tl">
                    <a:srgbClr val="000000">
                      <a:alpha val="43137"/>
                    </a:srgbClr>
                  </a:outerShdw>
                </a:effectLst>
              </a:rPr>
              <a:t>Table 11.2</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Basic Identities of Boolean Algebra</a:t>
            </a:r>
            <a:endParaRPr lang="en-US" dirty="0">
              <a:effectLst>
                <a:outerShdw blurRad="38100" dist="38100" dir="2700000" algn="tl">
                  <a:srgbClr val="000000">
                    <a:alpha val="43137"/>
                  </a:srgbClr>
                </a:outerShdw>
              </a:effectLst>
            </a:endParaRPr>
          </a:p>
        </p:txBody>
      </p:sp>
      <p:pic>
        <p:nvPicPr>
          <p:cNvPr id="32" name="Picture 31"/>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304800" y="2209800"/>
            <a:ext cx="8652933" cy="3893820"/>
          </a:xfrm>
          <a:prstGeom prst="rect">
            <a:avLst/>
          </a:prstGeom>
        </p:spPr>
      </p:pic>
      <p:sp>
        <p:nvSpPr>
          <p:cNvPr id="33" name="Rectangle 32"/>
          <p:cNvSpPr/>
          <p:nvPr/>
        </p:nvSpPr>
        <p:spPr>
          <a:xfrm>
            <a:off x="2286000" y="6172200"/>
            <a:ext cx="4572000" cy="338554"/>
          </a:xfrm>
          <a:prstGeom prst="rect">
            <a:avLst/>
          </a:prstGeom>
        </p:spPr>
        <p:txBody>
          <a:bodyPr>
            <a:spAutoFit/>
          </a:bodyPr>
          <a:lstStyle/>
          <a:p>
            <a:r>
              <a:rPr lang="en-US" sz="1600" dirty="0">
                <a:latin typeface="+mn-lt"/>
              </a:rPr>
              <a:t>Table</a:t>
            </a:r>
            <a:r>
              <a:rPr lang="en-US" sz="1600" dirty="0" smtClean="0">
                <a:latin typeface="+mn-lt"/>
              </a:rPr>
              <a:t> 11.2   </a:t>
            </a:r>
            <a:r>
              <a:rPr lang="en-US" sz="1600" dirty="0">
                <a:latin typeface="+mn-lt"/>
              </a:rPr>
              <a:t>Basic Identities of Boolean Algebra</a:t>
            </a:r>
            <a:r>
              <a:rPr lang="en-US" sz="1600" dirty="0" smtClean="0">
                <a:latin typeface="+mn-lt"/>
              </a:rPr>
              <a:t> </a:t>
            </a:r>
            <a:endParaRPr lang="en-US" sz="1600" dirty="0">
              <a:latin typeface="+mn-lt"/>
            </a:endParaRPr>
          </a:p>
        </p:txBody>
      </p:sp>
    </p:spTree>
  </p:cSld>
  <p:clrMapOvr>
    <a:masterClrMapping/>
  </p:clrMapOvr>
  <p:transition spd="med">
    <p:spli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81000" y="457200"/>
            <a:ext cx="3255264" cy="1162050"/>
          </a:xfrm>
        </p:spPr>
        <p:txBody>
          <a:bodyPr/>
          <a:lstStyle/>
          <a:p>
            <a:r>
              <a:rPr lang="en-US" dirty="0" smtClean="0">
                <a:effectLst>
                  <a:outerShdw blurRad="38100" dist="38100" dir="2700000" algn="tl">
                    <a:srgbClr val="000000">
                      <a:alpha val="43137"/>
                    </a:srgbClr>
                  </a:outerShdw>
                </a:effectLst>
              </a:rPr>
              <a:t>Basic Logic Gates</a:t>
            </a:r>
            <a:endParaRPr lang="en-US" dirty="0">
              <a:effectLst>
                <a:outerShdw blurRad="38100" dist="38100" dir="2700000" algn="tl">
                  <a:srgbClr val="000000">
                    <a:alpha val="43137"/>
                  </a:srgbClr>
                </a:outerShdw>
              </a:effectLst>
            </a:endParaRPr>
          </a:p>
        </p:txBody>
      </p:sp>
      <p:pic>
        <p:nvPicPr>
          <p:cNvPr id="8" name="Picture 7" descr="f1.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9412" t="6364" r="12941" b="13636"/>
              <a:stretch>
                <a:fillRect/>
              </a:stretch>
            </p:blipFill>
          </mc:Choice>
          <mc:Fallback>
            <p:blipFill>
              <a:blip r:embed="rId4"/>
              <a:srcRect l="9412" t="6364" r="12941" b="13636"/>
              <a:stretch>
                <a:fillRect/>
              </a:stretch>
            </p:blipFill>
          </mc:Fallback>
        </mc:AlternateContent>
        <p:spPr>
          <a:xfrm>
            <a:off x="3886200" y="0"/>
            <a:ext cx="5143468" cy="6858000"/>
          </a:xfrm>
          <a:prstGeom prst="rect">
            <a:avLst/>
          </a:prstGeom>
        </p:spPr>
      </p:pic>
    </p:spTree>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81000" y="1524000"/>
            <a:ext cx="3255264" cy="1162050"/>
          </a:xfrm>
        </p:spPr>
        <p:txBody>
          <a:bodyPr/>
          <a:lstStyle/>
          <a:p>
            <a:pPr algn="ctr"/>
            <a:r>
              <a:rPr lang="en-US" dirty="0" smtClean="0">
                <a:effectLst>
                  <a:outerShdw blurRad="38100" dist="38100" dir="2700000" algn="tl">
                    <a:srgbClr val="000000">
                      <a:alpha val="43137"/>
                    </a:srgbClr>
                  </a:outerShdw>
                </a:effectLst>
              </a:rPr>
              <a:t>Uses of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NAND Gates</a:t>
            </a:r>
            <a:endParaRPr lang="en-US" dirty="0">
              <a:effectLst>
                <a:outerShdw blurRad="38100" dist="38100" dir="2700000" algn="tl">
                  <a:srgbClr val="000000">
                    <a:alpha val="43137"/>
                  </a:srgbClr>
                </a:outerShdw>
              </a:effectLst>
            </a:endParaRPr>
          </a:p>
        </p:txBody>
      </p:sp>
      <p:pic>
        <p:nvPicPr>
          <p:cNvPr id="7" name="Picture 6" descr="f2.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20000" t="11818" r="16471" b="27273"/>
              <a:stretch>
                <a:fillRect/>
              </a:stretch>
            </p:blipFill>
          </mc:Choice>
          <mc:Fallback>
            <p:blipFill>
              <a:blip r:embed="rId4"/>
              <a:srcRect l="20000" t="11818" r="16471" b="27273"/>
              <a:stretch>
                <a:fillRect/>
              </a:stretch>
            </p:blipFill>
          </mc:Fallback>
        </mc:AlternateContent>
        <p:spPr>
          <a:xfrm>
            <a:off x="3810000" y="228600"/>
            <a:ext cx="5158910" cy="6400800"/>
          </a:xfrm>
          <a:prstGeom prst="rect">
            <a:avLst/>
          </a:prstGeom>
        </p:spPr>
      </p:pic>
    </p:spTree>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1524000"/>
            <a:ext cx="3255264" cy="1162050"/>
          </a:xfrm>
        </p:spPr>
        <p:txBody>
          <a:bodyPr/>
          <a:lstStyle/>
          <a:p>
            <a:pPr algn="ctr"/>
            <a:r>
              <a:rPr lang="en-US" dirty="0" smtClean="0">
                <a:effectLst>
                  <a:outerShdw blurRad="38100" dist="38100" dir="2700000" algn="tl">
                    <a:srgbClr val="000000">
                      <a:alpha val="43137"/>
                    </a:srgbClr>
                  </a:outerShdw>
                </a:effectLst>
              </a:rPr>
              <a:t>Uses of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NOR Gates</a:t>
            </a:r>
            <a:endParaRPr lang="en-US" dirty="0">
              <a:effectLst>
                <a:outerShdw blurRad="38100" dist="38100" dir="2700000" algn="tl">
                  <a:srgbClr val="000000">
                    <a:alpha val="43137"/>
                  </a:srgbClr>
                </a:outerShdw>
              </a:effectLst>
            </a:endParaRPr>
          </a:p>
        </p:txBody>
      </p:sp>
      <p:pic>
        <p:nvPicPr>
          <p:cNvPr id="4" name="Picture 3" descr="f3.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20000" t="12727" r="15294" b="27273"/>
              <a:stretch>
                <a:fillRect/>
              </a:stretch>
            </p:blipFill>
          </mc:Choice>
          <mc:Fallback>
            <p:blipFill>
              <a:blip r:embed="rId4"/>
              <a:srcRect l="20000" t="12727" r="15294" b="27273"/>
              <a:stretch>
                <a:fillRect/>
              </a:stretch>
            </p:blipFill>
          </mc:Fallback>
        </mc:AlternateContent>
        <p:spPr>
          <a:xfrm>
            <a:off x="3733800" y="121919"/>
            <a:ext cx="5410200" cy="6492285"/>
          </a:xfrm>
          <a:prstGeom prst="rect">
            <a:avLst/>
          </a:prstGeom>
        </p:spPr>
      </p:pic>
    </p:spTree>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2236</TotalTime>
  <Words>9283</Words>
  <Application>Microsoft Office PowerPoint</Application>
  <PresentationFormat>On-screen Show (4:3)</PresentationFormat>
  <Paragraphs>510</Paragraphs>
  <Slides>59</Slides>
  <Notes>59</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3</vt:i4>
      </vt:variant>
      <vt:variant>
        <vt:lpstr>Slide Titles</vt:lpstr>
      </vt:variant>
      <vt:variant>
        <vt:i4>59</vt:i4>
      </vt:variant>
    </vt:vector>
  </HeadingPairs>
  <TitlesOfParts>
    <vt:vector size="68" baseType="lpstr">
      <vt:lpstr>ＭＳ Ｐゴシック</vt:lpstr>
      <vt:lpstr>Arial</vt:lpstr>
      <vt:lpstr>Rockwell</vt:lpstr>
      <vt:lpstr>Times New Roman</vt:lpstr>
      <vt:lpstr>Wingdings</vt:lpstr>
      <vt:lpstr>Advantage</vt:lpstr>
      <vt:lpstr>Document</vt:lpstr>
      <vt:lpstr>CorelDRAW X3 Graphic</vt:lpstr>
      <vt:lpstr>CorelDRAW 12.0 Graphic</vt:lpstr>
      <vt:lpstr>William Stallings  Computer Organization  and Architecture 9th Edition</vt:lpstr>
      <vt:lpstr>Chapter 11</vt:lpstr>
      <vt:lpstr>Boolean Algebra</vt:lpstr>
      <vt:lpstr>Boolean Variables and Operations</vt:lpstr>
      <vt:lpstr>Table 11.1 Boolean Operators</vt:lpstr>
      <vt:lpstr>Table 11.2 Basic Identities of Boolean Algebra</vt:lpstr>
      <vt:lpstr>Basic Logic Gates</vt:lpstr>
      <vt:lpstr>Uses of  NAND Gates</vt:lpstr>
      <vt:lpstr>Uses of  NOR Gates</vt:lpstr>
      <vt:lpstr>Combinational Circuit</vt:lpstr>
      <vt:lpstr>Boolean Function of Three Variables</vt:lpstr>
      <vt:lpstr>Sum-of-Products Implementation of Table 11.3</vt:lpstr>
      <vt:lpstr>Product-of-Sums Implementation of Table 11.3</vt:lpstr>
      <vt:lpstr>Algebraic Simplification</vt:lpstr>
      <vt:lpstr>Karnaugh Map</vt:lpstr>
      <vt:lpstr>PowerPoint Presentation</vt:lpstr>
      <vt:lpstr>PowerPoint Presentation</vt:lpstr>
      <vt:lpstr>Table 11.4  Truth Table for the One-Digit Packed Decimal Incrementer</vt:lpstr>
      <vt:lpstr>PowerPoint Presentation</vt:lpstr>
      <vt:lpstr>Table 11.5 First Stage of Quine-McCluskey Method</vt:lpstr>
      <vt:lpstr>Table 11.6 Last Stage of Quine-McCluskey Method</vt:lpstr>
      <vt:lpstr>NAND and NOR Implementations</vt:lpstr>
      <vt:lpstr>Multiplexers</vt:lpstr>
      <vt:lpstr>4-to-1  Multiplexer Truth Table</vt:lpstr>
      <vt:lpstr>Multiplexer Input to Program Counter</vt:lpstr>
      <vt:lpstr>Decoders</vt:lpstr>
      <vt:lpstr>Address Decoding</vt:lpstr>
      <vt:lpstr>Implementation of a Demultiplexer Using a Decoder</vt:lpstr>
      <vt:lpstr>Read-Only Memory (ROM)</vt:lpstr>
      <vt:lpstr>Truth Table for a ROM</vt:lpstr>
      <vt:lpstr>Binary Addition Truth Tables</vt:lpstr>
      <vt:lpstr>4-Bit Adder</vt:lpstr>
      <vt:lpstr>Implementation of an Adder</vt:lpstr>
      <vt:lpstr>Construction of a 32-Bit Adder Using 8-Bit Adders</vt:lpstr>
      <vt:lpstr>Sequential Circuit</vt:lpstr>
      <vt:lpstr>Flip-Flops</vt:lpstr>
      <vt:lpstr>The S-R Latch</vt:lpstr>
      <vt:lpstr>NOR S-R Latch Timing Diagram</vt:lpstr>
      <vt:lpstr>Table 11.10   The S-R Latch </vt:lpstr>
      <vt:lpstr>Clocked S-R Flip-Flop</vt:lpstr>
      <vt:lpstr>D Flip-Flop</vt:lpstr>
      <vt:lpstr>J-K Flip Flop</vt:lpstr>
      <vt:lpstr>Basic Flip-Flops</vt:lpstr>
      <vt:lpstr>Parallel Register</vt:lpstr>
      <vt:lpstr>5-Bit Shift Register</vt:lpstr>
      <vt:lpstr>Counter</vt:lpstr>
      <vt:lpstr>Ripple Counter</vt:lpstr>
      <vt:lpstr>Design of a Synchronous Counter</vt:lpstr>
      <vt:lpstr>Programmable  Logic  Devices (PLD) Terminology</vt:lpstr>
      <vt:lpstr>Programmable Logic Array (PLA)</vt:lpstr>
      <vt:lpstr>Structure of a  Field-Programmable  Gate Array  (FPGA)</vt:lpstr>
      <vt:lpstr>Simple FPGA Logic Block</vt:lpstr>
      <vt:lpstr>Summary</vt:lpstr>
      <vt:lpstr>Key terms</vt:lpstr>
      <vt:lpstr>Homework</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Addressing Modes</dc:title>
  <dc:creator>Adrian &amp; Wendy</dc:creator>
  <cp:lastModifiedBy>Son Hoang Xuan</cp:lastModifiedBy>
  <cp:revision>68</cp:revision>
  <dcterms:created xsi:type="dcterms:W3CDTF">2012-07-06T21:45:51Z</dcterms:created>
  <dcterms:modified xsi:type="dcterms:W3CDTF">2017-10-18T08:06:06Z</dcterms:modified>
</cp:coreProperties>
</file>