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8"/>
  </p:notesMasterIdLst>
  <p:handoutMasterIdLst>
    <p:handoutMasterId r:id="rId39"/>
  </p:handoutMasterIdLst>
  <p:sldIdLst>
    <p:sldId id="299" r:id="rId2"/>
    <p:sldId id="300" r:id="rId3"/>
    <p:sldId id="257" r:id="rId4"/>
    <p:sldId id="302" r:id="rId5"/>
    <p:sldId id="258" r:id="rId6"/>
    <p:sldId id="259" r:id="rId7"/>
    <p:sldId id="260" r:id="rId8"/>
    <p:sldId id="261" r:id="rId9"/>
    <p:sldId id="262" r:id="rId10"/>
    <p:sldId id="263" r:id="rId11"/>
    <p:sldId id="264" r:id="rId12"/>
    <p:sldId id="269" r:id="rId13"/>
    <p:sldId id="303" r:id="rId14"/>
    <p:sldId id="304" r:id="rId15"/>
    <p:sldId id="305" r:id="rId16"/>
    <p:sldId id="273" r:id="rId17"/>
    <p:sldId id="308" r:id="rId18"/>
    <p:sldId id="309" r:id="rId19"/>
    <p:sldId id="274" r:id="rId20"/>
    <p:sldId id="310" r:id="rId21"/>
    <p:sldId id="275" r:id="rId22"/>
    <p:sldId id="276" r:id="rId23"/>
    <p:sldId id="290" r:id="rId24"/>
    <p:sldId id="311" r:id="rId25"/>
    <p:sldId id="277" r:id="rId26"/>
    <p:sldId id="278" r:id="rId27"/>
    <p:sldId id="279" r:id="rId28"/>
    <p:sldId id="280" r:id="rId29"/>
    <p:sldId id="291" r:id="rId30"/>
    <p:sldId id="312" r:id="rId31"/>
    <p:sldId id="313" r:id="rId32"/>
    <p:sldId id="292" r:id="rId33"/>
    <p:sldId id="293" r:id="rId34"/>
    <p:sldId id="301" r:id="rId35"/>
    <p:sldId id="319" r:id="rId36"/>
    <p:sldId id="318" r:id="rId37"/>
  </p:sldIdLst>
  <p:sldSz cx="9144000" cy="6858000" type="screen4x3"/>
  <p:notesSz cx="6858000" cy="9144000"/>
  <p:custDataLst>
    <p:tags r:id="rId40"/>
  </p:custData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0" autoAdjust="0"/>
    <p:restoredTop sz="94920" autoAdjust="0"/>
  </p:normalViewPr>
  <p:slideViewPr>
    <p:cSldViewPr>
      <p:cViewPr varScale="1">
        <p:scale>
          <a:sx n="68" d="100"/>
          <a:sy n="68" d="100"/>
        </p:scale>
        <p:origin x="1230"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9.xml"/><Relationship Id="rId18" Type="http://schemas.openxmlformats.org/officeDocument/2006/relationships/slide" Target="slides/slide27.xml"/><Relationship Id="rId3" Type="http://schemas.openxmlformats.org/officeDocument/2006/relationships/slide" Target="slides/slide5.xml"/><Relationship Id="rId21" Type="http://schemas.openxmlformats.org/officeDocument/2006/relationships/slide" Target="slides/slide35.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5.xml"/><Relationship Id="rId20"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2.xml"/><Relationship Id="rId19" Type="http://schemas.openxmlformats.org/officeDocument/2006/relationships/slide" Target="slides/slide28.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21.xml"/><Relationship Id="rId22"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Operation code (opcode)</a:t>
          </a:r>
          <a:endParaRPr lang="en-US"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7D922780-158D-2048-992F-287136E867F2}">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Specifies the operation to be performed.  The operation is specified by a binary code, known as the operation code, or </a:t>
          </a:r>
          <a:r>
            <a:rPr lang="en-US" i="1" dirty="0" smtClean="0">
              <a:effectLst>
                <a:outerShdw blurRad="38100" dist="38100" dir="2700000" algn="tl">
                  <a:srgbClr val="000000">
                    <a:alpha val="43137"/>
                  </a:srgbClr>
                </a:outerShdw>
              </a:effectLst>
            </a:rPr>
            <a:t>opcode</a:t>
          </a:r>
          <a:endParaRPr lang="en-US" i="1" dirty="0">
            <a:effectLst>
              <a:outerShdw blurRad="38100" dist="38100" dir="2700000" algn="tl">
                <a:srgbClr val="000000">
                  <a:alpha val="43137"/>
                </a:srgbClr>
              </a:outerShdw>
            </a:effectLst>
          </a:endParaRPr>
        </a:p>
      </dgm:t>
    </dgm:pt>
    <dgm:pt modelId="{7F0927FB-58E9-B349-B36E-D16261DC5453}" type="parTrans" cxnId="{F8DC2054-7265-B84A-A2FC-FE4649519F28}">
      <dgm:prSet/>
      <dgm:spPr/>
      <dgm:t>
        <a:bodyPr/>
        <a:lstStyle/>
        <a:p>
          <a:endParaRPr lang="en-US"/>
        </a:p>
      </dgm:t>
    </dgm:pt>
    <dgm:pt modelId="{AB1348F8-8BB8-924C-A316-C5BFE78F34D6}" type="sibTrans" cxnId="{F8DC2054-7265-B84A-A2FC-FE4649519F28}">
      <dgm:prSet/>
      <dgm:spPr/>
      <dgm:t>
        <a:bodyPr/>
        <a:lstStyle/>
        <a:p>
          <a:endParaRPr lang="en-US"/>
        </a:p>
      </dgm:t>
    </dgm:pt>
    <dgm:pt modelId="{C4BB8BEE-EB7D-0846-A9C7-C44EEB59F3D3}">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Source operand reference</a:t>
          </a:r>
          <a:endParaRPr lang="en-US" dirty="0">
            <a:effectLst>
              <a:outerShdw blurRad="38100" dist="38100" dir="2700000" algn="tl">
                <a:srgbClr val="000000">
                  <a:alpha val="43137"/>
                </a:srgbClr>
              </a:outerShdw>
            </a:effectLst>
          </a:endParaRP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The operation may involve one or more source operands, that is, operands that are inputs for the operation</a:t>
          </a:r>
          <a:endParaRPr lang="en-US" dirty="0">
            <a:effectLst>
              <a:outerShdw blurRad="38100" dist="38100" dir="2700000" algn="tl">
                <a:srgbClr val="000000">
                  <a:alpha val="43137"/>
                </a:srgbClr>
              </a:outerShdw>
            </a:effectLst>
          </a:endParaRP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Result operand reference</a:t>
          </a:r>
          <a:endParaRPr lang="en-US" dirty="0">
            <a:effectLst>
              <a:outerShdw blurRad="38100" dist="38100" dir="2700000" algn="tl">
                <a:srgbClr val="000000">
                  <a:alpha val="43137"/>
                </a:srgbClr>
              </a:outerShdw>
            </a:effectLst>
          </a:endParaRP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The operation may produce a result</a:t>
          </a:r>
          <a:endParaRPr lang="en-US" dirty="0">
            <a:effectLst>
              <a:outerShdw blurRad="38100" dist="38100" dir="2700000" algn="tl">
                <a:srgbClr val="000000">
                  <a:alpha val="43137"/>
                </a:srgbClr>
              </a:outerShdw>
            </a:effectLst>
          </a:endParaRP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dirty="0" smtClean="0"/>
            <a:t>Next instruction reference</a:t>
          </a:r>
          <a:endParaRPr lang="en-US" dirty="0"/>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dgm:spPr>
        <a:ln>
          <a:solidFill>
            <a:schemeClr val="accent1"/>
          </a:solidFill>
        </a:ln>
      </dgm:spPr>
      <dgm:t>
        <a:bodyPr/>
        <a:lstStyle/>
        <a:p>
          <a:pPr rtl="0"/>
          <a:r>
            <a:rPr lang="en-US" dirty="0" smtClean="0"/>
            <a:t>This tells the processor where to fetch the next instruction after the execution of this instruction is complete</a:t>
          </a:r>
          <a:endParaRPr lang="en-US" dirty="0"/>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t>
        <a:bodyPr/>
        <a:lstStyle/>
        <a:p>
          <a:endParaRPr lang="en-US"/>
        </a:p>
      </dgm:t>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dgm:presLayoutVars>
          <dgm:chMax val="0"/>
          <dgm:chPref val="0"/>
          <dgm:bulletEnabled val="1"/>
        </dgm:presLayoutVars>
      </dgm:prSet>
      <dgm:spPr/>
      <dgm:t>
        <a:bodyPr/>
        <a:lstStyle/>
        <a:p>
          <a:endParaRPr lang="en-US"/>
        </a:p>
      </dgm:t>
    </dgm:pt>
    <dgm:pt modelId="{06F2B317-5110-B94C-84A1-22E01F7471D3}" type="pres">
      <dgm:prSet presAssocID="{261E22A2-90B9-FB48-BF8F-6FEF9FCC7BE4}" presName="quad2" presStyleLbl="node1" presStyleIdx="1" presStyleCnt="4">
        <dgm:presLayoutVars>
          <dgm:chMax val="0"/>
          <dgm:chPref val="0"/>
          <dgm:bulletEnabled val="1"/>
        </dgm:presLayoutVars>
      </dgm:prSet>
      <dgm:spPr/>
      <dgm:t>
        <a:bodyPr/>
        <a:lstStyle/>
        <a:p>
          <a:endParaRPr lang="en-US"/>
        </a:p>
      </dgm:t>
    </dgm:pt>
    <dgm:pt modelId="{5CED3117-5997-9241-ACAE-C2B634ACBCD2}" type="pres">
      <dgm:prSet presAssocID="{261E22A2-90B9-FB48-BF8F-6FEF9FCC7BE4}" presName="quad3" presStyleLbl="node1" presStyleIdx="2" presStyleCnt="4">
        <dgm:presLayoutVars>
          <dgm:chMax val="0"/>
          <dgm:chPref val="0"/>
          <dgm:bulletEnabled val="1"/>
        </dgm:presLayoutVars>
      </dgm:prSet>
      <dgm:spPr/>
      <dgm:t>
        <a:bodyPr/>
        <a:lstStyle/>
        <a:p>
          <a:endParaRPr lang="en-US"/>
        </a:p>
      </dgm:t>
    </dgm:pt>
    <dgm:pt modelId="{582D9E84-4A97-E646-B080-93B15AA28637}" type="pres">
      <dgm:prSet presAssocID="{261E22A2-90B9-FB48-BF8F-6FEF9FCC7BE4}" presName="quad4" presStyleLbl="node1" presStyleIdx="3" presStyleCnt="4">
        <dgm:presLayoutVars>
          <dgm:chMax val="0"/>
          <dgm:chPref val="0"/>
          <dgm:bulletEnabled val="1"/>
        </dgm:presLayoutVars>
      </dgm:prSet>
      <dgm:spPr/>
      <dgm:t>
        <a:bodyPr/>
        <a:lstStyle/>
        <a:p>
          <a:endParaRPr lang="en-US"/>
        </a:p>
      </dgm:t>
    </dgm:pt>
  </dgm:ptLst>
  <dgm:cxnLst>
    <dgm:cxn modelId="{BAA332A5-B8A1-454A-9B44-A9A32A840C99}" type="presOf" srcId="{94D29F10-0483-344A-B0D7-0C855F728A30}" destId="{5CED3117-5997-9241-ACAE-C2B634ACBCD2}" srcOrd="0" destOrd="1" presId="urn:microsoft.com/office/officeart/2005/8/layout/matrix3"/>
    <dgm:cxn modelId="{00CBD6E0-583B-0C44-A165-51D23B4A0DEB}" type="presOf" srcId="{C4BB8BEE-EB7D-0846-A9C7-C44EEB59F3D3}" destId="{06F2B317-5110-B94C-84A1-22E01F7471D3}" srcOrd="0" destOrd="0" presId="urn:microsoft.com/office/officeart/2005/8/layout/matrix3"/>
    <dgm:cxn modelId="{88F17291-5B41-8149-AE5B-DFFC12442E2A}" type="presOf" srcId="{261E22A2-90B9-FB48-BF8F-6FEF9FCC7BE4}" destId="{FFEE5E74-89DD-BA44-B959-B3095E174164}" srcOrd="0" destOrd="0" presId="urn:microsoft.com/office/officeart/2005/8/layout/matrix3"/>
    <dgm:cxn modelId="{49FF2042-1B69-CF43-A4E3-0B9A8BE8FD97}" srcId="{F38777FB-598A-3648-8B86-30E6E6B22579}" destId="{F568A796-D867-C944-AE1E-4DDE813BC9C5}" srcOrd="0" destOrd="0" parTransId="{4C70E0D9-3853-DD47-9895-E01A2B99350B}" sibTransId="{E5BBAD8B-7D55-7D42-AF13-FFF16A14EDCC}"/>
    <dgm:cxn modelId="{50DC1AD1-53EF-DD40-A03C-D302169C49C1}" type="presOf" srcId="{50A7ACD3-A3B8-FA4A-8AD8-4D6DD621AE48}" destId="{DCEE7AE8-9E5C-ED45-92E4-EE8750C104A9}" srcOrd="0" destOrd="0" presId="urn:microsoft.com/office/officeart/2005/8/layout/matrix3"/>
    <dgm:cxn modelId="{E4ABB12B-883F-3046-B74E-0D4D13F57422}" type="presOf" srcId="{D6EAFD71-2559-DD46-B5AE-F24E40817B7B}" destId="{06F2B317-5110-B94C-84A1-22E01F7471D3}" srcOrd="0" destOrd="1" presId="urn:microsoft.com/office/officeart/2005/8/layout/matrix3"/>
    <dgm:cxn modelId="{5739B111-B5BD-4042-80AC-2A320F37074B}" type="presOf" srcId="{F38777FB-598A-3648-8B86-30E6E6B22579}" destId="{582D9E84-4A97-E646-B080-93B15AA28637}" srcOrd="0" destOrd="0" presId="urn:microsoft.com/office/officeart/2005/8/layout/matrix3"/>
    <dgm:cxn modelId="{831B443B-B57D-E540-96B0-378CC542DC74}" type="presOf" srcId="{DD443413-86E1-D84B-BA27-B7A0F8752637}" destId="{5CED3117-5997-9241-ACAE-C2B634ACBCD2}" srcOrd="0" destOrd="0" presId="urn:microsoft.com/office/officeart/2005/8/layout/matrix3"/>
    <dgm:cxn modelId="{912F31BB-8D06-1C41-9B2C-815258A15562}" type="presOf" srcId="{F568A796-D867-C944-AE1E-4DDE813BC9C5}" destId="{582D9E84-4A97-E646-B080-93B15AA28637}" srcOrd="0" destOrd="1" presId="urn:microsoft.com/office/officeart/2005/8/layout/matrix3"/>
    <dgm:cxn modelId="{EC2CFDD9-5A18-1E4B-87B6-165A41D77E16}" srcId="{261E22A2-90B9-FB48-BF8F-6FEF9FCC7BE4}" destId="{C4BB8BEE-EB7D-0846-A9C7-C44EEB59F3D3}" srcOrd="1" destOrd="0" parTransId="{F79D9D37-8DDE-D246-835F-792DB68E57A5}" sibTransId="{952290C2-8093-3644-88BE-166CCE775557}"/>
    <dgm:cxn modelId="{D8C722F9-E9C4-5443-9363-171827E85236}" type="presOf" srcId="{7D922780-158D-2048-992F-287136E867F2}" destId="{DCEE7AE8-9E5C-ED45-92E4-EE8750C104A9}" srcOrd="0" destOrd="1"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215CB1BF-18C7-DF4C-A2D7-8CBE26165B95}" srcId="{C4BB8BEE-EB7D-0846-A9C7-C44EEB59F3D3}" destId="{D6EAFD71-2559-DD46-B5AE-F24E40817B7B}" srcOrd="0" destOrd="0" parTransId="{BCA01FB3-E773-8C40-A3DA-CE5092230B3F}" sibTransId="{D7715C3A-5DD1-2A47-B4E7-1D41598556FA}"/>
    <dgm:cxn modelId="{F5CE5B0D-27C6-4942-90E7-A0C9A8E635AD}" srcId="{261E22A2-90B9-FB48-BF8F-6FEF9FCC7BE4}" destId="{DD443413-86E1-D84B-BA27-B7A0F8752637}" srcOrd="2" destOrd="0" parTransId="{3048043A-9026-D643-959A-4106DF7EC59E}" sibTransId="{ED5727C5-E43B-0F49-B70D-8F542CDDC6EE}"/>
    <dgm:cxn modelId="{717E15FF-AF47-184C-A096-0EC916DADF42}" srcId="{261E22A2-90B9-FB48-BF8F-6FEF9FCC7BE4}" destId="{F38777FB-598A-3648-8B86-30E6E6B22579}" srcOrd="3" destOrd="0" parTransId="{B376F28E-9176-B047-92B0-A02F6DE1A7B2}" sibTransId="{AF7F1F25-5E9D-D34A-A47A-20357C8B33CE}"/>
    <dgm:cxn modelId="{F8DC2054-7265-B84A-A2FC-FE4649519F28}" srcId="{50A7ACD3-A3B8-FA4A-8AD8-4D6DD621AE48}" destId="{7D922780-158D-2048-992F-287136E867F2}" srcOrd="0" destOrd="0" parTransId="{7F0927FB-58E9-B349-B36E-D16261DC5453}" sibTransId="{AB1348F8-8BB8-924C-A316-C5BFE78F34D6}"/>
    <dgm:cxn modelId="{86D05794-9328-5449-822F-4A1A4555240E}" srcId="{DD443413-86E1-D84B-BA27-B7A0F8752637}" destId="{94D29F10-0483-344A-B0D7-0C855F728A30}" srcOrd="0" destOrd="0" parTransId="{0D24227B-B2D1-A94A-BF9C-AC2C04A891AF}" sibTransId="{EA315A40-AF87-6F4D-B4B2-85D94F420DAF}"/>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1"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dgm:spPr/>
      <dgm:t>
        <a:bodyPr/>
        <a:lstStyle/>
        <a:p>
          <a:pPr rtl="0"/>
          <a:r>
            <a:rPr lang="en-US" dirty="0" smtClean="0">
              <a:effectLst>
                <a:outerShdw blurRad="38100" dist="38100" dir="2700000" algn="tl">
                  <a:srgbClr val="000000">
                    <a:alpha val="43137"/>
                  </a:srgbClr>
                </a:outerShdw>
              </a:effectLst>
            </a:rPr>
            <a:t>Data processing</a:t>
          </a:r>
          <a:endParaRPr lang="en-US" dirty="0">
            <a:effectLst>
              <a:outerShdw blurRad="38100" dist="38100" dir="2700000" algn="tl">
                <a:srgbClr val="000000">
                  <a:alpha val="43137"/>
                </a:srgbClr>
              </a:outerShdw>
            </a:effectLst>
          </a:endParaRPr>
        </a:p>
      </dgm:t>
    </dgm:pt>
    <dgm:pt modelId="{F90608E3-C56D-D44F-9FED-A4B7D42D7016}" type="parTrans" cxnId="{8E8449E0-E943-3244-9DA5-586BEFAD2DDF}">
      <dgm:prSet/>
      <dgm:spPr/>
      <dgm:t>
        <a:bodyPr/>
        <a:lstStyle/>
        <a:p>
          <a:endParaRPr lang="en-US"/>
        </a:p>
      </dgm:t>
    </dgm:pt>
    <dgm:pt modelId="{0791B277-F27E-6A46-91BA-9CFF4A7A8948}" type="sibTrans" cxnId="{8E8449E0-E943-3244-9DA5-586BEFAD2DDF}">
      <dgm:prSet/>
      <dgm:spPr/>
      <dgm:t>
        <a:bodyPr/>
        <a:lstStyle/>
        <a:p>
          <a:endParaRPr lang="en-US"/>
        </a:p>
      </dgm:t>
    </dgm:pt>
    <dgm:pt modelId="{36AE9740-0372-0E42-8B0F-CFF54F99B649}">
      <dgm:prSet custT="1"/>
      <dgm:spPr/>
      <dgm:t>
        <a:bodyPr/>
        <a:lstStyle/>
        <a:p>
          <a:pPr rtl="0"/>
          <a:r>
            <a:rPr lang="en-US" sz="1000" dirty="0" smtClean="0"/>
            <a:t>Arithmetic instructions provide computational capabilities for processing numeric data</a:t>
          </a:r>
          <a:endParaRPr lang="en-US" sz="1000" dirty="0"/>
        </a:p>
      </dgm:t>
    </dgm:pt>
    <dgm:pt modelId="{67AEF1E2-B31E-1942-9127-7FE00EFE224D}" type="parTrans" cxnId="{FDFC9851-1380-E54D-95FF-BDDB86320532}">
      <dgm:prSet/>
      <dgm:spPr/>
      <dgm:t>
        <a:bodyPr/>
        <a:lstStyle/>
        <a:p>
          <a:endParaRPr lang="en-US"/>
        </a:p>
      </dgm:t>
    </dgm:pt>
    <dgm:pt modelId="{37208CC7-45B4-734F-8124-5A4F7684C9AE}" type="sibTrans" cxnId="{FDFC9851-1380-E54D-95FF-BDDB86320532}">
      <dgm:prSet/>
      <dgm:spPr/>
      <dgm:t>
        <a:bodyPr/>
        <a:lstStyle/>
        <a:p>
          <a:endParaRPr lang="en-US"/>
        </a:p>
      </dgm:t>
    </dgm:pt>
    <dgm:pt modelId="{A4477C0B-F329-1B48-B177-C96746E5C22A}">
      <dgm:prSet custT="1"/>
      <dgm:spPr/>
      <dgm:t>
        <a:bodyPr/>
        <a:lstStyle/>
        <a:p>
          <a:pPr rtl="0"/>
          <a:r>
            <a:rPr lang="en-US" sz="1000" dirty="0" smtClean="0"/>
            <a:t>Logic (Boolean) instructions operate on the bits of a word as bits rather than as numbers, thus they provide capabilities for processing any other type of data the user may wish to employ</a:t>
          </a:r>
          <a:endParaRPr lang="en-US" sz="1000" dirty="0"/>
        </a:p>
      </dgm:t>
    </dgm:pt>
    <dgm:pt modelId="{1E209E03-8253-984B-AE52-BE8538ED8178}" type="parTrans" cxnId="{983CD786-D9CB-CF42-A8F6-6D1741A17621}">
      <dgm:prSet/>
      <dgm:spPr/>
      <dgm:t>
        <a:bodyPr/>
        <a:lstStyle/>
        <a:p>
          <a:endParaRPr lang="en-US"/>
        </a:p>
      </dgm:t>
    </dgm:pt>
    <dgm:pt modelId="{968EFCF3-BEE2-2649-997F-68665AF3B38A}" type="sibTrans" cxnId="{983CD786-D9CB-CF42-A8F6-6D1741A17621}">
      <dgm:prSet/>
      <dgm:spPr/>
      <dgm:t>
        <a:bodyPr/>
        <a:lstStyle/>
        <a:p>
          <a:endParaRPr lang="en-US"/>
        </a:p>
      </dgm:t>
    </dgm:pt>
    <dgm:pt modelId="{AE9EDF8B-031D-7740-9496-75682D788ADA}">
      <dgm:prSet/>
      <dgm:spPr>
        <a:solidFill>
          <a:schemeClr val="accent4"/>
        </a:solidFill>
      </dgm:spPr>
      <dgm:t>
        <a:bodyPr/>
        <a:lstStyle/>
        <a:p>
          <a:pPr rtl="0"/>
          <a:r>
            <a:rPr lang="en-US" dirty="0" smtClean="0">
              <a:effectLst>
                <a:outerShdw blurRad="38100" dist="38100" dir="2700000" algn="tl">
                  <a:srgbClr val="000000">
                    <a:alpha val="43137"/>
                  </a:srgbClr>
                </a:outerShdw>
              </a:effectLst>
            </a:rPr>
            <a:t>Data storage</a:t>
          </a:r>
          <a:endParaRPr lang="en-US" dirty="0">
            <a:effectLst>
              <a:outerShdw blurRad="38100" dist="38100" dir="2700000" algn="tl">
                <a:srgbClr val="000000">
                  <a:alpha val="43137"/>
                </a:srgbClr>
              </a:outerShdw>
            </a:effectLst>
          </a:endParaRPr>
        </a:p>
      </dgm:t>
    </dgm:pt>
    <dgm:pt modelId="{2F092B45-6ADB-4446-A7FF-4B6F136AF5C3}" type="parTrans" cxnId="{1F02613C-5B87-A94E-9140-04DA3448D363}">
      <dgm:prSet/>
      <dgm:spPr/>
      <dgm:t>
        <a:bodyPr/>
        <a:lstStyle/>
        <a:p>
          <a:endParaRPr lang="en-US"/>
        </a:p>
      </dgm:t>
    </dgm:pt>
    <dgm:pt modelId="{BD930FAB-82D7-F44D-9733-F2543B4B9FF0}" type="sibTrans" cxnId="{1F02613C-5B87-A94E-9140-04DA3448D363}">
      <dgm:prSet/>
      <dgm:spPr/>
      <dgm:t>
        <a:bodyPr/>
        <a:lstStyle/>
        <a:p>
          <a:endParaRPr lang="en-US"/>
        </a:p>
      </dgm:t>
    </dgm:pt>
    <dgm:pt modelId="{2BBD1421-AEA3-E34C-8292-A335324D512C}">
      <dgm:prSet/>
      <dgm:spPr/>
      <dgm:t>
        <a:bodyPr/>
        <a:lstStyle/>
        <a:p>
          <a:pPr rtl="0"/>
          <a:r>
            <a:rPr lang="en-US" dirty="0" smtClean="0"/>
            <a:t>Movement of data into or out of register and or memory locations</a:t>
          </a:r>
          <a:endParaRPr lang="en-US" dirty="0"/>
        </a:p>
      </dgm:t>
    </dgm:pt>
    <dgm:pt modelId="{3DEFB431-A54A-7145-990E-EC4A48C1A3C0}" type="parTrans" cxnId="{0412D97A-D2FE-F54B-95EE-A356B47B7DB9}">
      <dgm:prSet/>
      <dgm:spPr/>
      <dgm:t>
        <a:bodyPr/>
        <a:lstStyle/>
        <a:p>
          <a:endParaRPr lang="en-US"/>
        </a:p>
      </dgm:t>
    </dgm:pt>
    <dgm:pt modelId="{4F162E8C-7511-1548-B473-479D3797BC7F}" type="sibTrans" cxnId="{0412D97A-D2FE-F54B-95EE-A356B47B7DB9}">
      <dgm:prSet/>
      <dgm:spPr/>
      <dgm:t>
        <a:bodyPr/>
        <a:lstStyle/>
        <a:p>
          <a:endParaRPr lang="en-US"/>
        </a:p>
      </dgm:t>
    </dgm:pt>
    <dgm:pt modelId="{B251DF42-B0EB-7A49-8C44-BDB17AF4475C}">
      <dgm:prSet/>
      <dgm:spPr/>
      <dgm:t>
        <a:bodyPr/>
        <a:lstStyle/>
        <a:p>
          <a:pPr rtl="0"/>
          <a:r>
            <a:rPr lang="en-US" dirty="0" smtClean="0">
              <a:effectLst>
                <a:outerShdw blurRad="38100" dist="38100" dir="2700000" algn="tl">
                  <a:srgbClr val="000000">
                    <a:alpha val="43137"/>
                  </a:srgbClr>
                </a:outerShdw>
              </a:effectLst>
            </a:rPr>
            <a:t>Data movement</a:t>
          </a:r>
          <a:endParaRPr lang="en-US" dirty="0">
            <a:effectLst>
              <a:outerShdw blurRad="38100" dist="38100" dir="2700000" algn="tl">
                <a:srgbClr val="000000">
                  <a:alpha val="43137"/>
                </a:srgbClr>
              </a:outerShdw>
            </a:effectLst>
          </a:endParaRPr>
        </a:p>
      </dgm:t>
    </dgm:pt>
    <dgm:pt modelId="{AC9F7E3A-4A9C-2B40-82F0-57E10223D6D5}" type="parTrans" cxnId="{810352ED-E3DD-0548-89D5-A5CAF37D99A9}">
      <dgm:prSet/>
      <dgm:spPr/>
      <dgm:t>
        <a:bodyPr/>
        <a:lstStyle/>
        <a:p>
          <a:endParaRPr lang="en-US"/>
        </a:p>
      </dgm:t>
    </dgm:pt>
    <dgm:pt modelId="{51004CD5-1BB8-0447-8B24-F5D34F2E0B87}" type="sibTrans" cxnId="{810352ED-E3DD-0548-89D5-A5CAF37D99A9}">
      <dgm:prSet/>
      <dgm:spPr/>
      <dgm:t>
        <a:bodyPr/>
        <a:lstStyle/>
        <a:p>
          <a:endParaRPr lang="en-US"/>
        </a:p>
      </dgm:t>
    </dgm:pt>
    <dgm:pt modelId="{1AE39B25-E452-4946-B133-B3258ED3C595}">
      <dgm:prSet/>
      <dgm:spPr/>
      <dgm:t>
        <a:bodyPr/>
        <a:lstStyle/>
        <a:p>
          <a:pPr rtl="0"/>
          <a:r>
            <a:rPr lang="en-US" dirty="0" smtClean="0"/>
            <a:t>I/O instructions are needed to transfer programs and data into memory and the results of computations back out to the user</a:t>
          </a:r>
          <a:endParaRPr lang="en-US" dirty="0"/>
        </a:p>
      </dgm:t>
    </dgm:pt>
    <dgm:pt modelId="{5FBA671F-6111-9B41-B63F-0BEE04E2C2A9}" type="parTrans" cxnId="{950E87F8-4D7F-FE49-B46D-F6B2B2FF623E}">
      <dgm:prSet/>
      <dgm:spPr/>
      <dgm:t>
        <a:bodyPr/>
        <a:lstStyle/>
        <a:p>
          <a:endParaRPr lang="en-US"/>
        </a:p>
      </dgm:t>
    </dgm:pt>
    <dgm:pt modelId="{CE0AA7E2-62FA-D544-8DD2-AAFAFBAB93F4}" type="sibTrans" cxnId="{950E87F8-4D7F-FE49-B46D-F6B2B2FF623E}">
      <dgm:prSet/>
      <dgm:spPr/>
      <dgm:t>
        <a:bodyPr/>
        <a:lstStyle/>
        <a:p>
          <a:endParaRPr lang="en-US"/>
        </a:p>
      </dgm:t>
    </dgm:pt>
    <dgm:pt modelId="{3FBA8F48-CCC3-124D-B715-4C360C50EE41}">
      <dgm:prSet/>
      <dgm:spPr>
        <a:solidFill>
          <a:schemeClr val="accent4"/>
        </a:solidFill>
      </dgm:spPr>
      <dgm:t>
        <a:bodyPr/>
        <a:lstStyle/>
        <a:p>
          <a:pPr rtl="0"/>
          <a:r>
            <a:rPr lang="en-US" dirty="0" smtClean="0">
              <a:effectLst>
                <a:outerShdw blurRad="38100" dist="38100" dir="2700000" algn="tl">
                  <a:srgbClr val="000000">
                    <a:alpha val="43137"/>
                  </a:srgbClr>
                </a:outerShdw>
              </a:effectLst>
            </a:rPr>
            <a:t>Control</a:t>
          </a:r>
          <a:endParaRPr lang="en-US" dirty="0">
            <a:effectLst>
              <a:outerShdw blurRad="38100" dist="38100" dir="2700000" algn="tl">
                <a:srgbClr val="000000">
                  <a:alpha val="43137"/>
                </a:srgbClr>
              </a:outerShdw>
            </a:effectLst>
          </a:endParaRPr>
        </a:p>
      </dgm:t>
    </dgm:pt>
    <dgm:pt modelId="{17A66A4C-1942-114A-867B-D666B7BF6115}" type="parTrans" cxnId="{8830C5D0-8859-0349-9EFE-18FBB4F69A58}">
      <dgm:prSet/>
      <dgm:spPr/>
      <dgm:t>
        <a:bodyPr/>
        <a:lstStyle/>
        <a:p>
          <a:endParaRPr lang="en-US"/>
        </a:p>
      </dgm:t>
    </dgm:pt>
    <dgm:pt modelId="{1235357D-B41D-1F45-87E1-0CBD5730F045}" type="sibTrans" cxnId="{8830C5D0-8859-0349-9EFE-18FBB4F69A58}">
      <dgm:prSet/>
      <dgm:spPr/>
      <dgm:t>
        <a:bodyPr/>
        <a:lstStyle/>
        <a:p>
          <a:endParaRPr lang="en-US"/>
        </a:p>
      </dgm:t>
    </dgm:pt>
    <dgm:pt modelId="{1C606FAD-E531-2A40-B173-5106AD6C3FA2}">
      <dgm:prSet/>
      <dgm:spPr/>
      <dgm:t>
        <a:bodyPr/>
        <a:lstStyle/>
        <a:p>
          <a:pPr rtl="0"/>
          <a:r>
            <a:rPr lang="en-US" dirty="0" smtClean="0"/>
            <a:t>Test instructions are used to test the value of a data word or the status of a computation</a:t>
          </a:r>
          <a:endParaRPr lang="en-US" dirty="0"/>
        </a:p>
      </dgm:t>
    </dgm:pt>
    <dgm:pt modelId="{28539DA5-DF62-0744-9F61-A0491270913A}" type="parTrans" cxnId="{F63C1305-CB71-AF49-9903-0F9F3527E3DD}">
      <dgm:prSet/>
      <dgm:spPr/>
      <dgm:t>
        <a:bodyPr/>
        <a:lstStyle/>
        <a:p>
          <a:endParaRPr lang="en-US"/>
        </a:p>
      </dgm:t>
    </dgm:pt>
    <dgm:pt modelId="{9612D6A2-38ED-D34A-BCE3-BB232E162F00}" type="sibTrans" cxnId="{F63C1305-CB71-AF49-9903-0F9F3527E3DD}">
      <dgm:prSet/>
      <dgm:spPr/>
      <dgm:t>
        <a:bodyPr/>
        <a:lstStyle/>
        <a:p>
          <a:endParaRPr lang="en-US"/>
        </a:p>
      </dgm:t>
    </dgm:pt>
    <dgm:pt modelId="{B22073FC-6737-1444-940C-46119CB67413}">
      <dgm:prSet/>
      <dgm:spPr/>
      <dgm:t>
        <a:bodyPr/>
        <a:lstStyle/>
        <a:p>
          <a:pPr rtl="0"/>
          <a:r>
            <a:rPr lang="en-US" dirty="0" smtClean="0"/>
            <a:t>Branch instructions are used to branch to a different set of instructions depending on the decision made</a:t>
          </a:r>
          <a:endParaRPr lang="en-US" dirty="0"/>
        </a:p>
      </dgm:t>
    </dgm:pt>
    <dgm:pt modelId="{02239424-C1F1-874B-A029-B22C5FE1A22A}" type="parTrans" cxnId="{996D9636-DAA1-3D4C-8B5A-7F66DB32EF29}">
      <dgm:prSet/>
      <dgm:spPr/>
      <dgm:t>
        <a:bodyPr/>
        <a:lstStyle/>
        <a:p>
          <a:endParaRPr lang="en-US"/>
        </a:p>
      </dgm:t>
    </dgm:pt>
    <dgm:pt modelId="{80C3BCDE-B719-3E46-95BE-6B3B1DC5E0D1}" type="sibTrans" cxnId="{996D9636-DAA1-3D4C-8B5A-7F66DB32EF29}">
      <dgm:prSet/>
      <dgm:spPr/>
      <dgm:t>
        <a:bodyPr/>
        <a:lstStyle/>
        <a:p>
          <a:endParaRPr lang="en-US"/>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t>
        <a:bodyPr/>
        <a:lstStyle/>
        <a:p>
          <a:endParaRPr lang="en-US"/>
        </a:p>
      </dgm:t>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23617" custScaleY="99653" custLinFactNeighborX="-19962" custLinFactNeighborY="-173"/>
      <dgm:spPr/>
      <dgm:t>
        <a:bodyPr/>
        <a:lstStyle/>
        <a:p>
          <a:endParaRPr lang="en-US"/>
        </a:p>
      </dgm:t>
    </dgm:pt>
    <dgm:pt modelId="{34460823-7A07-7247-B0D3-235B8A941BCF}" type="pres">
      <dgm:prSet presAssocID="{864B1576-EC76-7148-8E67-C617A4C5612A}" presName="child1Text" presStyleLbl="bgAcc1" presStyleIdx="0" presStyleCnt="4">
        <dgm:presLayoutVars>
          <dgm:bulletEnabled val="1"/>
        </dgm:presLayoutVars>
      </dgm:prSet>
      <dgm:spPr/>
      <dgm:t>
        <a:bodyPr/>
        <a:lstStyle/>
        <a:p>
          <a:endParaRPr lang="en-US"/>
        </a:p>
      </dgm:t>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t>
        <a:bodyPr/>
        <a:lstStyle/>
        <a:p>
          <a:endParaRPr lang="en-US"/>
        </a:p>
      </dgm:t>
    </dgm:pt>
    <dgm:pt modelId="{BDBBC062-316B-894D-970C-B264CE1885D5}" type="pres">
      <dgm:prSet presAssocID="{864B1576-EC76-7148-8E67-C617A4C5612A}" presName="child2Text" presStyleLbl="bgAcc1" presStyleIdx="1" presStyleCnt="4">
        <dgm:presLayoutVars>
          <dgm:bulletEnabled val="1"/>
        </dgm:presLayoutVars>
      </dgm:prSet>
      <dgm:spPr/>
      <dgm:t>
        <a:bodyPr/>
        <a:lstStyle/>
        <a:p>
          <a:endParaRPr lang="en-US"/>
        </a:p>
      </dgm:t>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LinFactNeighborX="1738" custLinFactNeighborY="174"/>
      <dgm:spPr/>
      <dgm:t>
        <a:bodyPr/>
        <a:lstStyle/>
        <a:p>
          <a:endParaRPr lang="en-US"/>
        </a:p>
      </dgm:t>
    </dgm:pt>
    <dgm:pt modelId="{0E9EBDF2-E81E-8843-84D0-D5B9C010DCFD}" type="pres">
      <dgm:prSet presAssocID="{864B1576-EC76-7148-8E67-C617A4C5612A}" presName="child3Text" presStyleLbl="bgAcc1" presStyleIdx="2" presStyleCnt="4">
        <dgm:presLayoutVars>
          <dgm:bulletEnabled val="1"/>
        </dgm:presLayoutVars>
      </dgm:prSet>
      <dgm:spPr/>
      <dgm:t>
        <a:bodyPr/>
        <a:lstStyle/>
        <a:p>
          <a:endParaRPr lang="en-US"/>
        </a:p>
      </dgm:t>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99653" custLinFactNeighborX="-14198" custLinFactNeighborY="0"/>
      <dgm:spPr/>
      <dgm:t>
        <a:bodyPr/>
        <a:lstStyle/>
        <a:p>
          <a:endParaRPr lang="en-US"/>
        </a:p>
      </dgm:t>
    </dgm:pt>
    <dgm:pt modelId="{B4C6AF6A-E6F6-434A-A0EB-F3E05F767021}" type="pres">
      <dgm:prSet presAssocID="{864B1576-EC76-7148-8E67-C617A4C5612A}" presName="child4Text" presStyleLbl="bgAcc1" presStyleIdx="3" presStyleCnt="4">
        <dgm:presLayoutVars>
          <dgm:bulletEnabled val="1"/>
        </dgm:presLayoutVars>
      </dgm:prSet>
      <dgm:spPr/>
      <dgm:t>
        <a:bodyPr/>
        <a:lstStyle/>
        <a:p>
          <a:endParaRPr lang="en-US"/>
        </a:p>
      </dgm:t>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t>
        <a:bodyPr/>
        <a:lstStyle/>
        <a:p>
          <a:endParaRPr lang="en-US"/>
        </a:p>
      </dgm:t>
    </dgm:pt>
    <dgm:pt modelId="{3B212426-56CB-2742-8EFE-A3AF6B61B920}" type="pres">
      <dgm:prSet presAssocID="{864B1576-EC76-7148-8E67-C617A4C5612A}" presName="quadrant2" presStyleLbl="node1" presStyleIdx="1" presStyleCnt="4">
        <dgm:presLayoutVars>
          <dgm:chMax val="1"/>
          <dgm:bulletEnabled val="1"/>
        </dgm:presLayoutVars>
      </dgm:prSet>
      <dgm:spPr/>
      <dgm:t>
        <a:bodyPr/>
        <a:lstStyle/>
        <a:p>
          <a:endParaRPr lang="en-US"/>
        </a:p>
      </dgm:t>
    </dgm:pt>
    <dgm:pt modelId="{0F90C031-7DF5-F44F-BC7E-06E0F85CB427}" type="pres">
      <dgm:prSet presAssocID="{864B1576-EC76-7148-8E67-C617A4C5612A}" presName="quadrant3" presStyleLbl="node1" presStyleIdx="2" presStyleCnt="4">
        <dgm:presLayoutVars>
          <dgm:chMax val="1"/>
          <dgm:bulletEnabled val="1"/>
        </dgm:presLayoutVars>
      </dgm:prSet>
      <dgm:spPr/>
      <dgm:t>
        <a:bodyPr/>
        <a:lstStyle/>
        <a:p>
          <a:endParaRPr lang="en-US"/>
        </a:p>
      </dgm:t>
    </dgm:pt>
    <dgm:pt modelId="{D68EFB07-20BD-9848-85ED-45FB73135481}" type="pres">
      <dgm:prSet presAssocID="{864B1576-EC76-7148-8E67-C617A4C5612A}" presName="quadrant4" presStyleLbl="node1" presStyleIdx="3" presStyleCnt="4">
        <dgm:presLayoutVars>
          <dgm:chMax val="1"/>
          <dgm:bulletEnabled val="1"/>
        </dgm:presLayoutVars>
      </dgm:prSet>
      <dgm:spPr/>
      <dgm:t>
        <a:bodyPr/>
        <a:lstStyle/>
        <a:p>
          <a:endParaRPr lang="en-US"/>
        </a:p>
      </dgm:t>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1F02613C-5B87-A94E-9140-04DA3448D363}" srcId="{864B1576-EC76-7148-8E67-C617A4C5612A}" destId="{AE9EDF8B-031D-7740-9496-75682D788ADA}" srcOrd="1" destOrd="0" parTransId="{2F092B45-6ADB-4446-A7FF-4B6F136AF5C3}" sibTransId="{BD930FAB-82D7-F44D-9733-F2543B4B9FF0}"/>
    <dgm:cxn modelId="{B977C336-FC76-6F42-ABA1-108DCABA36FB}" type="presOf" srcId="{B22073FC-6737-1444-940C-46119CB67413}" destId="{B4C6AF6A-E6F6-434A-A0EB-F3E05F767021}" srcOrd="1" destOrd="1" presId="urn:microsoft.com/office/officeart/2005/8/layout/cycle4#1"/>
    <dgm:cxn modelId="{F63C1305-CB71-AF49-9903-0F9F3527E3DD}" srcId="{3FBA8F48-CCC3-124D-B715-4C360C50EE41}" destId="{1C606FAD-E531-2A40-B173-5106AD6C3FA2}" srcOrd="0" destOrd="0" parTransId="{28539DA5-DF62-0744-9F61-A0491270913A}" sibTransId="{9612D6A2-38ED-D34A-BCE3-BB232E162F00}"/>
    <dgm:cxn modelId="{02C15E61-0009-1743-BB8C-E2141F304DFE}" type="presOf" srcId="{A4477C0B-F329-1B48-B177-C96746E5C22A}" destId="{D393D0F9-5D0B-304A-9364-031DA1DC3538}" srcOrd="0" destOrd="1" presId="urn:microsoft.com/office/officeart/2005/8/layout/cycle4#1"/>
    <dgm:cxn modelId="{0D9A7A07-ED73-AA4C-AD45-D695865AF1B3}" type="presOf" srcId="{2BBD1421-AEA3-E34C-8292-A335324D512C}" destId="{BDBBC062-316B-894D-970C-B264CE1885D5}" srcOrd="1" destOrd="0" presId="urn:microsoft.com/office/officeart/2005/8/layout/cycle4#1"/>
    <dgm:cxn modelId="{0412D97A-D2FE-F54B-95EE-A356B47B7DB9}" srcId="{AE9EDF8B-031D-7740-9496-75682D788ADA}" destId="{2BBD1421-AEA3-E34C-8292-A335324D512C}" srcOrd="0" destOrd="0" parTransId="{3DEFB431-A54A-7145-990E-EC4A48C1A3C0}" sibTransId="{4F162E8C-7511-1548-B473-479D3797BC7F}"/>
    <dgm:cxn modelId="{996D9636-DAA1-3D4C-8B5A-7F66DB32EF29}" srcId="{3FBA8F48-CCC3-124D-B715-4C360C50EE41}" destId="{B22073FC-6737-1444-940C-46119CB67413}" srcOrd="1" destOrd="0" parTransId="{02239424-C1F1-874B-A029-B22C5FE1A22A}" sibTransId="{80C3BCDE-B719-3E46-95BE-6B3B1DC5E0D1}"/>
    <dgm:cxn modelId="{C4D574D0-EF9A-D846-BB04-D27543807E91}" type="presOf" srcId="{B251DF42-B0EB-7A49-8C44-BDB17AF4475C}" destId="{0F90C031-7DF5-F44F-BC7E-06E0F85CB427}" srcOrd="0" destOrd="0" presId="urn:microsoft.com/office/officeart/2005/8/layout/cycle4#1"/>
    <dgm:cxn modelId="{65FB1526-AE13-D548-846B-B63504FB0339}" type="presOf" srcId="{2BBD1421-AEA3-E34C-8292-A335324D512C}" destId="{E013DB8C-C4D5-9245-9F44-E76F99512271}" srcOrd="0" destOrd="0" presId="urn:microsoft.com/office/officeart/2005/8/layout/cycle4#1"/>
    <dgm:cxn modelId="{8830C5D0-8859-0349-9EFE-18FBB4F69A58}" srcId="{864B1576-EC76-7148-8E67-C617A4C5612A}" destId="{3FBA8F48-CCC3-124D-B715-4C360C50EE41}" srcOrd="3" destOrd="0" parTransId="{17A66A4C-1942-114A-867B-D666B7BF6115}" sibTransId="{1235357D-B41D-1F45-87E1-0CBD5730F045}"/>
    <dgm:cxn modelId="{3B784941-5ED3-764A-8756-222F6CEE773B}" type="presOf" srcId="{5B7CBE8B-031E-6E4A-A6D8-BAE279011D9A}" destId="{64E7A613-FAC5-2A4B-84D5-823A0DA3329F}" srcOrd="0" destOrd="0" presId="urn:microsoft.com/office/officeart/2005/8/layout/cycle4#1"/>
    <dgm:cxn modelId="{810352ED-E3DD-0548-89D5-A5CAF37D99A9}" srcId="{864B1576-EC76-7148-8E67-C617A4C5612A}" destId="{B251DF42-B0EB-7A49-8C44-BDB17AF4475C}" srcOrd="2" destOrd="0" parTransId="{AC9F7E3A-4A9C-2B40-82F0-57E10223D6D5}" sibTransId="{51004CD5-1BB8-0447-8B24-F5D34F2E0B87}"/>
    <dgm:cxn modelId="{DFD7BE0D-77F7-E548-9F99-57F72D70E972}" type="presOf" srcId="{1AE39B25-E452-4946-B133-B3258ED3C595}" destId="{D49C15E2-0E91-4846-8ABC-A77940D4A179}" srcOrd="0" destOrd="0" presId="urn:microsoft.com/office/officeart/2005/8/layout/cycle4#1"/>
    <dgm:cxn modelId="{FDFC9851-1380-E54D-95FF-BDDB86320532}" srcId="{5B7CBE8B-031E-6E4A-A6D8-BAE279011D9A}" destId="{36AE9740-0372-0E42-8B0F-CFF54F99B649}" srcOrd="0" destOrd="0" parTransId="{67AEF1E2-B31E-1942-9127-7FE00EFE224D}" sibTransId="{37208CC7-45B4-734F-8124-5A4F7684C9AE}"/>
    <dgm:cxn modelId="{950E87F8-4D7F-FE49-B46D-F6B2B2FF623E}" srcId="{B251DF42-B0EB-7A49-8C44-BDB17AF4475C}" destId="{1AE39B25-E452-4946-B133-B3258ED3C595}" srcOrd="0" destOrd="0" parTransId="{5FBA671F-6111-9B41-B63F-0BEE04E2C2A9}" sibTransId="{CE0AA7E2-62FA-D544-8DD2-AAFAFBAB93F4}"/>
    <dgm:cxn modelId="{6BF513A7-C770-EE4E-B1BB-E0F1284909EC}" type="presOf" srcId="{36AE9740-0372-0E42-8B0F-CFF54F99B649}" destId="{D393D0F9-5D0B-304A-9364-031DA1DC3538}" srcOrd="0" destOrd="0" presId="urn:microsoft.com/office/officeart/2005/8/layout/cycle4#1"/>
    <dgm:cxn modelId="{E543CCE4-2DFC-754B-B02C-268997CB796F}" type="presOf" srcId="{1C606FAD-E531-2A40-B173-5106AD6C3FA2}" destId="{B4C6AF6A-E6F6-434A-A0EB-F3E05F767021}" srcOrd="1" destOrd="0" presId="urn:microsoft.com/office/officeart/2005/8/layout/cycle4#1"/>
    <dgm:cxn modelId="{0BA804E4-728F-5F41-9D16-929307B6CE82}" type="presOf" srcId="{36AE9740-0372-0E42-8B0F-CFF54F99B649}" destId="{34460823-7A07-7247-B0D3-235B8A941BCF}" srcOrd="1" destOrd="0" presId="urn:microsoft.com/office/officeart/2005/8/layout/cycle4#1"/>
    <dgm:cxn modelId="{F9392D31-92C0-034C-A7C7-7E1385CE7968}" type="presOf" srcId="{1AE39B25-E452-4946-B133-B3258ED3C595}" destId="{0E9EBDF2-E81E-8843-84D0-D5B9C010DCFD}" srcOrd="1" destOrd="0" presId="urn:microsoft.com/office/officeart/2005/8/layout/cycle4#1"/>
    <dgm:cxn modelId="{4B640820-8DAC-0742-9BEF-8F8BF34F5791}" type="presOf" srcId="{3FBA8F48-CCC3-124D-B715-4C360C50EE41}" destId="{D68EFB07-20BD-9848-85ED-45FB73135481}" srcOrd="0" destOrd="0" presId="urn:microsoft.com/office/officeart/2005/8/layout/cycle4#1"/>
    <dgm:cxn modelId="{983CD786-D9CB-CF42-A8F6-6D1741A17621}" srcId="{5B7CBE8B-031E-6E4A-A6D8-BAE279011D9A}" destId="{A4477C0B-F329-1B48-B177-C96746E5C22A}" srcOrd="1" destOrd="0" parTransId="{1E209E03-8253-984B-AE52-BE8538ED8178}" sibTransId="{968EFCF3-BEE2-2649-997F-68665AF3B38A}"/>
    <dgm:cxn modelId="{77FBC579-7AEB-8149-AD24-345994D50248}" type="presOf" srcId="{A4477C0B-F329-1B48-B177-C96746E5C22A}" destId="{34460823-7A07-7247-B0D3-235B8A941BCF}" srcOrd="1" destOrd="1" presId="urn:microsoft.com/office/officeart/2005/8/layout/cycle4#1"/>
    <dgm:cxn modelId="{8804E042-7DFA-AE4F-8CA1-4F0A6A92CF04}" type="presOf" srcId="{AE9EDF8B-031D-7740-9496-75682D788ADA}" destId="{3B212426-56CB-2742-8EFE-A3AF6B61B920}" srcOrd="0" destOrd="0" presId="urn:microsoft.com/office/officeart/2005/8/layout/cycle4#1"/>
    <dgm:cxn modelId="{84B58D4C-7DDE-BE40-A4B5-B2E83A119B10}" type="presOf" srcId="{1C606FAD-E531-2A40-B173-5106AD6C3FA2}" destId="{1271081F-DA7B-9646-B77E-4127E6C5A827}" srcOrd="0" destOrd="0" presId="urn:microsoft.com/office/officeart/2005/8/layout/cycle4#1"/>
    <dgm:cxn modelId="{CC00C1F2-25A3-0D4A-AD90-AFDA03A841DE}" type="presOf" srcId="{B22073FC-6737-1444-940C-46119CB67413}" destId="{1271081F-DA7B-9646-B77E-4127E6C5A827}" srcOrd="0" destOrd="1" presId="urn:microsoft.com/office/officeart/2005/8/layout/cycle4#1"/>
    <dgm:cxn modelId="{8E8449E0-E943-3244-9DA5-586BEFAD2DDF}" srcId="{864B1576-EC76-7148-8E67-C617A4C5612A}" destId="{5B7CBE8B-031E-6E4A-A6D8-BAE279011D9A}" srcOrd="0" destOrd="0" parTransId="{F90608E3-C56D-D44F-9FED-A4B7D42D7016}" sibTransId="{0791B277-F27E-6A46-91BA-9CFF4A7A8948}"/>
    <dgm:cxn modelId="{5630C562-1744-D642-9831-0A68689C9A62}" type="presOf" srcId="{864B1576-EC76-7148-8E67-C617A4C5612A}" destId="{54B66CE4-B957-6B43-BDD6-872EB4784E64}" srcOrd="0" destOrd="0" presId="urn:microsoft.com/office/officeart/2005/8/layout/cycle4#1"/>
    <dgm:cxn modelId="{E6CF007E-882A-1F46-A75C-0B5EADCBABD0}" type="presParOf" srcId="{54B66CE4-B957-6B43-BDD6-872EB4784E64}" destId="{EF8E7D46-66F2-1A47-968B-C01EF393B074}" srcOrd="0" destOrd="0" presId="urn:microsoft.com/office/officeart/2005/8/layout/cycle4#1"/>
    <dgm:cxn modelId="{7E1880CE-892C-7D40-BAAE-8B63C487508B}" type="presParOf" srcId="{EF8E7D46-66F2-1A47-968B-C01EF393B074}" destId="{CA66C68F-08B6-F640-8C7D-AD15E2979AC7}" srcOrd="0" destOrd="0" presId="urn:microsoft.com/office/officeart/2005/8/layout/cycle4#1"/>
    <dgm:cxn modelId="{7BC747C4-2730-7749-BCB5-100DDD6B86F0}" type="presParOf" srcId="{CA66C68F-08B6-F640-8C7D-AD15E2979AC7}" destId="{D393D0F9-5D0B-304A-9364-031DA1DC3538}" srcOrd="0" destOrd="0" presId="urn:microsoft.com/office/officeart/2005/8/layout/cycle4#1"/>
    <dgm:cxn modelId="{D92F205A-C8E1-5E41-A515-A0870FCBD501}" type="presParOf" srcId="{CA66C68F-08B6-F640-8C7D-AD15E2979AC7}" destId="{34460823-7A07-7247-B0D3-235B8A941BCF}" srcOrd="1" destOrd="0" presId="urn:microsoft.com/office/officeart/2005/8/layout/cycle4#1"/>
    <dgm:cxn modelId="{0EC601EE-71D2-E542-8246-709120AF6B51}" type="presParOf" srcId="{EF8E7D46-66F2-1A47-968B-C01EF393B074}" destId="{F6AA8960-9889-3241-AF41-DD780B9F2F7A}" srcOrd="1" destOrd="0" presId="urn:microsoft.com/office/officeart/2005/8/layout/cycle4#1"/>
    <dgm:cxn modelId="{9E3CA567-8863-D84E-9BFC-054555CE251F}" type="presParOf" srcId="{F6AA8960-9889-3241-AF41-DD780B9F2F7A}" destId="{E013DB8C-C4D5-9245-9F44-E76F99512271}" srcOrd="0" destOrd="0" presId="urn:microsoft.com/office/officeart/2005/8/layout/cycle4#1"/>
    <dgm:cxn modelId="{EA4789F6-1428-2A49-A4C7-7C02C2EA194E}" type="presParOf" srcId="{F6AA8960-9889-3241-AF41-DD780B9F2F7A}" destId="{BDBBC062-316B-894D-970C-B264CE1885D5}" srcOrd="1" destOrd="0" presId="urn:microsoft.com/office/officeart/2005/8/layout/cycle4#1"/>
    <dgm:cxn modelId="{C9748517-43FE-F347-9724-084F390B2809}" type="presParOf" srcId="{EF8E7D46-66F2-1A47-968B-C01EF393B074}" destId="{7E239632-7BEC-6F4C-9C6B-2F2FABB1D7F8}" srcOrd="2" destOrd="0" presId="urn:microsoft.com/office/officeart/2005/8/layout/cycle4#1"/>
    <dgm:cxn modelId="{DAECE622-129C-BF4B-9232-FF849D32D038}" type="presParOf" srcId="{7E239632-7BEC-6F4C-9C6B-2F2FABB1D7F8}" destId="{D49C15E2-0E91-4846-8ABC-A77940D4A179}" srcOrd="0" destOrd="0" presId="urn:microsoft.com/office/officeart/2005/8/layout/cycle4#1"/>
    <dgm:cxn modelId="{2B2F4164-D980-8E4E-9119-E1DCF763BD46}" type="presParOf" srcId="{7E239632-7BEC-6F4C-9C6B-2F2FABB1D7F8}" destId="{0E9EBDF2-E81E-8843-84D0-D5B9C010DCFD}" srcOrd="1" destOrd="0" presId="urn:microsoft.com/office/officeart/2005/8/layout/cycle4#1"/>
    <dgm:cxn modelId="{57BFFE69-5E9C-C54B-AA25-A879D91295F7}" type="presParOf" srcId="{EF8E7D46-66F2-1A47-968B-C01EF393B074}" destId="{B70514BB-18F6-7F4C-9310-54C429397273}" srcOrd="3" destOrd="0" presId="urn:microsoft.com/office/officeart/2005/8/layout/cycle4#1"/>
    <dgm:cxn modelId="{BF86DB65-B8A5-2745-A50F-C34B4BF26932}" type="presParOf" srcId="{B70514BB-18F6-7F4C-9310-54C429397273}" destId="{1271081F-DA7B-9646-B77E-4127E6C5A827}" srcOrd="0" destOrd="0" presId="urn:microsoft.com/office/officeart/2005/8/layout/cycle4#1"/>
    <dgm:cxn modelId="{A28CC144-75D8-B943-9E89-4D29968E90DF}" type="presParOf" srcId="{B70514BB-18F6-7F4C-9310-54C429397273}" destId="{B4C6AF6A-E6F6-434A-A0EB-F3E05F767021}" srcOrd="1" destOrd="0" presId="urn:microsoft.com/office/officeart/2005/8/layout/cycle4#1"/>
    <dgm:cxn modelId="{670C7EEA-C15F-7241-9300-1F87867025F6}" type="presParOf" srcId="{EF8E7D46-66F2-1A47-968B-C01EF393B074}" destId="{CAEC5CBA-E9C4-0F4A-860D-7801A66D3A3E}" srcOrd="4" destOrd="0" presId="urn:microsoft.com/office/officeart/2005/8/layout/cycle4#1"/>
    <dgm:cxn modelId="{3CB5FFC3-5592-B645-9DE8-96CAE83B03A8}" type="presParOf" srcId="{54B66CE4-B957-6B43-BDD6-872EB4784E64}" destId="{338BC3C6-4E50-4E40-A3D2-BC47420586EE}" srcOrd="1" destOrd="0" presId="urn:microsoft.com/office/officeart/2005/8/layout/cycle4#1"/>
    <dgm:cxn modelId="{962B8941-C41F-DA4D-8013-3CA31FB7B8CD}" type="presParOf" srcId="{338BC3C6-4E50-4E40-A3D2-BC47420586EE}" destId="{64E7A613-FAC5-2A4B-84D5-823A0DA3329F}" srcOrd="0" destOrd="0" presId="urn:microsoft.com/office/officeart/2005/8/layout/cycle4#1"/>
    <dgm:cxn modelId="{DF64DE30-F969-424D-BA00-498F2A5396DC}" type="presParOf" srcId="{338BC3C6-4E50-4E40-A3D2-BC47420586EE}" destId="{3B212426-56CB-2742-8EFE-A3AF6B61B920}" srcOrd="1" destOrd="0" presId="urn:microsoft.com/office/officeart/2005/8/layout/cycle4#1"/>
    <dgm:cxn modelId="{E309CC4C-E8EB-D74C-BE39-A24E7425B1C2}" type="presParOf" srcId="{338BC3C6-4E50-4E40-A3D2-BC47420586EE}" destId="{0F90C031-7DF5-F44F-BC7E-06E0F85CB427}" srcOrd="2" destOrd="0" presId="urn:microsoft.com/office/officeart/2005/8/layout/cycle4#1"/>
    <dgm:cxn modelId="{C2BDCCDA-0110-3940-B8B4-876E5B9AD283}" type="presParOf" srcId="{338BC3C6-4E50-4E40-A3D2-BC47420586EE}" destId="{D68EFB07-20BD-9848-85ED-45FB73135481}" srcOrd="3" destOrd="0" presId="urn:microsoft.com/office/officeart/2005/8/layout/cycle4#1"/>
    <dgm:cxn modelId="{79D4C5E7-12E6-AC49-A6DD-B22A05E7555C}" type="presParOf" srcId="{338BC3C6-4E50-4E40-A3D2-BC47420586EE}" destId="{FA5E23B5-B5F8-224A-BCF3-175F4B575145}" srcOrd="4" destOrd="0" presId="urn:microsoft.com/office/officeart/2005/8/layout/cycle4#1"/>
    <dgm:cxn modelId="{A6C3FCC0-5673-BF4D-A97D-D00C9C7E14C6}" type="presParOf" srcId="{54B66CE4-B957-6B43-BDD6-872EB4784E64}" destId="{A04C8535-5121-1D48-89BE-ED9EAD28EFF1}" srcOrd="2" destOrd="0" presId="urn:microsoft.com/office/officeart/2005/8/layout/cycle4#1"/>
    <dgm:cxn modelId="{9B4ABF64-D9C1-C945-B310-B538D9B71C28}" type="presParOf" srcId="{54B66CE4-B957-6B43-BDD6-872EB4784E64}" destId="{FA519686-EE3E-034C-95BB-4F2415CF38CD}"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Very complex because it affects so many aspects of the computer system</a:t>
          </a:r>
          <a:endParaRPr lang="en-US" dirty="0">
            <a:effectLst>
              <a:outerShdw blurRad="38100" dist="38100" dir="2700000" algn="tl">
                <a:srgbClr val="000000">
                  <a:alpha val="43137"/>
                </a:srgbClr>
              </a:outerShdw>
            </a:effectLst>
          </a:endParaRP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Defines many of the functions performed by the processor</a:t>
          </a:r>
          <a:endParaRPr lang="en-US" dirty="0">
            <a:effectLst>
              <a:outerShdw blurRad="38100" dist="38100" dir="2700000" algn="tl">
                <a:srgbClr val="000000">
                  <a:alpha val="43137"/>
                </a:srgbClr>
              </a:outerShdw>
            </a:effectLst>
          </a:endParaRP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Programmer’s means of controlling the processor</a:t>
          </a:r>
          <a:endParaRPr lang="en-US" dirty="0">
            <a:effectLst>
              <a:outerShdw blurRad="38100" dist="38100" dir="2700000" algn="tl">
                <a:srgbClr val="000000">
                  <a:alpha val="43137"/>
                </a:srgbClr>
              </a:outerShdw>
            </a:effectLst>
          </a:endParaRP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Fundamental design issues:</a:t>
          </a:r>
          <a:endParaRPr lang="en-US" dirty="0">
            <a:effectLst>
              <a:outerShdw blurRad="38100" dist="38100" dir="2700000" algn="tl">
                <a:srgbClr val="000000">
                  <a:alpha val="43137"/>
                </a:srgbClr>
              </a:outerShdw>
            </a:effectLst>
          </a:endParaRP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dgm:spPr>
        <a:ln>
          <a:solidFill>
            <a:schemeClr val="accent3"/>
          </a:solidFill>
        </a:ln>
      </dgm:spPr>
      <dgm:t>
        <a:bodyPr/>
        <a:lstStyle/>
        <a:p>
          <a:pPr rtl="0"/>
          <a:r>
            <a:rPr lang="en-US" dirty="0" smtClean="0"/>
            <a:t>Operation repertoire</a:t>
          </a:r>
          <a:endParaRPr lang="en-US" dirty="0"/>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dgm:spPr>
        <a:ln>
          <a:solidFill>
            <a:schemeClr val="accent3"/>
          </a:solidFill>
        </a:ln>
      </dgm:spPr>
      <dgm:t>
        <a:bodyPr/>
        <a:lstStyle/>
        <a:p>
          <a:pPr rtl="0"/>
          <a:r>
            <a:rPr lang="en-US" dirty="0" smtClean="0"/>
            <a:t>How many and which operations to provide and how complex operations should be</a:t>
          </a:r>
          <a:endParaRPr lang="en-US" dirty="0"/>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dgm:spPr>
        <a:ln>
          <a:solidFill>
            <a:schemeClr val="accent3"/>
          </a:solidFill>
        </a:ln>
      </dgm:spPr>
      <dgm:t>
        <a:bodyPr/>
        <a:lstStyle/>
        <a:p>
          <a:pPr rtl="0"/>
          <a:r>
            <a:rPr lang="en-US" dirty="0" smtClean="0"/>
            <a:t>Data types</a:t>
          </a:r>
          <a:endParaRPr lang="en-US" dirty="0"/>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dgm:spPr>
        <a:ln>
          <a:solidFill>
            <a:schemeClr val="accent3"/>
          </a:solidFill>
        </a:ln>
      </dgm:spPr>
      <dgm:t>
        <a:bodyPr/>
        <a:lstStyle/>
        <a:p>
          <a:pPr rtl="0"/>
          <a:r>
            <a:rPr lang="en-US" dirty="0" smtClean="0"/>
            <a:t>The various types of data upon which operations are performed</a:t>
          </a:r>
          <a:endParaRPr lang="en-US" dirty="0"/>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dgm:spPr>
        <a:ln>
          <a:solidFill>
            <a:schemeClr val="accent3"/>
          </a:solidFill>
        </a:ln>
      </dgm:spPr>
      <dgm:t>
        <a:bodyPr/>
        <a:lstStyle/>
        <a:p>
          <a:pPr rtl="0"/>
          <a:r>
            <a:rPr lang="en-US" dirty="0" smtClean="0"/>
            <a:t>Instruction format</a:t>
          </a:r>
          <a:endParaRPr lang="en-US" dirty="0"/>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dgm:spPr>
        <a:ln>
          <a:solidFill>
            <a:schemeClr val="accent3"/>
          </a:solidFill>
        </a:ln>
      </dgm:spPr>
      <dgm:t>
        <a:bodyPr/>
        <a:lstStyle/>
        <a:p>
          <a:pPr rtl="0"/>
          <a:r>
            <a:rPr lang="en-US" dirty="0" smtClean="0"/>
            <a:t>Instruction length in bits, number of addresses, size of various fields, etc.</a:t>
          </a:r>
          <a:endParaRPr lang="en-US" dirty="0"/>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dgm:spPr>
        <a:ln>
          <a:solidFill>
            <a:schemeClr val="accent3"/>
          </a:solidFill>
        </a:ln>
      </dgm:spPr>
      <dgm:t>
        <a:bodyPr/>
        <a:lstStyle/>
        <a:p>
          <a:pPr rtl="0"/>
          <a:r>
            <a:rPr lang="en-US" dirty="0" smtClean="0"/>
            <a:t>Registers</a:t>
          </a:r>
          <a:endParaRPr lang="en-US" dirty="0"/>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dgm:spPr>
        <a:ln>
          <a:solidFill>
            <a:schemeClr val="accent3"/>
          </a:solidFill>
        </a:ln>
      </dgm:spPr>
      <dgm:t>
        <a:bodyPr/>
        <a:lstStyle/>
        <a:p>
          <a:pPr rtl="0"/>
          <a:r>
            <a:rPr lang="en-US" dirty="0" smtClean="0"/>
            <a:t>Number of processor registers that can be referenced by instructions and their use</a:t>
          </a:r>
          <a:endParaRPr lang="en-US" dirty="0"/>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dgm:spPr>
        <a:ln>
          <a:solidFill>
            <a:schemeClr val="accent3"/>
          </a:solidFill>
        </a:ln>
      </dgm:spPr>
      <dgm:t>
        <a:bodyPr/>
        <a:lstStyle/>
        <a:p>
          <a:pPr rtl="0"/>
          <a:r>
            <a:rPr lang="en-US" dirty="0" smtClean="0"/>
            <a:t>Addressing</a:t>
          </a:r>
          <a:endParaRPr lang="en-US" dirty="0"/>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dgm:spPr>
        <a:ln>
          <a:solidFill>
            <a:schemeClr val="accent3"/>
          </a:solidFill>
        </a:ln>
      </dgm:spPr>
      <dgm:t>
        <a:bodyPr/>
        <a:lstStyle/>
        <a:p>
          <a:pPr rtl="0"/>
          <a:r>
            <a:rPr lang="en-US" dirty="0" smtClean="0"/>
            <a:t>The mode or modes by which the address of an operand is specified </a:t>
          </a:r>
          <a:endParaRPr lang="en-US" dirty="0"/>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t>
        <a:bodyPr/>
        <a:lstStyle/>
        <a:p>
          <a:endParaRPr lang="en-US"/>
        </a:p>
      </dgm:t>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t>
        <a:bodyPr/>
        <a:lstStyle/>
        <a:p>
          <a:endParaRPr lang="en-US"/>
        </a:p>
      </dgm:t>
    </dgm:pt>
    <dgm:pt modelId="{B53E567A-FFCB-E447-B0EB-DF566B287828}" type="pres">
      <dgm:prSet presAssocID="{D998F21C-897B-DF48-956E-861DE4522346}" presName="entireBox" presStyleLbl="node1" presStyleIdx="0" presStyleCnt="4" custScaleX="100000" custScaleY="98944"/>
      <dgm:spPr/>
      <dgm:t>
        <a:bodyPr/>
        <a:lstStyle/>
        <a:p>
          <a:endParaRPr lang="en-US"/>
        </a:p>
      </dgm:t>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dgm:presLayoutVars>
          <dgm:bulletEnabled val="1"/>
        </dgm:presLayoutVars>
      </dgm:prSet>
      <dgm:spPr/>
      <dgm:t>
        <a:bodyPr/>
        <a:lstStyle/>
        <a:p>
          <a:endParaRPr lang="en-US"/>
        </a:p>
      </dgm:t>
    </dgm:pt>
    <dgm:pt modelId="{299A5A01-E6B1-3549-9A82-78303BEA5CF6}" type="pres">
      <dgm:prSet presAssocID="{4390CE26-E020-2344-AC66-027A469F3ACB}" presName="childTextBox" presStyleLbl="fgAccFollowNode1" presStyleIdx="1" presStyleCnt="5">
        <dgm:presLayoutVars>
          <dgm:bulletEnabled val="1"/>
        </dgm:presLayoutVars>
      </dgm:prSet>
      <dgm:spPr/>
      <dgm:t>
        <a:bodyPr/>
        <a:lstStyle/>
        <a:p>
          <a:endParaRPr lang="en-US"/>
        </a:p>
      </dgm:t>
    </dgm:pt>
    <dgm:pt modelId="{2B60D48B-0CBB-3640-8066-CD9CF8A8328E}" type="pres">
      <dgm:prSet presAssocID="{27979A66-A56C-4049-8B2C-81450FEC40AE}" presName="childTextBox" presStyleLbl="fgAccFollowNode1" presStyleIdx="2" presStyleCnt="5">
        <dgm:presLayoutVars>
          <dgm:bulletEnabled val="1"/>
        </dgm:presLayoutVars>
      </dgm:prSet>
      <dgm:spPr/>
      <dgm:t>
        <a:bodyPr/>
        <a:lstStyle/>
        <a:p>
          <a:endParaRPr lang="en-US"/>
        </a:p>
      </dgm:t>
    </dgm:pt>
    <dgm:pt modelId="{015B0615-A51D-BE4E-B6B0-DD65E7B83F35}" type="pres">
      <dgm:prSet presAssocID="{8EDB5311-D825-C24B-81D1-969D1851DAF9}" presName="childTextBox" presStyleLbl="fgAccFollowNode1" presStyleIdx="3" presStyleCnt="5">
        <dgm:presLayoutVars>
          <dgm:bulletEnabled val="1"/>
        </dgm:presLayoutVars>
      </dgm:prSet>
      <dgm:spPr/>
      <dgm:t>
        <a:bodyPr/>
        <a:lstStyle/>
        <a:p>
          <a:endParaRPr lang="en-US"/>
        </a:p>
      </dgm:t>
    </dgm:pt>
    <dgm:pt modelId="{245DBD2D-001A-1647-A9D4-0EE759999A90}" type="pres">
      <dgm:prSet presAssocID="{96BB0494-7D8F-CD4B-A1AF-11A7C343A91B}" presName="childTextBox" presStyleLbl="fgAccFollowNode1" presStyleIdx="4" presStyleCnt="5">
        <dgm:presLayoutVars>
          <dgm:bulletEnabled val="1"/>
        </dgm:presLayoutVars>
      </dgm:prSet>
      <dgm:spPr/>
      <dgm:t>
        <a:bodyPr/>
        <a:lstStyle/>
        <a:p>
          <a:endParaRPr lang="en-US"/>
        </a:p>
      </dgm:t>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2857" custScaleY="38669"/>
      <dgm:spPr/>
      <dgm:t>
        <a:bodyPr/>
        <a:lstStyle/>
        <a:p>
          <a:endParaRPr lang="en-US"/>
        </a:p>
      </dgm:t>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1071" custScaleY="35845"/>
      <dgm:spPr/>
      <dgm:t>
        <a:bodyPr/>
        <a:lstStyle/>
        <a:p>
          <a:endParaRPr lang="en-US"/>
        </a:p>
      </dgm:t>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2857" custScaleY="37875"/>
      <dgm:spPr/>
      <dgm:t>
        <a:bodyPr/>
        <a:lstStyle/>
        <a:p>
          <a:endParaRPr lang="en-US"/>
        </a:p>
      </dgm:t>
    </dgm:pt>
  </dgm:ptLst>
  <dgm:cxnLst>
    <dgm:cxn modelId="{BDD1E050-A83E-784D-BF9F-51F1D543E71E}" srcId="{D998F21C-897B-DF48-956E-861DE4522346}" destId="{27979A66-A56C-4049-8B2C-81450FEC40AE}" srcOrd="2" destOrd="0" parTransId="{0BAD965C-5E45-E348-9627-B2BAE6E80F9E}" sibTransId="{D56E2247-0C5E-B348-A171-22BD52D9ACDC}"/>
    <dgm:cxn modelId="{874CB617-D433-2442-BFE8-2E056241BAAD}" type="presOf" srcId="{6889743B-15A5-4B42-96C5-11425D930E4F}" destId="{4CCC5995-C980-C545-822B-7C2E6DA5B193}" srcOrd="0" destOrd="0" presId="urn:microsoft.com/office/officeart/2005/8/layout/process4"/>
    <dgm:cxn modelId="{5418C623-3B2F-4E42-8E79-14C921A44122}" type="presOf" srcId="{0D809260-4B42-5043-99E3-CF6D7B616585}" destId="{E96926DD-E710-3B4C-8E85-4706A8EA77F7}" srcOrd="0" destOrd="0"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3C5405B3-1A41-E94C-91F5-3C67F3ADD8E3}" type="presOf" srcId="{D8ADB5D5-83D4-254D-8268-1D4258FF0983}" destId="{2B60D48B-0CBB-3640-8066-CD9CF8A8328E}" srcOrd="0" destOrd="1" presId="urn:microsoft.com/office/officeart/2005/8/layout/process4"/>
    <dgm:cxn modelId="{EA04EA4D-F731-444F-A75A-EA67FAA3BAAA}" srcId="{4390CE26-E020-2344-AC66-027A469F3ACB}" destId="{CD8C6866-04F3-5E4D-91BB-DBE814C5FE61}" srcOrd="0" destOrd="0" parTransId="{94A96CE7-0C66-6442-B436-33A85DCF0EB8}" sibTransId="{534312D2-EF11-9040-A425-E679398BBB09}"/>
    <dgm:cxn modelId="{8ACD60B9-1E24-8643-B0E2-4E960CC49AE7}" srcId="{D998F21C-897B-DF48-956E-861DE4522346}" destId="{96BB0494-7D8F-CD4B-A1AF-11A7C343A91B}" srcOrd="4" destOrd="0" parTransId="{B1105FA3-D912-E441-AC8A-88777BFB525C}" sibTransId="{869EF331-C2D4-FE48-998C-9544825F77E6}"/>
    <dgm:cxn modelId="{87577FEE-5768-B64E-A8A4-580F8F1F5A55}" type="presOf" srcId="{96BB0494-7D8F-CD4B-A1AF-11A7C343A91B}" destId="{245DBD2D-001A-1647-A9D4-0EE759999A90}" srcOrd="0" destOrd="0" presId="urn:microsoft.com/office/officeart/2005/8/layout/process4"/>
    <dgm:cxn modelId="{B1731785-004D-2446-9572-BCBB32366BD9}" type="presOf" srcId="{BE9AF291-A8F7-754D-9BCC-21843D1485E8}" destId="{DF3A5C78-EC98-1741-8BEE-850D17600ECC}" srcOrd="0" destOrd="0" presId="urn:microsoft.com/office/officeart/2005/8/layout/process4"/>
    <dgm:cxn modelId="{B278AA3D-E1A2-684C-AF6E-AACF61A078D8}" srcId="{96BB0494-7D8F-CD4B-A1AF-11A7C343A91B}" destId="{DA3083F4-5821-A147-9AA7-30FFBC02ADD8}" srcOrd="0" destOrd="0" parTransId="{E0E984FE-1671-454A-A779-9E975DBCAC47}" sibTransId="{9DB57987-667C-0642-BBEF-C9D273B82061}"/>
    <dgm:cxn modelId="{E8892F27-AAA8-4048-B2AD-E9B201644AFF}" type="presOf" srcId="{1A8DEE92-5932-2342-86A0-295B875220F9}" destId="{015B0615-A51D-BE4E-B6B0-DD65E7B83F35}"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626C5293-6A55-3B42-BE8F-3AE88AD75C6C}" type="presOf" srcId="{D998F21C-897B-DF48-956E-861DE4522346}" destId="{B53E567A-FFCB-E447-B0EB-DF566B287828}" srcOrd="1" destOrd="0" presId="urn:microsoft.com/office/officeart/2005/8/layout/process4"/>
    <dgm:cxn modelId="{46C96646-7E23-534A-B3F8-A6BC7CB7DCED}" type="presOf" srcId="{CD8C6866-04F3-5E4D-91BB-DBE814C5FE61}" destId="{299A5A01-E6B1-3549-9A82-78303BEA5CF6}" srcOrd="0" destOrd="1" presId="urn:microsoft.com/office/officeart/2005/8/layout/process4"/>
    <dgm:cxn modelId="{67429442-5381-D544-911E-45BE2E8BEBB3}" srcId="{D998F21C-897B-DF48-956E-861DE4522346}" destId="{4390CE26-E020-2344-AC66-027A469F3ACB}" srcOrd="1" destOrd="0" parTransId="{EE0784BC-8E94-3249-9326-05B0F0EC8566}" sibTransId="{57E4573D-7C81-2D40-A41D-92FE4675772B}"/>
    <dgm:cxn modelId="{9656FF87-A36E-4841-A19A-86F651EBBADF}" srcId="{BE9AF291-A8F7-754D-9BCC-21843D1485E8}" destId="{85FA6A79-0A59-5E45-B15E-9A4DF30BB091}" srcOrd="1" destOrd="0" parTransId="{85E6E25A-3AE3-3F46-8E90-F2494FC5AECD}" sibTransId="{4FD0B408-98C8-DE45-A952-A44EDA44E8FC}"/>
    <dgm:cxn modelId="{510C88B0-332F-E040-B229-A09B6CD8CCC9}" type="presOf" srcId="{8EDB5311-D825-C24B-81D1-969D1851DAF9}" destId="{015B0615-A51D-BE4E-B6B0-DD65E7B83F35}" srcOrd="0" destOrd="0" presId="urn:microsoft.com/office/officeart/2005/8/layout/process4"/>
    <dgm:cxn modelId="{66FFD0B6-DA47-A349-B205-A1552B7AC61C}" type="presOf" srcId="{4390CE26-E020-2344-AC66-027A469F3ACB}" destId="{299A5A01-E6B1-3549-9A82-78303BEA5CF6}" srcOrd="0" destOrd="0" presId="urn:microsoft.com/office/officeart/2005/8/layout/process4"/>
    <dgm:cxn modelId="{4394D576-269D-2945-995D-F940BAD89E62}" srcId="{D998F21C-897B-DF48-956E-861DE4522346}" destId="{8EDB5311-D825-C24B-81D1-969D1851DAF9}" srcOrd="3" destOrd="0" parTransId="{6F6FE688-35DD-774E-9EB1-17B5346276AC}" sibTransId="{692B24AA-7D07-7048-8613-6FBCF61EEA94}"/>
    <dgm:cxn modelId="{13D2B602-D9ED-FB42-B6CC-950D78F868C5}" type="presOf" srcId="{85FA6A79-0A59-5E45-B15E-9A4DF30BB091}" destId="{01AE4E59-7A07-2540-9D90-9EB69C1E6E80}" srcOrd="0" destOrd="0" presId="urn:microsoft.com/office/officeart/2005/8/layout/process4"/>
    <dgm:cxn modelId="{AFE4D4BD-1468-F64E-AA6E-C8811310FB11}" type="presOf" srcId="{85B4CF29-6326-2542-83F0-1CACEFCB1AF3}" destId="{FDFC3F15-9000-D642-934F-FD22C852295A}" srcOrd="0" destOrd="1" presId="urn:microsoft.com/office/officeart/2005/8/layout/process4"/>
    <dgm:cxn modelId="{EECC1C35-EB9D-134D-B119-AC5BA49998B9}" srcId="{BE9AF291-A8F7-754D-9BCC-21843D1485E8}" destId="{0D809260-4B42-5043-99E3-CF6D7B616585}" srcOrd="2" destOrd="0" parTransId="{6DAB96D9-CB97-A54D-9E38-73264325FA95}" sibTransId="{4CFBC049-35FB-B34E-9B0C-92B91BF2D448}"/>
    <dgm:cxn modelId="{68360D74-8D76-144C-8C77-C5B9AF813FFF}" srcId="{D998F21C-897B-DF48-956E-861DE4522346}" destId="{C9369FCC-1255-0D45-AB2C-E89EC8343E66}" srcOrd="0" destOrd="0" parTransId="{FEBA2014-7990-B94D-BAD1-0C73293FA03E}" sibTransId="{E8789AB2-278C-244A-9413-8F495D74BD39}"/>
    <dgm:cxn modelId="{9403BAE2-9906-2449-9922-EC6672563A33}" type="presOf" srcId="{27979A66-A56C-4049-8B2C-81450FEC40AE}" destId="{2B60D48B-0CBB-3640-8066-CD9CF8A8328E}" srcOrd="0" destOrd="0" presId="urn:microsoft.com/office/officeart/2005/8/layout/process4"/>
    <dgm:cxn modelId="{D08099CC-E467-8D4C-AB9A-4564952541C6}" srcId="{8EDB5311-D825-C24B-81D1-969D1851DAF9}" destId="{1A8DEE92-5932-2342-86A0-295B875220F9}" srcOrd="0" destOrd="0" parTransId="{7778AB8B-2411-A743-85E6-22B2AB0564E3}" sibTransId="{A134BDCA-C254-DE45-93E2-DC2500F0CBFE}"/>
    <dgm:cxn modelId="{1C4350C2-543B-8548-B105-496D40F075CF}" srcId="{BE9AF291-A8F7-754D-9BCC-21843D1485E8}" destId="{D998F21C-897B-DF48-956E-861DE4522346}" srcOrd="3" destOrd="0" parTransId="{72A2F193-6231-4244-857B-8332F42F6A3B}" sibTransId="{F381CFC5-8171-744F-9472-FF7ED8AF86F2}"/>
    <dgm:cxn modelId="{6B4BC049-F42D-124E-B25E-6C3A363C158D}" srcId="{C9369FCC-1255-0D45-AB2C-E89EC8343E66}" destId="{85B4CF29-6326-2542-83F0-1CACEFCB1AF3}" srcOrd="0" destOrd="0" parTransId="{72F90D80-0BF8-8445-99FC-CC6F6214E71E}" sibTransId="{088BA404-42C0-1C4A-BAB9-FB69685CFC8F}"/>
    <dgm:cxn modelId="{9E0D5D8C-C256-9B45-BE2D-3CDC052AAD63}" type="presOf" srcId="{C9369FCC-1255-0D45-AB2C-E89EC8343E66}" destId="{FDFC3F15-9000-D642-934F-FD22C852295A}" srcOrd="0" destOrd="0" presId="urn:microsoft.com/office/officeart/2005/8/layout/process4"/>
    <dgm:cxn modelId="{EC2AB3D2-8860-3643-BBE6-F2C46F1F52DF}" type="presOf" srcId="{D998F21C-897B-DF48-956E-861DE4522346}" destId="{EEC97410-8A05-AA47-90C3-84F83CA2796A}" srcOrd="0"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smtClean="0"/>
            <a:t>Addresses</a:t>
          </a:r>
          <a:endParaRPr lang="en-US" dirty="0"/>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smtClean="0"/>
            <a:t>Numbers</a:t>
          </a:r>
          <a:endParaRPr lang="en-US" dirty="0"/>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smtClean="0"/>
            <a:t>Characters</a:t>
          </a:r>
          <a:endParaRPr lang="en-US" dirty="0"/>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smtClean="0"/>
            <a:t>Logical Data</a:t>
          </a:r>
          <a:endParaRPr lang="en-US" dirty="0"/>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t>
        <a:bodyPr/>
        <a:lstStyle/>
        <a:p>
          <a:endParaRPr lang="en-US"/>
        </a:p>
      </dgm:t>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t>
        <a:bodyPr/>
        <a:lstStyle/>
        <a:p>
          <a:endParaRPr lang="en-US"/>
        </a:p>
      </dgm:t>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t>
        <a:bodyPr/>
        <a:lstStyle/>
        <a:p>
          <a:endParaRPr lang="en-US"/>
        </a:p>
      </dgm:t>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t>
        <a:bodyPr/>
        <a:lstStyle/>
        <a:p>
          <a:endParaRPr lang="en-US"/>
        </a:p>
      </dgm:t>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t>
        <a:bodyPr/>
        <a:lstStyle/>
        <a:p>
          <a:endParaRPr lang="en-US"/>
        </a:p>
      </dgm:t>
    </dgm:pt>
    <dgm:pt modelId="{AA000D6A-C818-CB49-BD55-FD11DC067E17}" type="pres">
      <dgm:prSet presAssocID="{5279767A-DFDC-E544-9A2C-7BD6B9B8971D}" presName="aSpace" presStyleCnt="0"/>
      <dgm:spPr/>
    </dgm:pt>
  </dgm:ptLst>
  <dgm:cxnLst>
    <dgm:cxn modelId="{E0E13F9F-F7F7-A240-B222-52A7F9059F33}" srcId="{A6F9CABA-3528-F84C-992E-FDCB53DA4C60}" destId="{867FFA81-B28C-B64F-A24A-2DF78351BA0E}" srcOrd="2" destOrd="0" parTransId="{5754A166-6DD0-2543-A230-72609DFD3E05}" sibTransId="{083ECC6E-F55A-B24D-B922-7F00E1A7A68C}"/>
    <dgm:cxn modelId="{8448968A-2434-D247-8CDD-D07BE0EBD552}" type="presOf" srcId="{867FFA81-B28C-B64F-A24A-2DF78351BA0E}" destId="{7EB31862-2E15-EC40-92A8-38C0729D347E}" srcOrd="0" destOrd="0" presId="urn:microsoft.com/office/officeart/2005/8/layout/pyramid2"/>
    <dgm:cxn modelId="{9B42761A-3B24-344F-85D4-2A227FA88A8A}" type="presOf" srcId="{A6F9CABA-3528-F84C-992E-FDCB53DA4C60}" destId="{5CF45BD6-8F4A-0C4D-AF4F-A24BA271FF16}" srcOrd="0" destOrd="0" presId="urn:microsoft.com/office/officeart/2005/8/layout/pyramid2"/>
    <dgm:cxn modelId="{5F3DF0C6-132F-AA47-B06D-7E59F1C329BD}" type="presOf" srcId="{741CE14A-8B08-3F4E-8319-CFE1956DC52E}" destId="{60D366F8-501D-8042-914B-93C4C14B955F}" srcOrd="0" destOrd="0" presId="urn:microsoft.com/office/officeart/2005/8/layout/pyramid2"/>
    <dgm:cxn modelId="{19FC090A-6821-234B-9A9F-05F758D69805}" srcId="{A6F9CABA-3528-F84C-992E-FDCB53DA4C60}" destId="{5279767A-DFDC-E544-9A2C-7BD6B9B8971D}" srcOrd="3" destOrd="0" parTransId="{344845FF-FCA7-C441-AC91-2DCC72057B6F}" sibTransId="{B8815F53-6499-C04C-8EE4-1A5DE3415814}"/>
    <dgm:cxn modelId="{D983EBA5-3E65-F14D-A1C5-99C01869DD62}" srcId="{A6F9CABA-3528-F84C-992E-FDCB53DA4C60}" destId="{741CE14A-8B08-3F4E-8319-CFE1956DC52E}" srcOrd="1" destOrd="0" parTransId="{7E69B0DC-AF4A-864C-8080-277020E4B8A1}" sibTransId="{DC78CE80-320B-FC4F-8789-B0B0BEC65094}"/>
    <dgm:cxn modelId="{9D558739-7006-0C4A-8FCA-D37FD51FEA16}" type="presOf" srcId="{5279767A-DFDC-E544-9A2C-7BD6B9B8971D}" destId="{98354637-29DA-C24D-92DF-1340B4B82D84}"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1E04C35F-5EA8-DD4A-9992-8FAB82063CF7}" type="presOf" srcId="{42C3DE85-4F24-8D44-97B4-EF1AD5BC92AA}" destId="{7C8309DA-5AF4-ED4B-8005-9099F3579E74}" srcOrd="0" destOrd="0" presId="urn:microsoft.com/office/officeart/2005/8/layout/pyramid2"/>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dgm:spPr/>
      <dgm:t>
        <a:bodyPr/>
        <a:lstStyle/>
        <a:p>
          <a:pPr rtl="0"/>
          <a:r>
            <a:rPr lang="en-US" dirty="0" smtClean="0">
              <a:effectLst>
                <a:outerShdw blurRad="38100" dist="38100" dir="2700000" algn="tl">
                  <a:srgbClr val="000000">
                    <a:alpha val="43137"/>
                  </a:srgbClr>
                </a:outerShdw>
              </a:effectLst>
            </a:rPr>
            <a:t>Most fundamental type of machine instruction</a:t>
          </a:r>
          <a:endParaRPr lang="en-US" dirty="0">
            <a:effectLst>
              <a:outerShdw blurRad="38100" dist="38100" dir="2700000" algn="tl">
                <a:srgbClr val="000000">
                  <a:alpha val="43137"/>
                </a:srgbClr>
              </a:outerShdw>
            </a:effectLst>
          </a:endParaRP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dgm:spPr>
        <a:solidFill>
          <a:schemeClr val="accent3"/>
        </a:solidFill>
      </dgm:spPr>
      <dgm:t>
        <a:bodyPr/>
        <a:lstStyle/>
        <a:p>
          <a:pPr rtl="0"/>
          <a:r>
            <a:rPr lang="en-US" dirty="0" smtClean="0">
              <a:effectLst>
                <a:outerShdw blurRad="38100" dist="38100" dir="2700000" algn="tl">
                  <a:srgbClr val="000000">
                    <a:alpha val="43137"/>
                  </a:srgbClr>
                </a:outerShdw>
              </a:effectLst>
            </a:rPr>
            <a:t>Must specify:</a:t>
          </a:r>
          <a:endParaRPr lang="en-US" dirty="0">
            <a:effectLst>
              <a:outerShdw blurRad="38100" dist="38100" dir="2700000" algn="tl">
                <a:srgbClr val="000000">
                  <a:alpha val="43137"/>
                </a:srgbClr>
              </a:outerShdw>
            </a:effectLst>
          </a:endParaRP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dgm:spPr>
        <a:solidFill>
          <a:schemeClr val="accent3"/>
        </a:solidFill>
      </dgm:spPr>
      <dgm:t>
        <a:bodyPr/>
        <a:lstStyle/>
        <a:p>
          <a:pPr rtl="0"/>
          <a:r>
            <a:rPr lang="en-US" dirty="0" smtClean="0">
              <a:effectLst>
                <a:outerShdw blurRad="38100" dist="38100" dir="2700000" algn="tl">
                  <a:srgbClr val="000000">
                    <a:alpha val="43137"/>
                  </a:srgbClr>
                </a:outerShdw>
              </a:effectLst>
            </a:rPr>
            <a:t>Location of the source and destination operands</a:t>
          </a:r>
          <a:endParaRPr lang="en-US" dirty="0">
            <a:effectLst>
              <a:outerShdw blurRad="38100" dist="38100" dir="2700000" algn="tl">
                <a:srgbClr val="000000">
                  <a:alpha val="43137"/>
                </a:srgbClr>
              </a:outerShdw>
            </a:effectLst>
          </a:endParaRP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dgm:spPr>
        <a:solidFill>
          <a:schemeClr val="accent3"/>
        </a:solidFill>
      </dgm:spPr>
      <dgm:t>
        <a:bodyPr/>
        <a:lstStyle/>
        <a:p>
          <a:pPr rtl="0"/>
          <a:r>
            <a:rPr lang="en-US" dirty="0" smtClean="0">
              <a:effectLst>
                <a:outerShdw blurRad="38100" dist="38100" dir="2700000" algn="tl">
                  <a:srgbClr val="000000">
                    <a:alpha val="43137"/>
                  </a:srgbClr>
                </a:outerShdw>
              </a:effectLst>
            </a:rPr>
            <a:t>The length of data to be transferred must be indicated</a:t>
          </a:r>
          <a:endParaRPr lang="en-US" dirty="0">
            <a:effectLst>
              <a:outerShdw blurRad="38100" dist="38100" dir="2700000" algn="tl">
                <a:srgbClr val="000000">
                  <a:alpha val="43137"/>
                </a:srgbClr>
              </a:outerShdw>
            </a:effectLst>
          </a:endParaRP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dgm:spPr>
        <a:solidFill>
          <a:schemeClr val="accent3"/>
        </a:solidFill>
      </dgm:spPr>
      <dgm:t>
        <a:bodyPr/>
        <a:lstStyle/>
        <a:p>
          <a:pPr rtl="0"/>
          <a:r>
            <a:rPr lang="en-US" dirty="0" smtClean="0">
              <a:effectLst>
                <a:outerShdw blurRad="38100" dist="38100" dir="2700000" algn="tl">
                  <a:srgbClr val="000000">
                    <a:alpha val="43137"/>
                  </a:srgbClr>
                </a:outerShdw>
              </a:effectLst>
            </a:rPr>
            <a:t>The mode of addressing for each operand must be specified</a:t>
          </a:r>
          <a:endParaRPr lang="en-US" dirty="0">
            <a:effectLst>
              <a:outerShdw blurRad="38100" dist="38100" dir="2700000" algn="tl">
                <a:srgbClr val="000000">
                  <a:alpha val="43137"/>
                </a:srgbClr>
              </a:outerShdw>
            </a:effectLst>
          </a:endParaRP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t>
        <a:bodyPr/>
        <a:lstStyle/>
        <a:p>
          <a:endParaRPr lang="en-US"/>
        </a:p>
      </dgm:t>
    </dgm:pt>
    <dgm:pt modelId="{2E9B4566-06DF-0D42-B507-3EED37032151}" type="pres">
      <dgm:prSet presAssocID="{CBD291A9-E9FF-6441-96AE-58549F227598}" presName="arrow" presStyleLbl="node1" presStyleIdx="0" presStyleCnt="2">
        <dgm:presLayoutVars>
          <dgm:bulletEnabled val="1"/>
        </dgm:presLayoutVars>
      </dgm:prSet>
      <dgm:spPr/>
      <dgm:t>
        <a:bodyPr/>
        <a:lstStyle/>
        <a:p>
          <a:endParaRPr lang="en-US"/>
        </a:p>
      </dgm:t>
    </dgm:pt>
    <dgm:pt modelId="{F67F22A8-9610-4948-A69C-A8949F131989}" type="pres">
      <dgm:prSet presAssocID="{A3735CA2-6882-004E-9088-38AE4D4B7E36}" presName="arrow" presStyleLbl="node1" presStyleIdx="1" presStyleCnt="2">
        <dgm:presLayoutVars>
          <dgm:bulletEnabled val="1"/>
        </dgm:presLayoutVars>
      </dgm:prSet>
      <dgm:spPr/>
      <dgm:t>
        <a:bodyPr/>
        <a:lstStyle/>
        <a:p>
          <a:endParaRPr lang="en-US"/>
        </a:p>
      </dgm:t>
    </dgm:pt>
  </dgm:ptLst>
  <dgm:cxnLst>
    <dgm:cxn modelId="{3A2415C0-C5FF-8043-A7A6-6C9306F2ED29}" srcId="{16B8BB17-05F5-5449-87B4-F1418C4ECDD7}" destId="{A3735CA2-6882-004E-9088-38AE4D4B7E36}" srcOrd="1" destOrd="0" parTransId="{3D421804-C29E-B041-9B9B-1F06A8E20150}" sibTransId="{3EC18245-13C0-3C46-8DF4-15A4ADB1D653}"/>
    <dgm:cxn modelId="{DFC38B20-8E0C-D24A-AB10-83E9CD60F39C}" srcId="{A3735CA2-6882-004E-9088-38AE4D4B7E36}" destId="{AE35FDD7-8313-ED48-9898-4AB22980C4E1}" srcOrd="1" destOrd="0" parTransId="{B82C8499-8741-DB42-BDE1-E3254C7FCA36}" sibTransId="{404121AF-ECD2-7F45-A293-FBE1A881E821}"/>
    <dgm:cxn modelId="{EE87D561-7A7F-CB40-B809-B995BC4D9773}" srcId="{A3735CA2-6882-004E-9088-38AE4D4B7E36}" destId="{82BD964D-2096-0D44-9011-C9F48B9CAE1D}" srcOrd="2" destOrd="0" parTransId="{57C3DBB5-12BC-DD49-BEE1-0FDDB1BB45A3}" sibTransId="{CC52B425-3B96-BF49-BD9A-8132E746CA20}"/>
    <dgm:cxn modelId="{55E0DE39-5037-A54F-AE3A-E230A73A48F7}" type="presOf" srcId="{16B8BB17-05F5-5449-87B4-F1418C4ECDD7}" destId="{BC060FFF-4EE9-C04F-B485-F21B3CC81355}" srcOrd="0" destOrd="0" presId="urn:microsoft.com/office/officeart/2005/8/layout/arrow5"/>
    <dgm:cxn modelId="{8C5091AD-3730-C64C-B052-958C84E64D6A}" type="presOf" srcId="{AE35FDD7-8313-ED48-9898-4AB22980C4E1}" destId="{F67F22A8-9610-4948-A69C-A8949F131989}" srcOrd="0" destOrd="2" presId="urn:microsoft.com/office/officeart/2005/8/layout/arrow5"/>
    <dgm:cxn modelId="{37CDE568-9E67-5C41-B72A-852406D852C9}" type="presOf" srcId="{2DC71C04-B9F7-4E4E-8AF5-7B0AA79E7F90}" destId="{F67F22A8-9610-4948-A69C-A8949F131989}" srcOrd="0" destOrd="1" presId="urn:microsoft.com/office/officeart/2005/8/layout/arrow5"/>
    <dgm:cxn modelId="{FF458750-EE9D-3243-AEF7-EB87D33EACAE}" type="presOf" srcId="{82BD964D-2096-0D44-9011-C9F48B9CAE1D}" destId="{F67F22A8-9610-4948-A69C-A8949F131989}" srcOrd="0" destOrd="3" presId="urn:microsoft.com/office/officeart/2005/8/layout/arrow5"/>
    <dgm:cxn modelId="{6D9E3294-F276-384F-BE0D-7AF6A23A1E56}" type="presOf" srcId="{CBD291A9-E9FF-6441-96AE-58549F227598}" destId="{2E9B4566-06DF-0D42-B507-3EED37032151}" srcOrd="0" destOrd="0" presId="urn:microsoft.com/office/officeart/2005/8/layout/arrow5"/>
    <dgm:cxn modelId="{0F361E3E-E4EE-8E49-9719-C6BBBE83CB5B}" srcId="{16B8BB17-05F5-5449-87B4-F1418C4ECDD7}" destId="{CBD291A9-E9FF-6441-96AE-58549F227598}" srcOrd="0" destOrd="0" parTransId="{87A839AE-A231-434A-8004-1444BFBEC906}" sibTransId="{F1B9C5B5-C301-3644-BC18-1FCD18A554E4}"/>
    <dgm:cxn modelId="{BE718F78-29C9-2447-9DF1-FBC668157B4F}" srcId="{A3735CA2-6882-004E-9088-38AE4D4B7E36}" destId="{2DC71C04-B9F7-4E4E-8AF5-7B0AA79E7F90}" srcOrd="0" destOrd="0" parTransId="{20115340-B054-344F-9358-BA2C3C796607}" sibTransId="{E52EE69E-F700-4C4D-9DD3-E6DDAC914DCB}"/>
    <dgm:cxn modelId="{66DABE9E-C9DF-9A41-9AB6-2C6D3A7BE894}" type="presOf" srcId="{A3735CA2-6882-004E-9088-38AE4D4B7E36}" destId="{F67F22A8-9610-4948-A69C-A8949F131989}" srcOrd="0" destOrd="0" presId="urn:microsoft.com/office/officeart/2005/8/layout/arrow5"/>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Instructions that change the format or operate on the format of data</a:t>
          </a:r>
          <a:endParaRPr lang="en-US" dirty="0">
            <a:effectLst>
              <a:outerShdw blurRad="38100" dist="38100" dir="2700000" algn="tl">
                <a:srgbClr val="000000">
                  <a:alpha val="43137"/>
                </a:srgbClr>
              </a:outerShdw>
            </a:effectLst>
          </a:endParaRP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smtClean="0">
              <a:solidFill>
                <a:schemeClr val="tx2"/>
              </a:solidFill>
              <a:effectLst>
                <a:outerShdw blurRad="38100" dist="38100" dir="2700000" algn="tl">
                  <a:srgbClr val="000000">
                    <a:alpha val="43137"/>
                  </a:srgbClr>
                </a:outerShdw>
              </a:effectLst>
            </a:rPr>
            <a:t>An example is converting from decimal to binary</a:t>
          </a:r>
          <a:endParaRPr lang="en-US" dirty="0">
            <a:solidFill>
              <a:schemeClr val="tx2"/>
            </a:solidFill>
            <a:effectLst>
              <a:outerShdw blurRad="38100" dist="38100" dir="2700000" algn="tl">
                <a:srgbClr val="000000">
                  <a:alpha val="43137"/>
                </a:srgbClr>
              </a:outerShdw>
            </a:effectLst>
          </a:endParaRP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An example of a more complex editing instruction is the EAS/390 Translate (TR) instruction</a:t>
          </a:r>
          <a:endParaRPr lang="en-US"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t>
        <a:bodyPr/>
        <a:lstStyle/>
        <a:p>
          <a:endParaRPr lang="en-US"/>
        </a:p>
      </dgm:t>
    </dgm:pt>
    <dgm:pt modelId="{77C9DA8E-8ED9-844B-B613-13FD05010447}" type="pres">
      <dgm:prSet presAssocID="{AC13097E-47F1-3C41-8E12-3F1DFDA8016C}" presName="firstNode" presStyleLbl="node1" presStyleIdx="0" presStyleCnt="3">
        <dgm:presLayoutVars>
          <dgm:bulletEnabled val="1"/>
        </dgm:presLayoutVars>
      </dgm:prSet>
      <dgm:spPr/>
      <dgm:t>
        <a:bodyPr/>
        <a:lstStyle/>
        <a:p>
          <a:endParaRPr lang="en-US"/>
        </a:p>
      </dgm:t>
    </dgm:pt>
    <dgm:pt modelId="{A565A70D-D266-D14D-801A-624F8C0A17FF}" type="pres">
      <dgm:prSet presAssocID="{71E24C2E-E756-2D42-BECA-7734384383F2}" presName="sibTrans" presStyleLbl="sibTrans2D1" presStyleIdx="0" presStyleCnt="2"/>
      <dgm:spPr/>
      <dgm:t>
        <a:bodyPr/>
        <a:lstStyle/>
        <a:p>
          <a:endParaRPr lang="en-US"/>
        </a:p>
      </dgm:t>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dgm:presLayoutVars>
          <dgm:bulletEnabled val="1"/>
        </dgm:presLayoutVars>
      </dgm:prSet>
      <dgm:spPr/>
      <dgm:t>
        <a:bodyPr/>
        <a:lstStyle/>
        <a:p>
          <a:endParaRPr lang="en-US"/>
        </a:p>
      </dgm:t>
    </dgm:pt>
    <dgm:pt modelId="{D49EAA5E-508B-AC45-A500-B17EA738C083}" type="pres">
      <dgm:prSet presAssocID="{C91B3ABF-8735-3F41-AD79-6889C5488C39}" presName="sibTrans" presStyleLbl="sibTrans2D1" presStyleIdx="1" presStyleCnt="2"/>
      <dgm:spPr/>
      <dgm:t>
        <a:bodyPr/>
        <a:lstStyle/>
        <a:p>
          <a:endParaRPr lang="en-US"/>
        </a:p>
      </dgm:t>
    </dgm:pt>
    <dgm:pt modelId="{4F063FBB-5B0E-B64A-B216-78406CFC0194}" type="pres">
      <dgm:prSet presAssocID="{D32CD237-EEB7-EB46-8796-D6217CE89D81}" presName="lastNode" presStyleLbl="node1" presStyleIdx="2" presStyleCnt="3">
        <dgm:presLayoutVars>
          <dgm:bulletEnabled val="1"/>
        </dgm:presLayoutVars>
      </dgm:prSet>
      <dgm:spPr/>
      <dgm:t>
        <a:bodyPr/>
        <a:lstStyle/>
        <a:p>
          <a:endParaRPr lang="en-US"/>
        </a:p>
      </dgm:t>
    </dgm:pt>
  </dgm:ptLst>
  <dgm:cxnLst>
    <dgm:cxn modelId="{05F56680-3D88-8246-8A1E-A41798AB9B43}" type="presOf" srcId="{D32CD237-EEB7-EB46-8796-D6217CE89D81}" destId="{4F063FBB-5B0E-B64A-B216-78406CFC0194}"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9DC34341-C9E0-2F49-9BC8-2A74DE58FA85}" srcId="{B3774423-9D28-FD4D-93B2-1D121FAEBFFB}" destId="{AC13097E-47F1-3C41-8E12-3F1DFDA8016C}" srcOrd="0" destOrd="0" parTransId="{9F9A3FF6-15CE-9940-8972-9476304E32C9}" sibTransId="{71E24C2E-E756-2D42-BECA-7734384383F2}"/>
    <dgm:cxn modelId="{C5C99ABF-373F-4F40-BB87-3169F578EB09}" type="presOf" srcId="{AC13097E-47F1-3C41-8E12-3F1DFDA8016C}" destId="{77C9DA8E-8ED9-844B-B613-13FD05010447}" srcOrd="0" destOrd="0" presId="urn:microsoft.com/office/officeart/2005/8/layout/bProcess2"/>
    <dgm:cxn modelId="{7EACAE2A-9B6E-E341-B381-59F417B4E898}" type="presOf" srcId="{C91B3ABF-8735-3F41-AD79-6889C5488C39}" destId="{D49EAA5E-508B-AC45-A500-B17EA738C083}" srcOrd="0" destOrd="0" presId="urn:microsoft.com/office/officeart/2005/8/layout/bProcess2"/>
    <dgm:cxn modelId="{3FDA3566-F370-8146-B0DD-7DE2EC29497C}" type="presOf" srcId="{8C7A5930-8A3D-0842-AF29-1EA693AA6B99}" destId="{D26DB3FA-AA5B-7B46-A54F-F769F99A465F}"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9F9CB7B7-99AE-4445-ABEF-5344998360A5}" type="presOf" srcId="{B3774423-9D28-FD4D-93B2-1D121FAEBFFB}" destId="{BD084606-F38B-CB4B-A769-6B940EB20879}" srcOrd="0" destOrd="0" presId="urn:microsoft.com/office/officeart/2005/8/layout/bProcess2"/>
    <dgm:cxn modelId="{34CDA9B4-D212-0540-B360-08E09EBB7930}" srcId="{B3774423-9D28-FD4D-93B2-1D121FAEBFFB}" destId="{8C7A5930-8A3D-0842-AF29-1EA693AA6B99}" srcOrd="1" destOrd="0" parTransId="{FEA8845C-C1A2-2141-A2FB-D61E1EB815C1}" sibTransId="{C91B3ABF-8735-3F41-AD79-6889C5488C39}"/>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smtClean="0"/>
            <a:t>Instructions that can be executed only while the processor is in a certain privileged state or is executing a program in a special privileged area of memory</a:t>
          </a:r>
          <a:endParaRPr lang="en-US" dirty="0"/>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smtClean="0"/>
            <a:t>Typically these instructions are reserved for the use of the operating system</a:t>
          </a:r>
          <a:endParaRPr lang="en-US" dirty="0"/>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smtClean="0"/>
            <a:t>Examples of system control operations:</a:t>
          </a:r>
          <a:endParaRPr lang="en-US" dirty="0"/>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dgm:spPr/>
      <dgm:t>
        <a:bodyPr/>
        <a:lstStyle/>
        <a:p>
          <a:pPr rtl="0"/>
          <a:r>
            <a:rPr lang="en-US" dirty="0" smtClean="0"/>
            <a:t>A system control instruction may read or alter a control register</a:t>
          </a:r>
          <a:endParaRPr lang="en-US" dirty="0"/>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dgm:spPr/>
      <dgm:t>
        <a:bodyPr/>
        <a:lstStyle/>
        <a:p>
          <a:pPr rtl="0"/>
          <a:r>
            <a:rPr lang="en-US" dirty="0" smtClean="0"/>
            <a:t>An instruction to read or modify a storage protection key</a:t>
          </a:r>
          <a:endParaRPr lang="en-US" dirty="0"/>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dgm:spPr/>
      <dgm:t>
        <a:bodyPr/>
        <a:lstStyle/>
        <a:p>
          <a:pPr rtl="0"/>
          <a:r>
            <a:rPr lang="en-US" dirty="0" smtClean="0"/>
            <a:t>Access to process control blocks in a multiprogramming system</a:t>
          </a:r>
          <a:endParaRPr lang="en-US" dirty="0"/>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t>
        <a:bodyPr/>
        <a:lstStyle/>
        <a:p>
          <a:endParaRPr lang="en-US"/>
        </a:p>
      </dgm:t>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t>
        <a:bodyPr/>
        <a:lstStyle/>
        <a:p>
          <a:endParaRPr lang="en-US"/>
        </a:p>
      </dgm:t>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t>
        <a:bodyPr/>
        <a:lstStyle/>
        <a:p>
          <a:endParaRPr lang="en-US"/>
        </a:p>
      </dgm:t>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t>
        <a:bodyPr/>
        <a:lstStyle/>
        <a:p>
          <a:endParaRPr lang="en-US"/>
        </a:p>
      </dgm:t>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dgm:presLayoutVars>
          <dgm:bulletEnabled val="1"/>
        </dgm:presLayoutVars>
      </dgm:prSet>
      <dgm:spPr/>
      <dgm:t>
        <a:bodyPr/>
        <a:lstStyle/>
        <a:p>
          <a:endParaRPr lang="en-US"/>
        </a:p>
      </dgm:t>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dgm:presLayoutVars>
          <dgm:bulletEnabled val="1"/>
        </dgm:presLayoutVars>
      </dgm:prSet>
      <dgm:spPr/>
      <dgm:t>
        <a:bodyPr/>
        <a:lstStyle/>
        <a:p>
          <a:endParaRPr lang="en-US"/>
        </a:p>
      </dgm:t>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dgm:presLayoutVars>
          <dgm:bulletEnabled val="1"/>
        </dgm:presLayoutVars>
      </dgm:prSet>
      <dgm:spPr/>
      <dgm:t>
        <a:bodyPr/>
        <a:lstStyle/>
        <a:p>
          <a:endParaRPr lang="en-US"/>
        </a:p>
      </dgm:t>
    </dgm:pt>
  </dgm:ptLst>
  <dgm:cxnLst>
    <dgm:cxn modelId="{034CB049-2D9B-2A4E-A759-12465CADA4F5}" srcId="{2481E9A8-5413-524C-8982-5AF295AA0FD3}" destId="{E9E92FCE-DAF2-3145-BE10-2CF450B85DEB}" srcOrd="1" destOrd="0" parTransId="{E124D7BF-0B29-7341-A590-E3859651EFE8}" sibTransId="{A8248814-6852-BD45-A1C1-9B5235C0D061}"/>
    <dgm:cxn modelId="{49570F3A-F570-5947-9832-877548A89021}" srcId="{512ECA6A-2A27-5540-BF41-B6C374340369}" destId="{227FAB59-23FC-A843-A078-89F98BD00632}" srcOrd="0" destOrd="0" parTransId="{E95E9233-9367-A749-A657-FB18BD734A03}" sibTransId="{855ADFB7-AD32-5841-8BBE-52D81A552EB4}"/>
    <dgm:cxn modelId="{C15C44F6-5E36-3A40-84A4-D08A118B87F2}" type="presOf" srcId="{E9E92FCE-DAF2-3145-BE10-2CF450B85DEB}" destId="{4E50C6BF-910E-7348-A303-09A554EEAA0A}" srcOrd="0" destOrd="0" presId="urn:microsoft.com/office/officeart/2005/8/layout/target2"/>
    <dgm:cxn modelId="{16BD85AD-A88B-4B4D-B5F1-92ED44540C25}" srcId="{2481E9A8-5413-524C-8982-5AF295AA0FD3}" destId="{EB93D4E5-8CA1-7546-BD15-4BC63FAF4B6A}" srcOrd="0" destOrd="0" parTransId="{EB640E17-8E48-F141-971D-24693C56EA87}" sibTransId="{67C4524F-BB04-034F-B912-726197C9AA9C}"/>
    <dgm:cxn modelId="{279396D7-D2DD-DC49-AF45-9C3B1DF43EE6}" type="presOf" srcId="{227FAB59-23FC-A843-A078-89F98BD00632}" destId="{1FFD221F-6A7C-0B45-912E-7B2D41C939FB}" srcOrd="0" destOrd="0" presId="urn:microsoft.com/office/officeart/2005/8/layout/target2"/>
    <dgm:cxn modelId="{BD54676F-13C9-764D-BC20-842360A07B05}" type="presOf" srcId="{27A6DB09-7A73-E34E-9751-1D7E0C8AEFDE}" destId="{958E3D0C-1153-3645-896A-A62EDB2811F7}" srcOrd="0" destOrd="0" presId="urn:microsoft.com/office/officeart/2005/8/layout/target2"/>
    <dgm:cxn modelId="{7DA2A310-0D12-E54C-8A81-C14F9DB4A40D}" type="presOf" srcId="{2481E9A8-5413-524C-8982-5AF295AA0FD3}" destId="{C5C93C76-63AF-834D-B8AC-7566894C2FB4}" srcOrd="0" destOrd="0" presId="urn:microsoft.com/office/officeart/2005/8/layout/target2"/>
    <dgm:cxn modelId="{6E5CB42C-E4CC-D34B-9875-FE6D13A9601F}" srcId="{2481E9A8-5413-524C-8982-5AF295AA0FD3}" destId="{512ECA6A-2A27-5540-BF41-B6C374340369}" srcOrd="2" destOrd="0" parTransId="{CD0226D3-EFCC-044F-8293-BD6A9927F1C7}" sibTransId="{96C9C5C4-86AC-4F48-A1C8-BD58C310C40D}"/>
    <dgm:cxn modelId="{724923D1-B45C-4D42-903B-F2FCA46C7F32}" type="presOf" srcId="{358AA9CD-32A2-DD46-AAFA-8935BDAFBB20}" destId="{099E1357-5252-C648-9171-1537398C3A8C}" srcOrd="0" destOrd="0" presId="urn:microsoft.com/office/officeart/2005/8/layout/target2"/>
    <dgm:cxn modelId="{8219388E-D945-5845-AE4F-037D6DBA1EB4}" srcId="{512ECA6A-2A27-5540-BF41-B6C374340369}" destId="{358AA9CD-32A2-DD46-AAFA-8935BDAFBB20}" srcOrd="1" destOrd="0" parTransId="{CB640F0B-9187-5E4C-8DC8-B38DB779FCCC}" sibTransId="{371191D7-AF4F-C541-832E-2E60F53719DD}"/>
    <dgm:cxn modelId="{FD8DB6E4-E0E4-4541-A20B-AB3DB421721B}" srcId="{512ECA6A-2A27-5540-BF41-B6C374340369}" destId="{27A6DB09-7A73-E34E-9751-1D7E0C8AEFDE}" srcOrd="2" destOrd="0" parTransId="{3DDC6881-1159-4749-B696-931528299B1F}" sibTransId="{BEA10779-1B79-8748-AEE8-CB0EA20E6DDB}"/>
    <dgm:cxn modelId="{AFA326AE-2639-B04C-9195-D9A0A16DD12D}" type="presOf" srcId="{512ECA6A-2A27-5540-BF41-B6C374340369}" destId="{6F92330B-2BD8-9C42-AA59-CA71F506DD3E}" srcOrd="0" destOrd="0" presId="urn:microsoft.com/office/officeart/2005/8/layout/target2"/>
    <dgm:cxn modelId="{F13581A5-C82A-9A42-B1B0-411C86F75C2D}" type="presOf" srcId="{EB93D4E5-8CA1-7546-BD15-4BC63FAF4B6A}" destId="{C549312C-F687-024F-ADD4-C847C870AB31}" srcOrd="0" destOrd="0" presId="urn:microsoft.com/office/officeart/2005/8/layout/target2"/>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smtClean="0"/>
            <a:t>Includes an implied address</a:t>
          </a:r>
          <a:endParaRPr lang="en-US" dirty="0"/>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smtClean="0"/>
            <a:t>Typically implies that one instruction be skipped, thus the implied address equals the address of the next instruction plus one instruction length</a:t>
          </a:r>
          <a:endParaRPr lang="en-US" dirty="0"/>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smtClean="0"/>
            <a:t>Because the skip instruction does not require a destination address field it is free to do other things</a:t>
          </a:r>
          <a:endParaRPr lang="en-US" dirty="0"/>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smtClean="0"/>
            <a:t>Example is the increment-and-skip-if-zero (ISZ) instruction</a:t>
          </a:r>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t>
        <a:bodyPr/>
        <a:lstStyle/>
        <a:p>
          <a:endParaRPr lang="en-US"/>
        </a:p>
      </dgm:t>
    </dgm:pt>
    <dgm:pt modelId="{28B5BA6D-DFA1-C646-AE98-E3CF666E1151}" type="pres">
      <dgm:prSet presAssocID="{966712F6-A2E3-694C-B6A0-82F52E2F576D}" presName="node" presStyleLbl="node1" presStyleIdx="0" presStyleCnt="4">
        <dgm:presLayoutVars>
          <dgm:bulletEnabled val="1"/>
        </dgm:presLayoutVars>
      </dgm:prSet>
      <dgm:spPr/>
      <dgm:t>
        <a:bodyPr/>
        <a:lstStyle/>
        <a:p>
          <a:endParaRPr lang="en-US"/>
        </a:p>
      </dgm:t>
    </dgm:pt>
    <dgm:pt modelId="{9C211128-4520-2646-80D8-9476592167D6}" type="pres">
      <dgm:prSet presAssocID="{8E1717F3-8422-E548-BC6C-040A2E541B75}" presName="sibTrans" presStyleLbl="sibTrans1D1" presStyleIdx="0" presStyleCnt="3"/>
      <dgm:spPr/>
      <dgm:t>
        <a:bodyPr/>
        <a:lstStyle/>
        <a:p>
          <a:endParaRPr lang="en-US"/>
        </a:p>
      </dgm:t>
    </dgm:pt>
    <dgm:pt modelId="{8BA1D778-7C4F-E648-8BB7-D0F7657E630E}" type="pres">
      <dgm:prSet presAssocID="{8E1717F3-8422-E548-BC6C-040A2E541B75}" presName="connectorText" presStyleLbl="sibTrans1D1" presStyleIdx="0" presStyleCnt="3"/>
      <dgm:spPr/>
      <dgm:t>
        <a:bodyPr/>
        <a:lstStyle/>
        <a:p>
          <a:endParaRPr lang="en-US"/>
        </a:p>
      </dgm:t>
    </dgm:pt>
    <dgm:pt modelId="{2C46A2D4-6C9A-2B44-93DD-631E46E55433}" type="pres">
      <dgm:prSet presAssocID="{687B7341-C2E7-2744-A1DA-C30EE8E436A1}" presName="node" presStyleLbl="node1" presStyleIdx="1" presStyleCnt="4">
        <dgm:presLayoutVars>
          <dgm:bulletEnabled val="1"/>
        </dgm:presLayoutVars>
      </dgm:prSet>
      <dgm:spPr/>
      <dgm:t>
        <a:bodyPr/>
        <a:lstStyle/>
        <a:p>
          <a:endParaRPr lang="en-US"/>
        </a:p>
      </dgm:t>
    </dgm:pt>
    <dgm:pt modelId="{4A5F23D2-8DBA-1C45-8BC0-6050DD64F82C}" type="pres">
      <dgm:prSet presAssocID="{B95AD783-886B-7545-AD08-9A64E1B8C088}" presName="sibTrans" presStyleLbl="sibTrans1D1" presStyleIdx="1" presStyleCnt="3"/>
      <dgm:spPr/>
      <dgm:t>
        <a:bodyPr/>
        <a:lstStyle/>
        <a:p>
          <a:endParaRPr lang="en-US"/>
        </a:p>
      </dgm:t>
    </dgm:pt>
    <dgm:pt modelId="{9C7A08D4-64F8-264C-A7ED-B5D84C82EE44}" type="pres">
      <dgm:prSet presAssocID="{B95AD783-886B-7545-AD08-9A64E1B8C088}" presName="connectorText" presStyleLbl="sibTrans1D1" presStyleIdx="1" presStyleCnt="3"/>
      <dgm:spPr/>
      <dgm:t>
        <a:bodyPr/>
        <a:lstStyle/>
        <a:p>
          <a:endParaRPr lang="en-US"/>
        </a:p>
      </dgm:t>
    </dgm:pt>
    <dgm:pt modelId="{BB2E6098-507A-5D4D-BBB5-7F0D670BC8B1}" type="pres">
      <dgm:prSet presAssocID="{7278E94A-1225-F24A-BEC9-5B90559BDBDF}" presName="node" presStyleLbl="node1" presStyleIdx="2" presStyleCnt="4">
        <dgm:presLayoutVars>
          <dgm:bulletEnabled val="1"/>
        </dgm:presLayoutVars>
      </dgm:prSet>
      <dgm:spPr/>
      <dgm:t>
        <a:bodyPr/>
        <a:lstStyle/>
        <a:p>
          <a:endParaRPr lang="en-US"/>
        </a:p>
      </dgm:t>
    </dgm:pt>
    <dgm:pt modelId="{9E8E8360-5BB2-2C48-980A-B597F3E4B707}" type="pres">
      <dgm:prSet presAssocID="{809C5B9C-69E5-1B4F-AA86-6CC8B87B81CD}" presName="sibTrans" presStyleLbl="sibTrans1D1" presStyleIdx="2" presStyleCnt="3"/>
      <dgm:spPr/>
      <dgm:t>
        <a:bodyPr/>
        <a:lstStyle/>
        <a:p>
          <a:endParaRPr lang="en-US"/>
        </a:p>
      </dgm:t>
    </dgm:pt>
    <dgm:pt modelId="{4DBC417F-BFB7-6347-AF7C-3327FFB515A0}" type="pres">
      <dgm:prSet presAssocID="{809C5B9C-69E5-1B4F-AA86-6CC8B87B81CD}" presName="connectorText" presStyleLbl="sibTrans1D1" presStyleIdx="2" presStyleCnt="3"/>
      <dgm:spPr/>
      <dgm:t>
        <a:bodyPr/>
        <a:lstStyle/>
        <a:p>
          <a:endParaRPr lang="en-US"/>
        </a:p>
      </dgm:t>
    </dgm:pt>
    <dgm:pt modelId="{232AD40C-C83B-B945-92DA-BEAD796C531B}" type="pres">
      <dgm:prSet presAssocID="{4BD05FB3-B808-B049-9FB3-E24C75596616}" presName="node" presStyleLbl="node1" presStyleIdx="3" presStyleCnt="4">
        <dgm:presLayoutVars>
          <dgm:bulletEnabled val="1"/>
        </dgm:presLayoutVars>
      </dgm:prSet>
      <dgm:spPr/>
      <dgm:t>
        <a:bodyPr/>
        <a:lstStyle/>
        <a:p>
          <a:endParaRPr lang="en-US"/>
        </a:p>
      </dgm:t>
    </dgm:pt>
  </dgm:ptLst>
  <dgm:cxnLst>
    <dgm:cxn modelId="{60FD8E2E-A8CB-D643-8F34-2F95B6E417F5}" type="presOf" srcId="{4BD05FB3-B808-B049-9FB3-E24C75596616}" destId="{232AD40C-C83B-B945-92DA-BEAD796C531B}"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6D1BC5E3-1266-DF44-9A83-11D3D86A43F4}" type="presOf" srcId="{B95AD783-886B-7545-AD08-9A64E1B8C088}" destId="{9C7A08D4-64F8-264C-A7ED-B5D84C82EE44}" srcOrd="1"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A2FAB450-7F40-204E-B378-9F576AB89501}" type="presOf" srcId="{809C5B9C-69E5-1B4F-AA86-6CC8B87B81CD}" destId="{4DBC417F-BFB7-6347-AF7C-3327FFB515A0}" srcOrd="1"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016D9D84-B8E1-9A44-B5A4-59D00C341848}" srcId="{F5299564-40D6-5C46-A8BE-4C0D0EB7828C}" destId="{4BD05FB3-B808-B049-9FB3-E24C75596616}" srcOrd="3" destOrd="0" parTransId="{314B9888-E29A-CE4E-8210-729E632E1776}" sibTransId="{70FA2392-3746-4E41-8686-C1C5916A9C5E}"/>
    <dgm:cxn modelId="{4D15EE08-BEB7-344A-BEAB-2E64EADC748E}" type="presOf" srcId="{B95AD783-886B-7545-AD08-9A64E1B8C088}" destId="{4A5F23D2-8DBA-1C45-8BC0-6050DD64F82C}"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63DADF91-803E-C441-9E0F-BDB1E23E17E3}" type="presOf" srcId="{8E1717F3-8422-E548-BC6C-040A2E541B75}" destId="{9C211128-4520-2646-80D8-9476592167D6}"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1DE1E7DD-B237-E348-8F5A-21EC719B7921}" srcId="{F5299564-40D6-5C46-A8BE-4C0D0EB7828C}" destId="{687B7341-C2E7-2744-A1DA-C30EE8E436A1}" srcOrd="1" destOrd="0" parTransId="{AC2C90D6-9943-1041-86F5-29CC75022315}" sibTransId="{B95AD783-886B-7545-AD08-9A64E1B8C088}"/>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775714"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Operation code (opcode)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Specifies the operation to be performed.  The operation is specified by a binary code, known as the operation code, or </a:t>
          </a:r>
          <a:r>
            <a:rPr lang="en-US" sz="1300" i="1" kern="1200" dirty="0" smtClean="0">
              <a:effectLst>
                <a:outerShdw blurRad="38100" dist="38100" dir="2700000" algn="tl">
                  <a:srgbClr val="000000">
                    <a:alpha val="43137"/>
                  </a:srgbClr>
                </a:outerShdw>
              </a:effectLst>
            </a:rPr>
            <a:t>opcode</a:t>
          </a:r>
          <a:endParaRPr lang="en-US" sz="1300" i="1" kern="1200" dirty="0">
            <a:effectLst>
              <a:outerShdw blurRad="38100" dist="38100" dir="2700000" algn="tl">
                <a:srgbClr val="000000">
                  <a:alpha val="43137"/>
                </a:srgbClr>
              </a:outerShdw>
            </a:effectLst>
          </a:endParaRPr>
        </a:p>
      </dsp:txBody>
      <dsp:txXfrm>
        <a:off x="1885968" y="660418"/>
        <a:ext cx="2038060" cy="2038060"/>
      </dsp:txXfrm>
    </dsp:sp>
    <dsp:sp modelId="{06F2B317-5110-B94C-84A1-22E01F7471D3}">
      <dsp:nvSpPr>
        <dsp:cNvPr id="0" name=""/>
        <dsp:cNvSpPr/>
      </dsp:nvSpPr>
      <dsp:spPr>
        <a:xfrm>
          <a:off x="4208018" y="550164"/>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Source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involve one or more source operands, that is, operands that are inputs for the operation</a:t>
          </a:r>
          <a:endParaRPr lang="en-US" sz="1300" kern="1200" dirty="0">
            <a:effectLst>
              <a:outerShdw blurRad="38100" dist="38100" dir="2700000" algn="tl">
                <a:srgbClr val="000000">
                  <a:alpha val="43137"/>
                </a:srgbClr>
              </a:outerShdw>
            </a:effectLst>
          </a:endParaRPr>
        </a:p>
      </dsp:txBody>
      <dsp:txXfrm>
        <a:off x="4318272" y="660418"/>
        <a:ext cx="2038060" cy="2038060"/>
      </dsp:txXfrm>
    </dsp:sp>
    <dsp:sp modelId="{5CED3117-5997-9241-ACAE-C2B634ACBCD2}">
      <dsp:nvSpPr>
        <dsp:cNvPr id="0" name=""/>
        <dsp:cNvSpPr/>
      </dsp:nvSpPr>
      <dsp:spPr>
        <a:xfrm>
          <a:off x="1775714"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rPr>
            <a:t>Result operand reference</a:t>
          </a:r>
          <a:endParaRPr lang="en-US" sz="1700" kern="1200" dirty="0">
            <a:effectLst>
              <a:outerShdw blurRad="38100" dist="38100" dir="2700000" algn="tl">
                <a:srgbClr val="000000">
                  <a:alpha val="43137"/>
                </a:srgbClr>
              </a:outerShdw>
            </a:effectLst>
          </a:endParaRPr>
        </a:p>
        <a:p>
          <a:pPr marL="114300" lvl="1" indent="-114300" algn="l" defTabSz="577850" rtl="0">
            <a:lnSpc>
              <a:spcPct val="90000"/>
            </a:lnSpc>
            <a:spcBef>
              <a:spcPct val="0"/>
            </a:spcBef>
            <a:spcAft>
              <a:spcPct val="15000"/>
            </a:spcAft>
            <a:buChar char="••"/>
          </a:pPr>
          <a:r>
            <a:rPr lang="en-US" sz="1300" kern="1200" dirty="0" smtClean="0">
              <a:effectLst>
                <a:outerShdw blurRad="38100" dist="38100" dir="2700000" algn="tl">
                  <a:srgbClr val="000000">
                    <a:alpha val="43137"/>
                  </a:srgbClr>
                </a:outerShdw>
              </a:effectLst>
            </a:rPr>
            <a:t>The operation may produce a result</a:t>
          </a:r>
          <a:endParaRPr lang="en-US" sz="1300" kern="1200" dirty="0">
            <a:effectLst>
              <a:outerShdw blurRad="38100" dist="38100" dir="2700000" algn="tl">
                <a:srgbClr val="000000">
                  <a:alpha val="43137"/>
                </a:srgbClr>
              </a:outerShdw>
            </a:effectLst>
          </a:endParaRPr>
        </a:p>
      </dsp:txBody>
      <dsp:txXfrm>
        <a:off x="1885968" y="3092722"/>
        <a:ext cx="2038060" cy="2038060"/>
      </dsp:txXfrm>
    </dsp:sp>
    <dsp:sp modelId="{582D9E84-4A97-E646-B080-93B15AA28637}">
      <dsp:nvSpPr>
        <dsp:cNvPr id="0" name=""/>
        <dsp:cNvSpPr/>
      </dsp:nvSpPr>
      <dsp:spPr>
        <a:xfrm>
          <a:off x="4208018" y="2982468"/>
          <a:ext cx="2258568" cy="2258568"/>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rtl="0">
            <a:lnSpc>
              <a:spcPct val="90000"/>
            </a:lnSpc>
            <a:spcBef>
              <a:spcPct val="0"/>
            </a:spcBef>
            <a:spcAft>
              <a:spcPct val="35000"/>
            </a:spcAft>
          </a:pPr>
          <a:r>
            <a:rPr lang="en-US" sz="1700" kern="1200" dirty="0" smtClean="0"/>
            <a:t>Next instruction reference</a:t>
          </a:r>
          <a:endParaRPr lang="en-US" sz="1700" kern="1200" dirty="0"/>
        </a:p>
        <a:p>
          <a:pPr marL="114300" lvl="1" indent="-114300" algn="l" defTabSz="577850" rtl="0">
            <a:lnSpc>
              <a:spcPct val="90000"/>
            </a:lnSpc>
            <a:spcBef>
              <a:spcPct val="0"/>
            </a:spcBef>
            <a:spcAft>
              <a:spcPct val="15000"/>
            </a:spcAft>
            <a:buChar char="••"/>
          </a:pPr>
          <a:r>
            <a:rPr lang="en-US" sz="1300" kern="1200" dirty="0" smtClean="0"/>
            <a:t>This tells the processor where to fetch the next instruction after the execution of this instruction is complete</a:t>
          </a:r>
          <a:endParaRPr lang="en-US" sz="1300" kern="1200" dirty="0"/>
        </a:p>
      </dsp:txBody>
      <dsp:txXfrm>
        <a:off x="4318272" y="3092722"/>
        <a:ext cx="2038060" cy="2038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C15E2-0E91-4846-8ABC-A77940D4A179}">
      <dsp:nvSpPr>
        <dsp:cNvPr id="0" name=""/>
        <dsp:cNvSpPr/>
      </dsp:nvSpPr>
      <dsp:spPr>
        <a:xfrm>
          <a:off x="5562612" y="3730752"/>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I/O instructions are needed to transfer programs and data into memory and the results of computations back out to the user</a:t>
          </a:r>
          <a:endParaRPr lang="en-US" sz="1000" kern="1200" dirty="0"/>
        </a:p>
      </dsp:txBody>
      <dsp:txXfrm>
        <a:off x="6414262" y="4208230"/>
        <a:ext cx="1820065" cy="1239604"/>
      </dsp:txXfrm>
    </dsp:sp>
    <dsp:sp modelId="{1271081F-DA7B-9646-B77E-4127E6C5A827}">
      <dsp:nvSpPr>
        <dsp:cNvPr id="0" name=""/>
        <dsp:cNvSpPr/>
      </dsp:nvSpPr>
      <dsp:spPr>
        <a:xfrm>
          <a:off x="228604" y="3733798"/>
          <a:ext cx="367039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Test instructions are used to test the value of a data word or the status of a computation</a:t>
          </a:r>
          <a:endParaRPr lang="en-US" sz="1000" kern="1200" dirty="0"/>
        </a:p>
        <a:p>
          <a:pPr marL="57150" lvl="1" indent="-57150" algn="l" defTabSz="444500" rtl="0">
            <a:lnSpc>
              <a:spcPct val="90000"/>
            </a:lnSpc>
            <a:spcBef>
              <a:spcPct val="0"/>
            </a:spcBef>
            <a:spcAft>
              <a:spcPct val="15000"/>
            </a:spcAft>
            <a:buChar char="••"/>
          </a:pPr>
          <a:r>
            <a:rPr lang="en-US" sz="1000" kern="1200" dirty="0" smtClean="0"/>
            <a:t>Branch instructions are used to branch to a different set of instructions depending on the decision made</a:t>
          </a:r>
          <a:endParaRPr lang="en-US" sz="1000" kern="1200" dirty="0"/>
        </a:p>
      </dsp:txBody>
      <dsp:txXfrm>
        <a:off x="267036" y="4209619"/>
        <a:ext cx="2492415" cy="1235302"/>
      </dsp:txXfrm>
    </dsp:sp>
    <dsp:sp modelId="{E013DB8C-C4D5-9245-9F44-E76F99512271}">
      <dsp:nvSpPr>
        <dsp:cNvPr id="0" name=""/>
        <dsp:cNvSpPr/>
      </dsp:nvSpPr>
      <dsp:spPr>
        <a:xfrm>
          <a:off x="5515507" y="0"/>
          <a:ext cx="2710281" cy="17556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Movement of data into or out of register and or memory locations</a:t>
          </a:r>
          <a:endParaRPr lang="en-US" sz="1000" kern="1200" dirty="0"/>
        </a:p>
      </dsp:txBody>
      <dsp:txXfrm>
        <a:off x="6367158" y="38566"/>
        <a:ext cx="1820065" cy="1239604"/>
      </dsp:txXfrm>
    </dsp:sp>
    <dsp:sp modelId="{D393D0F9-5D0B-304A-9364-031DA1DC3538}">
      <dsp:nvSpPr>
        <dsp:cNvPr id="0" name=""/>
        <dsp:cNvSpPr/>
      </dsp:nvSpPr>
      <dsp:spPr>
        <a:xfrm>
          <a:off x="232399" y="8"/>
          <a:ext cx="3350368" cy="17495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smtClean="0"/>
            <a:t>Arithmetic instructions provide computational capabilities for processing numeric data</a:t>
          </a:r>
          <a:endParaRPr lang="en-US" sz="1000" kern="1200" dirty="0"/>
        </a:p>
        <a:p>
          <a:pPr marL="57150" lvl="1" indent="-57150" algn="l" defTabSz="444500" rtl="0">
            <a:lnSpc>
              <a:spcPct val="90000"/>
            </a:lnSpc>
            <a:spcBef>
              <a:spcPct val="0"/>
            </a:spcBef>
            <a:spcAft>
              <a:spcPct val="15000"/>
            </a:spcAft>
            <a:buChar char="••"/>
          </a:pPr>
          <a:r>
            <a:rPr lang="en-US" sz="1000" kern="1200" dirty="0" smtClean="0"/>
            <a:t>Logic (Boolean) instructions operate on the bits of a word as bits rather than as numbers, thus they provide capabilities for processing any other type of data the user may wish to employ</a:t>
          </a:r>
          <a:endParaRPr lang="en-US" sz="1000" kern="1200" dirty="0"/>
        </a:p>
      </dsp:txBody>
      <dsp:txXfrm>
        <a:off x="270831" y="38440"/>
        <a:ext cx="2268394" cy="1235302"/>
      </dsp:txXfrm>
    </dsp:sp>
    <dsp:sp modelId="{64E7A613-FAC5-2A4B-84D5-823A0DA3329F}">
      <dsp:nvSpPr>
        <dsp:cNvPr id="0" name=""/>
        <dsp:cNvSpPr/>
      </dsp:nvSpPr>
      <dsp:spPr>
        <a:xfrm>
          <a:off x="1989124" y="31272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processing</a:t>
          </a:r>
          <a:endParaRPr lang="en-US" sz="2100" kern="1200" dirty="0">
            <a:effectLst>
              <a:outerShdw blurRad="38100" dist="38100" dir="2700000" algn="tl">
                <a:srgbClr val="000000">
                  <a:alpha val="43137"/>
                </a:srgbClr>
              </a:outerShdw>
            </a:effectLst>
          </a:endParaRPr>
        </a:p>
      </dsp:txBody>
      <dsp:txXfrm>
        <a:off x="2684924" y="1008524"/>
        <a:ext cx="1679811" cy="1679811"/>
      </dsp:txXfrm>
    </dsp:sp>
    <dsp:sp modelId="{3B212426-56CB-2742-8EFE-A3AF6B61B920}">
      <dsp:nvSpPr>
        <dsp:cNvPr id="0" name=""/>
        <dsp:cNvSpPr/>
      </dsp:nvSpPr>
      <dsp:spPr>
        <a:xfrm rot="5400000">
          <a:off x="4474464" y="31272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storage</a:t>
          </a:r>
          <a:endParaRPr lang="en-US" sz="2100" kern="1200" dirty="0">
            <a:effectLst>
              <a:outerShdw blurRad="38100" dist="38100" dir="2700000" algn="tl">
                <a:srgbClr val="000000">
                  <a:alpha val="43137"/>
                </a:srgbClr>
              </a:outerShdw>
            </a:effectLst>
          </a:endParaRPr>
        </a:p>
      </dsp:txBody>
      <dsp:txXfrm rot="-5400000">
        <a:off x="4474464" y="1008524"/>
        <a:ext cx="1679811" cy="1679811"/>
      </dsp:txXfrm>
    </dsp:sp>
    <dsp:sp modelId="{0F90C031-7DF5-F44F-BC7E-06E0F85CB427}">
      <dsp:nvSpPr>
        <dsp:cNvPr id="0" name=""/>
        <dsp:cNvSpPr/>
      </dsp:nvSpPr>
      <dsp:spPr>
        <a:xfrm rot="10800000">
          <a:off x="4474464" y="2798064"/>
          <a:ext cx="2375611" cy="2375611"/>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Data movement</a:t>
          </a:r>
          <a:endParaRPr lang="en-US" sz="2100" kern="1200" dirty="0">
            <a:effectLst>
              <a:outerShdw blurRad="38100" dist="38100" dir="2700000" algn="tl">
                <a:srgbClr val="000000">
                  <a:alpha val="43137"/>
                </a:srgbClr>
              </a:outerShdw>
            </a:effectLst>
          </a:endParaRPr>
        </a:p>
      </dsp:txBody>
      <dsp:txXfrm rot="10800000">
        <a:off x="4474464" y="2798064"/>
        <a:ext cx="1679811" cy="1679811"/>
      </dsp:txXfrm>
    </dsp:sp>
    <dsp:sp modelId="{D68EFB07-20BD-9848-85ED-45FB73135481}">
      <dsp:nvSpPr>
        <dsp:cNvPr id="0" name=""/>
        <dsp:cNvSpPr/>
      </dsp:nvSpPr>
      <dsp:spPr>
        <a:xfrm rot="16200000">
          <a:off x="1989124" y="2798064"/>
          <a:ext cx="2375611" cy="2375611"/>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Control</a:t>
          </a:r>
          <a:endParaRPr lang="en-US" sz="2100" kern="1200" dirty="0">
            <a:effectLst>
              <a:outerShdw blurRad="38100" dist="38100" dir="2700000" algn="tl">
                <a:srgbClr val="000000">
                  <a:alpha val="43137"/>
                </a:srgbClr>
              </a:outerShdw>
            </a:effectLst>
          </a:endParaRPr>
        </a:p>
      </dsp:txBody>
      <dsp:txXfrm rot="5400000">
        <a:off x="2684924" y="2798064"/>
        <a:ext cx="1679811" cy="1679811"/>
      </dsp:txXfrm>
    </dsp:sp>
    <dsp:sp modelId="{A04C8535-5121-1D48-89BE-ED9EAD28EFF1}">
      <dsp:nvSpPr>
        <dsp:cNvPr id="0" name=""/>
        <dsp:cNvSpPr/>
      </dsp:nvSpPr>
      <dsp:spPr>
        <a:xfrm>
          <a:off x="4009491" y="224942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09491" y="2523744"/>
          <a:ext cx="820216" cy="713232"/>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E567A-FFCB-E447-B0EB-DF566B287828}">
      <dsp:nvSpPr>
        <dsp:cNvPr id="0" name=""/>
        <dsp:cNvSpPr/>
      </dsp:nvSpPr>
      <dsp:spPr>
        <a:xfrm>
          <a:off x="0" y="3455364"/>
          <a:ext cx="8534400" cy="2030372"/>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Fundamental design issues:</a:t>
          </a:r>
          <a:endParaRPr lang="en-US" sz="1800" kern="1200" dirty="0">
            <a:effectLst>
              <a:outerShdw blurRad="38100" dist="38100" dir="2700000" algn="tl">
                <a:srgbClr val="000000">
                  <a:alpha val="43137"/>
                </a:srgbClr>
              </a:outerShdw>
            </a:effectLst>
          </a:endParaRPr>
        </a:p>
      </dsp:txBody>
      <dsp:txXfrm>
        <a:off x="0" y="3455364"/>
        <a:ext cx="8534400" cy="1096401"/>
      </dsp:txXfrm>
    </dsp:sp>
    <dsp:sp modelId="{FDFC3F15-9000-D642-934F-FD22C852295A}">
      <dsp:nvSpPr>
        <dsp:cNvPr id="0" name=""/>
        <dsp:cNvSpPr/>
      </dsp:nvSpPr>
      <dsp:spPr>
        <a:xfrm>
          <a:off x="104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Operation repertoire</a:t>
          </a:r>
          <a:endParaRPr lang="en-US" sz="1200" kern="1200" dirty="0"/>
        </a:p>
        <a:p>
          <a:pPr marL="57150" lvl="1" indent="-57150" algn="l" defTabSz="400050" rtl="0">
            <a:lnSpc>
              <a:spcPct val="90000"/>
            </a:lnSpc>
            <a:spcBef>
              <a:spcPct val="0"/>
            </a:spcBef>
            <a:spcAft>
              <a:spcPct val="15000"/>
            </a:spcAft>
            <a:buChar char="••"/>
          </a:pPr>
          <a:r>
            <a:rPr lang="en-US" sz="900" kern="1200" dirty="0" smtClean="0"/>
            <a:t>How many and which operations to provide and how complex operations should be</a:t>
          </a:r>
          <a:endParaRPr lang="en-US" sz="900" kern="1200" dirty="0"/>
        </a:p>
      </dsp:txBody>
      <dsp:txXfrm>
        <a:off x="1041" y="4511591"/>
        <a:ext cx="1706463" cy="943939"/>
      </dsp:txXfrm>
    </dsp:sp>
    <dsp:sp modelId="{299A5A01-E6B1-3549-9A82-78303BEA5CF6}">
      <dsp:nvSpPr>
        <dsp:cNvPr id="0" name=""/>
        <dsp:cNvSpPr/>
      </dsp:nvSpPr>
      <dsp:spPr>
        <a:xfrm>
          <a:off x="1707505"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Data types</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various types of data upon which operations are performed</a:t>
          </a:r>
          <a:endParaRPr lang="en-US" sz="900" kern="1200" dirty="0"/>
        </a:p>
      </dsp:txBody>
      <dsp:txXfrm>
        <a:off x="1707505" y="4511591"/>
        <a:ext cx="1706463" cy="943939"/>
      </dsp:txXfrm>
    </dsp:sp>
    <dsp:sp modelId="{2B60D48B-0CBB-3640-8066-CD9CF8A8328E}">
      <dsp:nvSpPr>
        <dsp:cNvPr id="0" name=""/>
        <dsp:cNvSpPr/>
      </dsp:nvSpPr>
      <dsp:spPr>
        <a:xfrm>
          <a:off x="3413968"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Instruction format</a:t>
          </a:r>
          <a:endParaRPr lang="en-US" sz="1200" kern="1200" dirty="0"/>
        </a:p>
        <a:p>
          <a:pPr marL="57150" lvl="1" indent="-57150" algn="l" defTabSz="400050" rtl="0">
            <a:lnSpc>
              <a:spcPct val="90000"/>
            </a:lnSpc>
            <a:spcBef>
              <a:spcPct val="0"/>
            </a:spcBef>
            <a:spcAft>
              <a:spcPct val="15000"/>
            </a:spcAft>
            <a:buChar char="••"/>
          </a:pPr>
          <a:r>
            <a:rPr lang="en-US" sz="900" kern="1200" dirty="0" smtClean="0"/>
            <a:t>Instruction length in bits, number of addresses, size of various fields, etc.</a:t>
          </a:r>
          <a:endParaRPr lang="en-US" sz="900" kern="1200" dirty="0"/>
        </a:p>
      </dsp:txBody>
      <dsp:txXfrm>
        <a:off x="3413968" y="4511591"/>
        <a:ext cx="1706463" cy="943939"/>
      </dsp:txXfrm>
    </dsp:sp>
    <dsp:sp modelId="{015B0615-A51D-BE4E-B6B0-DD65E7B83F35}">
      <dsp:nvSpPr>
        <dsp:cNvPr id="0" name=""/>
        <dsp:cNvSpPr/>
      </dsp:nvSpPr>
      <dsp:spPr>
        <a:xfrm>
          <a:off x="5120431"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Registers</a:t>
          </a:r>
          <a:endParaRPr lang="en-US" sz="1200" kern="1200" dirty="0"/>
        </a:p>
        <a:p>
          <a:pPr marL="57150" lvl="1" indent="-57150" algn="l" defTabSz="400050" rtl="0">
            <a:lnSpc>
              <a:spcPct val="90000"/>
            </a:lnSpc>
            <a:spcBef>
              <a:spcPct val="0"/>
            </a:spcBef>
            <a:spcAft>
              <a:spcPct val="15000"/>
            </a:spcAft>
            <a:buChar char="••"/>
          </a:pPr>
          <a:r>
            <a:rPr lang="en-US" sz="900" kern="1200" dirty="0" smtClean="0"/>
            <a:t>Number of processor registers that can be referenced by instructions and their use</a:t>
          </a:r>
          <a:endParaRPr lang="en-US" sz="900" kern="1200" dirty="0"/>
        </a:p>
      </dsp:txBody>
      <dsp:txXfrm>
        <a:off x="5120431" y="4511591"/>
        <a:ext cx="1706463" cy="943939"/>
      </dsp:txXfrm>
    </dsp:sp>
    <dsp:sp modelId="{245DBD2D-001A-1647-A9D4-0EE759999A90}">
      <dsp:nvSpPr>
        <dsp:cNvPr id="0" name=""/>
        <dsp:cNvSpPr/>
      </dsp:nvSpPr>
      <dsp:spPr>
        <a:xfrm>
          <a:off x="6826894" y="4511591"/>
          <a:ext cx="1706463" cy="94393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t" anchorCtr="0">
          <a:noAutofit/>
        </a:bodyPr>
        <a:lstStyle/>
        <a:p>
          <a:pPr lvl="0" algn="l" defTabSz="533400" rtl="0">
            <a:lnSpc>
              <a:spcPct val="90000"/>
            </a:lnSpc>
            <a:spcBef>
              <a:spcPct val="0"/>
            </a:spcBef>
            <a:spcAft>
              <a:spcPct val="35000"/>
            </a:spcAft>
          </a:pPr>
          <a:r>
            <a:rPr lang="en-US" sz="1200" kern="1200" dirty="0" smtClean="0"/>
            <a:t>Addressing</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mode or modes by which the address of an operand is specified </a:t>
          </a:r>
          <a:endParaRPr lang="en-US" sz="900" kern="1200" dirty="0"/>
        </a:p>
      </dsp:txBody>
      <dsp:txXfrm>
        <a:off x="6826894" y="4511591"/>
        <a:ext cx="1706463" cy="943939"/>
      </dsp:txXfrm>
    </dsp:sp>
    <dsp:sp modelId="{E96926DD-E710-3B4C-8E85-4706A8EA77F7}">
      <dsp:nvSpPr>
        <dsp:cNvPr id="0" name=""/>
        <dsp:cNvSpPr/>
      </dsp:nvSpPr>
      <dsp:spPr>
        <a:xfrm rot="10800000">
          <a:off x="304806" y="2265735"/>
          <a:ext cx="7924787" cy="1220409"/>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Programmer’s means of controlling the processor</a:t>
          </a:r>
          <a:endParaRPr lang="en-US" sz="1800" kern="1200" dirty="0">
            <a:effectLst>
              <a:outerShdw blurRad="38100" dist="38100" dir="2700000" algn="tl">
                <a:srgbClr val="000000">
                  <a:alpha val="43137"/>
                </a:srgbClr>
              </a:outerShdw>
            </a:effectLst>
          </a:endParaRPr>
        </a:p>
      </dsp:txBody>
      <dsp:txXfrm rot="10800000">
        <a:off x="304806" y="2265735"/>
        <a:ext cx="7924787" cy="792985"/>
      </dsp:txXfrm>
    </dsp:sp>
    <dsp:sp modelId="{01AE4E59-7A07-2540-9D90-9EB69C1E6E80}">
      <dsp:nvSpPr>
        <dsp:cNvPr id="0" name=""/>
        <dsp:cNvSpPr/>
      </dsp:nvSpPr>
      <dsp:spPr>
        <a:xfrm rot="10800000">
          <a:off x="381018" y="1165233"/>
          <a:ext cx="7772363" cy="1131282"/>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Defines many of the functions performed by the processor</a:t>
          </a:r>
          <a:endParaRPr lang="en-US" sz="1800" kern="1200" dirty="0">
            <a:effectLst>
              <a:outerShdw blurRad="38100" dist="38100" dir="2700000" algn="tl">
                <a:srgbClr val="000000">
                  <a:alpha val="43137"/>
                </a:srgbClr>
              </a:outerShdw>
            </a:effectLst>
          </a:endParaRPr>
        </a:p>
      </dsp:txBody>
      <dsp:txXfrm rot="10800000">
        <a:off x="381018" y="1165233"/>
        <a:ext cx="7772363" cy="735073"/>
      </dsp:txXfrm>
    </dsp:sp>
    <dsp:sp modelId="{4CCC5995-C980-C545-822B-7C2E6DA5B193}">
      <dsp:nvSpPr>
        <dsp:cNvPr id="0" name=""/>
        <dsp:cNvSpPr/>
      </dsp:nvSpPr>
      <dsp:spPr>
        <a:xfrm rot="10800000">
          <a:off x="304806" y="663"/>
          <a:ext cx="7924787" cy="1195350"/>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Very complex because it affects so many aspects of the computer system</a:t>
          </a:r>
          <a:endParaRPr lang="en-US" sz="1800" kern="1200" dirty="0">
            <a:effectLst>
              <a:outerShdw blurRad="38100" dist="38100" dir="2700000" algn="tl">
                <a:srgbClr val="000000">
                  <a:alpha val="43137"/>
                </a:srgbClr>
              </a:outerShdw>
            </a:effectLst>
          </a:endParaRPr>
        </a:p>
      </dsp:txBody>
      <dsp:txXfrm rot="10800000">
        <a:off x="304806" y="663"/>
        <a:ext cx="7924787" cy="776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Addresses</a:t>
          </a:r>
          <a:endParaRPr lang="en-US" sz="3400" kern="1200" dirty="0"/>
        </a:p>
      </dsp:txBody>
      <dsp:txXfrm>
        <a:off x="94166" y="427811"/>
        <a:ext cx="2892464" cy="733265"/>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Numbers</a:t>
          </a:r>
          <a:endParaRPr lang="en-US" sz="3400" kern="1200" dirty="0"/>
        </a:p>
      </dsp:txBody>
      <dsp:txXfrm>
        <a:off x="4535461" y="1030267"/>
        <a:ext cx="2892464" cy="733265"/>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Characters</a:t>
          </a:r>
          <a:endParaRPr lang="en-US" sz="3400" kern="1200" dirty="0"/>
        </a:p>
      </dsp:txBody>
      <dsp:txXfrm>
        <a:off x="170094" y="2523187"/>
        <a:ext cx="2892464" cy="733265"/>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Logical Data</a:t>
          </a:r>
          <a:endParaRPr lang="en-US" sz="3400" kern="1200" dirty="0"/>
        </a:p>
      </dsp:txBody>
      <dsp:txXfrm>
        <a:off x="4434717" y="3077787"/>
        <a:ext cx="2892464" cy="7332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B4566-06DF-0D42-B507-3EED37032151}">
      <dsp:nvSpPr>
        <dsp:cNvPr id="0" name=""/>
        <dsp:cNvSpPr/>
      </dsp:nvSpPr>
      <dsp:spPr>
        <a:xfrm rot="16200000">
          <a:off x="654" y="383734"/>
          <a:ext cx="4109330" cy="4109330"/>
        </a:xfrm>
        <a:prstGeom prst="downArrow">
          <a:avLst>
            <a:gd name="adj1" fmla="val 50000"/>
            <a:gd name="adj2" fmla="val 35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Most fundamental type of machine instruction</a:t>
          </a:r>
          <a:endParaRPr lang="en-US" sz="1900" kern="1200" dirty="0">
            <a:effectLst>
              <a:outerShdw blurRad="38100" dist="38100" dir="2700000" algn="tl">
                <a:srgbClr val="000000">
                  <a:alpha val="43137"/>
                </a:srgbClr>
              </a:outerShdw>
            </a:effectLst>
          </a:endParaRPr>
        </a:p>
      </dsp:txBody>
      <dsp:txXfrm rot="5400000">
        <a:off x="654" y="1411066"/>
        <a:ext cx="3390197" cy="2054665"/>
      </dsp:txXfrm>
    </dsp:sp>
    <dsp:sp modelId="{F67F22A8-9610-4948-A69C-A8949F131989}">
      <dsp:nvSpPr>
        <dsp:cNvPr id="0" name=""/>
        <dsp:cNvSpPr/>
      </dsp:nvSpPr>
      <dsp:spPr>
        <a:xfrm rot="5400000">
          <a:off x="4348215" y="383734"/>
          <a:ext cx="4109330" cy="4109330"/>
        </a:xfrm>
        <a:prstGeom prst="downArrow">
          <a:avLst>
            <a:gd name="adj1" fmla="val 50000"/>
            <a:gd name="adj2" fmla="val 350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Must specify:</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Location of the source and destination operands</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length of data to be transferred must be indicated</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The mode of addressing for each operand must be specified</a:t>
          </a:r>
          <a:endParaRPr lang="en-US" sz="1500" kern="1200" dirty="0">
            <a:effectLst>
              <a:outerShdw blurRad="38100" dist="38100" dir="2700000" algn="tl">
                <a:srgbClr val="000000">
                  <a:alpha val="43137"/>
                </a:srgbClr>
              </a:outerShdw>
            </a:effectLst>
          </a:endParaRPr>
        </a:p>
      </dsp:txBody>
      <dsp:txXfrm rot="-5400000">
        <a:off x="5067348" y="1411067"/>
        <a:ext cx="3390197" cy="2054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9DA8E-8ED9-844B-B613-13FD05010447}">
      <dsp:nvSpPr>
        <dsp:cNvPr id="0" name=""/>
        <dsp:cNvSpPr/>
      </dsp:nvSpPr>
      <dsp:spPr>
        <a:xfrm>
          <a:off x="927571" y="3237"/>
          <a:ext cx="2915542" cy="291554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Instructions that change the format or operate on the format of data</a:t>
          </a:r>
          <a:endParaRPr lang="en-US" sz="2100" kern="1200" dirty="0">
            <a:effectLst>
              <a:outerShdw blurRad="38100" dist="38100" dir="2700000" algn="tl">
                <a:srgbClr val="000000">
                  <a:alpha val="43137"/>
                </a:srgbClr>
              </a:outerShdw>
            </a:effectLst>
          </a:endParaRPr>
        </a:p>
      </dsp:txBody>
      <dsp:txXfrm>
        <a:off x="1354542" y="430208"/>
        <a:ext cx="2061600" cy="2061600"/>
      </dsp:txXfrm>
    </dsp:sp>
    <dsp:sp modelId="{A565A70D-D266-D14D-801A-624F8C0A17FF}">
      <dsp:nvSpPr>
        <dsp:cNvPr id="0" name=""/>
        <dsp:cNvSpPr/>
      </dsp:nvSpPr>
      <dsp:spPr>
        <a:xfrm rot="10800000">
          <a:off x="1875122" y="3295249"/>
          <a:ext cx="1020440" cy="798115"/>
        </a:xfrm>
        <a:prstGeom prst="triangle">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26DB3FA-AA5B-7B46-A54F-F769F99A465F}">
      <dsp:nvSpPr>
        <dsp:cNvPr id="0" name=""/>
        <dsp:cNvSpPr/>
      </dsp:nvSpPr>
      <dsp:spPr>
        <a:xfrm>
          <a:off x="1413009" y="4424657"/>
          <a:ext cx="1944667" cy="1944667"/>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dirty="0" smtClean="0">
              <a:solidFill>
                <a:schemeClr val="tx2"/>
              </a:solidFill>
              <a:effectLst>
                <a:outerShdw blurRad="38100" dist="38100" dir="2700000" algn="tl">
                  <a:srgbClr val="000000">
                    <a:alpha val="43137"/>
                  </a:srgbClr>
                </a:outerShdw>
              </a:effectLst>
            </a:rPr>
            <a:t>An example is converting from decimal to binary</a:t>
          </a:r>
          <a:endParaRPr lang="en-US" sz="1700" kern="1200" dirty="0">
            <a:solidFill>
              <a:schemeClr val="tx2"/>
            </a:solidFill>
            <a:effectLst>
              <a:outerShdw blurRad="38100" dist="38100" dir="2700000" algn="tl">
                <a:srgbClr val="000000">
                  <a:alpha val="43137"/>
                </a:srgbClr>
              </a:outerShdw>
            </a:effectLst>
          </a:endParaRPr>
        </a:p>
      </dsp:txBody>
      <dsp:txXfrm>
        <a:off x="1697799" y="4709447"/>
        <a:ext cx="1375087" cy="1375087"/>
      </dsp:txXfrm>
    </dsp:sp>
    <dsp:sp modelId="{D49EAA5E-508B-AC45-A500-B17EA738C083}">
      <dsp:nvSpPr>
        <dsp:cNvPr id="0" name=""/>
        <dsp:cNvSpPr/>
      </dsp:nvSpPr>
      <dsp:spPr>
        <a:xfrm rot="5400000">
          <a:off x="3841649" y="4997933"/>
          <a:ext cx="1020440" cy="798115"/>
        </a:xfrm>
        <a:prstGeom prst="triangle">
          <a:avLst/>
        </a:prstGeom>
        <a:solidFill>
          <a:schemeClr val="accent1">
            <a:alpha val="87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063FBB-5B0E-B64A-B216-78406CFC0194}">
      <dsp:nvSpPr>
        <dsp:cNvPr id="0" name=""/>
        <dsp:cNvSpPr/>
      </dsp:nvSpPr>
      <dsp:spPr>
        <a:xfrm>
          <a:off x="5300885" y="3939220"/>
          <a:ext cx="2915542" cy="2915542"/>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effectLst>
                <a:outerShdw blurRad="38100" dist="38100" dir="2700000" algn="tl">
                  <a:srgbClr val="000000">
                    <a:alpha val="43137"/>
                  </a:srgbClr>
                </a:outerShdw>
              </a:effectLst>
            </a:rPr>
            <a:t>An example of a more complex editing instruction is the EAS/390 Translate (TR) instruction</a:t>
          </a:r>
          <a:endParaRPr lang="en-US" sz="2100" kern="1200" dirty="0">
            <a:effectLst>
              <a:outerShdw blurRad="38100" dist="38100" dir="2700000" algn="tl">
                <a:srgbClr val="000000">
                  <a:alpha val="43137"/>
                </a:srgbClr>
              </a:outerShdw>
            </a:effectLst>
          </a:endParaRPr>
        </a:p>
      </dsp:txBody>
      <dsp:txXfrm>
        <a:off x="5727856" y="4366191"/>
        <a:ext cx="2061600" cy="2061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9312C-F687-024F-ADD4-C847C870AB31}">
      <dsp:nvSpPr>
        <dsp:cNvPr id="0" name=""/>
        <dsp:cNvSpPr/>
      </dsp:nvSpPr>
      <dsp:spPr>
        <a:xfrm>
          <a:off x="0" y="0"/>
          <a:ext cx="8229600" cy="48768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3784939" numCol="1" spcCol="1270" anchor="t" anchorCtr="0">
          <a:noAutofit/>
        </a:bodyPr>
        <a:lstStyle/>
        <a:p>
          <a:pPr lvl="0" algn="l" defTabSz="844550" rtl="0">
            <a:lnSpc>
              <a:spcPct val="90000"/>
            </a:lnSpc>
            <a:spcBef>
              <a:spcPct val="0"/>
            </a:spcBef>
            <a:spcAft>
              <a:spcPct val="35000"/>
            </a:spcAft>
          </a:pPr>
          <a:r>
            <a:rPr lang="en-US" sz="1900" kern="1200" dirty="0" smtClean="0"/>
            <a:t>Instructions that can be executed only while the processor is in a certain privileged state or is executing a program in a special privileged area of memory</a:t>
          </a:r>
          <a:endParaRPr lang="en-US" sz="1900" kern="1200" dirty="0"/>
        </a:p>
      </dsp:txBody>
      <dsp:txXfrm>
        <a:off x="121411" y="121411"/>
        <a:ext cx="7986778" cy="4633978"/>
      </dsp:txXfrm>
    </dsp:sp>
    <dsp:sp modelId="{4E50C6BF-910E-7348-A303-09A554EEAA0A}">
      <dsp:nvSpPr>
        <dsp:cNvPr id="0" name=""/>
        <dsp:cNvSpPr/>
      </dsp:nvSpPr>
      <dsp:spPr>
        <a:xfrm>
          <a:off x="205740" y="1219200"/>
          <a:ext cx="7818120" cy="3413760"/>
        </a:xfrm>
        <a:prstGeom prst="roundRect">
          <a:avLst>
            <a:gd name="adj" fmla="val 105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2167738" numCol="1" spcCol="1270" anchor="t" anchorCtr="0">
          <a:noAutofit/>
        </a:bodyPr>
        <a:lstStyle/>
        <a:p>
          <a:pPr lvl="0" algn="l" defTabSz="844550" rtl="0">
            <a:lnSpc>
              <a:spcPct val="90000"/>
            </a:lnSpc>
            <a:spcBef>
              <a:spcPct val="0"/>
            </a:spcBef>
            <a:spcAft>
              <a:spcPct val="35000"/>
            </a:spcAft>
          </a:pPr>
          <a:r>
            <a:rPr lang="en-US" sz="1900" kern="1200" dirty="0" smtClean="0"/>
            <a:t>Typically these instructions are reserved for the use of the operating system</a:t>
          </a:r>
          <a:endParaRPr lang="en-US" sz="1900" kern="1200" dirty="0"/>
        </a:p>
      </dsp:txBody>
      <dsp:txXfrm>
        <a:off x="310725" y="1324185"/>
        <a:ext cx="7608150" cy="3203790"/>
      </dsp:txXfrm>
    </dsp:sp>
    <dsp:sp modelId="{6F92330B-2BD8-9C42-AA59-CA71F506DD3E}">
      <dsp:nvSpPr>
        <dsp:cNvPr id="0" name=""/>
        <dsp:cNvSpPr/>
      </dsp:nvSpPr>
      <dsp:spPr>
        <a:xfrm>
          <a:off x="411480" y="2438400"/>
          <a:ext cx="7406640" cy="195072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1101073" numCol="1" spcCol="1270" anchor="t" anchorCtr="0">
          <a:noAutofit/>
        </a:bodyPr>
        <a:lstStyle/>
        <a:p>
          <a:pPr lvl="0" algn="l" defTabSz="844550" rtl="0">
            <a:lnSpc>
              <a:spcPct val="90000"/>
            </a:lnSpc>
            <a:spcBef>
              <a:spcPct val="0"/>
            </a:spcBef>
            <a:spcAft>
              <a:spcPct val="35000"/>
            </a:spcAft>
          </a:pPr>
          <a:r>
            <a:rPr lang="en-US" sz="1900" kern="1200" dirty="0" smtClean="0"/>
            <a:t>Examples of system control operations:</a:t>
          </a:r>
          <a:endParaRPr lang="en-US" sz="1900" kern="1200" dirty="0"/>
        </a:p>
      </dsp:txBody>
      <dsp:txXfrm>
        <a:off x="471471" y="2498391"/>
        <a:ext cx="7286658" cy="1830738"/>
      </dsp:txXfrm>
    </dsp:sp>
    <dsp:sp modelId="{1FFD221F-6A7C-0B45-912E-7B2D41C939FB}">
      <dsp:nvSpPr>
        <dsp:cNvPr id="0" name=""/>
        <dsp:cNvSpPr/>
      </dsp:nvSpPr>
      <dsp:spPr>
        <a:xfrm>
          <a:off x="596646"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A system control instruction may read or alter a control register</a:t>
          </a:r>
          <a:endParaRPr lang="en-US" sz="1300" kern="1200" dirty="0"/>
        </a:p>
      </dsp:txBody>
      <dsp:txXfrm>
        <a:off x="623642" y="3343220"/>
        <a:ext cx="2261667" cy="823832"/>
      </dsp:txXfrm>
    </dsp:sp>
    <dsp:sp modelId="{099E1357-5252-C648-9171-1537398C3A8C}">
      <dsp:nvSpPr>
        <dsp:cNvPr id="0" name=""/>
        <dsp:cNvSpPr/>
      </dsp:nvSpPr>
      <dsp:spPr>
        <a:xfrm>
          <a:off x="2952931"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An instruction to read or modify a storage protection key</a:t>
          </a:r>
          <a:endParaRPr lang="en-US" sz="1300" kern="1200" dirty="0"/>
        </a:p>
      </dsp:txBody>
      <dsp:txXfrm>
        <a:off x="2979927" y="3343220"/>
        <a:ext cx="2261667" cy="823832"/>
      </dsp:txXfrm>
    </dsp:sp>
    <dsp:sp modelId="{958E3D0C-1153-3645-896A-A62EDB2811F7}">
      <dsp:nvSpPr>
        <dsp:cNvPr id="0" name=""/>
        <dsp:cNvSpPr/>
      </dsp:nvSpPr>
      <dsp:spPr>
        <a:xfrm>
          <a:off x="5309217" y="3316224"/>
          <a:ext cx="2315659" cy="877824"/>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t>Access to process control blocks in a multiprogramming system</a:t>
          </a:r>
          <a:endParaRPr lang="en-US" sz="1300" kern="1200" dirty="0"/>
        </a:p>
      </dsp:txBody>
      <dsp:txXfrm>
        <a:off x="5336213" y="3343220"/>
        <a:ext cx="2261667" cy="82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11128-4520-2646-80D8-9476592167D6}">
      <dsp:nvSpPr>
        <dsp:cNvPr id="0" name=""/>
        <dsp:cNvSpPr/>
      </dsp:nvSpPr>
      <dsp:spPr>
        <a:xfrm>
          <a:off x="3808396" y="1048464"/>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1089995"/>
        <a:ext cx="41890" cy="8378"/>
      </dsp:txXfrm>
    </dsp:sp>
    <dsp:sp modelId="{28B5BA6D-DFA1-C646-AE98-E3CF666E1151}">
      <dsp:nvSpPr>
        <dsp:cNvPr id="0" name=""/>
        <dsp:cNvSpPr/>
      </dsp:nvSpPr>
      <dsp:spPr>
        <a:xfrm>
          <a:off x="167553" y="1391"/>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Includes an implied address</a:t>
          </a:r>
          <a:endParaRPr lang="en-US" sz="2200" kern="1200" dirty="0"/>
        </a:p>
      </dsp:txBody>
      <dsp:txXfrm>
        <a:off x="167553" y="1391"/>
        <a:ext cx="3642642" cy="2185585"/>
      </dsp:txXfrm>
    </dsp:sp>
    <dsp:sp modelId="{4A5F23D2-8DBA-1C45-8BC0-6050DD64F82C}">
      <dsp:nvSpPr>
        <dsp:cNvPr id="0" name=""/>
        <dsp:cNvSpPr/>
      </dsp:nvSpPr>
      <dsp:spPr>
        <a:xfrm>
          <a:off x="1988874" y="2185177"/>
          <a:ext cx="4480450" cy="807207"/>
        </a:xfrm>
        <a:custGeom>
          <a:avLst/>
          <a:gdLst/>
          <a:ahLst/>
          <a:cxnLst/>
          <a:rect l="0" t="0" r="0" b="0"/>
          <a:pathLst>
            <a:path>
              <a:moveTo>
                <a:pt x="4480450" y="0"/>
              </a:moveTo>
              <a:lnTo>
                <a:pt x="4480450" y="420703"/>
              </a:lnTo>
              <a:lnTo>
                <a:pt x="0" y="420703"/>
              </a:lnTo>
              <a:lnTo>
                <a:pt x="0" y="807207"/>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5147" y="2584592"/>
        <a:ext cx="227905" cy="8378"/>
      </dsp:txXfrm>
    </dsp:sp>
    <dsp:sp modelId="{2C46A2D4-6C9A-2B44-93DD-631E46E55433}">
      <dsp:nvSpPr>
        <dsp:cNvPr id="0" name=""/>
        <dsp:cNvSpPr/>
      </dsp:nvSpPr>
      <dsp:spPr>
        <a:xfrm>
          <a:off x="4648003" y="1391"/>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Typically implies that one instruction be skipped, thus the implied address equals the address of the next instruction plus one instruction length</a:t>
          </a:r>
          <a:endParaRPr lang="en-US" sz="2200" kern="1200" dirty="0"/>
        </a:p>
      </dsp:txBody>
      <dsp:txXfrm>
        <a:off x="4648003" y="1391"/>
        <a:ext cx="3642642" cy="2185585"/>
      </dsp:txXfrm>
    </dsp:sp>
    <dsp:sp modelId="{9E8E8360-5BB2-2C48-980A-B597F3E4B707}">
      <dsp:nvSpPr>
        <dsp:cNvPr id="0" name=""/>
        <dsp:cNvSpPr/>
      </dsp:nvSpPr>
      <dsp:spPr>
        <a:xfrm>
          <a:off x="3808396" y="4071858"/>
          <a:ext cx="807207" cy="91440"/>
        </a:xfrm>
        <a:custGeom>
          <a:avLst/>
          <a:gdLst/>
          <a:ahLst/>
          <a:cxnLst/>
          <a:rect l="0" t="0" r="0" b="0"/>
          <a:pathLst>
            <a:path>
              <a:moveTo>
                <a:pt x="0" y="45720"/>
              </a:moveTo>
              <a:lnTo>
                <a:pt x="807207"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91054" y="4113389"/>
        <a:ext cx="41890" cy="8378"/>
      </dsp:txXfrm>
    </dsp:sp>
    <dsp:sp modelId="{BB2E6098-507A-5D4D-BBB5-7F0D670BC8B1}">
      <dsp:nvSpPr>
        <dsp:cNvPr id="0" name=""/>
        <dsp:cNvSpPr/>
      </dsp:nvSpPr>
      <dsp:spPr>
        <a:xfrm>
          <a:off x="167553" y="3024785"/>
          <a:ext cx="3642642" cy="218558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Because the skip instruction does not require a destination address field it is free to do other things</a:t>
          </a:r>
          <a:endParaRPr lang="en-US" sz="2200" kern="1200" dirty="0"/>
        </a:p>
      </dsp:txBody>
      <dsp:txXfrm>
        <a:off x="167553" y="3024785"/>
        <a:ext cx="3642642" cy="2185585"/>
      </dsp:txXfrm>
    </dsp:sp>
    <dsp:sp modelId="{232AD40C-C83B-B945-92DA-BEAD796C531B}">
      <dsp:nvSpPr>
        <dsp:cNvPr id="0" name=""/>
        <dsp:cNvSpPr/>
      </dsp:nvSpPr>
      <dsp:spPr>
        <a:xfrm>
          <a:off x="4648003" y="3024785"/>
          <a:ext cx="3642642" cy="2185585"/>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dirty="0" smtClean="0"/>
            <a:t>Example is the increment-and-skip-if-zero (ISZ) instruction</a:t>
          </a:r>
          <a:endParaRPr lang="en-US" sz="2200" kern="1200" dirty="0"/>
        </a:p>
      </dsp:txBody>
      <dsp:txXfrm>
        <a:off x="4648003" y="3024785"/>
        <a:ext cx="3642642" cy="21855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468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559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12 “Instruction</a:t>
            </a:r>
            <a:r>
              <a:rPr lang="en-US" baseline="0" dirty="0" smtClean="0">
                <a:latin typeface="Times New Roman" pitchFamily="-110" charset="0"/>
              </a:rPr>
              <a:t> Sets:  Characteristics and Functions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194455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921620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Operation repertoire: </a:t>
            </a:r>
            <a:r>
              <a:rPr lang="en-US" sz="1200" kern="1200" dirty="0" smtClean="0">
                <a:solidFill>
                  <a:schemeClr val="tx1"/>
                </a:solidFill>
                <a:latin typeface="Times New Roman" pitchFamily="-1" charset="0"/>
                <a:ea typeface="+mn-ea"/>
                <a:cs typeface="+mn-cs"/>
              </a:rPr>
              <a:t>How many and which operations to provide, and how complex operations should be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types: </a:t>
            </a:r>
            <a:r>
              <a:rPr lang="en-US" sz="1200" kern="1200" dirty="0" smtClean="0">
                <a:solidFill>
                  <a:schemeClr val="tx1"/>
                </a:solidFill>
                <a:latin typeface="Times New Roman" pitchFamily="-1" charset="0"/>
                <a:ea typeface="+mn-ea"/>
                <a:cs typeface="+mn-cs"/>
              </a:rPr>
              <a:t>The various types of data upon which operations are performed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format: </a:t>
            </a:r>
            <a:r>
              <a:rPr lang="en-US" sz="1200" kern="1200" dirty="0" smtClean="0">
                <a:solidFill>
                  <a:schemeClr val="tx1"/>
                </a:solidFill>
                <a:latin typeface="Times New Roman" pitchFamily="-1" charset="0"/>
                <a:ea typeface="+mn-ea"/>
                <a:cs typeface="+mn-cs"/>
              </a:rPr>
              <a:t>Instruction length (in bits), number of addresses, size of </a:t>
            </a:r>
          </a:p>
          <a:p>
            <a:r>
              <a:rPr lang="en-US" sz="1200" kern="1200" dirty="0" smtClean="0">
                <a:solidFill>
                  <a:schemeClr val="tx1"/>
                </a:solidFill>
                <a:latin typeface="Times New Roman" pitchFamily="-1" charset="0"/>
                <a:ea typeface="+mn-ea"/>
                <a:cs typeface="+mn-cs"/>
              </a:rPr>
              <a:t>various fields, and so 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Registers: </a:t>
            </a:r>
            <a:r>
              <a:rPr lang="en-US" sz="1200" kern="1200" dirty="0" smtClean="0">
                <a:solidFill>
                  <a:schemeClr val="tx1"/>
                </a:solidFill>
                <a:latin typeface="Times New Roman" pitchFamily="-1" charset="0"/>
                <a:ea typeface="+mn-ea"/>
                <a:cs typeface="+mn-cs"/>
              </a:rPr>
              <a:t>Number of processor registers that can be referenced by instructions, and their use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Addressing: </a:t>
            </a:r>
            <a:r>
              <a:rPr lang="en-US" sz="1200" kern="1200" dirty="0" smtClean="0">
                <a:solidFill>
                  <a:schemeClr val="tx1"/>
                </a:solidFill>
                <a:latin typeface="Times New Roman" pitchFamily="-1" charset="0"/>
                <a:ea typeface="+mn-ea"/>
                <a:cs typeface="+mn-cs"/>
              </a:rPr>
              <a:t>The mode or modes by which the address of an operand is specified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extLst>
      <p:ext uri="{BB962C8B-B14F-4D97-AF65-F5344CB8AC3E}">
        <p14:creationId xmlns:p14="http://schemas.microsoft.com/office/powerpoint/2010/main" val="136901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Machine instructions operate on data. The most important general categories of data are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Addresses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Numbers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Characters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data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extLst>
      <p:ext uri="{BB962C8B-B14F-4D97-AF65-F5344CB8AC3E}">
        <p14:creationId xmlns:p14="http://schemas.microsoft.com/office/powerpoint/2010/main" val="3663520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 types of numerical data are common in computers: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floating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Decimal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smtClean="0">
                <a:solidFill>
                  <a:schemeClr val="tx1"/>
                </a:solidFill>
                <a:latin typeface="Times New Roman" pitchFamily="-1" charset="0"/>
                <a:ea typeface="ＭＳ Ｐゴシック" pitchFamily="-1" charset="-128"/>
                <a:cs typeface="+mn-cs"/>
              </a:rPr>
              <a:t>packed decimal.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endParaRPr lang="en-US" dirty="0"/>
          </a:p>
        </p:txBody>
      </p:sp>
    </p:spTree>
    <p:extLst>
      <p:ext uri="{BB962C8B-B14F-4D97-AF65-F5344CB8AC3E}">
        <p14:creationId xmlns:p14="http://schemas.microsoft.com/office/powerpoint/2010/main" val="164682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smtClean="0"/>
          </a:p>
          <a:p>
            <a:endParaRPr lang="en-US" dirty="0"/>
          </a:p>
        </p:txBody>
      </p:sp>
    </p:spTree>
    <p:extLst>
      <p:ext uri="{BB962C8B-B14F-4D97-AF65-F5344CB8AC3E}">
        <p14:creationId xmlns:p14="http://schemas.microsoft.com/office/powerpoint/2010/main" val="3450354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unit as consisting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smtClean="0">
                <a:solidFill>
                  <a:schemeClr val="tx1"/>
                </a:solidFill>
                <a:latin typeface="Times New Roman" pitchFamily="-1" charset="0"/>
                <a:ea typeface="+mn-ea"/>
                <a:cs typeface="+mn-cs"/>
              </a:rPr>
              <a:t>logical </a:t>
            </a:r>
            <a:r>
              <a:rPr lang="en-US" sz="1200" kern="1200" dirty="0" smtClean="0">
                <a:solidFill>
                  <a:schemeClr val="tx1"/>
                </a:solidFill>
                <a:latin typeface="Times New Roman" pitchFamily="-1" charset="0"/>
                <a:ea typeface="+mn-ea"/>
                <a:cs typeface="+mn-cs"/>
              </a:rPr>
              <a:t>data. </a:t>
            </a:r>
            <a:endParaRPr lang="en-US" dirty="0" smtClean="0"/>
          </a:p>
          <a:p>
            <a:endParaRPr lang="en-US" dirty="0" smtClean="0"/>
          </a:p>
          <a:p>
            <a:r>
              <a:rPr lang="en-US" sz="1200" kern="1200" dirty="0" smtClean="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smtClean="0"/>
          </a:p>
          <a:p>
            <a:endParaRPr lang="en-US" dirty="0"/>
          </a:p>
        </p:txBody>
      </p:sp>
    </p:spTree>
    <p:extLst>
      <p:ext uri="{BB962C8B-B14F-4D97-AF65-F5344CB8AC3E}">
        <p14:creationId xmlns:p14="http://schemas.microsoft.com/office/powerpoint/2010/main" val="3633361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Data transfer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Arithmetic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Conversion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I/O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System control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Transfer of control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12.3 (based on [HAYE98]) lists common instruction types in each category. </a:t>
            </a:r>
            <a:endParaRPr lang="en-US" dirty="0" smtClean="0"/>
          </a:p>
          <a:p>
            <a:endParaRPr lang="en-GB" dirty="0"/>
          </a:p>
        </p:txBody>
      </p:sp>
    </p:spTree>
    <p:extLst>
      <p:ext uri="{BB962C8B-B14F-4D97-AF65-F5344CB8AC3E}">
        <p14:creationId xmlns:p14="http://schemas.microsoft.com/office/powerpoint/2010/main" val="1119185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GB" dirty="0" smtClean="0"/>
              <a:t>Table 12.3, page 2 of 2</a:t>
            </a:r>
            <a:endParaRPr lang="en-GB" dirty="0"/>
          </a:p>
        </p:txBody>
      </p:sp>
    </p:spTree>
    <p:extLst>
      <p:ext uri="{BB962C8B-B14F-4D97-AF65-F5344CB8AC3E}">
        <p14:creationId xmlns:p14="http://schemas.microsoft.com/office/powerpoint/2010/main" val="4179969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smtClean="0"/>
          </a:p>
          <a:p>
            <a:endParaRPr lang="en-US" dirty="0"/>
          </a:p>
        </p:txBody>
      </p:sp>
    </p:spTree>
    <p:extLst>
      <p:ext uri="{BB962C8B-B14F-4D97-AF65-F5344CB8AC3E}">
        <p14:creationId xmlns:p14="http://schemas.microsoft.com/office/powerpoint/2010/main" val="2880782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smtClean="0"/>
          </a:p>
          <a:p>
            <a:endParaRPr lang="en-GB" dirty="0"/>
          </a:p>
        </p:txBody>
      </p:sp>
    </p:spTree>
    <p:extLst>
      <p:ext uri="{BB962C8B-B14F-4D97-AF65-F5344CB8AC3E}">
        <p14:creationId xmlns:p14="http://schemas.microsoft.com/office/powerpoint/2010/main" val="4120062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Ada, very little of the architecture of the underlying machine is visible.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dirty="0" smtClean="0"/>
          </a:p>
          <a:p>
            <a:endParaRPr lang="en-US" dirty="0"/>
          </a:p>
        </p:txBody>
      </p:sp>
      <p:sp>
        <p:nvSpPr>
          <p:cNvPr id="4" name="Slide Number Placeholder 3"/>
          <p:cNvSpPr>
            <a:spLocks noGrp="1"/>
          </p:cNvSpPr>
          <p:nvPr>
            <p:ph type="sldNum" sz="quarter" idx="10"/>
          </p:nvPr>
        </p:nvSpPr>
        <p:spPr>
          <a:xfrm>
            <a:off x="3886200" y="8686800"/>
            <a:ext cx="2971800" cy="457200"/>
          </a:xfrm>
          <a:prstGeom prst="rect">
            <a:avLst/>
          </a:prstGeom>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1116551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smtClean="0"/>
          </a:p>
          <a:p>
            <a:endParaRPr lang="en-US" dirty="0"/>
          </a:p>
        </p:txBody>
      </p:sp>
    </p:spTree>
    <p:extLst>
      <p:ext uri="{BB962C8B-B14F-4D97-AF65-F5344CB8AC3E}">
        <p14:creationId xmlns:p14="http://schemas.microsoft.com/office/powerpoint/2010/main" val="507489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possible operations include a variety of single-operand instructions; for example,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Absolute: </a:t>
            </a:r>
            <a:r>
              <a:rPr lang="en-US" sz="1200" kern="1200" dirty="0" smtClean="0">
                <a:solidFill>
                  <a:schemeClr val="tx1"/>
                </a:solidFill>
                <a:latin typeface="Times New Roman" pitchFamily="-1" charset="0"/>
                <a:ea typeface="+mn-ea"/>
                <a:cs typeface="+mn-cs"/>
              </a:rPr>
              <a:t>Take the absolute value of the operand.</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Negate: </a:t>
            </a:r>
            <a:r>
              <a:rPr lang="en-US" sz="1200" kern="1200" dirty="0" smtClean="0">
                <a:solidFill>
                  <a:schemeClr val="tx1"/>
                </a:solidFill>
                <a:latin typeface="Times New Roman" pitchFamily="-1" charset="0"/>
                <a:ea typeface="+mn-ea"/>
                <a:cs typeface="+mn-cs"/>
              </a:rPr>
              <a:t>Negate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Increment: </a:t>
            </a:r>
            <a:r>
              <a:rPr lang="en-US" sz="1200" kern="1200" dirty="0" smtClean="0">
                <a:solidFill>
                  <a:schemeClr val="tx1"/>
                </a:solidFill>
                <a:latin typeface="Times New Roman" pitchFamily="-1" charset="0"/>
                <a:ea typeface="+mn-ea"/>
                <a:cs typeface="+mn-cs"/>
              </a:rPr>
              <a:t>Add 1 to the operand.</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Decrement: </a:t>
            </a:r>
            <a:r>
              <a:rPr lang="en-US" sz="1200" kern="1200" dirty="0" smtClean="0">
                <a:solidFill>
                  <a:schemeClr val="tx1"/>
                </a:solidFill>
                <a:latin typeface="Times New Roman" pitchFamily="-1" charset="0"/>
                <a:ea typeface="+mn-ea"/>
                <a:cs typeface="+mn-cs"/>
              </a:rPr>
              <a:t>Subtract 1 from the operand.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smtClean="0"/>
          </a:p>
          <a:p>
            <a:endParaRPr lang="en-GB" dirty="0"/>
          </a:p>
        </p:txBody>
      </p:sp>
    </p:spTree>
    <p:extLst>
      <p:ext uri="{BB962C8B-B14F-4D97-AF65-F5344CB8AC3E}">
        <p14:creationId xmlns:p14="http://schemas.microsoft.com/office/powerpoint/2010/main" val="3618384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smtClean="0"/>
          </a:p>
          <a:p>
            <a:endParaRPr lang="en-GB" dirty="0"/>
          </a:p>
        </p:txBody>
      </p:sp>
    </p:spTree>
    <p:extLst>
      <p:ext uri="{BB962C8B-B14F-4D97-AF65-F5344CB8AC3E}">
        <p14:creationId xmlns:p14="http://schemas.microsoft.com/office/powerpoint/2010/main" val="3409330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smtClean="0">
                <a:solidFill>
                  <a:schemeClr val="tx1"/>
                </a:solidFill>
                <a:latin typeface="Times New Roman" pitchFamily="-1" charset="0"/>
                <a:ea typeface="+mn-ea"/>
                <a:cs typeface="+mn-cs"/>
              </a:rPr>
              <a:t>logical shift, </a:t>
            </a:r>
            <a:r>
              <a:rPr lang="en-US" sz="1200" kern="1200" dirty="0" smtClean="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smtClean="0"/>
          </a:p>
          <a:p>
            <a:endParaRPr lang="en-US" dirty="0"/>
          </a:p>
        </p:txBody>
      </p:sp>
    </p:spTree>
    <p:extLst>
      <p:ext uri="{BB962C8B-B14F-4D97-AF65-F5344CB8AC3E}">
        <p14:creationId xmlns:p14="http://schemas.microsoft.com/office/powerpoint/2010/main" val="3933455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arithmetic shift </a:t>
            </a:r>
            <a:r>
              <a:rPr lang="en-US" sz="1200" kern="1200" dirty="0" smtClean="0">
                <a:solidFill>
                  <a:schemeClr val="tx1"/>
                </a:solidFill>
                <a:latin typeface="Times New Roman" pitchFamily="-1" charset="0"/>
                <a:ea typeface="+mn-ea"/>
                <a:cs typeface="+mn-cs"/>
              </a:rPr>
              <a:t>operation treats the data as a signed integer and does </a:t>
            </a:r>
            <a:endParaRPr lang="en-US" dirty="0" smtClean="0"/>
          </a:p>
          <a:p>
            <a:r>
              <a:rPr lang="en-US" sz="1200" kern="1200" dirty="0" smtClean="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Rotate, </a:t>
            </a:r>
            <a:r>
              <a:rPr lang="en-US" sz="1200" kern="1200" dirty="0" smtClean="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smtClean="0"/>
          </a:p>
          <a:p>
            <a:endParaRPr lang="en-US" dirty="0"/>
          </a:p>
        </p:txBody>
      </p:sp>
    </p:spTree>
    <p:extLst>
      <p:ext uri="{BB962C8B-B14F-4D97-AF65-F5344CB8AC3E}">
        <p14:creationId xmlns:p14="http://schemas.microsoft.com/office/powerpoint/2010/main" val="1565173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(L), R2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smtClean="0"/>
          </a:p>
          <a:p>
            <a:r>
              <a:rPr lang="en-US" sz="1200" kern="1200" dirty="0" smtClean="0">
                <a:solidFill>
                  <a:schemeClr val="tx1"/>
                </a:solidFill>
                <a:latin typeface="Times New Roman" pitchFamily="-1" charset="0"/>
                <a:ea typeface="+mn-ea"/>
                <a:cs typeface="+mn-cs"/>
              </a:rPr>
              <a:t>• Locations 2100–2103 contain F1 F9 F8 F4.</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R1 contains 2100.</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R2 contains 1000.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Then, if we execute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(4),  R2</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locations 2100–2103 will contain 31 39 38 34. </a:t>
            </a:r>
            <a:endParaRPr lang="en-US" dirty="0" smtClean="0"/>
          </a:p>
          <a:p>
            <a:endParaRPr lang="en-GB" dirty="0"/>
          </a:p>
        </p:txBody>
      </p:sp>
    </p:spTree>
    <p:extLst>
      <p:ext uri="{BB962C8B-B14F-4D97-AF65-F5344CB8AC3E}">
        <p14:creationId xmlns:p14="http://schemas.microsoft.com/office/powerpoint/2010/main" val="2689227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smtClean="0"/>
          </a:p>
          <a:p>
            <a:endParaRPr lang="en-GB" dirty="0"/>
          </a:p>
        </p:txBody>
      </p:sp>
    </p:spTree>
    <p:extLst>
      <p:ext uri="{BB962C8B-B14F-4D97-AF65-F5344CB8AC3E}">
        <p14:creationId xmlns:p14="http://schemas.microsoft.com/office/powerpoint/2010/main" val="2214460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smtClean="0"/>
          </a:p>
          <a:p>
            <a:endParaRPr lang="en-GB" dirty="0"/>
          </a:p>
        </p:txBody>
      </p:sp>
    </p:spTree>
    <p:extLst>
      <p:ext uri="{BB962C8B-B14F-4D97-AF65-F5344CB8AC3E}">
        <p14:creationId xmlns:p14="http://schemas.microsoft.com/office/powerpoint/2010/main" val="1794623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extLst>
      <p:ext uri="{BB962C8B-B14F-4D97-AF65-F5344CB8AC3E}">
        <p14:creationId xmlns:p14="http://schemas.microsoft.com/office/powerpoint/2010/main" val="1871973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smtClean="0">
                <a:solidFill>
                  <a:schemeClr val="tx1"/>
                </a:solidFill>
                <a:latin typeface="Times New Roman" pitchFamily="-1" charset="0"/>
                <a:ea typeface="+mn-ea"/>
                <a:cs typeface="+mn-cs"/>
              </a:rPr>
              <a:t>conditional branch </a:t>
            </a:r>
            <a:r>
              <a:rPr lang="en-US" sz="1200" kern="1200" dirty="0" smtClean="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smtClean="0">
                <a:solidFill>
                  <a:schemeClr val="tx1"/>
                </a:solidFill>
                <a:latin typeface="Times New Roman" pitchFamily="-1" charset="0"/>
                <a:ea typeface="+mn-ea"/>
                <a:cs typeface="+mn-cs"/>
              </a:rPr>
              <a:t>unconditional branch.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12.7 shows examples of these operations. Note that a branch can be either </a:t>
            </a:r>
            <a:r>
              <a:rPr lang="en-US" sz="1200" i="1" kern="1200" dirty="0" smtClean="0">
                <a:solidFill>
                  <a:schemeClr val="tx1"/>
                </a:solidFill>
                <a:latin typeface="Times New Roman" pitchFamily="-1" charset="0"/>
                <a:ea typeface="+mn-ea"/>
                <a:cs typeface="+mn-cs"/>
              </a:rPr>
              <a:t>forward </a:t>
            </a:r>
            <a:r>
              <a:rPr lang="en-US" sz="1200" kern="1200" dirty="0" smtClean="0">
                <a:solidFill>
                  <a:schemeClr val="tx1"/>
                </a:solidFill>
                <a:latin typeface="Times New Roman" pitchFamily="-1" charset="0"/>
                <a:ea typeface="+mn-ea"/>
                <a:cs typeface="+mn-cs"/>
              </a:rPr>
              <a:t>(an instruction with a higher address) or </a:t>
            </a:r>
            <a:r>
              <a:rPr lang="en-US" sz="1200" i="1" kern="1200" dirty="0" smtClean="0">
                <a:solidFill>
                  <a:schemeClr val="tx1"/>
                </a:solidFill>
                <a:latin typeface="Times New Roman" pitchFamily="-1" charset="0"/>
                <a:ea typeface="+mn-ea"/>
                <a:cs typeface="+mn-cs"/>
              </a:rPr>
              <a:t>backward </a:t>
            </a:r>
            <a:r>
              <a:rPr lang="en-US" sz="1200" kern="1200" dirty="0" smtClean="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smtClean="0"/>
          </a:p>
          <a:p>
            <a:endParaRPr lang="en-US" dirty="0"/>
          </a:p>
        </p:txBody>
      </p:sp>
    </p:spTree>
    <p:extLst>
      <p:ext uri="{BB962C8B-B14F-4D97-AF65-F5344CB8AC3E}">
        <p14:creationId xmlns:p14="http://schemas.microsoft.com/office/powerpoint/2010/main" val="154862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processor is determined by the instructions it executes, referred to as </a:t>
            </a:r>
            <a:r>
              <a:rPr lang="en-US" sz="1200" i="1" kern="1200" dirty="0" smtClean="0">
                <a:solidFill>
                  <a:schemeClr val="tx1"/>
                </a:solidFill>
                <a:latin typeface="Times New Roman" pitchFamily="-1" charset="0"/>
                <a:ea typeface="+mn-ea"/>
                <a:cs typeface="+mn-cs"/>
              </a:rPr>
              <a:t>machine instructions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computer instructions. </a:t>
            </a:r>
            <a:r>
              <a:rPr lang="en-US" sz="1200" kern="1200" dirty="0" smtClean="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smtClean="0">
                <a:solidFill>
                  <a:schemeClr val="tx1"/>
                </a:solidFill>
                <a:latin typeface="Times New Roman" pitchFamily="-1" charset="0"/>
                <a:ea typeface="+mn-ea"/>
                <a:cs typeface="+mn-cs"/>
              </a:rPr>
              <a:t>instruction set.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instruction must contain the information required by the processor for execution. </a:t>
            </a:r>
            <a:endParaRPr lang="en-US" dirty="0" smtClean="0"/>
          </a:p>
          <a:p>
            <a:endParaRPr lang="en-GB" dirty="0"/>
          </a:p>
        </p:txBody>
      </p:sp>
    </p:spTree>
    <p:extLst>
      <p:ext uri="{BB962C8B-B14F-4D97-AF65-F5344CB8AC3E}">
        <p14:creationId xmlns:p14="http://schemas.microsoft.com/office/powerpoint/2010/main" val="3962523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smtClean="0"/>
          </a:p>
          <a:p>
            <a:endParaRPr lang="en-US" dirty="0"/>
          </a:p>
        </p:txBody>
      </p:sp>
    </p:spTree>
    <p:extLst>
      <p:ext uri="{BB962C8B-B14F-4D97-AF65-F5344CB8AC3E}">
        <p14:creationId xmlns:p14="http://schemas.microsoft.com/office/powerpoint/2010/main" val="2337273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Perhaps the most important innovation in the development of programming languages is the </a:t>
            </a:r>
            <a:r>
              <a:rPr lang="en-US" sz="1200" i="1" kern="1200" dirty="0" smtClean="0">
                <a:solidFill>
                  <a:schemeClr val="tx1"/>
                </a:solidFill>
                <a:latin typeface="Times New Roman" pitchFamily="-1" charset="0"/>
                <a:ea typeface="+mn-ea"/>
                <a:cs typeface="+mn-cs"/>
              </a:rPr>
              <a:t>procedure. </a:t>
            </a:r>
            <a:r>
              <a:rPr lang="en-US" sz="1200" kern="1200" dirty="0" smtClean="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smtClean="0">
                <a:solidFill>
                  <a:schemeClr val="tx1"/>
                </a:solidFill>
                <a:latin typeface="Times New Roman" pitchFamily="-1" charset="0"/>
                <a:ea typeface="+mn-ea"/>
                <a:cs typeface="+mn-cs"/>
              </a:rPr>
              <a:t>called. </a:t>
            </a:r>
            <a:r>
              <a:rPr lang="en-US" sz="1200" kern="1200" dirty="0" smtClean="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smtClean="0">
                <a:solidFill>
                  <a:schemeClr val="tx1"/>
                </a:solidFill>
                <a:latin typeface="Times New Roman" pitchFamily="-1" charset="0"/>
                <a:ea typeface="+mn-ea"/>
                <a:cs typeface="+mn-cs"/>
              </a:rPr>
              <a:t>modularity </a:t>
            </a:r>
            <a:r>
              <a:rPr lang="en-US" sz="1200" kern="1200" dirty="0" smtClean="0">
                <a:solidFill>
                  <a:schemeClr val="tx1"/>
                </a:solidFill>
                <a:latin typeface="Times New Roman" pitchFamily="-1" charset="0"/>
                <a:ea typeface="+mn-ea"/>
                <a:cs typeface="+mn-cs"/>
              </a:rPr>
              <a:t>greatly eases the programming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smtClean="0"/>
          </a:p>
          <a:p>
            <a:endParaRPr lang="en-US" dirty="0"/>
          </a:p>
        </p:txBody>
      </p:sp>
    </p:spTree>
    <p:extLst>
      <p:ext uri="{BB962C8B-B14F-4D97-AF65-F5344CB8AC3E}">
        <p14:creationId xmlns:p14="http://schemas.microsoft.com/office/powerpoint/2010/main" val="37568529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4182795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smtClean="0"/>
          </a:p>
          <a:p>
            <a:r>
              <a:rPr lang="en-US" sz="1200" kern="1200" dirty="0" smtClean="0">
                <a:solidFill>
                  <a:schemeClr val="tx1"/>
                </a:solidFill>
                <a:latin typeface="Times New Roman" pitchFamily="-1" charset="0"/>
                <a:ea typeface="+mn-ea"/>
                <a:cs typeface="+mn-cs"/>
              </a:rPr>
              <a:t>Figure 12.9 illustrates the use of the stack.</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extLst>
      <p:ext uri="{BB962C8B-B14F-4D97-AF65-F5344CB8AC3E}">
        <p14:creationId xmlns:p14="http://schemas.microsoft.com/office/powerpoint/2010/main" val="3898788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34</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extLst>
      <p:ext uri="{BB962C8B-B14F-4D97-AF65-F5344CB8AC3E}">
        <p14:creationId xmlns:p14="http://schemas.microsoft.com/office/powerpoint/2010/main" val="1072862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35</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extLst>
      <p:ext uri="{BB962C8B-B14F-4D97-AF65-F5344CB8AC3E}">
        <p14:creationId xmlns:p14="http://schemas.microsoft.com/office/powerpoint/2010/main" val="26537387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36</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extLst>
      <p:ext uri="{BB962C8B-B14F-4D97-AF65-F5344CB8AC3E}">
        <p14:creationId xmlns:p14="http://schemas.microsoft.com/office/powerpoint/2010/main" val="294234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Operation code: </a:t>
            </a:r>
            <a:r>
              <a:rPr lang="en-US" sz="1200" kern="1200" dirty="0" smtClean="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smtClean="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Source operand reference: </a:t>
            </a:r>
            <a:r>
              <a:rPr lang="en-US" sz="1200" kern="1200" dirty="0" smtClean="0">
                <a:solidFill>
                  <a:schemeClr val="tx1"/>
                </a:solidFill>
                <a:latin typeface="Times New Roman" pitchFamily="-1" charset="0"/>
                <a:ea typeface="+mn-ea"/>
                <a:cs typeface="+mn-cs"/>
              </a:rPr>
              <a:t>The operation may involve one or more source operands, that is, operands that are inputs for the operation.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Result operand reference: </a:t>
            </a:r>
            <a:r>
              <a:rPr lang="en-US" sz="1200" kern="1200" dirty="0" smtClean="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Next instruction reference: </a:t>
            </a:r>
            <a:r>
              <a:rPr lang="en-US" sz="1200" kern="1200" dirty="0" smtClean="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smtClean="0"/>
          </a:p>
          <a:p>
            <a:endParaRPr lang="en-US" dirty="0"/>
          </a:p>
        </p:txBody>
      </p:sp>
    </p:spTree>
    <p:extLst>
      <p:ext uri="{BB962C8B-B14F-4D97-AF65-F5344CB8AC3E}">
        <p14:creationId xmlns:p14="http://schemas.microsoft.com/office/powerpoint/2010/main" val="171575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smtClean="0"/>
          </a:p>
          <a:p>
            <a:endParaRPr lang="en-GB" dirty="0" smtClean="0"/>
          </a:p>
        </p:txBody>
      </p:sp>
    </p:spTree>
    <p:extLst>
      <p:ext uri="{BB962C8B-B14F-4D97-AF65-F5344CB8AC3E}">
        <p14:creationId xmlns:p14="http://schemas.microsoft.com/office/powerpoint/2010/main" val="937948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Source and result operands can be in one of four areas: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Main or virtual memory: </a:t>
            </a:r>
            <a:r>
              <a:rPr lang="en-US" sz="1200" kern="1200" dirty="0" smtClean="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Processor register: </a:t>
            </a:r>
            <a:r>
              <a:rPr lang="en-US" sz="1200" kern="1200" dirty="0" smtClean="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Immediate: </a:t>
            </a:r>
            <a:r>
              <a:rPr lang="en-US" sz="1200" kern="1200" dirty="0" smtClean="0">
                <a:solidFill>
                  <a:schemeClr val="tx1"/>
                </a:solidFill>
                <a:latin typeface="Times New Roman" pitchFamily="-1" charset="0"/>
                <a:ea typeface="+mn-ea"/>
                <a:cs typeface="+mn-cs"/>
              </a:rPr>
              <a:t>The value of the operand is contained in a field in the instruction being executed.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I/O device: </a:t>
            </a:r>
            <a:r>
              <a:rPr lang="en-US" sz="1200" kern="1200" dirty="0" smtClean="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extLst>
      <p:ext uri="{BB962C8B-B14F-4D97-AF65-F5344CB8AC3E}">
        <p14:creationId xmlns:p14="http://schemas.microsoft.com/office/powerpoint/2010/main" val="406090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smtClean="0">
                <a:solidFill>
                  <a:schemeClr val="tx1"/>
                </a:solidFill>
                <a:latin typeface="Times New Roman" pitchFamily="-1" charset="0"/>
                <a:ea typeface="+mn-ea"/>
                <a:cs typeface="+mn-cs"/>
              </a:rPr>
              <a:t>symbolic representation </a:t>
            </a:r>
            <a:r>
              <a:rPr lang="en-US" sz="1200" kern="1200" dirty="0" smtClean="0">
                <a:solidFill>
                  <a:schemeClr val="tx1"/>
                </a:solidFill>
                <a:latin typeface="Times New Roman" pitchFamily="-1" charset="0"/>
                <a:ea typeface="+mn-ea"/>
                <a:cs typeface="+mn-cs"/>
              </a:rPr>
              <a:t>of machine instructions. An example of this was used for the IAS instruction set, in Table 2.1.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3591676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processing: </a:t>
            </a:r>
            <a:r>
              <a:rPr lang="en-US" sz="1200" kern="1200" dirty="0" smtClean="0">
                <a:solidFill>
                  <a:schemeClr val="tx1"/>
                </a:solidFill>
                <a:latin typeface="Times New Roman" pitchFamily="-1" charset="0"/>
                <a:ea typeface="+mn-ea"/>
                <a:cs typeface="+mn-cs"/>
              </a:rPr>
              <a:t>Arithmetic and logic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storage: </a:t>
            </a:r>
            <a:r>
              <a:rPr lang="en-US" sz="1200" kern="1200" dirty="0" smtClean="0">
                <a:solidFill>
                  <a:schemeClr val="tx1"/>
                </a:solidFill>
                <a:latin typeface="Times New Roman" pitchFamily="-1" charset="0"/>
                <a:ea typeface="+mn-ea"/>
                <a:cs typeface="+mn-cs"/>
              </a:rPr>
              <a:t>Movement of data into or out of register and or memory </a:t>
            </a:r>
          </a:p>
          <a:p>
            <a:r>
              <a:rPr lang="en-US" sz="1200" kern="1200" dirty="0" smtClean="0">
                <a:solidFill>
                  <a:schemeClr val="tx1"/>
                </a:solidFill>
                <a:latin typeface="Times New Roman" pitchFamily="-1" charset="0"/>
                <a:ea typeface="+mn-ea"/>
                <a:cs typeface="+mn-cs"/>
              </a:rPr>
              <a:t>locations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movement: </a:t>
            </a:r>
            <a:r>
              <a:rPr lang="en-US" sz="1200" kern="1200" dirty="0" smtClean="0">
                <a:solidFill>
                  <a:schemeClr val="tx1"/>
                </a:solidFill>
                <a:latin typeface="Times New Roman" pitchFamily="-1" charset="0"/>
                <a:ea typeface="+mn-ea"/>
                <a:cs typeface="+mn-cs"/>
              </a:rPr>
              <a:t>I/O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Test and branch instructions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Arithmetic </a:t>
            </a:r>
            <a:r>
              <a:rPr lang="en-US" sz="1200" kern="1200" dirty="0" smtClean="0">
                <a:solidFill>
                  <a:schemeClr val="tx1"/>
                </a:solidFill>
                <a:latin typeface="Times New Roman" pitchFamily="-1" charset="0"/>
                <a:ea typeface="+mn-ea"/>
                <a:cs typeface="+mn-cs"/>
              </a:rPr>
              <a:t>instructions provide computational capabilities for processing numeric data. </a:t>
            </a:r>
            <a:r>
              <a:rPr lang="en-US" sz="1200" i="1" kern="1200" dirty="0" smtClean="0">
                <a:solidFill>
                  <a:schemeClr val="tx1"/>
                </a:solidFill>
                <a:latin typeface="Times New Roman" pitchFamily="-1" charset="0"/>
                <a:ea typeface="+mn-ea"/>
                <a:cs typeface="+mn-cs"/>
              </a:rPr>
              <a:t>Logic </a:t>
            </a:r>
            <a:r>
              <a:rPr lang="en-US" sz="1200" kern="1200" dirty="0" smtClean="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smtClean="0">
                <a:solidFill>
                  <a:schemeClr val="tx1"/>
                </a:solidFill>
                <a:latin typeface="Times New Roman" pitchFamily="-1" charset="0"/>
                <a:ea typeface="+mn-ea"/>
                <a:cs typeface="+mn-cs"/>
              </a:rPr>
              <a:t>memory </a:t>
            </a:r>
            <a:r>
              <a:rPr lang="en-US" sz="1200" kern="1200" dirty="0" smtClean="0">
                <a:solidFill>
                  <a:schemeClr val="tx1"/>
                </a:solidFill>
                <a:latin typeface="Times New Roman" pitchFamily="-1" charset="0"/>
                <a:ea typeface="+mn-ea"/>
                <a:cs typeface="+mn-cs"/>
              </a:rPr>
              <a:t>instructions for moving data between memory and the registers. </a:t>
            </a:r>
            <a:r>
              <a:rPr lang="en-US" sz="1200" i="1" kern="1200" dirty="0" smtClean="0">
                <a:solidFill>
                  <a:schemeClr val="tx1"/>
                </a:solidFill>
                <a:latin typeface="Times New Roman" pitchFamily="-1" charset="0"/>
                <a:ea typeface="+mn-ea"/>
                <a:cs typeface="+mn-cs"/>
              </a:rPr>
              <a:t>I/O </a:t>
            </a:r>
            <a:r>
              <a:rPr lang="en-US" sz="1200" kern="1200" dirty="0" smtClean="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smtClean="0">
                <a:solidFill>
                  <a:schemeClr val="tx1"/>
                </a:solidFill>
                <a:latin typeface="Times New Roman" pitchFamily="-1" charset="0"/>
                <a:ea typeface="+mn-ea"/>
                <a:cs typeface="+mn-cs"/>
              </a:rPr>
              <a:t>Test </a:t>
            </a:r>
            <a:r>
              <a:rPr lang="en-US" sz="1200" kern="1200" dirty="0" smtClean="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extLst>
      <p:ext uri="{BB962C8B-B14F-4D97-AF65-F5344CB8AC3E}">
        <p14:creationId xmlns:p14="http://schemas.microsoft.com/office/powerpoint/2010/main" val="198493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smtClean="0">
                <a:solidFill>
                  <a:schemeClr val="tx1"/>
                </a:solidFill>
                <a:latin typeface="Times New Roman" pitchFamily="-1" charset="0"/>
                <a:ea typeface="+mn-ea"/>
                <a:cs typeface="+mn-cs"/>
              </a:rPr>
              <a:t>accumulator </a:t>
            </a:r>
            <a:r>
              <a:rPr lang="en-US" sz="1200" kern="1200" dirty="0" smtClean="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smtClean="0">
                <a:solidFill>
                  <a:schemeClr val="tx1"/>
                </a:solidFill>
                <a:latin typeface="Times New Roman" pitchFamily="-1" charset="0"/>
                <a:ea typeface="+mn-ea"/>
                <a:cs typeface="+mn-cs"/>
              </a:rPr>
              <a:t>stack. </a:t>
            </a:r>
            <a:r>
              <a:rPr lang="en-US" sz="1200" kern="1200" dirty="0" smtClean="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extLst>
      <p:ext uri="{BB962C8B-B14F-4D97-AF65-F5344CB8AC3E}">
        <p14:creationId xmlns:p14="http://schemas.microsoft.com/office/powerpoint/2010/main" val="185302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3/12/2018</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3/12/2018</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3/12/2018</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3/12/2018</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3/12/2018</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3/12/2018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3/12/2018</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3/12/2018</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3/12/2018</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3/12/2018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3/12/2018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3/12/2018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3/12/2018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3/12/2018</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3/12/2018</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3/12/2018</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3/12/2018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3/12/2018</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3/12/2018</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3/12/2018</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i="0" u="none"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b="0" i="0" u="none"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2.pdf"/><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2.pd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533400"/>
            <a:ext cx="7556313" cy="1116106"/>
          </a:xfrm>
          <a:noFill/>
          <a:ln/>
        </p:spPr>
        <p:txBody>
          <a:bodyPr lIns="90488" tIns="44450" rIns="90488" bIns="44450"/>
          <a:lstStyle/>
          <a:p>
            <a:pPr algn="ctr"/>
            <a:r>
              <a:rPr lang="en-US" sz="3200" dirty="0" smtClean="0">
                <a:effectLst>
                  <a:outerShdw blurRad="38100" dist="38100" dir="2700000" algn="tl">
                    <a:srgbClr val="000000">
                      <a:alpha val="43137"/>
                    </a:srgbClr>
                  </a:outerShdw>
                </a:effectLst>
              </a:rPr>
              <a:t>Table 12.1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Utilization of Instruction Addresses (Nonbranching</a:t>
            </a:r>
            <a:r>
              <a:rPr lang="en-US" sz="3200" cap="all" dirty="0" smtClean="0">
                <a:effectLst>
                  <a:outerShdw blurRad="38100" dist="38100" dir="2700000" algn="tl">
                    <a:srgbClr val="000000">
                      <a:alpha val="43137"/>
                    </a:srgbClr>
                  </a:outerShdw>
                </a:effectLst>
              </a:rPr>
              <a:t> </a:t>
            </a:r>
            <a:r>
              <a:rPr lang="en-US" sz="3200" dirty="0" smtClean="0">
                <a:effectLst>
                  <a:outerShdw blurRad="38100" dist="38100" dir="2700000" algn="tl">
                    <a:srgbClr val="000000">
                      <a:alpha val="43137"/>
                    </a:srgbClr>
                  </a:outerShdw>
                </a:effectLst>
              </a:rPr>
              <a:t>Instructions) </a:t>
            </a:r>
            <a:endParaRPr lang="en-US" sz="32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5385" y="2686050"/>
            <a:ext cx="8720015" cy="2125504"/>
          </a:xfrm>
          <a:prstGeom prst="rect">
            <a:avLst/>
          </a:prstGeom>
        </p:spPr>
      </p:pic>
      <p:pic>
        <p:nvPicPr>
          <p:cNvPr id="9" name="Picture 8"/>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381000" y="4800600"/>
            <a:ext cx="7132320" cy="838200"/>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Instruction Set Design</a:t>
            </a:r>
            <a:endParaRPr lang="en-US" dirty="0">
              <a:effectLst>
                <a:outerShdw blurRad="38100" dist="38100" dir="2700000" algn="tl">
                  <a:srgbClr val="000000">
                    <a:alpha val="43137"/>
                  </a:srgbClr>
                </a:outerShdw>
              </a:effectLst>
            </a:endParaRP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84188"/>
            <a:ext cx="9144000" cy="1116012"/>
          </a:xfrm>
          <a:noFill/>
          <a:ln/>
        </p:spPr>
        <p:txBody>
          <a:bodyPr lIns="90488" tIns="44450" rIns="90488" bIns="44450"/>
          <a:lstStyle/>
          <a:p>
            <a:pPr algn="ctr"/>
            <a:r>
              <a:rPr lang="en-US" dirty="0">
                <a:effectLst>
                  <a:outerShdw blurRad="38100" dist="38100" dir="2700000" algn="tl">
                    <a:srgbClr val="000000">
                      <a:alpha val="43137"/>
                    </a:srgbClr>
                  </a:outerShdw>
                </a:effectLst>
              </a:rPr>
              <a:t>Types of </a:t>
            </a:r>
            <a:r>
              <a:rPr lang="en-US" dirty="0" smtClean="0">
                <a:effectLst>
                  <a:outerShdw blurRad="38100" dist="38100" dir="2700000" algn="tl">
                    <a:srgbClr val="000000">
                      <a:alpha val="43137"/>
                    </a:srgbClr>
                  </a:outerShdw>
                </a:effectLst>
              </a:rPr>
              <a:t>Operands</a:t>
            </a:r>
            <a:endParaRPr lang="en-US"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Numbers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828800"/>
            <a:ext cx="7556313" cy="4572000"/>
          </a:xfrm>
        </p:spPr>
        <p:txBody>
          <a:bodyPr>
            <a:normAutofit fontScale="92500" lnSpcReduction="10000"/>
          </a:bodyPr>
          <a:lstStyle/>
          <a:p>
            <a:r>
              <a:rPr lang="en-US" dirty="0" smtClean="0"/>
              <a:t>All machine languages include numeric data types</a:t>
            </a:r>
          </a:p>
          <a:p>
            <a:r>
              <a:rPr lang="en-US" dirty="0" smtClean="0"/>
              <a:t>Numbers stored in a computer are limited:</a:t>
            </a:r>
          </a:p>
          <a:p>
            <a:pPr lvl="1"/>
            <a:r>
              <a:rPr lang="en-US" dirty="0" smtClean="0"/>
              <a:t>Limit to the magnitude of numbers representable on a machine</a:t>
            </a:r>
          </a:p>
          <a:p>
            <a:pPr lvl="1"/>
            <a:r>
              <a:rPr lang="en-US" dirty="0" smtClean="0"/>
              <a:t>In the case of floating-point numbers, a limit to their precision</a:t>
            </a:r>
          </a:p>
          <a:p>
            <a:pPr marL="228600" lvl="1">
              <a:spcBef>
                <a:spcPts val="2000"/>
              </a:spcBef>
              <a:buClr>
                <a:schemeClr val="accent1"/>
              </a:buClr>
            </a:pPr>
            <a:r>
              <a:rPr lang="en-US" sz="2000" dirty="0" smtClean="0"/>
              <a:t>Three types of numerical data are common in computers:</a:t>
            </a:r>
          </a:p>
          <a:p>
            <a:pPr lvl="1"/>
            <a:r>
              <a:rPr lang="en-US" dirty="0" smtClean="0"/>
              <a:t>Binary integer or binary fixed point</a:t>
            </a:r>
          </a:p>
          <a:p>
            <a:pPr lvl="1"/>
            <a:r>
              <a:rPr lang="en-US" dirty="0" smtClean="0"/>
              <a:t>Binary floating point</a:t>
            </a:r>
          </a:p>
          <a:p>
            <a:pPr lvl="1"/>
            <a:r>
              <a:rPr lang="en-US" dirty="0" smtClean="0"/>
              <a:t>Decimal</a:t>
            </a:r>
          </a:p>
          <a:p>
            <a:pPr marL="228600" lvl="1">
              <a:spcBef>
                <a:spcPts val="2000"/>
              </a:spcBef>
              <a:buClr>
                <a:schemeClr val="accent1"/>
              </a:buClr>
            </a:pPr>
            <a:r>
              <a:rPr lang="en-US" sz="2000" dirty="0" smtClean="0"/>
              <a:t>Packed decimal</a:t>
            </a:r>
          </a:p>
          <a:p>
            <a:pPr lvl="1"/>
            <a:r>
              <a:rPr lang="en-US" sz="1838" dirty="0" smtClean="0"/>
              <a:t>Each decimal digit is represented by a 4-bit code with two digits stored per byte </a:t>
            </a:r>
          </a:p>
          <a:p>
            <a:pPr lvl="1"/>
            <a:r>
              <a:rPr lang="en-US" sz="1838" dirty="0" smtClean="0"/>
              <a:t>To form numbers 4-bit codes are strung together, usually in multiples of 8 bits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Characters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676400"/>
            <a:ext cx="7556313" cy="5181600"/>
          </a:xfrm>
        </p:spPr>
        <p:txBody>
          <a:bodyPr>
            <a:normAutofit/>
          </a:bodyPr>
          <a:lstStyle/>
          <a:p>
            <a:r>
              <a:rPr lang="en-US" dirty="0" smtClean="0"/>
              <a:t>A common form of data is text or character strings</a:t>
            </a:r>
          </a:p>
          <a:p>
            <a:r>
              <a:rPr lang="en-US" dirty="0" smtClean="0"/>
              <a:t>Textual data in character form cannot be easily stored or transmitted by data processing and communications systems because they are designed for binary data</a:t>
            </a:r>
          </a:p>
          <a:p>
            <a:r>
              <a:rPr lang="en-US" dirty="0" smtClean="0"/>
              <a:t>Most commonly used character code is the International Reference Alphabet (IRA)</a:t>
            </a:r>
          </a:p>
          <a:p>
            <a:pPr lvl="1"/>
            <a:r>
              <a:rPr lang="en-US" dirty="0" smtClean="0"/>
              <a:t>Referred to in the United States as the American Standard Code for Information Interchange (ASCII)</a:t>
            </a:r>
          </a:p>
          <a:p>
            <a:pPr marL="228600" lvl="1">
              <a:spcBef>
                <a:spcPts val="2000"/>
              </a:spcBef>
              <a:buClr>
                <a:schemeClr val="accent1"/>
              </a:buClr>
            </a:pPr>
            <a:r>
              <a:rPr lang="en-US" sz="2000" dirty="0" smtClean="0"/>
              <a:t>Another code used to encode characters is the Extended Binary Coded Decimal Interchange Code (EBCDIC)</a:t>
            </a:r>
          </a:p>
          <a:p>
            <a:pPr lvl="1"/>
            <a:r>
              <a:rPr lang="en-US" dirty="0" smtClean="0"/>
              <a:t>EBCDIC is used on IBM mainframes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Logical Data</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An </a:t>
            </a:r>
            <a:r>
              <a:rPr lang="en-US" i="1" dirty="0" smtClean="0"/>
              <a:t>n</a:t>
            </a:r>
            <a:r>
              <a:rPr lang="en-US" dirty="0" smtClean="0"/>
              <a:t>-bit unit consisting of </a:t>
            </a:r>
            <a:r>
              <a:rPr lang="en-US" i="1" dirty="0" smtClean="0"/>
              <a:t>n </a:t>
            </a:r>
            <a:r>
              <a:rPr lang="en-US" dirty="0" smtClean="0"/>
              <a:t>1-bit items of data, each item having the value 0 or 1</a:t>
            </a:r>
          </a:p>
          <a:p>
            <a:r>
              <a:rPr lang="en-US" dirty="0" smtClean="0"/>
              <a:t>Two advantages to bit-oriented view:</a:t>
            </a:r>
          </a:p>
          <a:p>
            <a:pPr lvl="1"/>
            <a:r>
              <a:rPr lang="en-US" dirty="0" smtClean="0"/>
              <a:t>Memory can be used most efficiently for storing an array of Boolean or binary data items in which each item can take on only the values 1 (true) and 0 (false)</a:t>
            </a:r>
          </a:p>
          <a:p>
            <a:pPr lvl="1"/>
            <a:r>
              <a:rPr lang="en-US" dirty="0" smtClean="0"/>
              <a:t>To manipulate the bits of a data item</a:t>
            </a:r>
          </a:p>
          <a:p>
            <a:pPr lvl="2"/>
            <a:r>
              <a:rPr lang="en-US" dirty="0" smtClean="0"/>
              <a:t>If floating-point operations are implemented in software, we need to be able to shift significant bits in some operations</a:t>
            </a:r>
          </a:p>
          <a:p>
            <a:pPr lvl="2"/>
            <a:r>
              <a:rPr lang="en-US" dirty="0" smtClean="0"/>
              <a:t>To convert from IRA to packed decimal, we need to extract the rightmost 4 bits of each byte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28600" y="914400"/>
            <a:ext cx="2819400" cy="4962872"/>
          </a:xfrm>
          <a:noFill/>
          <a:ln/>
        </p:spPr>
        <p:txBody>
          <a:bodyPr lIns="90488" tIns="44450" rIns="90488" bIns="44450">
            <a:normAutofit/>
          </a:bodyPr>
          <a:lstStyle/>
          <a:p>
            <a:pPr algn="ctr"/>
            <a:r>
              <a:rPr lang="en-US" smtClean="0">
                <a:effectLst>
                  <a:outerShdw blurRad="38100" dist="38100" dir="2700000" algn="tl">
                    <a:srgbClr val="000000">
                      <a:alpha val="43137"/>
                    </a:srgbClr>
                  </a:outerShdw>
                </a:effectLst>
              </a:rPr>
              <a:t/>
            </a:r>
            <a:br>
              <a:rPr lang="en-US" smtClean="0">
                <a:effectLst>
                  <a:outerShdw blurRad="38100" dist="38100" dir="2700000" algn="tl">
                    <a:srgbClr val="000000">
                      <a:alpha val="43137"/>
                    </a:srgbClr>
                  </a:outerShdw>
                </a:effectLst>
              </a:rPr>
            </a:br>
            <a:r>
              <a:rPr lang="en-US">
                <a:solidFill>
                  <a:srgbClr val="92D050"/>
                </a:solidFill>
              </a:rPr>
              <a:t>12.4 TYPES OF OPERATIONS</a:t>
            </a:r>
            <a:br>
              <a:rPr lang="en-US">
                <a:solidFill>
                  <a:srgbClr val="92D050"/>
                </a:solidFill>
              </a:rPr>
            </a:br>
            <a:r>
              <a:rPr lang="en-US" smtClean="0">
                <a:solidFill>
                  <a:srgbClr val="92D050"/>
                </a:solidFill>
              </a:rPr>
              <a:t/>
            </a:r>
            <a:br>
              <a:rPr lang="en-US" smtClean="0">
                <a:solidFill>
                  <a:srgbClr val="92D050"/>
                </a:solidFill>
              </a:rPr>
            </a:br>
            <a:r>
              <a:rPr lang="en-US"/>
              <a:t/>
            </a:r>
            <a:br>
              <a:rPr lang="en-US"/>
            </a:br>
            <a:r>
              <a:rPr lang="en-US"/>
              <a:t> </a:t>
            </a:r>
            <a:r>
              <a:rPr lang="en-US" b="1" smtClean="0">
                <a:effectLst>
                  <a:outerShdw blurRad="38100" dist="38100" dir="2700000" algn="tl">
                    <a:srgbClr val="000000">
                      <a:alpha val="43137"/>
                    </a:srgbClr>
                  </a:outerShdw>
                </a:effectLst>
              </a:rPr>
              <a:t>Table </a:t>
            </a:r>
            <a:r>
              <a:rPr lang="en-US" b="1" dirty="0" smtClean="0">
                <a:effectLst>
                  <a:outerShdw blurRad="38100" dist="38100" dir="2700000" algn="tl">
                    <a:srgbClr val="000000">
                      <a:alpha val="43137"/>
                    </a:srgbClr>
                  </a:outerShdw>
                </a:effectLst>
              </a:rPr>
              <a:t>12.3  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Common Instruction Set Operations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(page 1 of 2) </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124200" y="184190"/>
            <a:ext cx="5854700" cy="6588065"/>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28600" y="914400"/>
            <a:ext cx="2514600" cy="3733800"/>
          </a:xfrm>
          <a:noFill/>
          <a:ln/>
        </p:spPr>
        <p:txBody>
          <a:bodyPr lIns="90488" tIns="44450" rIns="90488" bIns="44450">
            <a:normAutofit/>
          </a:bodyPr>
          <a:lstStyle/>
          <a:p>
            <a:pPr algn="ct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Table 12.3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Common Instruction Set Operations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r>
            <a:br>
              <a:rPr lang="en-US" b="1"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(page 2 of 2) </a:t>
            </a:r>
            <a:endParaRPr lang="en-US" dirty="0">
              <a:effectLst>
                <a:outerShdw blurRad="38100" dist="38100" dir="2700000" algn="tl">
                  <a:srgbClr val="000000">
                    <a:alpha val="43137"/>
                  </a:srgbClr>
                </a:outerShdw>
              </a:effectLst>
            </a:endParaRPr>
          </a:p>
        </p:txBody>
      </p:sp>
      <p:sp>
        <p:nvSpPr>
          <p:cNvPr id="11" name="TextBox 10"/>
          <p:cNvSpPr txBox="1"/>
          <p:nvPr/>
        </p:nvSpPr>
        <p:spPr>
          <a:xfrm>
            <a:off x="99391" y="4991652"/>
            <a:ext cx="184666" cy="461665"/>
          </a:xfrm>
          <a:prstGeom prst="rect">
            <a:avLst/>
          </a:prstGeom>
          <a:noFill/>
        </p:spPr>
        <p:txBody>
          <a:bodyPr wrap="none" rtlCol="0">
            <a:spAutoFit/>
          </a:bodyPr>
          <a:lstStyle/>
          <a:p>
            <a:endParaRPr lang="en-US" dirty="0"/>
          </a:p>
        </p:txBody>
      </p:sp>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667000" y="228599"/>
            <a:ext cx="6248400" cy="6549529"/>
          </a:xfrm>
          <a:prstGeom prst="rect">
            <a:avLst/>
          </a:prstGeom>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smtClean="0">
                <a:effectLst>
                  <a:outerShdw blurRad="38100" dist="38100" dir="2700000" algn="tl">
                    <a:srgbClr val="000000">
                      <a:alpha val="43137"/>
                    </a:srgbClr>
                  </a:outerShdw>
                </a:effectLst>
              </a:rPr>
              <a:t>Table 12.4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Processor Actions for Various Types of Operations </a:t>
            </a:r>
            <a:endParaRPr lang="en-US" sz="2400" dirty="0">
              <a:effectLst>
                <a:outerShdw blurRad="38100" dist="38100" dir="2700000" algn="tl">
                  <a:srgbClr val="000000">
                    <a:alpha val="43137"/>
                  </a:srgbClr>
                </a:outerShdw>
              </a:effectLst>
            </a:endParaRP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1302559"/>
            <a:ext cx="8753475" cy="555544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304800" y="1447800"/>
          <a:ext cx="8458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8">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648200"/>
            <a:ext cx="6191157" cy="833718"/>
          </a:xfrm>
        </p:spPr>
        <p:txBody>
          <a:bodyPr>
            <a:noAutofit/>
          </a:bodyPr>
          <a:lstStyle/>
          <a:p>
            <a:r>
              <a:rPr lang="en-US" sz="5400" dirty="0" smtClean="0">
                <a:effectLst>
                  <a:outerShdw blurRad="38100" dist="38100" dir="2700000" algn="tl">
                    <a:srgbClr val="000000">
                      <a:alpha val="43137"/>
                    </a:srgbClr>
                  </a:outerShdw>
                </a:effectLst>
              </a:rPr>
              <a:t>Chapter 12</a:t>
            </a:r>
            <a:endParaRPr lang="en-US" sz="5400" dirty="0">
              <a:effectLst>
                <a:outerShdw blurRad="38100" dist="38100" dir="2700000" algn="tl">
                  <a:srgbClr val="000000">
                    <a:alpha val="43137"/>
                  </a:srgbClr>
                </a:outerShdw>
              </a:effectLst>
            </a:endParaRPr>
          </a:p>
        </p:txBody>
      </p:sp>
      <p:sp>
        <p:nvSpPr>
          <p:cNvPr id="7" name="Text Placeholder 10"/>
          <p:cNvSpPr>
            <a:spLocks noGrp="1"/>
          </p:cNvSpPr>
          <p:nvPr>
            <p:ph type="body" sz="half" idx="2"/>
          </p:nvPr>
        </p:nvSpPr>
        <p:spPr>
          <a:xfrm>
            <a:off x="533400" y="5410200"/>
            <a:ext cx="6191157" cy="1219200"/>
          </a:xfrm>
        </p:spPr>
        <p:txBody>
          <a:bodyPr>
            <a:noAutofit/>
          </a:bodyPr>
          <a:lstStyle/>
          <a:p>
            <a:r>
              <a:rPr lang="en-US" sz="3200" dirty="0" smtClean="0"/>
              <a:t>Instruction Sets:</a:t>
            </a:r>
          </a:p>
          <a:p>
            <a:r>
              <a:rPr lang="en-US" sz="3200" dirty="0" smtClean="0"/>
              <a:t>Characteristics and Functions</a:t>
            </a:r>
            <a:endParaRPr lang="en-US" sz="32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116012"/>
          </a:xfrm>
        </p:spPr>
        <p:txBody>
          <a:bodyPr/>
          <a:lstStyle/>
          <a:p>
            <a:pPr algn="ctr"/>
            <a:r>
              <a:rPr lang="en-US" sz="2800" dirty="0" smtClean="0">
                <a:effectLst>
                  <a:outerShdw blurRad="38100" dist="38100" dir="2700000" algn="tl">
                    <a:srgbClr val="000000">
                      <a:alpha val="43137"/>
                    </a:srgbClr>
                  </a:outerShdw>
                </a:effectLst>
              </a:rPr>
              <a:t>Table 12.5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Examples of IBM EAS/390 Data Transfer Operations </a:t>
            </a:r>
            <a:endParaRPr lang="en-US" sz="2800" dirty="0">
              <a:effectLst>
                <a:outerShdw blurRad="38100" dist="38100" dir="2700000" algn="tl">
                  <a:srgbClr val="000000">
                    <a:alpha val="43137"/>
                  </a:srgbClr>
                </a:outerShdw>
              </a:effectLst>
            </a:endParaRPr>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219200" y="1529727"/>
            <a:ext cx="6858000" cy="53833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609600" y="990600"/>
            <a:ext cx="5562600" cy="5334000"/>
          </a:xfrm>
          <a:noFill/>
          <a:ln/>
        </p:spPr>
        <p:txBody>
          <a:bodyPr lIns="90488" tIns="44450" rIns="90488" bIns="44450">
            <a:normAutofit/>
          </a:bodyPr>
          <a:lstStyle/>
          <a:p>
            <a:pPr marL="228600" indent="-228600">
              <a:lnSpc>
                <a:spcPct val="80000"/>
              </a:lnSpc>
              <a:buClr>
                <a:schemeClr val="bg2"/>
              </a:buClr>
              <a:buFont typeface="Wingdings" pitchFamily="2" charset="2"/>
              <a:buChar char="n"/>
            </a:pPr>
            <a:r>
              <a:rPr lang="en-US" sz="1800" dirty="0" smtClean="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1800" dirty="0" smtClean="0"/>
              <a:t>These are provided for signed integer (fixed-point) numbers</a:t>
            </a:r>
          </a:p>
          <a:p>
            <a:pPr marL="228600" indent="-228600">
              <a:lnSpc>
                <a:spcPct val="80000"/>
              </a:lnSpc>
              <a:buClr>
                <a:schemeClr val="bg2"/>
              </a:buClr>
              <a:buFont typeface="Wingdings" pitchFamily="2" charset="2"/>
              <a:buChar char="n"/>
            </a:pPr>
            <a:r>
              <a:rPr lang="en-US" sz="1800" dirty="0" smtClean="0"/>
              <a:t>Often they are also provided for floating-point and packed decimal numbers</a:t>
            </a:r>
          </a:p>
          <a:p>
            <a:pPr marL="228600" indent="-228600">
              <a:lnSpc>
                <a:spcPct val="80000"/>
              </a:lnSpc>
              <a:buClr>
                <a:schemeClr val="bg2"/>
              </a:buClr>
              <a:buFont typeface="Wingdings" pitchFamily="2" charset="2"/>
              <a:buChar char="n"/>
            </a:pPr>
            <a:r>
              <a:rPr lang="en-US" sz="1800" dirty="0" smtClean="0"/>
              <a:t>Other possible operations include a variety of single-operand instructions:</a:t>
            </a:r>
          </a:p>
          <a:p>
            <a:pPr lvl="1" indent="-228600">
              <a:buFont typeface="Wingdings" pitchFamily="2" charset="2"/>
              <a:buChar char="n"/>
            </a:pPr>
            <a:r>
              <a:rPr lang="en-US" sz="1800" dirty="0" smtClean="0">
                <a:solidFill>
                  <a:schemeClr val="bg1"/>
                </a:solidFill>
              </a:rPr>
              <a:t>Absolute</a:t>
            </a:r>
          </a:p>
          <a:p>
            <a:pPr marL="685800" lvl="2" indent="-228600">
              <a:buClr>
                <a:schemeClr val="bg2"/>
              </a:buClr>
              <a:buFont typeface="Wingdings" pitchFamily="2" charset="2"/>
              <a:buChar char="n"/>
            </a:pPr>
            <a:r>
              <a:rPr lang="en-US" sz="1600" dirty="0" smtClean="0">
                <a:solidFill>
                  <a:srgbClr val="FFFFFF"/>
                </a:solidFill>
              </a:rPr>
              <a:t>Take the absolute value of the operand</a:t>
            </a:r>
          </a:p>
          <a:p>
            <a:pPr lvl="1" indent="-228600">
              <a:buFont typeface="Wingdings" pitchFamily="2" charset="2"/>
              <a:buChar char="n"/>
            </a:pPr>
            <a:r>
              <a:rPr lang="en-US" sz="1800" dirty="0" smtClean="0">
                <a:solidFill>
                  <a:schemeClr val="bg1"/>
                </a:solidFill>
              </a:rPr>
              <a:t>Negate</a:t>
            </a:r>
          </a:p>
          <a:p>
            <a:pPr marL="685800" lvl="2" indent="-228600">
              <a:buClr>
                <a:schemeClr val="bg2"/>
              </a:buClr>
              <a:buFont typeface="Wingdings" pitchFamily="2" charset="2"/>
              <a:buChar char="n"/>
            </a:pPr>
            <a:r>
              <a:rPr lang="en-US" sz="1600" dirty="0" smtClean="0">
                <a:solidFill>
                  <a:srgbClr val="FFFFFF"/>
                </a:solidFill>
              </a:rPr>
              <a:t>Negate the operand</a:t>
            </a:r>
          </a:p>
          <a:p>
            <a:pPr lvl="1" indent="-228600">
              <a:buFont typeface="Wingdings" pitchFamily="2" charset="2"/>
              <a:buChar char="n"/>
            </a:pPr>
            <a:r>
              <a:rPr lang="en-US" sz="1800" dirty="0" smtClean="0">
                <a:solidFill>
                  <a:schemeClr val="bg1"/>
                </a:solidFill>
              </a:rPr>
              <a:t>Increment</a:t>
            </a:r>
          </a:p>
          <a:p>
            <a:pPr marL="685800" lvl="2" indent="-228600">
              <a:buClr>
                <a:schemeClr val="bg2"/>
              </a:buClr>
              <a:buFont typeface="Wingdings" pitchFamily="2" charset="2"/>
              <a:buChar char="n"/>
            </a:pPr>
            <a:r>
              <a:rPr lang="en-US" sz="1600" dirty="0" smtClean="0">
                <a:solidFill>
                  <a:srgbClr val="FFFFFF"/>
                </a:solidFill>
              </a:rPr>
              <a:t>Add 1 to the operand</a:t>
            </a:r>
          </a:p>
          <a:p>
            <a:pPr lvl="1"/>
            <a:r>
              <a:rPr lang="en-US" sz="1800" dirty="0" smtClean="0">
                <a:solidFill>
                  <a:schemeClr val="bg1"/>
                </a:solidFill>
              </a:rPr>
              <a:t>Decrement</a:t>
            </a:r>
            <a:r>
              <a:rPr lang="en-US" dirty="0" smtClean="0">
                <a:solidFill>
                  <a:schemeClr val="bg1"/>
                </a:solidFill>
              </a:rPr>
              <a:t> </a:t>
            </a:r>
          </a:p>
          <a:p>
            <a:pPr marL="685800" lvl="2" indent="-228600">
              <a:buClr>
                <a:schemeClr val="bg2"/>
              </a:buClr>
              <a:buFont typeface="Wingdings" pitchFamily="2" charset="2"/>
              <a:buChar char="n"/>
            </a:pPr>
            <a:r>
              <a:rPr lang="en-US" sz="1600" dirty="0" smtClean="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60" name="Rectangle 4"/>
          <p:cNvSpPr>
            <a:spLocks noGrp="1" noChangeArrowheads="1"/>
          </p:cNvSpPr>
          <p:nvPr>
            <p:ph type="title" idx="4294967295"/>
          </p:nvPr>
        </p:nvSpPr>
        <p:spPr>
          <a:xfrm>
            <a:off x="0" y="762000"/>
            <a:ext cx="9144000" cy="1116012"/>
          </a:xfrm>
          <a:noFill/>
          <a:ln/>
        </p:spPr>
        <p:txBody>
          <a:bodyPr lIns="90488" tIns="44450" rIns="90488" bIns="44450"/>
          <a:lstStyle/>
          <a:p>
            <a:pPr algn="ctr"/>
            <a:r>
              <a:rPr lang="en-US" dirty="0">
                <a:effectLst>
                  <a:outerShdw blurRad="38100" dist="38100" dir="2700000" algn="tl">
                    <a:srgbClr val="000000">
                      <a:alpha val="43137"/>
                    </a:srgbClr>
                  </a:outerShdw>
                </a:effectLst>
              </a:rPr>
              <a:t>Logical</a:t>
            </a: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62455" y="2692400"/>
            <a:ext cx="9964026" cy="2413000"/>
          </a:xfrm>
          <a:prstGeom prst="rect">
            <a:avLst/>
          </a:prstGeom>
        </p:spPr>
      </p:pic>
      <p:sp>
        <p:nvSpPr>
          <p:cNvPr id="8" name="Rectangle 7"/>
          <p:cNvSpPr/>
          <p:nvPr/>
        </p:nvSpPr>
        <p:spPr>
          <a:xfrm>
            <a:off x="381000" y="5257800"/>
            <a:ext cx="8610600" cy="338554"/>
          </a:xfrm>
          <a:prstGeom prst="rect">
            <a:avLst/>
          </a:prstGeom>
        </p:spPr>
        <p:txBody>
          <a:bodyPr wrap="square">
            <a:spAutoFit/>
          </a:bodyPr>
          <a:lstStyle/>
          <a:p>
            <a:pPr algn="ctr"/>
            <a:r>
              <a:rPr lang="en-US" sz="1600" dirty="0">
                <a:latin typeface="+mn-lt"/>
              </a:rPr>
              <a:t>Table 12.6  Basic Logical Operations</a:t>
            </a:r>
            <a:r>
              <a:rPr lang="en-US" sz="1600" dirty="0" smtClean="0">
                <a:latin typeface="+mn-lt"/>
              </a:rPr>
              <a:t> </a:t>
            </a:r>
            <a:endParaRPr lang="en-US" sz="1600" dirty="0">
              <a:latin typeface="+mn-lt"/>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Shift and Rotate Operations</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16471" b="3636"/>
              <a:stretch>
                <a:fillRect/>
              </a:stretch>
            </p:blipFill>
          </mc:Choice>
          <mc:Fallback>
            <p:blipFill>
              <a:blip r:embed="rId4"/>
              <a:srcRect l="14118" t="8182" r="16471" b="3636"/>
              <a:stretch>
                <a:fillRect/>
              </a:stretch>
            </p:blipFill>
          </mc:Fallback>
        </mc:AlternateContent>
        <p:spPr>
          <a:xfrm>
            <a:off x="4343400" y="0"/>
            <a:ext cx="4186809" cy="688346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410200"/>
            <a:ext cx="6191157" cy="833718"/>
          </a:xfrm>
        </p:spPr>
        <p:txBody>
          <a:bodyPr>
            <a:noAutofit/>
          </a:bodyPr>
          <a:lstStyle/>
          <a:p>
            <a:pPr algn="ctr"/>
            <a:r>
              <a:rPr lang="en-US" sz="3200" dirty="0" smtClean="0">
                <a:effectLst>
                  <a:outerShdw blurRad="38100" dist="38100" dir="2700000" algn="tl">
                    <a:srgbClr val="000000">
                      <a:alpha val="43137"/>
                    </a:srgbClr>
                  </a:outerShdw>
                </a:effectLst>
              </a:rPr>
              <a:t>Table 12.7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Examples of Shift and Rotate Operations </a:t>
            </a:r>
            <a:endParaRPr lang="en-US" sz="3200" dirty="0">
              <a:effectLst>
                <a:outerShdw blurRad="38100" dist="38100" dir="2700000" algn="tl">
                  <a:srgbClr val="000000">
                    <a:alpha val="43137"/>
                  </a:srgbClr>
                </a:outerShdw>
              </a:effectLst>
            </a:endParaRP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685800" y="990600"/>
            <a:ext cx="8136898" cy="2667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5410200" y="1447800"/>
            <a:ext cx="2908300" cy="1116013"/>
          </a:xfrm>
          <a:noFill/>
          <a:ln/>
        </p:spPr>
        <p:txBody>
          <a:bodyPr lIns="90488" tIns="44450" rIns="90488" bIns="44450"/>
          <a:lstStyle/>
          <a:p>
            <a:r>
              <a:rPr lang="en-US" dirty="0">
                <a:effectLst>
                  <a:outerShdw blurRad="38100" dist="38100" dir="2700000" algn="tl">
                    <a:srgbClr val="000000">
                      <a:alpha val="43137"/>
                    </a:srgbClr>
                  </a:outerShdw>
                </a:effectLst>
              </a:rPr>
              <a:t>Conversion</a:t>
            </a:r>
          </a:p>
        </p:txBody>
      </p:sp>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noFill/>
          <a:ln/>
        </p:spPr>
        <p:txBody>
          <a:bodyPr lIns="90488" tIns="44450" rIns="90488" bIns="44450"/>
          <a:lstStyle/>
          <a:p>
            <a:pPr algn="ctr"/>
            <a:r>
              <a:rPr lang="en-US"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noFill/>
          <a:ln/>
        </p:spPr>
        <p:txBody>
          <a:bodyPr lIns="90488" tIns="44450" rIns="90488" bIns="44450"/>
          <a:lstStyle/>
          <a:p>
            <a:r>
              <a:rPr lang="en-US" dirty="0" smtClean="0"/>
              <a:t>Variety of approaches taken:</a:t>
            </a:r>
          </a:p>
          <a:p>
            <a:pPr lvl="1"/>
            <a:r>
              <a:rPr lang="en-US" dirty="0" smtClean="0"/>
              <a:t>Isolated programmed I/O</a:t>
            </a:r>
          </a:p>
          <a:p>
            <a:pPr lvl="1"/>
            <a:r>
              <a:rPr lang="en-US" dirty="0" smtClean="0"/>
              <a:t>Memory-mapped programmed I/O</a:t>
            </a:r>
          </a:p>
          <a:p>
            <a:pPr lvl="1"/>
            <a:r>
              <a:rPr lang="en-US" dirty="0" smtClean="0"/>
              <a:t>DMA</a:t>
            </a:r>
          </a:p>
          <a:p>
            <a:pPr lvl="1"/>
            <a:r>
              <a:rPr lang="en-US" dirty="0" smtClean="0"/>
              <a:t>Use of an I/O processor</a:t>
            </a:r>
          </a:p>
          <a:p>
            <a:pPr marL="228600" lvl="1">
              <a:spcBef>
                <a:spcPts val="2000"/>
              </a:spcBef>
              <a:buClr>
                <a:schemeClr val="accent1"/>
              </a:buClr>
            </a:pPr>
            <a:r>
              <a:rPr lang="en-US" sz="2000" dirty="0" smtClean="0"/>
              <a:t>Many implementations provide only a few I/O instructions, with the specific actions specified by parameters, codes, or command words</a:t>
            </a:r>
            <a:endParaRPr lang="en-US" sz="2000" dirty="0"/>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System </a:t>
            </a:r>
            <a:r>
              <a:rPr lang="en-US" dirty="0">
                <a:effectLst>
                  <a:outerShdw blurRad="38100" dist="38100" dir="2700000" algn="tl">
                    <a:srgbClr val="000000">
                      <a:alpha val="43137"/>
                    </a:srgbClr>
                  </a:outerShdw>
                </a:effectLst>
              </a:rPr>
              <a:t>Control</a:t>
            </a:r>
          </a:p>
        </p:txBody>
      </p:sp>
      <p:graphicFrame>
        <p:nvGraphicFramePr>
          <p:cNvPr id="11" name="Content Placeholder 10"/>
          <p:cNvGraphicFramePr>
            <a:graphicFrameLocks noGrp="1"/>
          </p:cNvGraphicFramePr>
          <p:nvPr>
            <p:ph idx="4294967295"/>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498474" y="1752600"/>
            <a:ext cx="7556313" cy="4648200"/>
          </a:xfrm>
          <a:noFill/>
          <a:ln/>
        </p:spPr>
        <p:txBody>
          <a:bodyPr lIns="90488" tIns="44450" rIns="90488" bIns="44450">
            <a:normAutofit/>
          </a:bodyPr>
          <a:lstStyle/>
          <a:p>
            <a:r>
              <a:rPr lang="en-US" dirty="0" smtClean="0"/>
              <a:t>Reasons why transfer-of-control operations are required:</a:t>
            </a:r>
          </a:p>
          <a:p>
            <a:pPr lvl="1"/>
            <a:r>
              <a:rPr lang="en-US" dirty="0" smtClean="0"/>
              <a:t>It is essential to be able to execute each instruction more than once</a:t>
            </a:r>
          </a:p>
          <a:p>
            <a:pPr lvl="1"/>
            <a:r>
              <a:rPr lang="en-US" dirty="0" smtClean="0"/>
              <a:t>Virtually all programs involve some decision making</a:t>
            </a:r>
          </a:p>
          <a:p>
            <a:pPr lvl="1"/>
            <a:r>
              <a:rPr lang="en-US" dirty="0" smtClean="0"/>
              <a:t>It helps if there are mechanisms for breaking the task up into smaller pieces that can be worked on one at a time</a:t>
            </a:r>
          </a:p>
          <a:p>
            <a:pPr marL="228600" lvl="1">
              <a:spcBef>
                <a:spcPts val="2000"/>
              </a:spcBef>
              <a:buClr>
                <a:schemeClr val="accent1"/>
              </a:buClr>
            </a:pPr>
            <a:r>
              <a:rPr lang="en-US" sz="2000" dirty="0" smtClean="0"/>
              <a:t>Most common transfer-of-control operations found in instruction sets:</a:t>
            </a:r>
          </a:p>
          <a:p>
            <a:pPr lvl="1"/>
            <a:r>
              <a:rPr lang="en-US" sz="1765" dirty="0" smtClean="0"/>
              <a:t>Branch</a:t>
            </a:r>
          </a:p>
          <a:p>
            <a:pPr lvl="1"/>
            <a:r>
              <a:rPr lang="en-US" sz="1765" dirty="0" smtClean="0"/>
              <a:t>Skip</a:t>
            </a:r>
          </a:p>
          <a:p>
            <a:pPr lvl="1"/>
            <a:r>
              <a:rPr lang="en-US" sz="1765" dirty="0" smtClean="0"/>
              <a:t>Procedure call</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1600200"/>
            <a:ext cx="3255264" cy="1162050"/>
          </a:xfrm>
        </p:spPr>
        <p:txBody>
          <a:bodyPr/>
          <a:lstStyle/>
          <a:p>
            <a:pPr algn="ctr"/>
            <a:r>
              <a:rPr lang="en-GB" dirty="0">
                <a:effectLst>
                  <a:outerShdw blurRad="38100" dist="38100" dir="2700000" algn="tl">
                    <a:srgbClr val="000000">
                      <a:alpha val="43137"/>
                    </a:srgbClr>
                  </a:outerShdw>
                </a:effectLst>
              </a:rPr>
              <a:t>Branch</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Instruction</a:t>
            </a:r>
            <a:endParaRPr lang="en-GB"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18182" r="3529" b="21818"/>
              <a:stretch>
                <a:fillRect/>
              </a:stretch>
            </p:blipFill>
          </mc:Choice>
          <mc:Fallback>
            <p:blipFill>
              <a:blip r:embed="rId4"/>
              <a:srcRect l="8235" t="18182" r="3529" b="21818"/>
              <a:stretch>
                <a:fillRect/>
              </a:stretch>
            </p:blipFill>
          </mc:Fallback>
        </mc:AlternateContent>
        <p:spPr>
          <a:xfrm>
            <a:off x="3581400" y="762000"/>
            <a:ext cx="5801626" cy="51054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1116106"/>
          </a:xfrm>
          <a:noFill/>
          <a:ln/>
        </p:spPr>
        <p:txBody>
          <a:bodyPr lIns="90488" tIns="44450" rIns="90488" bIns="44450"/>
          <a:lstStyle/>
          <a:p>
            <a:r>
              <a:rPr lang="en-US" dirty="0" smtClean="0">
                <a:effectLst>
                  <a:outerShdw blurRad="38100" dist="38100" dir="2700000" algn="tl">
                    <a:srgbClr val="000000">
                      <a:alpha val="43137"/>
                    </a:srgbClr>
                  </a:outerShdw>
                </a:effectLst>
              </a:rPr>
              <a:t>Machine Instruction Characteristics</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dirty="0" smtClean="0"/>
              <a:t>The operation of the processor is determined by the instructions it executes, referred to as </a:t>
            </a:r>
            <a:r>
              <a:rPr lang="en-US" i="1" dirty="0" smtClean="0"/>
              <a:t>machine instructions </a:t>
            </a:r>
            <a:r>
              <a:rPr lang="en-US" dirty="0" smtClean="0"/>
              <a:t>or </a:t>
            </a:r>
            <a:r>
              <a:rPr lang="en-US" i="1" dirty="0" smtClean="0"/>
              <a:t>computer instructions</a:t>
            </a:r>
          </a:p>
          <a:p>
            <a:r>
              <a:rPr lang="en-US" dirty="0" smtClean="0"/>
              <a:t>The collection of different instructions that the processor can execute is referred to as the processor’s </a:t>
            </a:r>
            <a:r>
              <a:rPr lang="en-US" i="1" dirty="0" smtClean="0"/>
              <a:t>instruction set</a:t>
            </a:r>
          </a:p>
          <a:p>
            <a:r>
              <a:rPr lang="en-US" dirty="0" smtClean="0"/>
              <a:t>Each instruction must contain the information required by the processor for execution</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963612"/>
          </a:xfrm>
        </p:spPr>
        <p:txBody>
          <a:bodyPr/>
          <a:lstStyle/>
          <a:p>
            <a:pPr algn="ctr"/>
            <a:r>
              <a:rPr lang="en-US" dirty="0" smtClean="0">
                <a:effectLst>
                  <a:outerShdw blurRad="38100" dist="38100" dir="2700000" algn="tl">
                    <a:srgbClr val="000000">
                      <a:alpha val="43137"/>
                    </a:srgbClr>
                  </a:outerShdw>
                </a:effectLst>
              </a:rPr>
              <a:t>Skip Instructions</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Procedure Call Instructions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752600"/>
            <a:ext cx="7556313" cy="4648200"/>
          </a:xfrm>
        </p:spPr>
        <p:txBody>
          <a:bodyPr>
            <a:normAutofit fontScale="92500" lnSpcReduction="10000"/>
          </a:bodyPr>
          <a:lstStyle/>
          <a:p>
            <a:r>
              <a:rPr lang="en-US" dirty="0" smtClean="0"/>
              <a:t>Self-contained computer program that is incorporated into a larger program</a:t>
            </a:r>
          </a:p>
          <a:p>
            <a:pPr lvl="1"/>
            <a:r>
              <a:rPr lang="en-US" dirty="0" smtClean="0"/>
              <a:t>At any point in the program the procedure may be invoked, or </a:t>
            </a:r>
            <a:r>
              <a:rPr lang="en-US" i="1" dirty="0" smtClean="0"/>
              <a:t>called</a:t>
            </a:r>
            <a:endParaRPr lang="en-US" dirty="0" smtClean="0"/>
          </a:p>
          <a:p>
            <a:pPr lvl="1"/>
            <a:r>
              <a:rPr lang="en-US" dirty="0" smtClean="0"/>
              <a:t>Processor is instructed to go and execute the entire procedure and then return to the point from which the call took place</a:t>
            </a:r>
          </a:p>
          <a:p>
            <a:r>
              <a:rPr lang="en-US" dirty="0" smtClean="0"/>
              <a:t>Two principal reasons for use of procedures:</a:t>
            </a:r>
          </a:p>
          <a:p>
            <a:pPr lvl="1"/>
            <a:r>
              <a:rPr lang="en-US" dirty="0" smtClean="0"/>
              <a:t>Economy</a:t>
            </a:r>
          </a:p>
          <a:p>
            <a:pPr lvl="2"/>
            <a:r>
              <a:rPr lang="en-US" dirty="0" smtClean="0"/>
              <a:t>A procedure allows the same piece of code to be used many times</a:t>
            </a:r>
          </a:p>
          <a:p>
            <a:pPr lvl="1"/>
            <a:r>
              <a:rPr lang="en-US" dirty="0" smtClean="0"/>
              <a:t>Modularity</a:t>
            </a:r>
          </a:p>
          <a:p>
            <a:r>
              <a:rPr lang="en-US" dirty="0" smtClean="0"/>
              <a:t>Involves two basic instructions:</a:t>
            </a:r>
          </a:p>
          <a:p>
            <a:pPr lvl="1"/>
            <a:r>
              <a:rPr lang="en-US" dirty="0" smtClean="0"/>
              <a:t>A call instruction that branches from the present location to the procedure</a:t>
            </a:r>
          </a:p>
          <a:p>
            <a:pPr lvl="1"/>
            <a:r>
              <a:rPr lang="en-US" dirty="0" smtClean="0"/>
              <a:t>Return instruction that returns from the procedure to the place from which it was called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lstStyle/>
          <a:p>
            <a:pPr algn="ctr"/>
            <a:r>
              <a:rPr lang="en-GB" dirty="0"/>
              <a:t>Nested</a:t>
            </a:r>
            <a:r>
              <a:rPr lang="en-GB" dirty="0" smtClean="0"/>
              <a:t> </a:t>
            </a:r>
            <a:br>
              <a:rPr lang="en-GB" dirty="0" smtClean="0"/>
            </a:br>
            <a:r>
              <a:rPr lang="en-GB" dirty="0" smtClean="0"/>
              <a:t>Procedures</a:t>
            </a:r>
            <a:endParaRPr lang="en-GB" dirty="0"/>
          </a:p>
        </p:txBody>
      </p:sp>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10909" r="4706" b="13636"/>
              <a:stretch>
                <a:fillRect/>
              </a:stretch>
            </p:blipFill>
          </mc:Choice>
          <mc:Fallback>
            <p:blipFill>
              <a:blip r:embed="rId4"/>
              <a:srcRect l="2353" t="10909" r="4706" b="13636"/>
              <a:stretch>
                <a:fillRect/>
              </a:stretch>
            </p:blipFill>
          </mc:Fallback>
        </mc:AlternateContent>
        <p:spPr>
          <a:xfrm>
            <a:off x="3657600" y="457200"/>
            <a:ext cx="5692962" cy="5981273"/>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609600" y="381000"/>
            <a:ext cx="7556500" cy="1116012"/>
          </a:xfrm>
        </p:spPr>
        <p:txBody>
          <a:bodyPr/>
          <a:lstStyle/>
          <a:p>
            <a:r>
              <a:rPr lang="en-GB" dirty="0">
                <a:effectLst>
                  <a:outerShdw blurRad="38100" dist="38100" dir="2700000" algn="tl">
                    <a:srgbClr val="000000">
                      <a:alpha val="43137"/>
                    </a:srgbClr>
                  </a:outerShdw>
                </a:effectLst>
              </a:rPr>
              <a:t>Use of </a:t>
            </a:r>
            <a:r>
              <a:rPr lang="en-GB" dirty="0" smtClean="0">
                <a:effectLst>
                  <a:outerShdw blurRad="38100" dist="38100" dir="2700000" algn="tl">
                    <a:srgbClr val="000000">
                      <a:alpha val="43137"/>
                    </a:srgbClr>
                  </a:outerShdw>
                </a:effectLst>
              </a:rPr>
              <a:t>Stack to Implement Nested Procedures</a:t>
            </a:r>
            <a:endParaRPr lang="en-GB" dirty="0">
              <a:effectLst>
                <a:outerShdw blurRad="38100" dist="38100" dir="2700000" algn="tl">
                  <a:srgbClr val="000000">
                    <a:alpha val="43137"/>
                  </a:srgbClr>
                </a:outerShdw>
              </a:effectLst>
            </a:endParaRP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000" b="40909"/>
              <a:stretch>
                <a:fillRect/>
              </a:stretch>
            </p:blipFill>
          </mc:Choice>
          <mc:Fallback>
            <p:blipFill>
              <a:blip r:embed="rId4"/>
              <a:srcRect t="20000" b="40909"/>
              <a:stretch>
                <a:fillRect/>
              </a:stretch>
            </p:blipFill>
          </mc:Fallback>
        </mc:AlternateContent>
        <p:spPr>
          <a:xfrm>
            <a:off x="-159008" y="1905000"/>
            <a:ext cx="9303008" cy="4706298"/>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smtClean="0"/>
              <a:t>Machine instruction characteristics</a:t>
            </a:r>
          </a:p>
          <a:p>
            <a:pPr lvl="1"/>
            <a:r>
              <a:rPr lang="en-US" dirty="0" smtClean="0"/>
              <a:t>Elements of a machine instruction</a:t>
            </a:r>
          </a:p>
          <a:p>
            <a:pPr lvl="1"/>
            <a:r>
              <a:rPr lang="en-US" dirty="0" smtClean="0"/>
              <a:t>Instruction representation</a:t>
            </a:r>
          </a:p>
          <a:p>
            <a:pPr lvl="1"/>
            <a:r>
              <a:rPr lang="en-US" dirty="0" smtClean="0"/>
              <a:t>Instruction types</a:t>
            </a:r>
          </a:p>
          <a:p>
            <a:pPr lvl="1"/>
            <a:r>
              <a:rPr lang="en-US" dirty="0" smtClean="0"/>
              <a:t>Number of addresses</a:t>
            </a:r>
          </a:p>
          <a:p>
            <a:pPr lvl="1"/>
            <a:r>
              <a:rPr lang="en-US" dirty="0" smtClean="0"/>
              <a:t>Instruction set design</a:t>
            </a:r>
          </a:p>
          <a:p>
            <a:pPr>
              <a:spcBef>
                <a:spcPts val="600"/>
              </a:spcBef>
            </a:pPr>
            <a:r>
              <a:rPr lang="en-US" dirty="0" smtClean="0"/>
              <a:t>Types of operands</a:t>
            </a:r>
          </a:p>
          <a:p>
            <a:pPr lvl="1"/>
            <a:r>
              <a:rPr lang="en-US" dirty="0" smtClean="0"/>
              <a:t>Numbers</a:t>
            </a:r>
          </a:p>
          <a:p>
            <a:pPr lvl="1"/>
            <a:r>
              <a:rPr lang="en-US" dirty="0" smtClean="0"/>
              <a:t>Characters</a:t>
            </a:r>
          </a:p>
          <a:p>
            <a:pPr lvl="1"/>
            <a:r>
              <a:rPr lang="en-US" dirty="0" smtClean="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Intel x86 and ARM data types</a:t>
            </a:r>
          </a:p>
          <a:p>
            <a:pPr marL="228600" lvl="1">
              <a:spcBef>
                <a:spcPts val="1800"/>
              </a:spcBef>
              <a:buClr>
                <a:schemeClr val="accent1"/>
              </a:buClr>
            </a:pPr>
            <a:r>
              <a:rPr lang="en-US" dirty="0" smtClean="0"/>
              <a:t>Types of operations</a:t>
            </a:r>
          </a:p>
          <a:p>
            <a:pPr lvl="1"/>
            <a:r>
              <a:rPr lang="en-US" sz="1946" dirty="0" smtClean="0"/>
              <a:t>Data transfer</a:t>
            </a:r>
          </a:p>
          <a:p>
            <a:pPr lvl="1"/>
            <a:r>
              <a:rPr lang="en-US" sz="1946" dirty="0" smtClean="0"/>
              <a:t>Arithmetic</a:t>
            </a:r>
          </a:p>
          <a:p>
            <a:pPr lvl="1"/>
            <a:r>
              <a:rPr lang="en-US" sz="1946" dirty="0" smtClean="0"/>
              <a:t>Logical</a:t>
            </a:r>
          </a:p>
          <a:p>
            <a:pPr lvl="1"/>
            <a:r>
              <a:rPr lang="en-US" sz="1946" dirty="0" smtClean="0"/>
              <a:t>Conversion</a:t>
            </a:r>
          </a:p>
          <a:p>
            <a:pPr lvl="1"/>
            <a:r>
              <a:rPr lang="en-US" sz="1946" dirty="0" smtClean="0"/>
              <a:t>Input/output</a:t>
            </a:r>
          </a:p>
          <a:p>
            <a:pPr lvl="1"/>
            <a:r>
              <a:rPr lang="en-US" sz="1946" dirty="0" smtClean="0"/>
              <a:t>System control</a:t>
            </a:r>
          </a:p>
          <a:p>
            <a:pPr lvl="1"/>
            <a:r>
              <a:rPr lang="en-US" sz="1946" dirty="0" smtClean="0"/>
              <a:t>Transfer of control</a:t>
            </a:r>
          </a:p>
          <a:p>
            <a:pPr marL="228600" lvl="1">
              <a:spcBef>
                <a:spcPts val="1800"/>
              </a:spcBef>
              <a:buClr>
                <a:schemeClr val="accent1"/>
              </a:buClr>
            </a:pPr>
            <a:r>
              <a:rPr lang="en-US" dirty="0" smtClean="0"/>
              <a:t>Intel x86 and ARM operation types</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Key terms</a:t>
            </a:r>
            <a:endParaRPr lang="en-US" sz="4400" dirty="0"/>
          </a:p>
        </p:txBody>
      </p:sp>
      <p:sp>
        <p:nvSpPr>
          <p:cNvPr id="30" name="Content Placeholder 29"/>
          <p:cNvSpPr>
            <a:spLocks noGrp="1"/>
          </p:cNvSpPr>
          <p:nvPr>
            <p:ph sz="half" idx="2"/>
          </p:nvPr>
        </p:nvSpPr>
        <p:spPr>
          <a:xfrm>
            <a:off x="457200" y="1988840"/>
            <a:ext cx="8147248" cy="4343400"/>
          </a:xfrm>
        </p:spPr>
        <p:txBody>
          <a:bodyPr numCol="2">
            <a:noAutofit/>
          </a:bodyPr>
          <a:lstStyle/>
          <a:p>
            <a:pPr>
              <a:spcBef>
                <a:spcPts val="600"/>
              </a:spcBef>
            </a:pPr>
            <a:r>
              <a:rPr lang="en-US" sz="2400" dirty="0"/>
              <a:t>accumulator</a:t>
            </a:r>
          </a:p>
          <a:p>
            <a:pPr>
              <a:spcBef>
                <a:spcPts val="600"/>
              </a:spcBef>
            </a:pPr>
            <a:r>
              <a:rPr lang="en-US" sz="2400" dirty="0"/>
              <a:t>address</a:t>
            </a:r>
          </a:p>
          <a:p>
            <a:pPr>
              <a:spcBef>
                <a:spcPts val="600"/>
              </a:spcBef>
            </a:pPr>
            <a:r>
              <a:rPr lang="en-US" sz="2400" dirty="0"/>
              <a:t>arithmetic shift</a:t>
            </a:r>
          </a:p>
          <a:p>
            <a:pPr>
              <a:spcBef>
                <a:spcPts val="600"/>
              </a:spcBef>
            </a:pPr>
            <a:r>
              <a:rPr lang="en-US" sz="2400" dirty="0"/>
              <a:t>conditional branch</a:t>
            </a:r>
          </a:p>
          <a:p>
            <a:pPr>
              <a:spcBef>
                <a:spcPts val="600"/>
              </a:spcBef>
            </a:pPr>
            <a:r>
              <a:rPr lang="en-US" sz="2400" dirty="0"/>
              <a:t>instruction set</a:t>
            </a:r>
          </a:p>
          <a:p>
            <a:pPr>
              <a:spcBef>
                <a:spcPts val="600"/>
              </a:spcBef>
            </a:pPr>
            <a:r>
              <a:rPr lang="en-US" sz="2400" dirty="0"/>
              <a:t>machine instruction</a:t>
            </a:r>
          </a:p>
          <a:p>
            <a:pPr>
              <a:spcBef>
                <a:spcPts val="600"/>
              </a:spcBef>
            </a:pPr>
            <a:r>
              <a:rPr lang="en-US" sz="2400" dirty="0"/>
              <a:t>operand</a:t>
            </a:r>
          </a:p>
          <a:p>
            <a:pPr>
              <a:spcBef>
                <a:spcPts val="600"/>
              </a:spcBef>
            </a:pPr>
            <a:r>
              <a:rPr lang="en-US" sz="2400" dirty="0"/>
              <a:t>operation</a:t>
            </a:r>
          </a:p>
          <a:p>
            <a:pPr>
              <a:spcBef>
                <a:spcPts val="600"/>
              </a:spcBef>
            </a:pPr>
            <a:r>
              <a:rPr lang="en-US" sz="2400" dirty="0"/>
              <a:t>packed decimal</a:t>
            </a:r>
          </a:p>
          <a:p>
            <a:pPr>
              <a:spcBef>
                <a:spcPts val="600"/>
              </a:spcBef>
            </a:pPr>
            <a:r>
              <a:rPr lang="en-US" sz="2400" dirty="0"/>
              <a:t>procedure call</a:t>
            </a:r>
          </a:p>
          <a:p>
            <a:pPr>
              <a:spcBef>
                <a:spcPts val="600"/>
              </a:spcBef>
            </a:pPr>
            <a:r>
              <a:rPr lang="en-US" sz="2400" dirty="0"/>
              <a:t>procedure return</a:t>
            </a:r>
          </a:p>
          <a:p>
            <a:pPr>
              <a:spcBef>
                <a:spcPts val="600"/>
              </a:spcBef>
            </a:pPr>
            <a:r>
              <a:rPr lang="en-US" sz="2400" dirty="0"/>
              <a:t>branch</a:t>
            </a:r>
          </a:p>
          <a:p>
            <a:pPr>
              <a:spcBef>
                <a:spcPts val="600"/>
              </a:spcBef>
            </a:pPr>
            <a:r>
              <a:rPr lang="en-US" sz="2400" dirty="0"/>
              <a:t>jump</a:t>
            </a:r>
          </a:p>
          <a:p>
            <a:pPr>
              <a:spcBef>
                <a:spcPts val="600"/>
              </a:spcBef>
            </a:pPr>
            <a:r>
              <a:rPr lang="en-US" sz="2400" dirty="0"/>
              <a:t>rotate</a:t>
            </a:r>
          </a:p>
          <a:p>
            <a:pPr>
              <a:spcBef>
                <a:spcPts val="600"/>
              </a:spcBef>
            </a:pPr>
            <a:r>
              <a:rPr lang="en-US" sz="2400" dirty="0"/>
              <a:t>skip</a:t>
            </a:r>
          </a:p>
          <a:p>
            <a:pPr>
              <a:spcBef>
                <a:spcPts val="600"/>
              </a:spcBef>
            </a:pPr>
            <a:r>
              <a:rPr lang="en-US" sz="2400" dirty="0"/>
              <a:t>stack</a:t>
            </a:r>
          </a:p>
          <a:p>
            <a:pPr>
              <a:spcBef>
                <a:spcPts val="600"/>
              </a:spcBef>
            </a:pPr>
            <a:r>
              <a:rPr lang="en-US" sz="2400" dirty="0"/>
              <a:t>pop</a:t>
            </a:r>
          </a:p>
          <a:p>
            <a:pPr>
              <a:spcBef>
                <a:spcPts val="600"/>
              </a:spcBef>
            </a:pPr>
            <a:r>
              <a:rPr lang="en-US" sz="2400" dirty="0" smtClean="0"/>
              <a:t>push</a:t>
            </a:r>
            <a:endParaRPr lang="en-US" sz="2400" dirty="0"/>
          </a:p>
          <a:p>
            <a:pPr>
              <a:spcBef>
                <a:spcPts val="600"/>
              </a:spcBef>
            </a:pPr>
            <a:endParaRPr lang="en-US" sz="2400" dirty="0" smtClean="0"/>
          </a:p>
          <a:p>
            <a:pPr>
              <a:spcBef>
                <a:spcPts val="600"/>
              </a:spcBef>
            </a:pPr>
            <a:endParaRPr lang="en-US" sz="2400" dirty="0" smtClean="0"/>
          </a:p>
        </p:txBody>
      </p:sp>
      <p:sp>
        <p:nvSpPr>
          <p:cNvPr id="44035" name="Rectangle 3"/>
          <p:cNvSpPr>
            <a:spLocks noGrp="1" noChangeArrowheads="1"/>
          </p:cNvSpPr>
          <p:nvPr>
            <p:ph type="body" idx="1"/>
          </p:nvPr>
        </p:nvSpPr>
        <p:spPr>
          <a:xfrm>
            <a:off x="4355976" y="332278"/>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Tree>
    <p:extLst>
      <p:ext uri="{BB962C8B-B14F-4D97-AF65-F5344CB8AC3E}">
        <p14:creationId xmlns:p14="http://schemas.microsoft.com/office/powerpoint/2010/main" val="42710493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smtClean="0"/>
              <a:t>Homework</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smtClean="0"/>
              <a:t>12.1</a:t>
            </a:r>
          </a:p>
          <a:p>
            <a:pPr>
              <a:spcBef>
                <a:spcPts val="600"/>
              </a:spcBef>
            </a:pPr>
            <a:r>
              <a:rPr lang="en-US" smtClean="0"/>
              <a:t>12.2</a:t>
            </a:r>
          </a:p>
          <a:p>
            <a:pPr>
              <a:spcBef>
                <a:spcPts val="600"/>
              </a:spcBef>
            </a:pPr>
            <a:r>
              <a:rPr lang="en-US" smtClean="0"/>
              <a:t>12.3</a:t>
            </a:r>
          </a:p>
          <a:p>
            <a:pPr>
              <a:spcBef>
                <a:spcPts val="600"/>
              </a:spcBef>
            </a:pPr>
            <a:r>
              <a:rPr lang="en-US" smtClean="0"/>
              <a:t>12.6</a:t>
            </a:r>
          </a:p>
          <a:p>
            <a:pPr>
              <a:spcBef>
                <a:spcPts val="600"/>
              </a:spcBef>
            </a:pPr>
            <a:r>
              <a:rPr lang="en-US" smtClean="0"/>
              <a:t>12.8</a:t>
            </a:r>
          </a:p>
          <a:p>
            <a:pPr>
              <a:spcBef>
                <a:spcPts val="600"/>
              </a:spcBef>
            </a:pPr>
            <a:endParaRPr lang="en-US" smtClean="0"/>
          </a:p>
          <a:p>
            <a:pPr>
              <a:spcBef>
                <a:spcPts val="600"/>
              </a:spcBef>
            </a:pPr>
            <a:endParaRPr lang="en-US" dirty="0" smtClean="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Tree>
    <p:extLst>
      <p:ext uri="{BB962C8B-B14F-4D97-AF65-F5344CB8AC3E}">
        <p14:creationId xmlns:p14="http://schemas.microsoft.com/office/powerpoint/2010/main" val="18751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81000" y="228600"/>
            <a:ext cx="7556500" cy="1116012"/>
          </a:xfrm>
        </p:spPr>
        <p:txBody>
          <a:bodyPr/>
          <a:lstStyle/>
          <a:p>
            <a:r>
              <a:rPr lang="en-US" dirty="0" smtClean="0">
                <a:effectLst>
                  <a:outerShdw blurRad="38100" dist="38100" dir="2700000" algn="tl">
                    <a:srgbClr val="000000">
                      <a:alpha val="43137"/>
                    </a:srgbClr>
                  </a:outerShdw>
                </a:effectLst>
              </a:rPr>
              <a:t>Elements of a Machine Instruction</a:t>
            </a:r>
            <a:endParaRPr lang="en-US"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Instruction Cycle State Diagram</a:t>
            </a:r>
            <a:endParaRPr lang="en-US" dirty="0">
              <a:effectLst>
                <a:outerShdw blurRad="38100" dist="38100" dir="2700000" algn="tl">
                  <a:srgbClr val="000000">
                    <a:alpha val="43137"/>
                  </a:srgbClr>
                </a:outerShdw>
              </a:effectLst>
            </a:endParaRPr>
          </a:p>
        </p:txBody>
      </p:sp>
      <p:pic>
        <p:nvPicPr>
          <p:cNvPr id="7" name="Picture 6"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909" b="23636"/>
              <a:stretch>
                <a:fillRect/>
              </a:stretch>
            </p:blipFill>
          </mc:Choice>
          <mc:Fallback>
            <p:blipFill>
              <a:blip r:embed="rId4"/>
              <a:srcRect t="20909" b="23636"/>
              <a:stretch>
                <a:fillRect/>
              </a:stretch>
            </p:blipFill>
          </mc:Fallback>
        </mc:AlternateContent>
        <p:spPr>
          <a:xfrm>
            <a:off x="609600" y="1389676"/>
            <a:ext cx="7620000" cy="5468324"/>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dirty="0" smtClean="0"/>
              <a:t>Source and result operands can be in one of four areas:</a:t>
            </a:r>
            <a:br>
              <a:rPr lang="en-US" dirty="0" smtClean="0"/>
            </a:br>
            <a:endParaRPr lang="en-US" dirty="0"/>
          </a:p>
        </p:txBody>
      </p:sp>
      <p:sp>
        <p:nvSpPr>
          <p:cNvPr id="10245" name="Rectangle 5"/>
          <p:cNvSpPr>
            <a:spLocks noGrp="1" noChangeArrowheads="1"/>
          </p:cNvSpPr>
          <p:nvPr>
            <p:ph sz="half" idx="4294967295"/>
          </p:nvPr>
        </p:nvSpPr>
        <p:spPr>
          <a:xfrm>
            <a:off x="5029200" y="1295400"/>
            <a:ext cx="3657600" cy="3429000"/>
          </a:xfrm>
          <a:noFill/>
          <a:ln/>
        </p:spPr>
        <p:txBody>
          <a:bodyPr lIns="90488" tIns="44450" rIns="90488" bIns="44450">
            <a:normAutofit/>
          </a:bodyPr>
          <a:lstStyle/>
          <a:p>
            <a:pPr marL="457200" indent="-457200">
              <a:buSzPct val="100000"/>
              <a:buFont typeface="+mj-lt"/>
              <a:buAutoNum type="arabicParenR" startAt="3"/>
            </a:pPr>
            <a:r>
              <a:rPr lang="en-US" dirty="0" smtClean="0"/>
              <a:t>Processor register</a:t>
            </a:r>
          </a:p>
          <a:p>
            <a:pPr lvl="1">
              <a:lnSpc>
                <a:spcPct val="110000"/>
              </a:lnSpc>
            </a:pPr>
            <a:r>
              <a:rPr lang="en-US" sz="1700" dirty="0" smtClean="0"/>
              <a:t>A processor contains one or more registers that may be referenced by machine instructions. </a:t>
            </a:r>
          </a:p>
          <a:p>
            <a:pPr lvl="1">
              <a:lnSpc>
                <a:spcPct val="110000"/>
              </a:lnSpc>
            </a:pPr>
            <a:r>
              <a:rPr lang="en-US" sz="1700" dirty="0" smtClean="0"/>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533400" y="4038600"/>
            <a:ext cx="3657600" cy="2286000"/>
          </a:xfrm>
        </p:spPr>
        <p:txBody>
          <a:bodyPr>
            <a:normAutofit/>
          </a:bodyPr>
          <a:lstStyle/>
          <a:p>
            <a:pPr marL="457200" indent="-457200">
              <a:buSzPct val="100000"/>
              <a:buFont typeface="+mj-lt"/>
              <a:buAutoNum type="arabicParenR" startAt="2"/>
            </a:pPr>
            <a:r>
              <a:rPr lang="en-US" dirty="0" smtClean="0"/>
              <a:t>I/O device</a:t>
            </a:r>
          </a:p>
          <a:p>
            <a:pPr lvl="1"/>
            <a:r>
              <a:rPr lang="en-US" sz="1700" dirty="0" smtClean="0"/>
              <a:t>The instruction must specify the I/O module and device for the operation.  If memory-mapped I/O is used, this is just another main or virtual memory address</a:t>
            </a:r>
            <a:endParaRPr lang="en-US" sz="1700" dirty="0"/>
          </a:p>
        </p:txBody>
      </p:sp>
      <p:sp>
        <p:nvSpPr>
          <p:cNvPr id="7" name="Content Placeholder 6"/>
          <p:cNvSpPr>
            <a:spLocks noGrp="1"/>
          </p:cNvSpPr>
          <p:nvPr>
            <p:ph sz="half" idx="4294967295"/>
          </p:nvPr>
        </p:nvSpPr>
        <p:spPr>
          <a:xfrm>
            <a:off x="609600" y="1828800"/>
            <a:ext cx="3657600" cy="1965325"/>
          </a:xfrm>
        </p:spPr>
        <p:txBody>
          <a:bodyPr/>
          <a:lstStyle/>
          <a:p>
            <a:pPr marL="457200" indent="-457200">
              <a:buSzPct val="100000"/>
              <a:buFont typeface="+mj-lt"/>
              <a:buAutoNum type="arabicParenR"/>
            </a:pPr>
            <a:r>
              <a:rPr lang="en-US" dirty="0" smtClean="0"/>
              <a:t>Main or virtual memory</a:t>
            </a:r>
          </a:p>
          <a:p>
            <a:pPr lvl="1"/>
            <a:r>
              <a:rPr lang="en-US" sz="1700" dirty="0" smtClean="0"/>
              <a:t>As with next instruction references, the main or virtual memory address must be supplied</a:t>
            </a:r>
            <a:endParaRPr lang="en-US" sz="1700" dirty="0"/>
          </a:p>
        </p:txBody>
      </p:sp>
      <p:sp>
        <p:nvSpPr>
          <p:cNvPr id="8" name="Content Placeholder 7"/>
          <p:cNvSpPr>
            <a:spLocks noGrp="1"/>
          </p:cNvSpPr>
          <p:nvPr>
            <p:ph sz="half" idx="4294967295"/>
          </p:nvPr>
        </p:nvSpPr>
        <p:spPr>
          <a:xfrm>
            <a:off x="5105400" y="4724400"/>
            <a:ext cx="3657600" cy="1965325"/>
          </a:xfrm>
        </p:spPr>
        <p:txBody>
          <a:bodyPr/>
          <a:lstStyle/>
          <a:p>
            <a:pPr marL="457200" indent="-457200">
              <a:buSzPct val="100000"/>
              <a:buFont typeface="+mj-lt"/>
              <a:buAutoNum type="arabicParenR" startAt="4"/>
            </a:pPr>
            <a:r>
              <a:rPr lang="en-US" dirty="0" smtClean="0"/>
              <a:t>Immediate</a:t>
            </a:r>
          </a:p>
          <a:p>
            <a:pPr lvl="1"/>
            <a:r>
              <a:rPr lang="en-US" sz="1700" dirty="0" smtClean="0"/>
              <a:t>The value of the operand is contained in a field in the instruction being executed</a:t>
            </a:r>
            <a:endParaRPr lang="en-US" sz="1700"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524000"/>
            <a:ext cx="7556313" cy="4602163"/>
          </a:xfrm>
          <a:noFill/>
          <a:ln/>
        </p:spPr>
        <p:txBody>
          <a:bodyPr lIns="90488" tIns="44450" rIns="90488" bIns="44450"/>
          <a:lstStyle/>
          <a:p>
            <a:r>
              <a:rPr lang="en-US" dirty="0" smtClean="0"/>
              <a:t>Within the computer each instruction is represented by a sequence of bits</a:t>
            </a:r>
          </a:p>
          <a:p>
            <a:r>
              <a:rPr lang="en-US" dirty="0" smtClean="0"/>
              <a:t>The instruction is divided into fields, corresponding to the constituent elements of the instruction</a:t>
            </a:r>
            <a:endParaRPr lang="en-US" dirty="0"/>
          </a:p>
        </p:txBody>
      </p:sp>
      <p:pic>
        <p:nvPicPr>
          <p:cNvPr id="6" name="Picture 5"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909" t="28235" r="10909" b="25882"/>
              <a:stretch>
                <a:fillRect/>
              </a:stretch>
            </p:blipFill>
          </mc:Choice>
          <mc:Fallback>
            <p:blipFill>
              <a:blip r:embed="rId4"/>
              <a:srcRect l="10909" t="28235" r="10909" b="25882"/>
              <a:stretch>
                <a:fillRect/>
              </a:stretch>
            </p:blipFill>
          </mc:Fallback>
        </mc:AlternateContent>
        <p:spPr>
          <a:xfrm>
            <a:off x="1143000" y="3200400"/>
            <a:ext cx="6938679" cy="3146553"/>
          </a:xfrm>
          <a:prstGeom prst="rect">
            <a:avLst/>
          </a:prstGeom>
        </p:spPr>
      </p:pic>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533400"/>
            <a:ext cx="7556313" cy="1116106"/>
          </a:xfrm>
          <a:noFill/>
          <a:ln/>
        </p:spPr>
        <p:txBody>
          <a:bodyPr lIns="90488" tIns="44450" rIns="90488" bIns="44450"/>
          <a:lstStyle/>
          <a:p>
            <a:r>
              <a:rPr lang="en-US" dirty="0">
                <a:effectLst>
                  <a:outerShdw blurRad="38100" dist="38100" dir="2700000" algn="tl">
                    <a:srgbClr val="000000">
                      <a:alpha val="43137"/>
                    </a:srgbClr>
                  </a:outerShdw>
                </a:effectLst>
              </a:rPr>
              <a:t>Number of </a:t>
            </a:r>
            <a:r>
              <a:rPr lang="en-US" dirty="0" smtClean="0">
                <a:effectLst>
                  <a:outerShdw blurRad="38100" dist="38100" dir="2700000" algn="tl">
                    <a:srgbClr val="000000">
                      <a:alpha val="43137"/>
                    </a:srgbClr>
                  </a:outerShdw>
                </a:effectLst>
              </a:rPr>
              <a:t>Addresses</a:t>
            </a:r>
            <a:endParaRPr lang="en-US" dirty="0">
              <a:effectLst>
                <a:outerShdw blurRad="38100" dist="38100" dir="2700000" algn="tl">
                  <a:srgbClr val="000000">
                    <a:alpha val="43137"/>
                  </a:srgbClr>
                </a:outerShdw>
              </a:effectLst>
            </a:endParaRPr>
          </a:p>
        </p:txBody>
      </p:sp>
      <p:pic>
        <p:nvPicPr>
          <p:cNvPr id="7" name="Picture 6"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9091" r="5882" b="36364"/>
              <a:stretch>
                <a:fillRect/>
              </a:stretch>
            </p:blipFill>
          </mc:Choice>
          <mc:Fallback>
            <p:blipFill>
              <a:blip r:embed="rId4"/>
              <a:srcRect l="7059" t="9091" r="5882" b="36364"/>
              <a:stretch>
                <a:fillRect/>
              </a:stretch>
            </p:blipFill>
          </mc:Fallback>
        </mc:AlternateContent>
        <p:spPr>
          <a:xfrm>
            <a:off x="1066800" y="1332433"/>
            <a:ext cx="6814804" cy="5525567"/>
          </a:xfrm>
          <a:prstGeom prst="rect">
            <a:avLst/>
          </a:prstGeom>
        </p:spPr>
      </p:pic>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William Stallings  Computer Organization  and Architecture 9th Edition&amp;quot;&quot;/&gt;&lt;property id=&quot;20307&quot; value=&quot;299&quot;/&gt;&lt;/object&gt;&lt;object type=&quot;3&quot; unique_id=&quot;10004&quot;&gt;&lt;property id=&quot;20148&quot; value=&quot;5&quot;/&gt;&lt;property id=&quot;20300&quot; value=&quot;Slide 2 - &amp;quot;Chapter 12&amp;quot;&quot;/&gt;&lt;property id=&quot;20307&quot; value=&quot;300&quot;/&gt;&lt;/object&gt;&lt;object type=&quot;3&quot; unique_id=&quot;10005&quot;&gt;&lt;property id=&quot;20148&quot; value=&quot;5&quot;/&gt;&lt;property id=&quot;20300&quot; value=&quot;Slide 3 - &amp;quot;Machine Instruction Characteristics&amp;quot;&quot;/&gt;&lt;property id=&quot;20307&quot; value=&quot;257&quot;/&gt;&lt;/object&gt;&lt;object type=&quot;3&quot; unique_id=&quot;10006&quot;&gt;&lt;property id=&quot;20148&quot; value=&quot;5&quot;/&gt;&lt;property id=&quot;20300&quot; value=&quot;Slide 4 - &amp;quot;Elements of a Machine Instruction&amp;quot;&quot;/&gt;&lt;property id=&quot;20307&quot; value=&quot;302&quot;/&gt;&lt;/object&gt;&lt;object type=&quot;3&quot; unique_id=&quot;10007&quot;&gt;&lt;property id=&quot;20148&quot; value=&quot;5&quot;/&gt;&lt;property id=&quot;20300&quot; value=&quot;Slide 5 - &amp;quot;Instruction Cycle State Diagram&amp;quot;&quot;/&gt;&lt;property id=&quot;20307&quot; value=&quot;258&quot;/&gt;&lt;/object&gt;&lt;object type=&quot;3&quot; unique_id=&quot;10008&quot;&gt;&lt;property id=&quot;20148&quot; value=&quot;5&quot;/&gt;&lt;property id=&quot;20300&quot; value=&quot;Slide 6 - &amp;quot;Source and result operands can be in one of four areas: &amp;quot;&quot;/&gt;&lt;property id=&quot;20307&quot; value=&quot;259&quot;/&gt;&lt;/object&gt;&lt;object type=&quot;3&quot; unique_id=&quot;10009&quot;&gt;&lt;property id=&quot;20148&quot; value=&quot;5&quot;/&gt;&lt;property id=&quot;20300&quot; value=&quot;Slide 7 - &amp;quot;Instruction Representation&amp;quot;&quot;/&gt;&lt;property id=&quot;20307&quot; value=&quot;260&quot;/&gt;&lt;/object&gt;&lt;object type=&quot;3&quot; unique_id=&quot;10010&quot;&gt;&lt;property id=&quot;20148&quot; value=&quot;5&quot;/&gt;&lt;property id=&quot;20300&quot; value=&quot;Slide 8 - &amp;quot;Instruction Types&amp;quot;&quot;/&gt;&lt;property id=&quot;20307&quot; value=&quot;261&quot;/&gt;&lt;/object&gt;&lt;object type=&quot;3&quot; unique_id=&quot;10011&quot;&gt;&lt;property id=&quot;20148&quot; value=&quot;5&quot;/&gt;&lt;property id=&quot;20300&quot; value=&quot;Slide 9 - &amp;quot;Number of Addresses&amp;quot;&quot;/&gt;&lt;property id=&quot;20307&quot; value=&quot;262&quot;/&gt;&lt;/object&gt;&lt;object type=&quot;3&quot; unique_id=&quot;10012&quot;&gt;&lt;property id=&quot;20148&quot; value=&quot;5&quot;/&gt;&lt;property id=&quot;20300&quot; value=&quot;Slide 10 - &amp;quot;Table 12.1   Utilization of Instruction Addresses (Nonbranching Instructions) &amp;quot;&quot;/&gt;&lt;property id=&quot;20307&quot; value=&quot;263&quot;/&gt;&lt;/object&gt;&lt;object type=&quot;3&quot; unique_id=&quot;10013&quot;&gt;&lt;property id=&quot;20148&quot; value=&quot;5&quot;/&gt;&lt;property id=&quot;20300&quot; value=&quot;Slide 11 - &amp;quot;Instruction Set Design&amp;quot;&quot;/&gt;&lt;property id=&quot;20307&quot; value=&quot;264&quot;/&gt;&lt;/object&gt;&lt;object type=&quot;3&quot; unique_id=&quot;10014&quot;&gt;&lt;property id=&quot;20148&quot; value=&quot;5&quot;/&gt;&lt;property id=&quot;20300&quot; value=&quot;Slide 12 - &amp;quot;Types of Operands&amp;quot;&quot;/&gt;&lt;property id=&quot;20307&quot; value=&quot;269&quot;/&gt;&lt;/object&gt;&lt;object type=&quot;3&quot; unique_id=&quot;10015&quot;&gt;&lt;property id=&quot;20148&quot; value=&quot;5&quot;/&gt;&lt;property id=&quot;20300&quot; value=&quot;Slide 13 - &amp;quot;Numbers &amp;quot;&quot;/&gt;&lt;property id=&quot;20307&quot; value=&quot;303&quot;/&gt;&lt;/object&gt;&lt;object type=&quot;3&quot; unique_id=&quot;10016&quot;&gt;&lt;property id=&quot;20148&quot; value=&quot;5&quot;/&gt;&lt;property id=&quot;20300&quot; value=&quot;Slide 14 - &amp;quot;Characters &amp;quot;&quot;/&gt;&lt;property id=&quot;20307&quot; value=&quot;304&quot;/&gt;&lt;/object&gt;&lt;object type=&quot;3&quot; unique_id=&quot;10017&quot;&gt;&lt;property id=&quot;20148&quot; value=&quot;5&quot;/&gt;&lt;property id=&quot;20300&quot; value=&quot;Slide 15 - &amp;quot;Logical Data&amp;quot;&quot;/&gt;&lt;property id=&quot;20307&quot; value=&quot;305&quot;/&gt;&lt;/object&gt;&lt;object type=&quot;3&quot; unique_id=&quot;10018&quot;&gt;&lt;property id=&quot;20148&quot; value=&quot;5&quot;/&gt;&lt;property id=&quot;20300&quot; value=&quot;Slide 16 - &amp;quot; 12.4 TYPES OF OPERATIONS    Table 12.3    Common Instruction Set Operations   (page 1 of 2) &amp;quot;&quot;/&gt;&lt;property id=&quot;20307&quot; value=&quot;273&quot;/&gt;&lt;/object&gt;&lt;object type=&quot;3&quot; unique_id=&quot;10019&quot;&gt;&lt;property id=&quot;20148&quot; value=&quot;5&quot;/&gt;&lt;property id=&quot;20300&quot; value=&quot;Slide 17 - &amp;quot; Table 12.3    Common Instruction Set Operations   (page 2 of 2) &amp;quot;&quot;/&gt;&lt;property id=&quot;20307&quot; value=&quot;308&quot;/&gt;&lt;/object&gt;&lt;object type=&quot;3&quot; unique_id=&quot;10020&quot;&gt;&lt;property id=&quot;20148&quot; value=&quot;5&quot;/&gt;&lt;property id=&quot;20300&quot; value=&quot;Slide 18 - &amp;quot;Table 12.4   Processor Actions for Various Types of Operations &amp;quot;&quot;/&gt;&lt;property id=&quot;20307&quot; value=&quot;309&quot;/&gt;&lt;/object&gt;&lt;object type=&quot;3&quot; unique_id=&quot;10021&quot;&gt;&lt;property id=&quot;20148&quot; value=&quot;5&quot;/&gt;&lt;property id=&quot;20300&quot; value=&quot;Slide 19 - &amp;quot;Data Transfer&amp;quot;&quot;/&gt;&lt;property id=&quot;20307&quot; value=&quot;274&quot;/&gt;&lt;/object&gt;&lt;object type=&quot;3&quot; unique_id=&quot;10022&quot;&gt;&lt;property id=&quot;20148&quot; value=&quot;5&quot;/&gt;&lt;property id=&quot;20300&quot; value=&quot;Slide 20 - &amp;quot;Table 12.5   Examples of IBM EAS/390 Data Transfer Operations &amp;quot;&quot;/&gt;&lt;property id=&quot;20307&quot; value=&quot;310&quot;/&gt;&lt;/object&gt;&lt;object type=&quot;3&quot; unique_id=&quot;10023&quot;&gt;&lt;property id=&quot;20148&quot; value=&quot;5&quot;/&gt;&lt;property id=&quot;20300&quot; value=&quot;Slide 21 - &amp;quot;Arithmetic&amp;quot;&quot;/&gt;&lt;property id=&quot;20307&quot; value=&quot;275&quot;/&gt;&lt;/object&gt;&lt;object type=&quot;3&quot; unique_id=&quot;10024&quot;&gt;&lt;property id=&quot;20148&quot; value=&quot;5&quot;/&gt;&lt;property id=&quot;20300&quot; value=&quot;Slide 22 - &amp;quot;Logical&amp;quot;&quot;/&gt;&lt;property id=&quot;20307&quot; value=&quot;276&quot;/&gt;&lt;/object&gt;&lt;object type=&quot;3&quot; unique_id=&quot;10025&quot;&gt;&lt;property id=&quot;20148&quot; value=&quot;5&quot;/&gt;&lt;property id=&quot;20300&quot; value=&quot;Slide 23 - &amp;quot;Shift and Rotate Operations&amp;quot;&quot;/&gt;&lt;property id=&quot;20307&quot; value=&quot;290&quot;/&gt;&lt;/object&gt;&lt;object type=&quot;3&quot; unique_id=&quot;10026&quot;&gt;&lt;property id=&quot;20148&quot; value=&quot;5&quot;/&gt;&lt;property id=&quot;20300&quot; value=&quot;Slide 24 - &amp;quot;Table 12.7   Examples of Shift and Rotate Operations &amp;quot;&quot;/&gt;&lt;property id=&quot;20307&quot; value=&quot;311&quot;/&gt;&lt;/object&gt;&lt;object type=&quot;3&quot; unique_id=&quot;10027&quot;&gt;&lt;property id=&quot;20148&quot; value=&quot;5&quot;/&gt;&lt;property id=&quot;20300&quot; value=&quot;Slide 25 - &amp;quot;Conversion&amp;quot;&quot;/&gt;&lt;property id=&quot;20307&quot; value=&quot;277&quot;/&gt;&lt;/object&gt;&lt;object type=&quot;3&quot; unique_id=&quot;10028&quot;&gt;&lt;property id=&quot;20148&quot; value=&quot;5&quot;/&gt;&lt;property id=&quot;20300&quot; value=&quot;Slide 26 - &amp;quot;Input/Output&amp;quot;&quot;/&gt;&lt;property id=&quot;20307&quot; value=&quot;278&quot;/&gt;&lt;/object&gt;&lt;object type=&quot;3&quot; unique_id=&quot;10029&quot;&gt;&lt;property id=&quot;20148&quot; value=&quot;5&quot;/&gt;&lt;property id=&quot;20300&quot; value=&quot;Slide 27 - &amp;quot;System Control&amp;quot;&quot;/&gt;&lt;property id=&quot;20307&quot; value=&quot;279&quot;/&gt;&lt;/object&gt;&lt;object type=&quot;3&quot; unique_id=&quot;10030&quot;&gt;&lt;property id=&quot;20148&quot; value=&quot;5&quot;/&gt;&lt;property id=&quot;20300&quot; value=&quot;Slide 28 - &amp;quot;Transfer of Control&amp;quot;&quot;/&gt;&lt;property id=&quot;20307&quot; value=&quot;280&quot;/&gt;&lt;/object&gt;&lt;object type=&quot;3&quot; unique_id=&quot;10031&quot;&gt;&lt;property id=&quot;20148&quot; value=&quot;5&quot;/&gt;&lt;property id=&quot;20300&quot; value=&quot;Slide 29 - &amp;quot;Branch  Instruction&amp;quot;&quot;/&gt;&lt;property id=&quot;20307&quot; value=&quot;291&quot;/&gt;&lt;/object&gt;&lt;object type=&quot;3&quot; unique_id=&quot;10032&quot;&gt;&lt;property id=&quot;20148&quot; value=&quot;5&quot;/&gt;&lt;property id=&quot;20300&quot; value=&quot;Slide 30 - &amp;quot;Skip Instructions&amp;quot;&quot;/&gt;&lt;property id=&quot;20307&quot; value=&quot;312&quot;/&gt;&lt;/object&gt;&lt;object type=&quot;3&quot; unique_id=&quot;10033&quot;&gt;&lt;property id=&quot;20148&quot; value=&quot;5&quot;/&gt;&lt;property id=&quot;20300&quot; value=&quot;Slide 31 - &amp;quot;Procedure Call Instructions&amp;quot;&quot;/&gt;&lt;property id=&quot;20307&quot; value=&quot;313&quot;/&gt;&lt;/object&gt;&lt;object type=&quot;3&quot; unique_id=&quot;10034&quot;&gt;&lt;property id=&quot;20148&quot; value=&quot;5&quot;/&gt;&lt;property id=&quot;20300&quot; value=&quot;Slide 32 - &amp;quot;Nested  Procedures&amp;quot;&quot;/&gt;&lt;property id=&quot;20307&quot; value=&quot;292&quot;/&gt;&lt;/object&gt;&lt;object type=&quot;3&quot; unique_id=&quot;10035&quot;&gt;&lt;property id=&quot;20148&quot; value=&quot;5&quot;/&gt;&lt;property id=&quot;20300&quot; value=&quot;Slide 33 - &amp;quot;Use of Stack to Implement Nested Procedures&amp;quot;&quot;/&gt;&lt;property id=&quot;20307&quot; value=&quot;293&quot;/&gt;&lt;/object&gt;&lt;object type=&quot;3&quot; unique_id=&quot;10036&quot;&gt;&lt;property id=&quot;20148&quot; value=&quot;5&quot;/&gt;&lt;property id=&quot;20300&quot; value=&quot;Slide 34 - &amp;quot;Summary&amp;quot;&quot;/&gt;&lt;property id=&quot;20307&quot; value=&quot;301&quot;/&gt;&lt;/object&gt;&lt;object type=&quot;3&quot; unique_id=&quot;10037&quot;&gt;&lt;property id=&quot;20148&quot; value=&quot;5&quot;/&gt;&lt;property id=&quot;20300&quot; value=&quot;Slide 35 - &amp;quot;Key terms&amp;quot;&quot;/&gt;&lt;property id=&quot;20307&quot; value=&quot;319&quot;/&gt;&lt;/object&gt;&lt;object type=&quot;3&quot; unique_id=&quot;10038&quot;&gt;&lt;property id=&quot;20148&quot; value=&quot;5&quot;/&gt;&lt;property id=&quot;20300&quot; value=&quot;Slide 36 - &amp;quot;Homework&amp;quot;&quot;/&gt;&lt;property id=&quot;20307&quot; value=&quot;318&quot;/&gt;&lt;/object&gt;&lt;/object&gt;&lt;object type=&quot;8&quot; unique_id=&quot;10076&quot;&gt;&lt;/object&gt;&lt;/object&gt;&lt;/database&gt;"/>
  <p:tag name="MMPROD_NEXTUNIQUEID" val="10009"/>
  <p:tag name="SECTOMILLISECCONVERTED" val="1"/>
</p:tagLst>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3492</TotalTime>
  <Words>7011</Words>
  <Application>Microsoft Office PowerPoint</Application>
  <PresentationFormat>On-screen Show (4:3)</PresentationFormat>
  <Paragraphs>452</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ＭＳ Ｐゴシック</vt:lpstr>
      <vt:lpstr>Arial</vt:lpstr>
      <vt:lpstr>Rockwell</vt:lpstr>
      <vt:lpstr>Times New Roman</vt:lpstr>
      <vt:lpstr>Wingdings</vt:lpstr>
      <vt:lpstr>Advantage</vt:lpstr>
      <vt:lpstr>William Stallings  Computer Organization  and Architecture 9th Edition</vt:lpstr>
      <vt:lpstr>Chapter 12</vt:lpstr>
      <vt:lpstr>Machine Instruction Characteristics</vt:lpstr>
      <vt:lpstr>Elements of a Machine Instruction</vt:lpstr>
      <vt:lpstr>Instruction Cycle State Diagram</vt:lpstr>
      <vt:lpstr>Source and result operands can be in one of four areas: </vt:lpstr>
      <vt:lpstr>Instruction Representation</vt:lpstr>
      <vt:lpstr>Instruction Types</vt:lpstr>
      <vt:lpstr>Number of Addresses</vt:lpstr>
      <vt:lpstr>Table 12.1   Utilization of Instruction Addresses (Nonbranching Instructions) </vt:lpstr>
      <vt:lpstr>Instruction Set Design</vt:lpstr>
      <vt:lpstr>Types of Operands</vt:lpstr>
      <vt:lpstr>Numbers </vt:lpstr>
      <vt:lpstr>Characters </vt:lpstr>
      <vt:lpstr>Logical Data</vt:lpstr>
      <vt:lpstr> 12.4 TYPES OF OPERATIONS    Table 12.3    Common Instruction Set Operations   (page 1 of 2) </vt:lpstr>
      <vt:lpstr> Table 12.3    Common Instruction Set Operations   (page 2 of 2) </vt:lpstr>
      <vt:lpstr>Table 12.4   Processor Actions for Various Types of Operations </vt:lpstr>
      <vt:lpstr>Data Transfer</vt:lpstr>
      <vt:lpstr>Table 12.5   Examples of IBM EAS/390 Data Transfer Operations </vt:lpstr>
      <vt:lpstr>Arithmetic</vt:lpstr>
      <vt:lpstr>Logical</vt:lpstr>
      <vt:lpstr>Shift and Rotate Operations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Summary</vt:lpstr>
      <vt:lpstr>Key terms</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Hoang Xuan Son</cp:lastModifiedBy>
  <cp:revision>54</cp:revision>
  <dcterms:created xsi:type="dcterms:W3CDTF">2012-07-20T05:25:30Z</dcterms:created>
  <dcterms:modified xsi:type="dcterms:W3CDTF">2018-03-12T08:58:41Z</dcterms:modified>
</cp:coreProperties>
</file>