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46"/>
  </p:notesMasterIdLst>
  <p:handoutMasterIdLst>
    <p:handoutMasterId r:id="rId47"/>
  </p:handoutMasterIdLst>
  <p:sldIdLst>
    <p:sldId id="334" r:id="rId2"/>
    <p:sldId id="335" r:id="rId3"/>
    <p:sldId id="347" r:id="rId4"/>
    <p:sldId id="337" r:id="rId5"/>
    <p:sldId id="343" r:id="rId6"/>
    <p:sldId id="350" r:id="rId7"/>
    <p:sldId id="345" r:id="rId8"/>
    <p:sldId id="344" r:id="rId9"/>
    <p:sldId id="346" r:id="rId10"/>
    <p:sldId id="348" r:id="rId11"/>
    <p:sldId id="349" r:id="rId12"/>
    <p:sldId id="351" r:id="rId13"/>
    <p:sldId id="352" r:id="rId14"/>
    <p:sldId id="353" r:id="rId15"/>
    <p:sldId id="354" r:id="rId16"/>
    <p:sldId id="355" r:id="rId17"/>
    <p:sldId id="385" r:id="rId18"/>
    <p:sldId id="356" r:id="rId19"/>
    <p:sldId id="357" r:id="rId20"/>
    <p:sldId id="358" r:id="rId21"/>
    <p:sldId id="359" r:id="rId22"/>
    <p:sldId id="360" r:id="rId23"/>
    <p:sldId id="370" r:id="rId24"/>
    <p:sldId id="388" r:id="rId25"/>
    <p:sldId id="361" r:id="rId26"/>
    <p:sldId id="362" r:id="rId27"/>
    <p:sldId id="363" r:id="rId28"/>
    <p:sldId id="364" r:id="rId29"/>
    <p:sldId id="365" r:id="rId30"/>
    <p:sldId id="366" r:id="rId31"/>
    <p:sldId id="367" r:id="rId32"/>
    <p:sldId id="368" r:id="rId33"/>
    <p:sldId id="369" r:id="rId34"/>
    <p:sldId id="371" r:id="rId35"/>
    <p:sldId id="372" r:id="rId36"/>
    <p:sldId id="386" r:id="rId37"/>
    <p:sldId id="374" r:id="rId38"/>
    <p:sldId id="375" r:id="rId39"/>
    <p:sldId id="376" r:id="rId40"/>
    <p:sldId id="379" r:id="rId41"/>
    <p:sldId id="380" r:id="rId42"/>
    <p:sldId id="378" r:id="rId43"/>
    <p:sldId id="381" r:id="rId44"/>
    <p:sldId id="336" r:id="rId45"/>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1" autoAdjust="0"/>
    <p:restoredTop sz="95865" autoAdjust="0"/>
  </p:normalViewPr>
  <p:slideViewPr>
    <p:cSldViewPr>
      <p:cViewPr varScale="1">
        <p:scale>
          <a:sx n="96" d="100"/>
          <a:sy n="96" d="100"/>
        </p:scale>
        <p:origin x="802" y="5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13 “Instruction</a:t>
            </a:r>
            <a:r>
              <a:rPr lang="en-US" baseline="0" dirty="0" smtClean="0">
                <a:latin typeface="Times New Roman" pitchFamily="-110" charset="0"/>
              </a:rPr>
              <a:t> Sets:  Addressing Modes and Formats</a:t>
            </a:r>
            <a:r>
              <a:rPr lang="en-US" dirty="0" smtClean="0">
                <a:latin typeface="Times New Roman" pitchFamily="-110" charset="0"/>
              </a:rPr>
              <a:t>”.</a:t>
            </a: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6429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Times New Roman" pitchFamily="-1" charset="0"/>
                <a:ea typeface="+mn-ea"/>
                <a:cs typeface="+mn-cs"/>
              </a:rPr>
              <a:t>$ </a:t>
            </a:r>
            <a:r>
              <a:rPr lang="en-US" sz="1200" b="0" i="0" kern="1200" dirty="0" smtClean="0">
                <a:solidFill>
                  <a:schemeClr val="tx1"/>
                </a:solidFill>
                <a:effectLst/>
                <a:latin typeface="Times New Roman" pitchFamily="-1" charset="0"/>
                <a:ea typeface="+mn-ea"/>
                <a:cs typeface="+mn-cs"/>
              </a:rPr>
              <a:t>is the location counter, it is used by the assembler to calculate locations of labels and</a:t>
            </a:r>
            <a:br>
              <a:rPr lang="en-US" sz="1200" b="0" i="0" kern="1200" dirty="0" smtClean="0">
                <a:solidFill>
                  <a:schemeClr val="tx1"/>
                </a:solidFill>
                <a:effectLst/>
                <a:latin typeface="Times New Roman" pitchFamily="-1" charset="0"/>
                <a:ea typeface="+mn-ea"/>
                <a:cs typeface="+mn-cs"/>
              </a:rPr>
            </a:br>
            <a:r>
              <a:rPr lang="en-US" sz="1200" b="0" i="0" kern="1200" dirty="0" smtClean="0">
                <a:solidFill>
                  <a:schemeClr val="tx1"/>
                </a:solidFill>
                <a:effectLst/>
                <a:latin typeface="Times New Roman" pitchFamily="-1" charset="0"/>
                <a:ea typeface="+mn-ea"/>
                <a:cs typeface="+mn-cs"/>
              </a:rPr>
              <a:t>variables.</a:t>
            </a: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950769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Times New Roman" pitchFamily="-1" charset="0"/>
                <a:ea typeface="+mn-ea"/>
                <a:cs typeface="+mn-cs"/>
              </a:rPr>
              <a:t>Most Arithmetic and Logic Instructions affect the processor status register </a:t>
            </a:r>
          </a:p>
          <a:p>
            <a:r>
              <a:rPr lang="en-US" sz="1200" b="0" i="0" kern="1200" smtClean="0">
                <a:solidFill>
                  <a:schemeClr val="tx1"/>
                </a:solidFill>
                <a:effectLst/>
                <a:latin typeface="Times New Roman" pitchFamily="-1" charset="0"/>
                <a:ea typeface="+mn-ea"/>
                <a:cs typeface="+mn-cs"/>
              </a:rPr>
              <a:t> </a:t>
            </a:r>
            <a:r>
              <a:rPr lang="en-US" sz="1200" b="1" i="0" kern="1200" dirty="0" smtClean="0">
                <a:solidFill>
                  <a:schemeClr val="tx1"/>
                </a:solidFill>
                <a:effectLst/>
                <a:latin typeface="Times New Roman" pitchFamily="-1" charset="0"/>
                <a:ea typeface="+mn-ea"/>
                <a:cs typeface="+mn-cs"/>
              </a:rPr>
              <a:t>Carry Flag (CF) </a:t>
            </a:r>
            <a:r>
              <a:rPr lang="en-US" sz="1200" b="0" i="0" kern="1200" dirty="0" smtClean="0">
                <a:solidFill>
                  <a:schemeClr val="tx1"/>
                </a:solidFill>
                <a:effectLst/>
                <a:latin typeface="Times New Roman" pitchFamily="-1" charset="0"/>
                <a:ea typeface="+mn-ea"/>
                <a:cs typeface="+mn-cs"/>
              </a:rPr>
              <a:t>- this flag is set to </a:t>
            </a:r>
            <a:r>
              <a:rPr lang="en-US" sz="1200" b="1" i="0" kern="1200" dirty="0" smtClean="0">
                <a:solidFill>
                  <a:schemeClr val="tx1"/>
                </a:solidFill>
                <a:effectLst/>
                <a:latin typeface="Times New Roman" pitchFamily="-1" charset="0"/>
                <a:ea typeface="+mn-ea"/>
                <a:cs typeface="+mn-cs"/>
              </a:rPr>
              <a:t>1 </a:t>
            </a:r>
            <a:r>
              <a:rPr lang="en-US" sz="1200" b="0" i="0" kern="1200" dirty="0" smtClean="0">
                <a:solidFill>
                  <a:schemeClr val="tx1"/>
                </a:solidFill>
                <a:effectLst/>
                <a:latin typeface="Times New Roman" pitchFamily="-1" charset="0"/>
                <a:ea typeface="+mn-ea"/>
                <a:cs typeface="+mn-cs"/>
              </a:rPr>
              <a:t>when there is an </a:t>
            </a:r>
            <a:r>
              <a:rPr lang="en-US" sz="1200" b="1" i="0" kern="1200" dirty="0" smtClean="0">
                <a:solidFill>
                  <a:schemeClr val="tx1"/>
                </a:solidFill>
                <a:effectLst/>
                <a:latin typeface="Times New Roman" pitchFamily="-1" charset="0"/>
                <a:ea typeface="+mn-ea"/>
                <a:cs typeface="+mn-cs"/>
              </a:rPr>
              <a:t>unsigned overflow</a:t>
            </a:r>
            <a:r>
              <a:rPr lang="en-US" sz="1200" b="0" i="0" kern="1200" dirty="0" smtClean="0">
                <a:solidFill>
                  <a:schemeClr val="tx1"/>
                </a:solidFill>
                <a:effectLst/>
                <a:latin typeface="Times New Roman" pitchFamily="-1" charset="0"/>
                <a:ea typeface="+mn-ea"/>
                <a:cs typeface="+mn-cs"/>
              </a:rPr>
              <a:t>. For example when you add bytes </a:t>
            </a:r>
            <a:r>
              <a:rPr lang="en-US" sz="1200" b="1" i="0" kern="1200" dirty="0" smtClean="0">
                <a:solidFill>
                  <a:schemeClr val="tx1"/>
                </a:solidFill>
                <a:effectLst/>
                <a:latin typeface="Times New Roman" pitchFamily="-1" charset="0"/>
                <a:ea typeface="+mn-ea"/>
                <a:cs typeface="+mn-cs"/>
              </a:rPr>
              <a:t>255 + 1 </a:t>
            </a:r>
            <a:r>
              <a:rPr lang="en-US" sz="1200" b="0" i="0" kern="1200" dirty="0" smtClean="0">
                <a:solidFill>
                  <a:schemeClr val="tx1"/>
                </a:solidFill>
                <a:effectLst/>
                <a:latin typeface="Times New Roman" pitchFamily="-1" charset="0"/>
                <a:ea typeface="+mn-ea"/>
                <a:cs typeface="+mn-cs"/>
              </a:rPr>
              <a:t>(result is not in</a:t>
            </a:r>
            <a:br>
              <a:rPr lang="en-US" sz="1200" b="0" i="0" kern="1200" dirty="0" smtClean="0">
                <a:solidFill>
                  <a:schemeClr val="tx1"/>
                </a:solidFill>
                <a:effectLst/>
                <a:latin typeface="Times New Roman" pitchFamily="-1" charset="0"/>
                <a:ea typeface="+mn-ea"/>
                <a:cs typeface="+mn-cs"/>
              </a:rPr>
            </a:br>
            <a:r>
              <a:rPr lang="en-US" sz="1200" b="0" i="0" kern="1200" dirty="0" smtClean="0">
                <a:solidFill>
                  <a:schemeClr val="tx1"/>
                </a:solidFill>
                <a:effectLst/>
                <a:latin typeface="Times New Roman" pitchFamily="-1" charset="0"/>
                <a:ea typeface="+mn-ea"/>
                <a:cs typeface="+mn-cs"/>
              </a:rPr>
              <a:t>range 0...255). When there is no overflow this flag is set to </a:t>
            </a:r>
            <a:r>
              <a:rPr lang="en-US" sz="1200" b="1" i="0" kern="1200" dirty="0" smtClean="0">
                <a:solidFill>
                  <a:schemeClr val="tx1"/>
                </a:solidFill>
                <a:effectLst/>
                <a:latin typeface="Times New Roman" pitchFamily="-1" charset="0"/>
                <a:ea typeface="+mn-ea"/>
                <a:cs typeface="+mn-cs"/>
              </a:rPr>
              <a:t>0</a:t>
            </a:r>
            <a:r>
              <a:rPr lang="en-US" sz="1200" b="0" i="0" kern="1200" smtClean="0">
                <a:solidFill>
                  <a:schemeClr val="tx1"/>
                </a:solidFill>
                <a:effectLst/>
                <a:latin typeface="Times New Roman" pitchFamily="-1" charset="0"/>
                <a:ea typeface="+mn-ea"/>
                <a:cs typeface="+mn-cs"/>
              </a:rPr>
              <a:t>. </a:t>
            </a:r>
          </a:p>
          <a:p>
            <a:r>
              <a:rPr lang="en-US" sz="1200" b="1" i="0" kern="1200" smtClean="0">
                <a:solidFill>
                  <a:schemeClr val="tx1"/>
                </a:solidFill>
                <a:effectLst/>
                <a:latin typeface="Times New Roman" pitchFamily="-1" charset="0"/>
                <a:ea typeface="+mn-ea"/>
                <a:cs typeface="+mn-cs"/>
              </a:rPr>
              <a:t>Zero </a:t>
            </a:r>
            <a:r>
              <a:rPr lang="en-US" sz="1200" b="1" i="0" kern="1200" dirty="0" smtClean="0">
                <a:solidFill>
                  <a:schemeClr val="tx1"/>
                </a:solidFill>
                <a:effectLst/>
                <a:latin typeface="Times New Roman" pitchFamily="-1" charset="0"/>
                <a:ea typeface="+mn-ea"/>
                <a:cs typeface="+mn-cs"/>
              </a:rPr>
              <a:t>Flag (ZF) </a:t>
            </a:r>
            <a:r>
              <a:rPr lang="en-US" sz="1200" b="0" i="0" kern="1200" dirty="0" smtClean="0">
                <a:solidFill>
                  <a:schemeClr val="tx1"/>
                </a:solidFill>
                <a:effectLst/>
                <a:latin typeface="Times New Roman" pitchFamily="-1" charset="0"/>
                <a:ea typeface="+mn-ea"/>
                <a:cs typeface="+mn-cs"/>
              </a:rPr>
              <a:t>- set to </a:t>
            </a:r>
            <a:r>
              <a:rPr lang="en-US" sz="1200" b="1" i="0" kern="1200" dirty="0" smtClean="0">
                <a:solidFill>
                  <a:schemeClr val="tx1"/>
                </a:solidFill>
                <a:effectLst/>
                <a:latin typeface="Times New Roman" pitchFamily="-1" charset="0"/>
                <a:ea typeface="+mn-ea"/>
                <a:cs typeface="+mn-cs"/>
              </a:rPr>
              <a:t>1 </a:t>
            </a:r>
            <a:r>
              <a:rPr lang="en-US" sz="1200" b="0" i="0" kern="1200" dirty="0" smtClean="0">
                <a:solidFill>
                  <a:schemeClr val="tx1"/>
                </a:solidFill>
                <a:effectLst/>
                <a:latin typeface="Times New Roman" pitchFamily="-1" charset="0"/>
                <a:ea typeface="+mn-ea"/>
                <a:cs typeface="+mn-cs"/>
              </a:rPr>
              <a:t>when result is </a:t>
            </a:r>
            <a:r>
              <a:rPr lang="en-US" sz="1200" b="1" i="0" kern="1200" dirty="0" smtClean="0">
                <a:solidFill>
                  <a:schemeClr val="tx1"/>
                </a:solidFill>
                <a:effectLst/>
                <a:latin typeface="Times New Roman" pitchFamily="-1" charset="0"/>
                <a:ea typeface="+mn-ea"/>
                <a:cs typeface="+mn-cs"/>
              </a:rPr>
              <a:t>zero</a:t>
            </a:r>
            <a:r>
              <a:rPr lang="en-US" sz="1200" b="0" i="0" kern="1200" dirty="0" smtClean="0">
                <a:solidFill>
                  <a:schemeClr val="tx1"/>
                </a:solidFill>
                <a:effectLst/>
                <a:latin typeface="Times New Roman" pitchFamily="-1" charset="0"/>
                <a:ea typeface="+mn-ea"/>
                <a:cs typeface="+mn-cs"/>
              </a:rPr>
              <a:t>. For none zero </a:t>
            </a:r>
            <a:r>
              <a:rPr lang="en-US" sz="1200" b="0" i="0" kern="1200" smtClean="0">
                <a:solidFill>
                  <a:schemeClr val="tx1"/>
                </a:solidFill>
                <a:effectLst/>
                <a:latin typeface="Times New Roman" pitchFamily="-1" charset="0"/>
                <a:ea typeface="+mn-ea"/>
                <a:cs typeface="+mn-cs"/>
              </a:rPr>
              <a:t>result this</a:t>
            </a:r>
            <a:r>
              <a:rPr lang="en-US" sz="1200" b="0" i="0" kern="1200" baseline="0" smtClean="0">
                <a:solidFill>
                  <a:schemeClr val="tx1"/>
                </a:solidFill>
                <a:effectLst/>
                <a:latin typeface="Times New Roman" pitchFamily="-1" charset="0"/>
                <a:ea typeface="+mn-ea"/>
                <a:cs typeface="+mn-cs"/>
              </a:rPr>
              <a:t> </a:t>
            </a:r>
            <a:r>
              <a:rPr lang="en-US" sz="1200" b="0" i="0" kern="1200" smtClean="0">
                <a:solidFill>
                  <a:schemeClr val="tx1"/>
                </a:solidFill>
                <a:effectLst/>
                <a:latin typeface="Times New Roman" pitchFamily="-1" charset="0"/>
                <a:ea typeface="+mn-ea"/>
                <a:cs typeface="+mn-cs"/>
              </a:rPr>
              <a:t>flag </a:t>
            </a:r>
            <a:r>
              <a:rPr lang="en-US" sz="1200" b="0" i="0" kern="1200" dirty="0" smtClean="0">
                <a:solidFill>
                  <a:schemeClr val="tx1"/>
                </a:solidFill>
                <a:effectLst/>
                <a:latin typeface="Times New Roman" pitchFamily="-1" charset="0"/>
                <a:ea typeface="+mn-ea"/>
                <a:cs typeface="+mn-cs"/>
              </a:rPr>
              <a:t>is set to </a:t>
            </a:r>
            <a:r>
              <a:rPr lang="en-US" sz="1200" b="1" i="0" kern="1200" dirty="0" smtClean="0">
                <a:solidFill>
                  <a:schemeClr val="tx1"/>
                </a:solidFill>
                <a:effectLst/>
                <a:latin typeface="Times New Roman" pitchFamily="-1" charset="0"/>
                <a:ea typeface="+mn-ea"/>
                <a:cs typeface="+mn-cs"/>
              </a:rPr>
              <a:t>0</a:t>
            </a:r>
            <a:r>
              <a:rPr lang="en-US" sz="1200" b="0" i="0" kern="1200" dirty="0" smtClean="0">
                <a:solidFill>
                  <a:schemeClr val="tx1"/>
                </a:solidFill>
                <a:effectLst/>
                <a:latin typeface="Times New Roman" pitchFamily="-1" charset="0"/>
                <a:ea typeface="+mn-ea"/>
                <a:cs typeface="+mn-cs"/>
              </a:rPr>
              <a:t>.</a:t>
            </a:r>
            <a:br>
              <a:rPr lang="en-US" sz="1200" b="0" i="0" kern="1200" dirty="0" smtClean="0">
                <a:solidFill>
                  <a:schemeClr val="tx1"/>
                </a:solidFill>
                <a:effectLst/>
                <a:latin typeface="Times New Roman" pitchFamily="-1" charset="0"/>
                <a:ea typeface="+mn-ea"/>
                <a:cs typeface="+mn-cs"/>
              </a:rPr>
            </a:br>
            <a:r>
              <a:rPr lang="en-US" sz="1200" b="1" i="0" kern="1200" dirty="0" smtClean="0">
                <a:solidFill>
                  <a:schemeClr val="tx1"/>
                </a:solidFill>
                <a:effectLst/>
                <a:latin typeface="Times New Roman" pitchFamily="-1" charset="0"/>
                <a:ea typeface="+mn-ea"/>
                <a:cs typeface="+mn-cs"/>
              </a:rPr>
              <a:t>Sign Flag (SF) </a:t>
            </a:r>
            <a:r>
              <a:rPr lang="en-US" sz="1200" b="0" i="0" kern="1200" dirty="0" smtClean="0">
                <a:solidFill>
                  <a:schemeClr val="tx1"/>
                </a:solidFill>
                <a:effectLst/>
                <a:latin typeface="Times New Roman" pitchFamily="-1" charset="0"/>
                <a:ea typeface="+mn-ea"/>
                <a:cs typeface="+mn-cs"/>
              </a:rPr>
              <a:t>- set to </a:t>
            </a:r>
            <a:r>
              <a:rPr lang="en-US" sz="1200" b="1" i="0" kern="1200" dirty="0" smtClean="0">
                <a:solidFill>
                  <a:schemeClr val="tx1"/>
                </a:solidFill>
                <a:effectLst/>
                <a:latin typeface="Times New Roman" pitchFamily="-1" charset="0"/>
                <a:ea typeface="+mn-ea"/>
                <a:cs typeface="+mn-cs"/>
              </a:rPr>
              <a:t>1 </a:t>
            </a:r>
            <a:r>
              <a:rPr lang="en-US" sz="1200" b="0" i="0" kern="1200" dirty="0" smtClean="0">
                <a:solidFill>
                  <a:schemeClr val="tx1"/>
                </a:solidFill>
                <a:effectLst/>
                <a:latin typeface="Times New Roman" pitchFamily="-1" charset="0"/>
                <a:ea typeface="+mn-ea"/>
                <a:cs typeface="+mn-cs"/>
              </a:rPr>
              <a:t>when result is </a:t>
            </a:r>
            <a:r>
              <a:rPr lang="en-US" sz="1200" b="1" i="0" kern="1200" dirty="0" smtClean="0">
                <a:solidFill>
                  <a:schemeClr val="tx1"/>
                </a:solidFill>
                <a:effectLst/>
                <a:latin typeface="Times New Roman" pitchFamily="-1" charset="0"/>
                <a:ea typeface="+mn-ea"/>
                <a:cs typeface="+mn-cs"/>
              </a:rPr>
              <a:t>negative</a:t>
            </a:r>
            <a:r>
              <a:rPr lang="en-US" sz="1200" b="0" i="0" kern="1200" dirty="0" smtClean="0">
                <a:solidFill>
                  <a:schemeClr val="tx1"/>
                </a:solidFill>
                <a:effectLst/>
                <a:latin typeface="Times New Roman" pitchFamily="-1" charset="0"/>
                <a:ea typeface="+mn-ea"/>
                <a:cs typeface="+mn-cs"/>
              </a:rPr>
              <a:t>. When result is </a:t>
            </a:r>
            <a:r>
              <a:rPr lang="en-US" sz="1200" b="1" i="0" kern="1200" dirty="0" smtClean="0">
                <a:solidFill>
                  <a:schemeClr val="tx1"/>
                </a:solidFill>
                <a:effectLst/>
                <a:latin typeface="Times New Roman" pitchFamily="-1" charset="0"/>
                <a:ea typeface="+mn-ea"/>
                <a:cs typeface="+mn-cs"/>
              </a:rPr>
              <a:t>positive </a:t>
            </a:r>
            <a:r>
              <a:rPr lang="en-US" sz="1200" b="0" i="0" kern="1200" dirty="0" smtClean="0">
                <a:solidFill>
                  <a:schemeClr val="tx1"/>
                </a:solidFill>
                <a:effectLst/>
                <a:latin typeface="Times New Roman" pitchFamily="-1" charset="0"/>
                <a:ea typeface="+mn-ea"/>
                <a:cs typeface="+mn-cs"/>
              </a:rPr>
              <a:t>it is set to </a:t>
            </a:r>
            <a:r>
              <a:rPr lang="en-US" sz="1200" b="1" i="0" kern="1200" dirty="0" smtClean="0">
                <a:solidFill>
                  <a:schemeClr val="tx1"/>
                </a:solidFill>
                <a:effectLst/>
                <a:latin typeface="Times New Roman" pitchFamily="-1" charset="0"/>
                <a:ea typeface="+mn-ea"/>
                <a:cs typeface="+mn-cs"/>
              </a:rPr>
              <a:t>0</a:t>
            </a:r>
            <a:r>
              <a:rPr lang="en-US" sz="1200" b="0" i="0" kern="1200" dirty="0" smtClean="0">
                <a:solidFill>
                  <a:schemeClr val="tx1"/>
                </a:solidFill>
                <a:effectLst/>
                <a:latin typeface="Times New Roman" pitchFamily="-1" charset="0"/>
                <a:ea typeface="+mn-ea"/>
                <a:cs typeface="+mn-cs"/>
              </a:rPr>
              <a:t>. Actually this flag take the value of </a:t>
            </a:r>
            <a:r>
              <a:rPr lang="en-US" sz="1200" b="0" i="0" kern="1200" smtClean="0">
                <a:solidFill>
                  <a:schemeClr val="tx1"/>
                </a:solidFill>
                <a:effectLst/>
                <a:latin typeface="Times New Roman" pitchFamily="-1" charset="0"/>
                <a:ea typeface="+mn-ea"/>
                <a:cs typeface="+mn-cs"/>
              </a:rPr>
              <a:t>the most</a:t>
            </a:r>
            <a:r>
              <a:rPr lang="en-US" sz="1200" b="0" i="0" kern="1200" baseline="0" smtClean="0">
                <a:solidFill>
                  <a:schemeClr val="tx1"/>
                </a:solidFill>
                <a:effectLst/>
                <a:latin typeface="Times New Roman" pitchFamily="-1" charset="0"/>
                <a:ea typeface="+mn-ea"/>
                <a:cs typeface="+mn-cs"/>
              </a:rPr>
              <a:t> </a:t>
            </a:r>
            <a:r>
              <a:rPr lang="en-US" sz="1200" b="0" i="0" kern="1200" smtClean="0">
                <a:solidFill>
                  <a:schemeClr val="tx1"/>
                </a:solidFill>
                <a:effectLst/>
                <a:latin typeface="Times New Roman" pitchFamily="-1" charset="0"/>
                <a:ea typeface="+mn-ea"/>
                <a:cs typeface="+mn-cs"/>
              </a:rPr>
              <a:t>significant </a:t>
            </a:r>
            <a:r>
              <a:rPr lang="en-US" sz="1200" b="0" i="0" kern="1200" dirty="0" smtClean="0">
                <a:solidFill>
                  <a:schemeClr val="tx1"/>
                </a:solidFill>
                <a:effectLst/>
                <a:latin typeface="Times New Roman" pitchFamily="-1" charset="0"/>
                <a:ea typeface="+mn-ea"/>
                <a:cs typeface="+mn-cs"/>
              </a:rPr>
              <a:t>bit.</a:t>
            </a:r>
            <a:br>
              <a:rPr lang="en-US" sz="1200" b="0" i="0" kern="1200" dirty="0" smtClean="0">
                <a:solidFill>
                  <a:schemeClr val="tx1"/>
                </a:solidFill>
                <a:effectLst/>
                <a:latin typeface="Times New Roman" pitchFamily="-1" charset="0"/>
                <a:ea typeface="+mn-ea"/>
                <a:cs typeface="+mn-cs"/>
              </a:rPr>
            </a:br>
            <a:r>
              <a:rPr lang="en-US" sz="1200" b="1" i="0" kern="1200" dirty="0" smtClean="0">
                <a:solidFill>
                  <a:schemeClr val="tx1"/>
                </a:solidFill>
                <a:effectLst/>
                <a:latin typeface="Times New Roman" pitchFamily="-1" charset="0"/>
                <a:ea typeface="+mn-ea"/>
                <a:cs typeface="+mn-cs"/>
              </a:rPr>
              <a:t>Overflow Flag (OF) </a:t>
            </a:r>
            <a:r>
              <a:rPr lang="en-US" sz="1200" b="0" i="0" kern="1200" dirty="0" smtClean="0">
                <a:solidFill>
                  <a:schemeClr val="tx1"/>
                </a:solidFill>
                <a:effectLst/>
                <a:latin typeface="Times New Roman" pitchFamily="-1" charset="0"/>
                <a:ea typeface="+mn-ea"/>
                <a:cs typeface="+mn-cs"/>
              </a:rPr>
              <a:t>- set to </a:t>
            </a:r>
            <a:r>
              <a:rPr lang="en-US" sz="1200" b="1" i="0" kern="1200" dirty="0" smtClean="0">
                <a:solidFill>
                  <a:schemeClr val="tx1"/>
                </a:solidFill>
                <a:effectLst/>
                <a:latin typeface="Times New Roman" pitchFamily="-1" charset="0"/>
                <a:ea typeface="+mn-ea"/>
                <a:cs typeface="+mn-cs"/>
              </a:rPr>
              <a:t>1 </a:t>
            </a:r>
            <a:r>
              <a:rPr lang="en-US" sz="1200" b="0" i="0" kern="1200" dirty="0" smtClean="0">
                <a:solidFill>
                  <a:schemeClr val="tx1"/>
                </a:solidFill>
                <a:effectLst/>
                <a:latin typeface="Times New Roman" pitchFamily="-1" charset="0"/>
                <a:ea typeface="+mn-ea"/>
                <a:cs typeface="+mn-cs"/>
              </a:rPr>
              <a:t>when there is a </a:t>
            </a:r>
            <a:r>
              <a:rPr lang="en-US" sz="1200" b="1" i="0" kern="1200" dirty="0" smtClean="0">
                <a:solidFill>
                  <a:schemeClr val="tx1"/>
                </a:solidFill>
                <a:effectLst/>
                <a:latin typeface="Times New Roman" pitchFamily="-1" charset="0"/>
                <a:ea typeface="+mn-ea"/>
                <a:cs typeface="+mn-cs"/>
              </a:rPr>
              <a:t>signed overflow</a:t>
            </a:r>
            <a:r>
              <a:rPr lang="en-US" sz="1200" b="0" i="0" kern="1200" dirty="0" smtClean="0">
                <a:solidFill>
                  <a:schemeClr val="tx1"/>
                </a:solidFill>
                <a:effectLst/>
                <a:latin typeface="Times New Roman" pitchFamily="-1" charset="0"/>
                <a:ea typeface="+mn-ea"/>
                <a:cs typeface="+mn-cs"/>
              </a:rPr>
              <a:t>. For example, when you add bytes </a:t>
            </a:r>
            <a:r>
              <a:rPr lang="en-US" sz="1200" b="1" i="0" kern="1200" dirty="0" smtClean="0">
                <a:solidFill>
                  <a:schemeClr val="tx1"/>
                </a:solidFill>
                <a:effectLst/>
                <a:latin typeface="Times New Roman" pitchFamily="-1" charset="0"/>
                <a:ea typeface="+mn-ea"/>
                <a:cs typeface="+mn-cs"/>
              </a:rPr>
              <a:t>100 + 50 </a:t>
            </a:r>
            <a:r>
              <a:rPr lang="en-US" sz="1200" b="0" i="0" kern="1200" dirty="0" smtClean="0">
                <a:solidFill>
                  <a:schemeClr val="tx1"/>
                </a:solidFill>
                <a:effectLst/>
                <a:latin typeface="Times New Roman" pitchFamily="-1" charset="0"/>
                <a:ea typeface="+mn-ea"/>
                <a:cs typeface="+mn-cs"/>
              </a:rPr>
              <a:t>(result is not in </a:t>
            </a:r>
            <a:r>
              <a:rPr lang="en-US" sz="1200" b="0" i="0" kern="1200" smtClean="0">
                <a:solidFill>
                  <a:schemeClr val="tx1"/>
                </a:solidFill>
                <a:effectLst/>
                <a:latin typeface="Times New Roman" pitchFamily="-1" charset="0"/>
                <a:ea typeface="+mn-ea"/>
                <a:cs typeface="+mn-cs"/>
              </a:rPr>
              <a:t>range -</a:t>
            </a:r>
            <a:r>
              <a:rPr lang="en-US" sz="1200" b="0" i="0" kern="1200" baseline="0" smtClean="0">
                <a:solidFill>
                  <a:schemeClr val="tx1"/>
                </a:solidFill>
                <a:effectLst/>
                <a:latin typeface="Times New Roman" pitchFamily="-1" charset="0"/>
                <a:ea typeface="+mn-ea"/>
                <a:cs typeface="+mn-cs"/>
              </a:rPr>
              <a:t> </a:t>
            </a:r>
            <a:r>
              <a:rPr lang="en-US" sz="1200" b="0" i="0" kern="1200" smtClean="0">
                <a:solidFill>
                  <a:schemeClr val="tx1"/>
                </a:solidFill>
                <a:effectLst/>
                <a:latin typeface="Times New Roman" pitchFamily="-1" charset="0"/>
                <a:ea typeface="+mn-ea"/>
                <a:cs typeface="+mn-cs"/>
              </a:rPr>
              <a:t>128</a:t>
            </a:r>
            <a:r>
              <a:rPr lang="en-US" sz="1200" b="0" i="0" kern="1200" dirty="0" smtClean="0">
                <a:solidFill>
                  <a:schemeClr val="tx1"/>
                </a:solidFill>
                <a:effectLst/>
                <a:latin typeface="Times New Roman" pitchFamily="-1" charset="0"/>
                <a:ea typeface="+mn-ea"/>
                <a:cs typeface="+mn-cs"/>
              </a:rPr>
              <a:t>...127).</a:t>
            </a:r>
            <a:br>
              <a:rPr lang="en-US" sz="1200" b="0" i="0" kern="1200" dirty="0" smtClean="0">
                <a:solidFill>
                  <a:schemeClr val="tx1"/>
                </a:solidFill>
                <a:effectLst/>
                <a:latin typeface="Times New Roman" pitchFamily="-1" charset="0"/>
                <a:ea typeface="+mn-ea"/>
                <a:cs typeface="+mn-cs"/>
              </a:rPr>
            </a:br>
            <a:r>
              <a:rPr lang="en-US" sz="1200" b="1" i="0" kern="1200" dirty="0" smtClean="0">
                <a:solidFill>
                  <a:schemeClr val="tx1"/>
                </a:solidFill>
                <a:effectLst/>
                <a:latin typeface="Times New Roman" pitchFamily="-1" charset="0"/>
                <a:ea typeface="+mn-ea"/>
                <a:cs typeface="+mn-cs"/>
              </a:rPr>
              <a:t>Parity Flag (PF) </a:t>
            </a:r>
            <a:r>
              <a:rPr lang="en-US" sz="1200" b="0" i="0" kern="1200" dirty="0" smtClean="0">
                <a:solidFill>
                  <a:schemeClr val="tx1"/>
                </a:solidFill>
                <a:effectLst/>
                <a:latin typeface="Times New Roman" pitchFamily="-1" charset="0"/>
                <a:ea typeface="+mn-ea"/>
                <a:cs typeface="+mn-cs"/>
              </a:rPr>
              <a:t>- this flag is set to </a:t>
            </a:r>
            <a:r>
              <a:rPr lang="en-US" sz="1200" b="1" i="0" kern="1200" dirty="0" smtClean="0">
                <a:solidFill>
                  <a:schemeClr val="tx1"/>
                </a:solidFill>
                <a:effectLst/>
                <a:latin typeface="Times New Roman" pitchFamily="-1" charset="0"/>
                <a:ea typeface="+mn-ea"/>
                <a:cs typeface="+mn-cs"/>
              </a:rPr>
              <a:t>1 </a:t>
            </a:r>
            <a:r>
              <a:rPr lang="en-US" sz="1200" b="0" i="0" kern="1200" dirty="0" smtClean="0">
                <a:solidFill>
                  <a:schemeClr val="tx1"/>
                </a:solidFill>
                <a:effectLst/>
                <a:latin typeface="Times New Roman" pitchFamily="-1" charset="0"/>
                <a:ea typeface="+mn-ea"/>
                <a:cs typeface="+mn-cs"/>
              </a:rPr>
              <a:t>when there is even number of one bits in result, and to </a:t>
            </a:r>
            <a:r>
              <a:rPr lang="en-US" sz="1200" b="1" i="0" kern="1200" dirty="0" smtClean="0">
                <a:solidFill>
                  <a:schemeClr val="tx1"/>
                </a:solidFill>
                <a:effectLst/>
                <a:latin typeface="Times New Roman" pitchFamily="-1" charset="0"/>
                <a:ea typeface="+mn-ea"/>
                <a:cs typeface="+mn-cs"/>
              </a:rPr>
              <a:t>0 </a:t>
            </a:r>
            <a:r>
              <a:rPr lang="en-US" sz="1200" b="0" i="0" kern="1200" dirty="0" smtClean="0">
                <a:solidFill>
                  <a:schemeClr val="tx1"/>
                </a:solidFill>
                <a:effectLst/>
                <a:latin typeface="Times New Roman" pitchFamily="-1" charset="0"/>
                <a:ea typeface="+mn-ea"/>
                <a:cs typeface="+mn-cs"/>
              </a:rPr>
              <a:t>when there is odd number of one bits. Even if</a:t>
            </a:r>
            <a:br>
              <a:rPr lang="en-US" sz="1200" b="0" i="0" kern="1200" dirty="0" smtClean="0">
                <a:solidFill>
                  <a:schemeClr val="tx1"/>
                </a:solidFill>
                <a:effectLst/>
                <a:latin typeface="Times New Roman" pitchFamily="-1" charset="0"/>
                <a:ea typeface="+mn-ea"/>
                <a:cs typeface="+mn-cs"/>
              </a:rPr>
            </a:br>
            <a:r>
              <a:rPr lang="en-US" sz="1200" b="0" i="0" kern="1200" dirty="0" smtClean="0">
                <a:solidFill>
                  <a:schemeClr val="tx1"/>
                </a:solidFill>
                <a:effectLst/>
                <a:latin typeface="Times New Roman" pitchFamily="-1" charset="0"/>
                <a:ea typeface="+mn-ea"/>
                <a:cs typeface="+mn-cs"/>
              </a:rPr>
              <a:t>result is a word only 8 low bits are analyzed!</a:t>
            </a:r>
            <a:br>
              <a:rPr lang="en-US" sz="1200" b="0" i="0" kern="1200" dirty="0" smtClean="0">
                <a:solidFill>
                  <a:schemeClr val="tx1"/>
                </a:solidFill>
                <a:effectLst/>
                <a:latin typeface="Times New Roman" pitchFamily="-1" charset="0"/>
                <a:ea typeface="+mn-ea"/>
                <a:cs typeface="+mn-cs"/>
              </a:rPr>
            </a:br>
            <a:r>
              <a:rPr lang="en-US" sz="1200" b="1" i="0" kern="1200" dirty="0" smtClean="0">
                <a:solidFill>
                  <a:schemeClr val="tx1"/>
                </a:solidFill>
                <a:effectLst/>
                <a:latin typeface="Times New Roman" pitchFamily="-1" charset="0"/>
                <a:ea typeface="+mn-ea"/>
                <a:cs typeface="+mn-cs"/>
              </a:rPr>
              <a:t>Auxiliary Flag (AF) </a:t>
            </a:r>
            <a:r>
              <a:rPr lang="en-US" sz="1200" b="0" i="0" kern="1200" dirty="0" smtClean="0">
                <a:solidFill>
                  <a:schemeClr val="tx1"/>
                </a:solidFill>
                <a:effectLst/>
                <a:latin typeface="Times New Roman" pitchFamily="-1" charset="0"/>
                <a:ea typeface="+mn-ea"/>
                <a:cs typeface="+mn-cs"/>
              </a:rPr>
              <a:t>- set to </a:t>
            </a:r>
            <a:r>
              <a:rPr lang="en-US" sz="1200" b="1" i="0" kern="1200" dirty="0" smtClean="0">
                <a:solidFill>
                  <a:schemeClr val="tx1"/>
                </a:solidFill>
                <a:effectLst/>
                <a:latin typeface="Times New Roman" pitchFamily="-1" charset="0"/>
                <a:ea typeface="+mn-ea"/>
                <a:cs typeface="+mn-cs"/>
              </a:rPr>
              <a:t>1 </a:t>
            </a:r>
            <a:r>
              <a:rPr lang="en-US" sz="1200" b="0" i="0" kern="1200" dirty="0" smtClean="0">
                <a:solidFill>
                  <a:schemeClr val="tx1"/>
                </a:solidFill>
                <a:effectLst/>
                <a:latin typeface="Times New Roman" pitchFamily="-1" charset="0"/>
                <a:ea typeface="+mn-ea"/>
                <a:cs typeface="+mn-cs"/>
              </a:rPr>
              <a:t>when there is an </a:t>
            </a:r>
            <a:r>
              <a:rPr lang="en-US" sz="1200" b="1" i="0" kern="1200" dirty="0" smtClean="0">
                <a:solidFill>
                  <a:schemeClr val="tx1"/>
                </a:solidFill>
                <a:effectLst/>
                <a:latin typeface="Times New Roman" pitchFamily="-1" charset="0"/>
                <a:ea typeface="+mn-ea"/>
                <a:cs typeface="+mn-cs"/>
              </a:rPr>
              <a:t>unsigned overflow </a:t>
            </a:r>
            <a:r>
              <a:rPr lang="en-US" sz="1200" b="0" i="0" kern="1200" dirty="0" smtClean="0">
                <a:solidFill>
                  <a:schemeClr val="tx1"/>
                </a:solidFill>
                <a:effectLst/>
                <a:latin typeface="Times New Roman" pitchFamily="-1" charset="0"/>
                <a:ea typeface="+mn-ea"/>
                <a:cs typeface="+mn-cs"/>
              </a:rPr>
              <a:t>for low nibble (4 bits).</a:t>
            </a:r>
            <a:br>
              <a:rPr lang="en-US" sz="1200" b="0" i="0" kern="1200" dirty="0" smtClean="0">
                <a:solidFill>
                  <a:schemeClr val="tx1"/>
                </a:solidFill>
                <a:effectLst/>
                <a:latin typeface="Times New Roman" pitchFamily="-1" charset="0"/>
                <a:ea typeface="+mn-ea"/>
                <a:cs typeface="+mn-cs"/>
              </a:rPr>
            </a:br>
            <a:r>
              <a:rPr lang="en-US" sz="1200" b="1" i="0" kern="1200" dirty="0" smtClean="0">
                <a:solidFill>
                  <a:schemeClr val="tx1"/>
                </a:solidFill>
                <a:effectLst/>
                <a:latin typeface="Times New Roman" pitchFamily="-1" charset="0"/>
                <a:ea typeface="+mn-ea"/>
                <a:cs typeface="+mn-cs"/>
              </a:rPr>
              <a:t>Interrupt enable Flag (IF) </a:t>
            </a:r>
            <a:r>
              <a:rPr lang="en-US" sz="1200" b="0" i="0" kern="1200" dirty="0" smtClean="0">
                <a:solidFill>
                  <a:schemeClr val="tx1"/>
                </a:solidFill>
                <a:effectLst/>
                <a:latin typeface="Times New Roman" pitchFamily="-1" charset="0"/>
                <a:ea typeface="+mn-ea"/>
                <a:cs typeface="+mn-cs"/>
              </a:rPr>
              <a:t>- when this flag is set to </a:t>
            </a:r>
            <a:r>
              <a:rPr lang="en-US" sz="1200" b="1" i="0" kern="1200" dirty="0" smtClean="0">
                <a:solidFill>
                  <a:schemeClr val="tx1"/>
                </a:solidFill>
                <a:effectLst/>
                <a:latin typeface="Times New Roman" pitchFamily="-1" charset="0"/>
                <a:ea typeface="+mn-ea"/>
                <a:cs typeface="+mn-cs"/>
              </a:rPr>
              <a:t>1 </a:t>
            </a:r>
            <a:r>
              <a:rPr lang="en-US" sz="1200" b="0" i="0" kern="1200" dirty="0" smtClean="0">
                <a:solidFill>
                  <a:schemeClr val="tx1"/>
                </a:solidFill>
                <a:effectLst/>
                <a:latin typeface="Times New Roman" pitchFamily="-1" charset="0"/>
                <a:ea typeface="+mn-ea"/>
                <a:cs typeface="+mn-cs"/>
              </a:rPr>
              <a:t>CPU reacts to interrupts from external devices.</a:t>
            </a:r>
            <a:br>
              <a:rPr lang="en-US" sz="1200" b="0" i="0" kern="1200" dirty="0" smtClean="0">
                <a:solidFill>
                  <a:schemeClr val="tx1"/>
                </a:solidFill>
                <a:effectLst/>
                <a:latin typeface="Times New Roman" pitchFamily="-1" charset="0"/>
                <a:ea typeface="+mn-ea"/>
                <a:cs typeface="+mn-cs"/>
              </a:rPr>
            </a:br>
            <a:r>
              <a:rPr lang="en-US" sz="1200" b="1" i="0" kern="1200" dirty="0" smtClean="0">
                <a:solidFill>
                  <a:schemeClr val="tx1"/>
                </a:solidFill>
                <a:effectLst/>
                <a:latin typeface="Times New Roman" pitchFamily="-1" charset="0"/>
                <a:ea typeface="+mn-ea"/>
                <a:cs typeface="+mn-cs"/>
              </a:rPr>
              <a:t>Direction Flag (DF) </a:t>
            </a:r>
            <a:r>
              <a:rPr lang="en-US" sz="1200" b="0" i="0" kern="1200" dirty="0" smtClean="0">
                <a:solidFill>
                  <a:schemeClr val="tx1"/>
                </a:solidFill>
                <a:effectLst/>
                <a:latin typeface="Times New Roman" pitchFamily="-1" charset="0"/>
                <a:ea typeface="+mn-ea"/>
                <a:cs typeface="+mn-cs"/>
              </a:rPr>
              <a:t>- this flag is used by some instructions to process data chains, when this flag is set to </a:t>
            </a:r>
            <a:r>
              <a:rPr lang="en-US" sz="1200" b="1" i="0" kern="1200" dirty="0" smtClean="0">
                <a:solidFill>
                  <a:schemeClr val="tx1"/>
                </a:solidFill>
                <a:effectLst/>
                <a:latin typeface="Times New Roman" pitchFamily="-1" charset="0"/>
                <a:ea typeface="+mn-ea"/>
                <a:cs typeface="+mn-cs"/>
              </a:rPr>
              <a:t>0 </a:t>
            </a:r>
            <a:r>
              <a:rPr lang="en-US" sz="1200" b="0" i="0" kern="1200" dirty="0" smtClean="0">
                <a:solidFill>
                  <a:schemeClr val="tx1"/>
                </a:solidFill>
                <a:effectLst/>
                <a:latin typeface="Times New Roman" pitchFamily="-1" charset="0"/>
                <a:ea typeface="+mn-ea"/>
                <a:cs typeface="+mn-cs"/>
              </a:rPr>
              <a:t>- the processing is done forward,</a:t>
            </a:r>
            <a:br>
              <a:rPr lang="en-US" sz="1200" b="0" i="0" kern="1200" dirty="0" smtClean="0">
                <a:solidFill>
                  <a:schemeClr val="tx1"/>
                </a:solidFill>
                <a:effectLst/>
                <a:latin typeface="Times New Roman" pitchFamily="-1" charset="0"/>
                <a:ea typeface="+mn-ea"/>
                <a:cs typeface="+mn-cs"/>
              </a:rPr>
            </a:br>
            <a:r>
              <a:rPr lang="en-US" sz="1200" b="0" i="0" kern="1200" dirty="0" smtClean="0">
                <a:solidFill>
                  <a:schemeClr val="tx1"/>
                </a:solidFill>
                <a:effectLst/>
                <a:latin typeface="Times New Roman" pitchFamily="-1" charset="0"/>
                <a:ea typeface="+mn-ea"/>
                <a:cs typeface="+mn-cs"/>
              </a:rPr>
              <a:t>when this flag is set to </a:t>
            </a:r>
            <a:r>
              <a:rPr lang="en-US" sz="1200" b="1" i="0" kern="1200" dirty="0" smtClean="0">
                <a:solidFill>
                  <a:schemeClr val="tx1"/>
                </a:solidFill>
                <a:effectLst/>
                <a:latin typeface="Times New Roman" pitchFamily="-1" charset="0"/>
                <a:ea typeface="+mn-ea"/>
                <a:cs typeface="+mn-cs"/>
              </a:rPr>
              <a:t>1 </a:t>
            </a:r>
            <a:r>
              <a:rPr lang="en-US" sz="1200" b="0" i="0" kern="1200" dirty="0" smtClean="0">
                <a:solidFill>
                  <a:schemeClr val="tx1"/>
                </a:solidFill>
                <a:effectLst/>
                <a:latin typeface="Times New Roman" pitchFamily="-1" charset="0"/>
                <a:ea typeface="+mn-ea"/>
                <a:cs typeface="+mn-cs"/>
              </a:rPr>
              <a:t>the processing is done backward.</a:t>
            </a:r>
            <a:r>
              <a:rPr lang="en-US" dirty="0" smtClean="0"/>
              <a:t> </a:t>
            </a:r>
            <a:br>
              <a:rPr lang="en-US" dirty="0" smtClean="0"/>
            </a:br>
            <a:endParaRPr lang="en-US" dirty="0"/>
          </a:p>
        </p:txBody>
      </p:sp>
    </p:spTree>
    <p:extLst>
      <p:ext uri="{BB962C8B-B14F-4D97-AF65-F5344CB8AC3E}">
        <p14:creationId xmlns:p14="http://schemas.microsoft.com/office/powerpoint/2010/main" val="1193654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Times New Roman" pitchFamily="-1" charset="0"/>
                <a:ea typeface="+mn-ea"/>
                <a:cs typeface="+mn-cs"/>
              </a:rPr>
              <a:t> </a:t>
            </a:r>
            <a:r>
              <a:rPr lang="en-US" sz="1200" b="1" i="0" kern="1200" smtClean="0">
                <a:solidFill>
                  <a:schemeClr val="tx1"/>
                </a:solidFill>
                <a:effectLst/>
                <a:latin typeface="Times New Roman" pitchFamily="-1" charset="0"/>
                <a:ea typeface="+mn-ea"/>
                <a:cs typeface="+mn-cs"/>
              </a:rPr>
              <a:t>CMP </a:t>
            </a:r>
            <a:r>
              <a:rPr lang="en-US" sz="1200" b="0" i="0" kern="1200" smtClean="0">
                <a:solidFill>
                  <a:schemeClr val="tx1"/>
                </a:solidFill>
                <a:effectLst/>
                <a:latin typeface="Times New Roman" pitchFamily="-1" charset="0"/>
                <a:ea typeface="+mn-ea"/>
                <a:cs typeface="+mn-cs"/>
              </a:rPr>
              <a:t>- Subtract second operand from first </a:t>
            </a:r>
            <a:r>
              <a:rPr lang="en-US" sz="1200" b="1" i="0" kern="1200" smtClean="0">
                <a:solidFill>
                  <a:schemeClr val="tx1"/>
                </a:solidFill>
                <a:effectLst/>
                <a:latin typeface="Times New Roman" pitchFamily="-1" charset="0"/>
                <a:ea typeface="+mn-ea"/>
                <a:cs typeface="+mn-cs"/>
              </a:rPr>
              <a:t>for flags only</a:t>
            </a:r>
            <a:r>
              <a:rPr lang="en-US" sz="1200" b="0" i="0" kern="1200" smtClean="0">
                <a:solidFill>
                  <a:schemeClr val="tx1"/>
                </a:solidFill>
                <a:effectLst/>
                <a:latin typeface="Times New Roman" pitchFamily="-1" charset="0"/>
                <a:ea typeface="+mn-ea"/>
                <a:cs typeface="+mn-cs"/>
              </a:rPr>
              <a:t>.</a:t>
            </a:r>
            <a:br>
              <a:rPr lang="en-US" sz="1200" b="0" i="0" kern="1200" smtClean="0">
                <a:solidFill>
                  <a:schemeClr val="tx1"/>
                </a:solidFill>
                <a:effectLst/>
                <a:latin typeface="Times New Roman" pitchFamily="-1" charset="0"/>
                <a:ea typeface="+mn-ea"/>
                <a:cs typeface="+mn-cs"/>
              </a:rPr>
            </a:br>
            <a:r>
              <a:rPr lang="en-US" sz="1200" b="0" i="0" kern="1200" smtClean="0">
                <a:solidFill>
                  <a:schemeClr val="tx1"/>
                </a:solidFill>
                <a:effectLst/>
                <a:latin typeface="Times New Roman" pitchFamily="-1" charset="0"/>
                <a:ea typeface="+mn-ea"/>
                <a:cs typeface="+mn-cs"/>
              </a:rPr>
              <a:t> </a:t>
            </a:r>
            <a:r>
              <a:rPr lang="en-US" sz="1200" b="1" i="0" kern="1200" smtClean="0">
                <a:solidFill>
                  <a:schemeClr val="tx1"/>
                </a:solidFill>
                <a:effectLst/>
                <a:latin typeface="Times New Roman" pitchFamily="-1" charset="0"/>
                <a:ea typeface="+mn-ea"/>
                <a:cs typeface="+mn-cs"/>
              </a:rPr>
              <a:t>AND </a:t>
            </a:r>
            <a:r>
              <a:rPr lang="en-US" sz="1200" b="0" i="0" kern="1200" smtClean="0">
                <a:solidFill>
                  <a:schemeClr val="tx1"/>
                </a:solidFill>
                <a:effectLst/>
                <a:latin typeface="Times New Roman" pitchFamily="-1" charset="0"/>
                <a:ea typeface="+mn-ea"/>
                <a:cs typeface="+mn-cs"/>
              </a:rPr>
              <a:t>- Logical AND between all bits of two operands. These rules apply:</a:t>
            </a:r>
            <a:br>
              <a:rPr lang="en-US" sz="1200" b="0" i="0" kern="1200" smtClean="0">
                <a:solidFill>
                  <a:schemeClr val="tx1"/>
                </a:solidFill>
                <a:effectLst/>
                <a:latin typeface="Times New Roman" pitchFamily="-1" charset="0"/>
                <a:ea typeface="+mn-ea"/>
                <a:cs typeface="+mn-cs"/>
              </a:rPr>
            </a:br>
            <a:r>
              <a:rPr lang="en-US" sz="1200" b="0" i="0" kern="1200" smtClean="0">
                <a:solidFill>
                  <a:schemeClr val="tx1"/>
                </a:solidFill>
                <a:effectLst/>
                <a:latin typeface="Times New Roman" pitchFamily="-1" charset="0"/>
                <a:ea typeface="+mn-ea"/>
                <a:cs typeface="+mn-cs"/>
              </a:rPr>
              <a:t>1 AND 1 = 1</a:t>
            </a:r>
            <a:br>
              <a:rPr lang="en-US" sz="1200" b="0" i="0" kern="1200" smtClean="0">
                <a:solidFill>
                  <a:schemeClr val="tx1"/>
                </a:solidFill>
                <a:effectLst/>
                <a:latin typeface="Times New Roman" pitchFamily="-1" charset="0"/>
                <a:ea typeface="+mn-ea"/>
                <a:cs typeface="+mn-cs"/>
              </a:rPr>
            </a:br>
            <a:r>
              <a:rPr lang="en-US" sz="1200" b="0" i="0" kern="1200" smtClean="0">
                <a:solidFill>
                  <a:schemeClr val="tx1"/>
                </a:solidFill>
                <a:effectLst/>
                <a:latin typeface="Times New Roman" pitchFamily="-1" charset="0"/>
                <a:ea typeface="+mn-ea"/>
                <a:cs typeface="+mn-cs"/>
              </a:rPr>
              <a:t>1 AND 0 = 0</a:t>
            </a:r>
            <a:br>
              <a:rPr lang="en-US" sz="1200" b="0" i="0" kern="1200" smtClean="0">
                <a:solidFill>
                  <a:schemeClr val="tx1"/>
                </a:solidFill>
                <a:effectLst/>
                <a:latin typeface="Times New Roman" pitchFamily="-1" charset="0"/>
                <a:ea typeface="+mn-ea"/>
                <a:cs typeface="+mn-cs"/>
              </a:rPr>
            </a:br>
            <a:r>
              <a:rPr lang="en-US" sz="1200" b="0" i="0" kern="1200" smtClean="0">
                <a:solidFill>
                  <a:schemeClr val="tx1"/>
                </a:solidFill>
                <a:effectLst/>
                <a:latin typeface="Times New Roman" pitchFamily="-1" charset="0"/>
                <a:ea typeface="+mn-ea"/>
                <a:cs typeface="+mn-cs"/>
              </a:rPr>
              <a:t>0 AND 1 = 0</a:t>
            </a:r>
            <a:br>
              <a:rPr lang="en-US" sz="1200" b="0" i="0" kern="1200" smtClean="0">
                <a:solidFill>
                  <a:schemeClr val="tx1"/>
                </a:solidFill>
                <a:effectLst/>
                <a:latin typeface="Times New Roman" pitchFamily="-1" charset="0"/>
                <a:ea typeface="+mn-ea"/>
                <a:cs typeface="+mn-cs"/>
              </a:rPr>
            </a:br>
            <a:r>
              <a:rPr lang="en-US" sz="1200" b="0" i="0" kern="1200" smtClean="0">
                <a:solidFill>
                  <a:schemeClr val="tx1"/>
                </a:solidFill>
                <a:effectLst/>
                <a:latin typeface="Times New Roman" pitchFamily="-1" charset="0"/>
                <a:ea typeface="+mn-ea"/>
                <a:cs typeface="+mn-cs"/>
              </a:rPr>
              <a:t>0 AND 0 = 0</a:t>
            </a:r>
            <a:br>
              <a:rPr lang="en-US" sz="1200" b="0" i="0" kern="1200" smtClean="0">
                <a:solidFill>
                  <a:schemeClr val="tx1"/>
                </a:solidFill>
                <a:effectLst/>
                <a:latin typeface="Times New Roman" pitchFamily="-1" charset="0"/>
                <a:ea typeface="+mn-ea"/>
                <a:cs typeface="+mn-cs"/>
              </a:rPr>
            </a:br>
            <a:r>
              <a:rPr lang="en-US" sz="1200" b="0" i="0" kern="1200" smtClean="0">
                <a:solidFill>
                  <a:schemeClr val="tx1"/>
                </a:solidFill>
                <a:effectLst/>
                <a:latin typeface="Times New Roman" pitchFamily="-1" charset="0"/>
                <a:ea typeface="+mn-ea"/>
                <a:cs typeface="+mn-cs"/>
              </a:rPr>
              <a:t>As you see we get </a:t>
            </a:r>
            <a:r>
              <a:rPr lang="en-US" sz="1200" b="1" i="0" kern="1200" smtClean="0">
                <a:solidFill>
                  <a:schemeClr val="tx1"/>
                </a:solidFill>
                <a:effectLst/>
                <a:latin typeface="Times New Roman" pitchFamily="-1" charset="0"/>
                <a:ea typeface="+mn-ea"/>
                <a:cs typeface="+mn-cs"/>
              </a:rPr>
              <a:t>1 </a:t>
            </a:r>
            <a:r>
              <a:rPr lang="en-US" sz="1200" b="0" i="0" kern="1200" smtClean="0">
                <a:solidFill>
                  <a:schemeClr val="tx1"/>
                </a:solidFill>
                <a:effectLst/>
                <a:latin typeface="Times New Roman" pitchFamily="-1" charset="0"/>
                <a:ea typeface="+mn-ea"/>
                <a:cs typeface="+mn-cs"/>
              </a:rPr>
              <a:t>only when both bits are </a:t>
            </a:r>
            <a:r>
              <a:rPr lang="en-US" sz="1200" b="1" i="0" kern="1200" smtClean="0">
                <a:solidFill>
                  <a:schemeClr val="tx1"/>
                </a:solidFill>
                <a:effectLst/>
                <a:latin typeface="Times New Roman" pitchFamily="-1" charset="0"/>
                <a:ea typeface="+mn-ea"/>
                <a:cs typeface="+mn-cs"/>
              </a:rPr>
              <a:t>1</a:t>
            </a:r>
            <a:r>
              <a:rPr lang="en-US" sz="1200" b="0" i="0" kern="1200" smtClean="0">
                <a:solidFill>
                  <a:schemeClr val="tx1"/>
                </a:solidFill>
                <a:effectLst/>
                <a:latin typeface="Times New Roman" pitchFamily="-1" charset="0"/>
                <a:ea typeface="+mn-ea"/>
                <a:cs typeface="+mn-cs"/>
              </a:rPr>
              <a:t>.</a:t>
            </a:r>
            <a:r>
              <a:rPr lang="en-US" smtClean="0"/>
              <a:t> </a:t>
            </a:r>
            <a:br>
              <a:rPr lang="en-US" smtClean="0"/>
            </a:br>
            <a:r>
              <a:rPr lang="en-US" sz="1200" b="0" i="0" kern="1200" smtClean="0">
                <a:solidFill>
                  <a:schemeClr val="tx1"/>
                </a:solidFill>
                <a:effectLst/>
                <a:latin typeface="Times New Roman" pitchFamily="-1" charset="0"/>
                <a:ea typeface="+mn-ea"/>
                <a:cs typeface="+mn-cs"/>
              </a:rPr>
              <a:t> </a:t>
            </a:r>
            <a:r>
              <a:rPr lang="en-US" sz="1200" b="1" i="0" kern="1200" smtClean="0">
                <a:solidFill>
                  <a:schemeClr val="tx1"/>
                </a:solidFill>
                <a:effectLst/>
                <a:latin typeface="Times New Roman" pitchFamily="-1" charset="0"/>
                <a:ea typeface="+mn-ea"/>
                <a:cs typeface="+mn-cs"/>
              </a:rPr>
              <a:t>TEST </a:t>
            </a:r>
            <a:r>
              <a:rPr lang="en-US" sz="1200" b="0" i="0" kern="1200" smtClean="0">
                <a:solidFill>
                  <a:schemeClr val="tx1"/>
                </a:solidFill>
                <a:effectLst/>
                <a:latin typeface="Times New Roman" pitchFamily="-1" charset="0"/>
                <a:ea typeface="+mn-ea"/>
                <a:cs typeface="+mn-cs"/>
              </a:rPr>
              <a:t>- The same as </a:t>
            </a:r>
            <a:r>
              <a:rPr lang="en-US" sz="1200" b="1" i="0" kern="1200" smtClean="0">
                <a:solidFill>
                  <a:schemeClr val="tx1"/>
                </a:solidFill>
                <a:effectLst/>
                <a:latin typeface="Times New Roman" pitchFamily="-1" charset="0"/>
                <a:ea typeface="+mn-ea"/>
                <a:cs typeface="+mn-cs"/>
              </a:rPr>
              <a:t>AND </a:t>
            </a:r>
            <a:r>
              <a:rPr lang="en-US" sz="1200" b="0" i="0" kern="1200" smtClean="0">
                <a:solidFill>
                  <a:schemeClr val="tx1"/>
                </a:solidFill>
                <a:effectLst/>
                <a:latin typeface="Times New Roman" pitchFamily="-1" charset="0"/>
                <a:ea typeface="+mn-ea"/>
                <a:cs typeface="+mn-cs"/>
              </a:rPr>
              <a:t>but </a:t>
            </a:r>
            <a:r>
              <a:rPr lang="en-US" sz="1200" b="1" i="0" kern="1200" smtClean="0">
                <a:solidFill>
                  <a:schemeClr val="tx1"/>
                </a:solidFill>
                <a:effectLst/>
                <a:latin typeface="Times New Roman" pitchFamily="-1" charset="0"/>
                <a:ea typeface="+mn-ea"/>
                <a:cs typeface="+mn-cs"/>
              </a:rPr>
              <a:t>for flags only</a:t>
            </a:r>
            <a:r>
              <a:rPr lang="en-US" sz="1200" b="0" i="0" kern="1200" smtClean="0">
                <a:solidFill>
                  <a:schemeClr val="tx1"/>
                </a:solidFill>
                <a:effectLst/>
                <a:latin typeface="Times New Roman" pitchFamily="-1" charset="0"/>
                <a:ea typeface="+mn-ea"/>
                <a:cs typeface="+mn-cs"/>
              </a:rPr>
              <a:t>.</a:t>
            </a:r>
            <a:r>
              <a:rPr lang="en-US" smtClean="0"/>
              <a:t> </a:t>
            </a:r>
            <a:br>
              <a:rPr lang="en-US" smtClean="0"/>
            </a:br>
            <a:endParaRPr lang="en-US" sz="1200" b="0" i="0" kern="1200" smtClean="0">
              <a:solidFill>
                <a:schemeClr val="tx1"/>
              </a:solidFill>
              <a:effectLst/>
              <a:latin typeface="Times New Roman" pitchFamily="-1" charset="0"/>
              <a:ea typeface="+mn-ea"/>
              <a:cs typeface="+mn-cs"/>
            </a:endParaRPr>
          </a:p>
          <a:p>
            <a:endParaRPr lang="en-US" sz="1200" b="0" i="0" kern="1200" smtClean="0">
              <a:solidFill>
                <a:schemeClr val="tx1"/>
              </a:solidFill>
              <a:effectLst/>
              <a:latin typeface="Times New Roman" pitchFamily="-1" charset="0"/>
              <a:ea typeface="+mn-ea"/>
              <a:cs typeface="+mn-cs"/>
            </a:endParaRPr>
          </a:p>
          <a:p>
            <a:endParaRPr lang="en-US" sz="1200" b="0" i="0" kern="1200" dirty="0" smtClean="0">
              <a:solidFill>
                <a:schemeClr val="tx1"/>
              </a:solidFill>
              <a:effectLst/>
              <a:latin typeface="Times New Roman" pitchFamily="-1" charset="0"/>
              <a:ea typeface="+mn-ea"/>
              <a:cs typeface="+mn-cs"/>
            </a:endParaRPr>
          </a:p>
          <a:p>
            <a:r>
              <a:rPr lang="en-US" sz="1200" b="0" i="0" kern="1200" dirty="0" err="1" smtClean="0">
                <a:solidFill>
                  <a:schemeClr val="tx1"/>
                </a:solidFill>
                <a:effectLst/>
                <a:latin typeface="Times New Roman" pitchFamily="-1" charset="0"/>
                <a:ea typeface="+mn-ea"/>
                <a:cs typeface="+mn-cs"/>
              </a:rPr>
              <a:t>mov</a:t>
            </a:r>
            <a:r>
              <a:rPr lang="en-US" sz="1200" b="0" i="0" kern="1200" dirty="0" smtClean="0">
                <a:solidFill>
                  <a:schemeClr val="tx1"/>
                </a:solidFill>
                <a:effectLst/>
                <a:latin typeface="Times New Roman" pitchFamily="-1" charset="0"/>
                <a:ea typeface="+mn-ea"/>
                <a:cs typeface="+mn-cs"/>
              </a:rPr>
              <a:t> ax, 0</a:t>
            </a:r>
          </a:p>
          <a:p>
            <a:r>
              <a:rPr lang="en-US" sz="1200" b="0" i="0" kern="1200" dirty="0" err="1" smtClean="0">
                <a:solidFill>
                  <a:schemeClr val="tx1"/>
                </a:solidFill>
                <a:effectLst/>
                <a:latin typeface="Times New Roman" pitchFamily="-1" charset="0"/>
                <a:ea typeface="+mn-ea"/>
                <a:cs typeface="+mn-cs"/>
              </a:rPr>
              <a:t>mov</a:t>
            </a:r>
            <a:r>
              <a:rPr lang="en-US" sz="1200" b="0" i="0" kern="1200" dirty="0" smtClean="0">
                <a:solidFill>
                  <a:schemeClr val="tx1"/>
                </a:solidFill>
                <a:effectLst/>
                <a:latin typeface="Times New Roman" pitchFamily="-1" charset="0"/>
                <a:ea typeface="+mn-ea"/>
                <a:cs typeface="+mn-cs"/>
              </a:rPr>
              <a:t> </a:t>
            </a:r>
            <a:r>
              <a:rPr lang="en-US" sz="1200" b="0" i="0" kern="1200" dirty="0" err="1" smtClean="0">
                <a:solidFill>
                  <a:schemeClr val="tx1"/>
                </a:solidFill>
                <a:effectLst/>
                <a:latin typeface="Times New Roman" pitchFamily="-1" charset="0"/>
                <a:ea typeface="+mn-ea"/>
                <a:cs typeface="+mn-cs"/>
              </a:rPr>
              <a:t>bx</a:t>
            </a:r>
            <a:r>
              <a:rPr lang="en-US" sz="1200" b="0" i="0" kern="1200" dirty="0" smtClean="0">
                <a:solidFill>
                  <a:schemeClr val="tx1"/>
                </a:solidFill>
                <a:effectLst/>
                <a:latin typeface="Times New Roman" pitchFamily="-1" charset="0"/>
                <a:ea typeface="+mn-ea"/>
                <a:cs typeface="+mn-cs"/>
              </a:rPr>
              <a:t>, 1</a:t>
            </a:r>
          </a:p>
          <a:p>
            <a:r>
              <a:rPr lang="en-US" sz="1200" b="0" i="0" kern="1200" dirty="0" err="1" smtClean="0">
                <a:solidFill>
                  <a:schemeClr val="tx1"/>
                </a:solidFill>
                <a:effectLst/>
                <a:latin typeface="Times New Roman" pitchFamily="-1" charset="0"/>
                <a:ea typeface="+mn-ea"/>
                <a:cs typeface="+mn-cs"/>
              </a:rPr>
              <a:t>mov</a:t>
            </a:r>
            <a:r>
              <a:rPr lang="en-US" sz="1200" b="0" i="0" kern="1200" dirty="0" smtClean="0">
                <a:solidFill>
                  <a:schemeClr val="tx1"/>
                </a:solidFill>
                <a:effectLst/>
                <a:latin typeface="Times New Roman" pitchFamily="-1" charset="0"/>
                <a:ea typeface="+mn-ea"/>
                <a:cs typeface="+mn-cs"/>
              </a:rPr>
              <a:t> cx, 3</a:t>
            </a:r>
          </a:p>
          <a:p>
            <a:r>
              <a:rPr lang="en-US" sz="1200" b="0" i="0" kern="1200" dirty="0" smtClean="0">
                <a:solidFill>
                  <a:schemeClr val="tx1"/>
                </a:solidFill>
                <a:effectLst/>
                <a:latin typeface="Times New Roman" pitchFamily="-1" charset="0"/>
                <a:ea typeface="+mn-ea"/>
                <a:cs typeface="+mn-cs"/>
              </a:rPr>
              <a:t>test ax, </a:t>
            </a:r>
            <a:r>
              <a:rPr lang="en-US" sz="1200" b="0" i="0" kern="1200" dirty="0" err="1" smtClean="0">
                <a:solidFill>
                  <a:schemeClr val="tx1"/>
                </a:solidFill>
                <a:effectLst/>
                <a:latin typeface="Times New Roman" pitchFamily="-1" charset="0"/>
                <a:ea typeface="+mn-ea"/>
                <a:cs typeface="+mn-cs"/>
              </a:rPr>
              <a:t>bx</a:t>
            </a:r>
            <a:r>
              <a:rPr lang="en-US" sz="1200" b="0" i="0" kern="1200" dirty="0" smtClean="0">
                <a:solidFill>
                  <a:schemeClr val="tx1"/>
                </a:solidFill>
                <a:effectLst/>
                <a:latin typeface="Times New Roman" pitchFamily="-1" charset="0"/>
                <a:ea typeface="+mn-ea"/>
                <a:cs typeface="+mn-cs"/>
              </a:rPr>
              <a:t> </a:t>
            </a:r>
          </a:p>
          <a:p>
            <a:r>
              <a:rPr lang="en-US" sz="1200" b="0" i="0" kern="1200" dirty="0" smtClean="0">
                <a:solidFill>
                  <a:schemeClr val="tx1"/>
                </a:solidFill>
                <a:effectLst/>
                <a:latin typeface="Times New Roman" pitchFamily="-1" charset="0"/>
                <a:ea typeface="+mn-ea"/>
                <a:cs typeface="+mn-cs"/>
              </a:rPr>
              <a:t>test </a:t>
            </a:r>
            <a:r>
              <a:rPr lang="en-US" sz="1200" b="0" i="0" kern="1200" dirty="0" err="1" smtClean="0">
                <a:solidFill>
                  <a:schemeClr val="tx1"/>
                </a:solidFill>
                <a:effectLst/>
                <a:latin typeface="Times New Roman" pitchFamily="-1" charset="0"/>
                <a:ea typeface="+mn-ea"/>
                <a:cs typeface="+mn-cs"/>
              </a:rPr>
              <a:t>bx</a:t>
            </a:r>
            <a:r>
              <a:rPr lang="en-US" sz="1200" b="0" i="0" kern="1200" dirty="0" smtClean="0">
                <a:solidFill>
                  <a:schemeClr val="tx1"/>
                </a:solidFill>
                <a:effectLst/>
                <a:latin typeface="Times New Roman" pitchFamily="-1" charset="0"/>
                <a:ea typeface="+mn-ea"/>
                <a:cs typeface="+mn-cs"/>
              </a:rPr>
              <a:t>, cx</a:t>
            </a:r>
          </a:p>
          <a:p>
            <a:r>
              <a:rPr lang="en-US" sz="1200" b="0" i="0" kern="1200" dirty="0" smtClean="0">
                <a:solidFill>
                  <a:schemeClr val="tx1"/>
                </a:solidFill>
                <a:effectLst/>
                <a:latin typeface="Times New Roman" pitchFamily="-1" charset="0"/>
                <a:ea typeface="+mn-ea"/>
                <a:cs typeface="+mn-cs"/>
              </a:rPr>
              <a:t>test cx, cx</a:t>
            </a:r>
          </a:p>
          <a:p>
            <a:r>
              <a:rPr lang="en-US" sz="1200" b="0" i="0" kern="1200" dirty="0" err="1" smtClean="0">
                <a:solidFill>
                  <a:schemeClr val="tx1"/>
                </a:solidFill>
                <a:effectLst/>
                <a:latin typeface="Times New Roman" pitchFamily="-1" charset="0"/>
                <a:ea typeface="+mn-ea"/>
                <a:cs typeface="+mn-cs"/>
              </a:rPr>
              <a:t>mov</a:t>
            </a:r>
            <a:r>
              <a:rPr lang="en-US" sz="1200" b="0" i="0" kern="1200" dirty="0" smtClean="0">
                <a:solidFill>
                  <a:schemeClr val="tx1"/>
                </a:solidFill>
                <a:effectLst/>
                <a:latin typeface="Times New Roman" pitchFamily="-1" charset="0"/>
                <a:ea typeface="+mn-ea"/>
                <a:cs typeface="+mn-cs"/>
              </a:rPr>
              <a:t> ah, 0</a:t>
            </a:r>
          </a:p>
          <a:p>
            <a:r>
              <a:rPr lang="en-US" sz="1200" b="0" i="0" kern="1200" err="1" smtClean="0">
                <a:solidFill>
                  <a:schemeClr val="tx1"/>
                </a:solidFill>
                <a:effectLst/>
                <a:latin typeface="Times New Roman" pitchFamily="-1" charset="0"/>
                <a:ea typeface="+mn-ea"/>
                <a:cs typeface="+mn-cs"/>
              </a:rPr>
              <a:t>int</a:t>
            </a:r>
            <a:r>
              <a:rPr lang="en-US" sz="1200" b="0" i="0" kern="1200" smtClean="0">
                <a:solidFill>
                  <a:schemeClr val="tx1"/>
                </a:solidFill>
                <a:effectLst/>
                <a:latin typeface="Times New Roman" pitchFamily="-1" charset="0"/>
                <a:ea typeface="+mn-ea"/>
                <a:cs typeface="+mn-cs"/>
              </a:rPr>
              <a:t> 16h</a:t>
            </a:r>
          </a:p>
          <a:p>
            <a:endParaRPr lang="en-US" sz="1200" b="0" i="0" kern="1200" smtClean="0">
              <a:solidFill>
                <a:schemeClr val="tx1"/>
              </a:solidFill>
              <a:effectLst/>
              <a:latin typeface="Times New Roman" pitchFamily="-1" charset="0"/>
              <a:ea typeface="+mn-ea"/>
              <a:cs typeface="+mn-cs"/>
            </a:endParaRPr>
          </a:p>
          <a:p>
            <a:endParaRPr lang="en-US" sz="1200" b="0" i="0" kern="1200" smtClean="0">
              <a:solidFill>
                <a:schemeClr val="tx1"/>
              </a:solidFill>
              <a:effectLst/>
              <a:latin typeface="Times New Roman" pitchFamily="-1" charset="0"/>
              <a:ea typeface="+mn-ea"/>
              <a:cs typeface="+mn-cs"/>
            </a:endParaRPr>
          </a:p>
          <a:p>
            <a:r>
              <a:rPr lang="en-US" sz="1200" b="0" i="0" kern="1200" dirty="0" smtClean="0">
                <a:solidFill>
                  <a:schemeClr val="tx1"/>
                </a:solidFill>
                <a:effectLst/>
                <a:latin typeface="Times New Roman" pitchFamily="-1" charset="0"/>
                <a:ea typeface="+mn-ea"/>
                <a:cs typeface="+mn-cs"/>
              </a:rPr>
              <a:t/>
            </a:r>
            <a:br>
              <a:rPr lang="en-US" sz="1200" b="0" i="0" kern="1200" dirty="0" smtClean="0">
                <a:solidFill>
                  <a:schemeClr val="tx1"/>
                </a:solidFill>
                <a:effectLst/>
                <a:latin typeface="Times New Roman" pitchFamily="-1" charset="0"/>
                <a:ea typeface="+mn-ea"/>
                <a:cs typeface="+mn-cs"/>
              </a:rPr>
            </a:br>
            <a:r>
              <a:rPr lang="en-US" dirty="0" smtClean="0"/>
              <a:t/>
            </a:r>
            <a:br>
              <a:rPr lang="en-US" dirty="0" smtClean="0"/>
            </a:br>
            <a:endParaRPr lang="en-US" dirty="0"/>
          </a:p>
        </p:txBody>
      </p:sp>
    </p:spTree>
    <p:extLst>
      <p:ext uri="{BB962C8B-B14F-4D97-AF65-F5344CB8AC3E}">
        <p14:creationId xmlns:p14="http://schemas.microsoft.com/office/powerpoint/2010/main" val="2079496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err="1" smtClean="0"/>
              <a:t>mov</a:t>
            </a:r>
            <a:r>
              <a:rPr lang="en-US" dirty="0" smtClean="0"/>
              <a:t> ax, 8  </a:t>
            </a:r>
          </a:p>
          <a:p>
            <a:r>
              <a:rPr lang="en-US" dirty="0" err="1" smtClean="0"/>
              <a:t>mov</a:t>
            </a:r>
            <a:r>
              <a:rPr lang="en-US" dirty="0" smtClean="0"/>
              <a:t> </a:t>
            </a:r>
            <a:r>
              <a:rPr lang="en-US" dirty="0" err="1" smtClean="0"/>
              <a:t>bx</a:t>
            </a:r>
            <a:r>
              <a:rPr lang="en-US" dirty="0" smtClean="0"/>
              <a:t>, 3 </a:t>
            </a:r>
          </a:p>
          <a:p>
            <a:r>
              <a:rPr lang="en-US" dirty="0" smtClean="0"/>
              <a:t>div </a:t>
            </a:r>
            <a:r>
              <a:rPr lang="en-US" dirty="0" err="1" smtClean="0"/>
              <a:t>bl</a:t>
            </a:r>
            <a:endParaRPr lang="en-US" dirty="0" smtClean="0"/>
          </a:p>
          <a:p>
            <a:r>
              <a:rPr lang="en-US" dirty="0" smtClean="0"/>
              <a:t>div </a:t>
            </a:r>
            <a:r>
              <a:rPr lang="en-US" dirty="0" err="1" smtClean="0"/>
              <a:t>bx</a:t>
            </a:r>
            <a:r>
              <a:rPr lang="en-US" dirty="0" smtClean="0"/>
              <a:t>   </a:t>
            </a:r>
          </a:p>
          <a:p>
            <a:endParaRPr lang="en-US" dirty="0" smtClean="0"/>
          </a:p>
          <a:p>
            <a:r>
              <a:rPr lang="en-US" dirty="0" err="1" smtClean="0"/>
              <a:t>mov</a:t>
            </a:r>
            <a:r>
              <a:rPr lang="en-US" dirty="0" smtClean="0"/>
              <a:t> ax, 8 </a:t>
            </a:r>
          </a:p>
          <a:p>
            <a:r>
              <a:rPr lang="en-US" dirty="0" err="1" smtClean="0"/>
              <a:t>mov</a:t>
            </a:r>
            <a:r>
              <a:rPr lang="en-US" dirty="0" smtClean="0"/>
              <a:t> </a:t>
            </a:r>
            <a:r>
              <a:rPr lang="en-US" dirty="0" err="1" smtClean="0"/>
              <a:t>bx</a:t>
            </a:r>
            <a:r>
              <a:rPr lang="en-US" dirty="0" smtClean="0"/>
              <a:t>, -3</a:t>
            </a:r>
          </a:p>
          <a:p>
            <a:r>
              <a:rPr lang="en-US" dirty="0" err="1" smtClean="0"/>
              <a:t>idiv</a:t>
            </a:r>
            <a:r>
              <a:rPr lang="en-US" dirty="0" smtClean="0"/>
              <a:t> </a:t>
            </a:r>
            <a:r>
              <a:rPr lang="en-US" dirty="0" err="1" smtClean="0"/>
              <a:t>bl</a:t>
            </a:r>
            <a:r>
              <a:rPr lang="en-US" dirty="0" smtClean="0"/>
              <a:t>  </a:t>
            </a:r>
          </a:p>
          <a:p>
            <a:endParaRPr lang="en-US" dirty="0" smtClean="0"/>
          </a:p>
          <a:p>
            <a:r>
              <a:rPr lang="en-US" dirty="0" err="1" smtClean="0"/>
              <a:t>mov</a:t>
            </a:r>
            <a:r>
              <a:rPr lang="en-US" dirty="0" smtClean="0"/>
              <a:t> ax, -8 </a:t>
            </a:r>
          </a:p>
          <a:p>
            <a:r>
              <a:rPr lang="en-US" dirty="0" err="1" smtClean="0"/>
              <a:t>mov</a:t>
            </a:r>
            <a:r>
              <a:rPr lang="en-US" dirty="0" smtClean="0"/>
              <a:t> </a:t>
            </a:r>
            <a:r>
              <a:rPr lang="en-US" dirty="0" err="1" smtClean="0"/>
              <a:t>bx</a:t>
            </a:r>
            <a:r>
              <a:rPr lang="en-US" dirty="0" smtClean="0"/>
              <a:t>, 3</a:t>
            </a:r>
          </a:p>
          <a:p>
            <a:r>
              <a:rPr lang="en-US" dirty="0" err="1" smtClean="0"/>
              <a:t>idiv</a:t>
            </a:r>
            <a:r>
              <a:rPr lang="en-US" dirty="0" smtClean="0"/>
              <a:t> </a:t>
            </a:r>
            <a:r>
              <a:rPr lang="en-US" dirty="0" err="1" smtClean="0"/>
              <a:t>bl</a:t>
            </a:r>
            <a:r>
              <a:rPr lang="en-US" dirty="0" smtClean="0"/>
              <a:t>   </a:t>
            </a:r>
          </a:p>
          <a:p>
            <a:endParaRPr lang="en-US" dirty="0" smtClean="0"/>
          </a:p>
          <a:p>
            <a:r>
              <a:rPr lang="en-US" dirty="0" err="1" smtClean="0"/>
              <a:t>mov</a:t>
            </a:r>
            <a:r>
              <a:rPr lang="en-US" dirty="0" smtClean="0"/>
              <a:t> ax, 8 </a:t>
            </a:r>
          </a:p>
          <a:p>
            <a:r>
              <a:rPr lang="en-US" dirty="0" err="1" smtClean="0"/>
              <a:t>mov</a:t>
            </a:r>
            <a:r>
              <a:rPr lang="en-US" dirty="0" smtClean="0"/>
              <a:t> </a:t>
            </a:r>
            <a:r>
              <a:rPr lang="en-US" dirty="0" err="1" smtClean="0"/>
              <a:t>bx</a:t>
            </a:r>
            <a:r>
              <a:rPr lang="en-US" dirty="0" smtClean="0"/>
              <a:t>, -3</a:t>
            </a:r>
          </a:p>
          <a:p>
            <a:r>
              <a:rPr lang="en-US" dirty="0" smtClean="0"/>
              <a:t>div </a:t>
            </a:r>
            <a:r>
              <a:rPr lang="en-US" dirty="0" err="1" smtClean="0"/>
              <a:t>bl</a:t>
            </a:r>
            <a:endParaRPr lang="en-US" dirty="0"/>
          </a:p>
        </p:txBody>
      </p:sp>
    </p:spTree>
    <p:extLst>
      <p:ext uri="{BB962C8B-B14F-4D97-AF65-F5344CB8AC3E}">
        <p14:creationId xmlns:p14="http://schemas.microsoft.com/office/powerpoint/2010/main" val="3333781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 charset="0"/>
                <a:ea typeface="+mn-ea"/>
                <a:cs typeface="+mn-cs"/>
              </a:rPr>
              <a:t>https://stackoverflow.com/questions/53966486/x86-idiv-remainder-different-between-8-3-and-8-3</a:t>
            </a:r>
          </a:p>
          <a:p>
            <a:r>
              <a:rPr lang="en-US" sz="1200" b="0" i="0" kern="1200" dirty="0" smtClean="0">
                <a:solidFill>
                  <a:schemeClr val="tx1"/>
                </a:solidFill>
                <a:effectLst/>
                <a:latin typeface="Times New Roman" pitchFamily="-1" charset="0"/>
                <a:ea typeface="+mn-ea"/>
                <a:cs typeface="+mn-cs"/>
              </a:rPr>
              <a:t>Combined with the "division law" X = </a:t>
            </a:r>
            <a:r>
              <a:rPr lang="en-US" sz="1200" b="0" i="0" kern="1200" dirty="0" err="1" smtClean="0">
                <a:solidFill>
                  <a:schemeClr val="tx1"/>
                </a:solidFill>
                <a:effectLst/>
                <a:latin typeface="Times New Roman" pitchFamily="-1" charset="0"/>
                <a:ea typeface="+mn-ea"/>
                <a:cs typeface="+mn-cs"/>
              </a:rPr>
              <a:t>dq</a:t>
            </a:r>
            <a:r>
              <a:rPr lang="en-US" sz="1200" b="0" i="0" kern="1200" dirty="0" smtClean="0">
                <a:solidFill>
                  <a:schemeClr val="tx1"/>
                </a:solidFill>
                <a:effectLst/>
                <a:latin typeface="Times New Roman" pitchFamily="-1" charset="0"/>
                <a:ea typeface="+mn-ea"/>
                <a:cs typeface="+mn-cs"/>
              </a:rPr>
              <a:t> + r (the dividend is the divisor times the quotient plus the remainder), we find that therefore the remainder r = X - d truncate(X / d)</a:t>
            </a:r>
            <a:endParaRPr lang="en-US" dirty="0"/>
          </a:p>
        </p:txBody>
      </p:sp>
    </p:spTree>
    <p:extLst>
      <p:ext uri="{BB962C8B-B14F-4D97-AF65-F5344CB8AC3E}">
        <p14:creationId xmlns:p14="http://schemas.microsoft.com/office/powerpoint/2010/main" val="1367938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02970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err="1" smtClean="0"/>
              <a:t>mov</a:t>
            </a:r>
            <a:r>
              <a:rPr lang="en-US" dirty="0" smtClean="0"/>
              <a:t> ax, -1</a:t>
            </a:r>
          </a:p>
          <a:p>
            <a:r>
              <a:rPr lang="en-US" dirty="0" err="1" smtClean="0"/>
              <a:t>inc</a:t>
            </a:r>
            <a:r>
              <a:rPr lang="en-US" dirty="0" smtClean="0"/>
              <a:t> ax</a:t>
            </a:r>
          </a:p>
          <a:p>
            <a:r>
              <a:rPr lang="en-US" dirty="0" err="1" smtClean="0"/>
              <a:t>inc</a:t>
            </a:r>
            <a:r>
              <a:rPr lang="en-US" dirty="0" smtClean="0"/>
              <a:t> ax</a:t>
            </a:r>
          </a:p>
          <a:p>
            <a:endParaRPr lang="en-US" dirty="0" smtClean="0"/>
          </a:p>
          <a:p>
            <a:r>
              <a:rPr lang="en-US" dirty="0" err="1" smtClean="0"/>
              <a:t>mov</a:t>
            </a:r>
            <a:r>
              <a:rPr lang="en-US" dirty="0" smtClean="0"/>
              <a:t> </a:t>
            </a:r>
            <a:r>
              <a:rPr lang="en-US" dirty="0" err="1" smtClean="0"/>
              <a:t>bx</a:t>
            </a:r>
            <a:r>
              <a:rPr lang="en-US" dirty="0" smtClean="0"/>
              <a:t>, 1</a:t>
            </a:r>
          </a:p>
          <a:p>
            <a:r>
              <a:rPr lang="en-US" dirty="0" err="1" smtClean="0"/>
              <a:t>dec</a:t>
            </a:r>
            <a:r>
              <a:rPr lang="en-US" dirty="0" smtClean="0"/>
              <a:t> </a:t>
            </a:r>
            <a:r>
              <a:rPr lang="en-US" dirty="0" err="1" smtClean="0"/>
              <a:t>bx</a:t>
            </a:r>
            <a:endParaRPr lang="en-US" dirty="0" smtClean="0"/>
          </a:p>
          <a:p>
            <a:r>
              <a:rPr lang="en-US" dirty="0" err="1" smtClean="0"/>
              <a:t>dec</a:t>
            </a:r>
            <a:r>
              <a:rPr lang="en-US" dirty="0" smtClean="0"/>
              <a:t> </a:t>
            </a:r>
            <a:r>
              <a:rPr lang="en-US" dirty="0" err="1" smtClean="0"/>
              <a:t>bx</a:t>
            </a:r>
            <a:endParaRPr lang="en-US" dirty="0" smtClean="0"/>
          </a:p>
          <a:p>
            <a:endParaRPr lang="en-US" dirty="0" smtClean="0"/>
          </a:p>
          <a:p>
            <a:r>
              <a:rPr lang="en-US" dirty="0" smtClean="0"/>
              <a:t>not ax</a:t>
            </a:r>
          </a:p>
          <a:p>
            <a:r>
              <a:rPr lang="en-US" dirty="0" err="1" smtClean="0"/>
              <a:t>neg</a:t>
            </a:r>
            <a:r>
              <a:rPr lang="en-US" dirty="0" smtClean="0"/>
              <a:t> ax</a:t>
            </a:r>
          </a:p>
          <a:p>
            <a:endParaRPr lang="en-US" dirty="0"/>
          </a:p>
        </p:txBody>
      </p:sp>
    </p:spTree>
    <p:extLst>
      <p:ext uri="{BB962C8B-B14F-4D97-AF65-F5344CB8AC3E}">
        <p14:creationId xmlns:p14="http://schemas.microsoft.com/office/powerpoint/2010/main" val="1957690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3345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Chú</a:t>
            </a:r>
            <a:r>
              <a:rPr lang="en-US" baseline="0" dirty="0" smtClean="0"/>
              <a:t> ý stack pointer SP</a:t>
            </a:r>
            <a:endParaRPr lang="en-US" dirty="0"/>
          </a:p>
        </p:txBody>
      </p:sp>
    </p:spTree>
    <p:extLst>
      <p:ext uri="{BB962C8B-B14F-4D97-AF65-F5344CB8AC3E}">
        <p14:creationId xmlns:p14="http://schemas.microsoft.com/office/powerpoint/2010/main" val="147140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426AC9EA-110C-D44B-81A3-E5165EEE361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mtClean="0"/>
              <a:t>include 'emu8086.inc'</a:t>
            </a:r>
          </a:p>
          <a:p>
            <a:endParaRPr lang="en-US" smtClean="0"/>
          </a:p>
          <a:p>
            <a:endParaRPr lang="en-US" smtClean="0"/>
          </a:p>
          <a:p>
            <a:endParaRPr lang="en-US" smtClean="0"/>
          </a:p>
          <a:p>
            <a:r>
              <a:rPr lang="en-US" smtClean="0"/>
              <a:t>org 100h</a:t>
            </a:r>
          </a:p>
          <a:p>
            <a:endParaRPr lang="en-US" smtClean="0"/>
          </a:p>
          <a:p>
            <a:r>
              <a:rPr lang="en-US" smtClean="0"/>
              <a:t>    sum 5, 6</a:t>
            </a:r>
          </a:p>
          <a:p>
            <a:endParaRPr lang="en-US" smtClean="0"/>
          </a:p>
          <a:p>
            <a:r>
              <a:rPr lang="en-US" smtClean="0"/>
              <a:t>ret </a:t>
            </a:r>
          </a:p>
          <a:p>
            <a:endParaRPr lang="en-US" smtClean="0"/>
          </a:p>
          <a:p>
            <a:r>
              <a:rPr lang="en-US" smtClean="0"/>
              <a:t>sum macro x, y</a:t>
            </a:r>
          </a:p>
          <a:p>
            <a:r>
              <a:rPr lang="en-US" smtClean="0"/>
              <a:t>    push ax    </a:t>
            </a:r>
          </a:p>
          <a:p>
            <a:r>
              <a:rPr lang="en-US" smtClean="0"/>
              <a:t>    </a:t>
            </a:r>
          </a:p>
          <a:p>
            <a:r>
              <a:rPr lang="en-US" smtClean="0"/>
              <a:t>    mov ax, x  </a:t>
            </a:r>
          </a:p>
          <a:p>
            <a:r>
              <a:rPr lang="en-US" smtClean="0"/>
              <a:t>    call print_num</a:t>
            </a:r>
          </a:p>
          <a:p>
            <a:r>
              <a:rPr lang="en-US" smtClean="0"/>
              <a:t>    PRINT " + "</a:t>
            </a:r>
          </a:p>
          <a:p>
            <a:r>
              <a:rPr lang="en-US" smtClean="0"/>
              <a:t>    mov ax, y</a:t>
            </a:r>
          </a:p>
          <a:p>
            <a:r>
              <a:rPr lang="en-US" smtClean="0"/>
              <a:t>    call print_num</a:t>
            </a:r>
          </a:p>
          <a:p>
            <a:r>
              <a:rPr lang="en-US" smtClean="0"/>
              <a:t>    add ax, x</a:t>
            </a:r>
          </a:p>
          <a:p>
            <a:r>
              <a:rPr lang="en-US" smtClean="0"/>
              <a:t>    PRINT " = "</a:t>
            </a:r>
          </a:p>
          <a:p>
            <a:r>
              <a:rPr lang="en-US" smtClean="0"/>
              <a:t>    call print_num</a:t>
            </a:r>
          </a:p>
          <a:p>
            <a:endParaRPr lang="en-US" smtClean="0"/>
          </a:p>
          <a:p>
            <a:r>
              <a:rPr lang="en-US" smtClean="0"/>
              <a:t>    pop ax</a:t>
            </a:r>
          </a:p>
          <a:p>
            <a:r>
              <a:rPr lang="en-US" smtClean="0"/>
              <a:t>sum endm</a:t>
            </a:r>
          </a:p>
          <a:p>
            <a:endParaRPr lang="en-US" smtClean="0"/>
          </a:p>
          <a:p>
            <a:r>
              <a:rPr lang="en-US" smtClean="0"/>
              <a:t>DEFINE_PRINT_NUM</a:t>
            </a:r>
          </a:p>
          <a:p>
            <a:r>
              <a:rPr lang="en-US" smtClean="0"/>
              <a:t>DEFINE_PRINT_NUM_UNS</a:t>
            </a:r>
          </a:p>
        </p:txBody>
      </p:sp>
    </p:spTree>
    <p:extLst>
      <p:ext uri="{BB962C8B-B14F-4D97-AF65-F5344CB8AC3E}">
        <p14:creationId xmlns:p14="http://schemas.microsoft.com/office/powerpoint/2010/main" val="3926129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44</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13 summary.</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55000" lnSpcReduction="20000"/>
          </a:bodyPr>
          <a:lstStyle/>
          <a:p>
            <a:r>
              <a:rPr lang="en-US" smtClean="0"/>
              <a:t>HIGH LEVEL LANGUAGE			LOW LEVEL LANGUAGE</a:t>
            </a:r>
          </a:p>
          <a:p>
            <a:r>
              <a:rPr lang="en-US" b="0" smtClean="0">
                <a:effectLst/>
              </a:rPr>
              <a:t>1.It is programmer friendly language.		It is a machine friendly language.</a:t>
            </a:r>
          </a:p>
          <a:p>
            <a:r>
              <a:rPr lang="en-US" b="0" smtClean="0">
                <a:effectLst/>
              </a:rPr>
              <a:t>2.High level language is less memory efficient.	Low level language is high memory efficient.</a:t>
            </a:r>
          </a:p>
          <a:p>
            <a:r>
              <a:rPr lang="en-US" b="0" smtClean="0">
                <a:effectLst/>
              </a:rPr>
              <a:t>3.It is easy to understand.			It is tough to understand.</a:t>
            </a:r>
          </a:p>
          <a:p>
            <a:r>
              <a:rPr lang="en-US" b="0" smtClean="0">
                <a:effectLst/>
              </a:rPr>
              <a:t>4.It is simple to debug.			It is complex to debug comparatively.</a:t>
            </a:r>
          </a:p>
          <a:p>
            <a:r>
              <a:rPr lang="en-US" b="0" smtClean="0">
                <a:effectLst/>
              </a:rPr>
              <a:t>5.It is simple to maintain.			It is complex to maintain comparatively.</a:t>
            </a:r>
          </a:p>
          <a:p>
            <a:r>
              <a:rPr lang="en-US" b="0" smtClean="0">
                <a:effectLst/>
              </a:rPr>
              <a:t>6.It is portable.				It is non-portable.</a:t>
            </a:r>
          </a:p>
          <a:p>
            <a:r>
              <a:rPr lang="en-US" b="0" smtClean="0">
                <a:effectLst/>
              </a:rPr>
              <a:t>7.It can run on any platform.			It is machine-dependent.</a:t>
            </a:r>
          </a:p>
          <a:p>
            <a:r>
              <a:rPr lang="en-US" b="0" smtClean="0">
                <a:effectLst/>
              </a:rPr>
              <a:t>8.It needs compiler or interpreter for translation.	It needs assembler for translation.</a:t>
            </a:r>
            <a:endParaRPr lang="en-US" sz="1200" kern="1200" smtClean="0">
              <a:solidFill>
                <a:schemeClr val="tx1"/>
              </a:solidFill>
              <a:latin typeface="Times New Roman" pitchFamily="-1" charset="0"/>
              <a:ea typeface="+mn-ea"/>
              <a:cs typeface="+mn-cs"/>
            </a:endParaRPr>
          </a:p>
          <a:p>
            <a:endParaRPr lang="en-US" sz="1200" kern="120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Times New Roman" pitchFamily="-1" charset="0"/>
                <a:ea typeface="+mn-ea"/>
                <a:cs typeface="+mn-cs"/>
              </a:rPr>
              <a:t>8086</a:t>
            </a:r>
            <a:r>
              <a:rPr lang="en-US" sz="1200" kern="1200" baseline="0" smtClean="0">
                <a:solidFill>
                  <a:schemeClr val="tx1"/>
                </a:solidFill>
                <a:effectLst/>
                <a:latin typeface="Times New Roman" pitchFamily="-1" charset="0"/>
                <a:ea typeface="+mn-ea"/>
                <a:cs typeface="+mn-cs"/>
              </a:rPr>
              <a:t> có tổng cộng 8 thanh ghi đa mục đích(</a:t>
            </a:r>
            <a:r>
              <a:rPr lang="en-US" sz="1200" kern="1200" smtClean="0">
                <a:solidFill>
                  <a:schemeClr val="tx1"/>
                </a:solidFill>
                <a:effectLst/>
                <a:latin typeface="Times New Roman" pitchFamily="-1" charset="0"/>
                <a:ea typeface="+mn-ea"/>
                <a:cs typeface="+mn-cs"/>
              </a:rPr>
              <a:t>general purpose register</a:t>
            </a:r>
            <a:r>
              <a:rPr lang="en-US" sz="1200" kern="1200" baseline="0" smtClean="0">
                <a:solidFill>
                  <a:schemeClr val="tx1"/>
                </a:solidFill>
                <a:effectLst/>
                <a:latin typeface="Times New Roman" pitchFamily="-1" charset="0"/>
                <a:ea typeface="+mn-ea"/>
                <a:cs typeface="+mn-cs"/>
              </a:rPr>
              <a:t>) chúng có thể sử dụng trong nhiều mục đích của việc lập trình</a:t>
            </a:r>
            <a:r>
              <a:rPr lang="vi-VN" sz="1200" kern="1200" smtClean="0">
                <a:solidFill>
                  <a:schemeClr val="tx1"/>
                </a:solidFill>
                <a:effectLst/>
                <a:latin typeface="Times New Roman" pitchFamily="-1" charset="0"/>
                <a:ea typeface="+mn-ea"/>
                <a:cs typeface="+mn-cs"/>
              </a:rPr>
              <a:t>. mục đích chính của một thanh ghi là giữ một số (biến). kích thước của các thanh ghi trên là 16 bit, giống như: 0011000000111001b (ở dạng nhị phân) hoặc 12345 ở dạng thập phân (người).</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vi-VN" sz="1200" kern="1200" smtClean="0">
                <a:solidFill>
                  <a:schemeClr val="tx1"/>
                </a:solidFill>
                <a:effectLst/>
                <a:latin typeface="Times New Roman" pitchFamily="-1" charset="0"/>
                <a:ea typeface="+mn-ea"/>
                <a:cs typeface="+mn-cs"/>
              </a:rPr>
              <a:t>4 thanh ghi mục đích chung (AX, BX, CX, DX) được tạo thành từ hai thanh ghi 8 bit riêng biệt, ví dụ nếu AX = 0011000000111001b, thì AH = 00110000b và AL = 00111001b. do đó, khi bạn sửa đổi bất kỳ thanh ghi 8 bit nào, thanh ghi 16 bit cũng được cập nhật và ngược lại. tương tự đối với 3 thanh ghi khác, "H" là cao và "L" là phần thấp.</a:t>
            </a:r>
            <a:endParaRPr lang="en-US" sz="1200" kern="1200" smtClean="0">
              <a:solidFill>
                <a:schemeClr val="tx1"/>
              </a:solidFill>
              <a:effectLst/>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Times New Roman" pitchFamily="-1" charset="0"/>
                <a:ea typeface="+mn-ea"/>
                <a:cs typeface="+mn-cs"/>
              </a:rPr>
              <a:t>Do </a:t>
            </a:r>
            <a:r>
              <a:rPr lang="vi-VN" sz="1200" kern="1200" smtClean="0">
                <a:solidFill>
                  <a:schemeClr val="tx1"/>
                </a:solidFill>
                <a:effectLst/>
                <a:latin typeface="Times New Roman" pitchFamily="-1" charset="0"/>
                <a:ea typeface="+mn-ea"/>
                <a:cs typeface="+mn-cs"/>
              </a:rPr>
              <a:t>các thanh ghi được đặt bên trong CPU, chúng nhanh hơn nhiều so với bộ nhớ. Truy cập </a:t>
            </a:r>
            <a:r>
              <a:rPr lang="en-US" sz="1200" kern="1200" smtClean="0">
                <a:solidFill>
                  <a:schemeClr val="tx1"/>
                </a:solidFill>
                <a:effectLst/>
                <a:latin typeface="Times New Roman" pitchFamily="-1" charset="0"/>
                <a:ea typeface="+mn-ea"/>
                <a:cs typeface="+mn-cs"/>
              </a:rPr>
              <a:t>vào</a:t>
            </a:r>
            <a:r>
              <a:rPr lang="en-US" sz="1200" kern="1200" baseline="0" smtClean="0">
                <a:solidFill>
                  <a:schemeClr val="tx1"/>
                </a:solidFill>
                <a:effectLst/>
                <a:latin typeface="Times New Roman" pitchFamily="-1" charset="0"/>
                <a:ea typeface="+mn-ea"/>
                <a:cs typeface="+mn-cs"/>
              </a:rPr>
              <a:t> một địa chỉ trong RAM </a:t>
            </a:r>
            <a:r>
              <a:rPr lang="vi-VN" sz="1200" kern="1200" smtClean="0">
                <a:solidFill>
                  <a:schemeClr val="tx1"/>
                </a:solidFill>
                <a:effectLst/>
                <a:latin typeface="Times New Roman" pitchFamily="-1" charset="0"/>
                <a:ea typeface="+mn-ea"/>
                <a:cs typeface="+mn-cs"/>
              </a:rPr>
              <a:t>đòi hỏi phải sử dụng </a:t>
            </a:r>
            <a:r>
              <a:rPr lang="en-US" sz="1200" kern="1200" smtClean="0">
                <a:solidFill>
                  <a:schemeClr val="tx1"/>
                </a:solidFill>
                <a:effectLst/>
                <a:latin typeface="Times New Roman" pitchFamily="-1" charset="0"/>
                <a:ea typeface="+mn-ea"/>
                <a:cs typeface="+mn-cs"/>
              </a:rPr>
              <a:t>đến</a:t>
            </a:r>
            <a:r>
              <a:rPr lang="vi-VN" sz="1200" kern="1200" smtClean="0">
                <a:solidFill>
                  <a:schemeClr val="tx1"/>
                </a:solidFill>
                <a:effectLst/>
                <a:latin typeface="Times New Roman" pitchFamily="-1" charset="0"/>
                <a:ea typeface="+mn-ea"/>
                <a:cs typeface="+mn-cs"/>
              </a:rPr>
              <a:t> bus hệ thống, vì vậy sẽ mất nhiều thời gian hơn. Truy cập dữ liệu trong một thanh ghi thường không mất thời gian. do đó, </a:t>
            </a:r>
            <a:r>
              <a:rPr lang="en-US" sz="1200" kern="1200" smtClean="0">
                <a:solidFill>
                  <a:schemeClr val="tx1"/>
                </a:solidFill>
                <a:effectLst/>
                <a:latin typeface="Times New Roman" pitchFamily="-1" charset="0"/>
                <a:ea typeface="+mn-ea"/>
                <a:cs typeface="+mn-cs"/>
              </a:rPr>
              <a:t>chúng</a:t>
            </a:r>
            <a:r>
              <a:rPr lang="en-US" sz="1200" kern="1200" baseline="0" smtClean="0">
                <a:solidFill>
                  <a:schemeClr val="tx1"/>
                </a:solidFill>
                <a:effectLst/>
                <a:latin typeface="Times New Roman" pitchFamily="-1" charset="0"/>
                <a:ea typeface="+mn-ea"/>
                <a:cs typeface="+mn-cs"/>
              </a:rPr>
              <a:t> ta</a:t>
            </a:r>
            <a:r>
              <a:rPr lang="vi-VN" sz="1200" kern="1200" smtClean="0">
                <a:solidFill>
                  <a:schemeClr val="tx1"/>
                </a:solidFill>
                <a:effectLst/>
                <a:latin typeface="Times New Roman" pitchFamily="-1" charset="0"/>
                <a:ea typeface="+mn-ea"/>
                <a:cs typeface="+mn-cs"/>
              </a:rPr>
              <a:t> nên cố gắng giữ các biến trong </a:t>
            </a:r>
            <a:r>
              <a:rPr lang="en-US" sz="1200" kern="1200" smtClean="0">
                <a:solidFill>
                  <a:schemeClr val="tx1"/>
                </a:solidFill>
                <a:effectLst/>
                <a:latin typeface="Times New Roman" pitchFamily="-1" charset="0"/>
                <a:ea typeface="+mn-ea"/>
                <a:cs typeface="+mn-cs"/>
              </a:rPr>
              <a:t>các</a:t>
            </a:r>
            <a:r>
              <a:rPr lang="en-US" sz="1200" kern="1200" baseline="0" smtClean="0">
                <a:solidFill>
                  <a:schemeClr val="tx1"/>
                </a:solidFill>
                <a:effectLst/>
                <a:latin typeface="Times New Roman" pitchFamily="-1" charset="0"/>
                <a:ea typeface="+mn-ea"/>
                <a:cs typeface="+mn-cs"/>
              </a:rPr>
              <a:t> thanh ghi</a:t>
            </a:r>
            <a:r>
              <a:rPr lang="vi-VN" sz="1200" kern="1200" smtClean="0">
                <a:solidFill>
                  <a:schemeClr val="tx1"/>
                </a:solidFill>
                <a:effectLst/>
                <a:latin typeface="Times New Roman" pitchFamily="-1" charset="0"/>
                <a:ea typeface="+mn-ea"/>
                <a:cs typeface="+mn-cs"/>
              </a:rPr>
              <a:t>. các bộ thanh ghi rất nhỏ và hầu hết các thanh ghi có mục đích đặc</a:t>
            </a:r>
            <a:r>
              <a:rPr lang="en-US" sz="1200" kern="1200" smtClean="0">
                <a:solidFill>
                  <a:schemeClr val="tx1"/>
                </a:solidFill>
                <a:effectLst/>
                <a:latin typeface="Times New Roman" pitchFamily="-1" charset="0"/>
                <a:ea typeface="+mn-ea"/>
                <a:cs typeface="+mn-cs"/>
              </a:rPr>
              <a:t>,</a:t>
            </a:r>
            <a:r>
              <a:rPr lang="vi-VN" sz="1200" kern="1200" smtClean="0">
                <a:solidFill>
                  <a:schemeClr val="tx1"/>
                </a:solidFill>
                <a:effectLst/>
                <a:latin typeface="Times New Roman" pitchFamily="-1" charset="0"/>
                <a:ea typeface="+mn-ea"/>
                <a:cs typeface="+mn-cs"/>
              </a:rPr>
              <a:t> nhưng chúng vẫn là một nơi tuyệt vời để lưu trữ dữ liệu tính toán tạm thời.</a:t>
            </a:r>
            <a:r>
              <a:rPr lang="en-US" sz="1200" kern="1200" smtClean="0">
                <a:solidFill>
                  <a:schemeClr val="tx1"/>
                </a:solidFill>
                <a:effectLst/>
                <a:latin typeface="Times New Roman" pitchFamily="-1" charset="0"/>
                <a:ea typeface="+mn-ea"/>
                <a:cs typeface="+mn-cs"/>
              </a:rPr>
              <a:t> Ví</a:t>
            </a:r>
            <a:r>
              <a:rPr lang="en-US" sz="1200" kern="1200" baseline="0" smtClean="0">
                <a:solidFill>
                  <a:schemeClr val="tx1"/>
                </a:solidFill>
                <a:effectLst/>
                <a:latin typeface="Times New Roman" pitchFamily="-1" charset="0"/>
                <a:ea typeface="+mn-ea"/>
                <a:cs typeface="+mn-cs"/>
              </a:rPr>
              <a:t> dụ như thanh ghi CX được sử dụng như là bộ đếm trong các vòng lặp.</a:t>
            </a:r>
            <a:endParaRPr lang="en-US" sz="1200" kern="1200" smtClean="0">
              <a:solidFill>
                <a:schemeClr val="tx1"/>
              </a:solidFill>
              <a:effectLst/>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Times New Roman" pitchFamily="-1" charset="0"/>
                <a:ea typeface="+mn-ea"/>
                <a:cs typeface="+mn-cs"/>
              </a:rPr>
              <a:t>despite the name of a register, it's the programmer who determines the usage for each general purpose register. the main purpose of a register is to keep a number (variable). the size of the above registers is 16 bit, it's something like: 0011000000111001b (in binary form), or 12345 in decimal (human) form.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Times New Roman" pitchFamily="-1" charset="0"/>
                <a:ea typeface="+mn-ea"/>
                <a:cs typeface="+mn-cs"/>
              </a:rPr>
              <a:t>4 general purpose registers (AX, BX, CX, DX) are made of two separate 8 bit registers, for example if AX= 0011000000111001b, then AH=00110000b and AL=00111001b. therefore, when you modify any of the 8 bit registers 16 bit register is also updated, and vice-versa. the same is for other 3 registers, "H" is for high and "L" is for low part.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Times New Roman" pitchFamily="-1" charset="0"/>
                <a:ea typeface="+mn-ea"/>
                <a:cs typeface="+mn-cs"/>
              </a:rPr>
              <a:t>because registers are located inside the CPU, they are much faster than memory. Accessing a memory location requires the use of a system bus, so it takes much longer. Accessing data in a register usually takes no time. therefore, you should try to keep variables in the registers. register sets are very small and most registers have special purposes which limit their use as variables, but they are still an excellent place to store temporary data of calculations.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latin typeface="Times New Roman" pitchFamily="-1" charset="0"/>
              <a:ea typeface="+mn-ea"/>
              <a:cs typeface="+mn-cs"/>
            </a:endParaRPr>
          </a:p>
          <a:p>
            <a:endParaRPr lang="en-US" sz="1200" kern="1200" smtClean="0">
              <a:solidFill>
                <a:schemeClr val="tx1"/>
              </a:solidFill>
              <a:latin typeface="Times New Roman" pitchFamily="-1" charset="0"/>
              <a:ea typeface="+mn-ea"/>
              <a:cs typeface="+mn-cs"/>
            </a:endParaRP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mtClean="0"/>
              <a:t>although it is possible to store any data in the segment registers, this is never a good idea. the segment registers have a very special purpose - pointing at accessible blocks of memory. segment registers work together with general purpose register to access any memory value. For example if we would like to access memory at the physical address 12345h (hexadecimal), we should set the DS = 1230h and SI = 0045h. This is good, since this way we can access much more memory than with a single register that is limited to 16 bit values. CPU makes a calculation of physical address by multiplying the segment register by 10h and adding general purpose register to it (1230h * 10h + 45h= 12345h): </a:t>
            </a:r>
          </a:p>
          <a:p>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Times New Roman" pitchFamily="-1" charset="0"/>
                <a:ea typeface="+mn-ea"/>
                <a:cs typeface="+mn-cs"/>
              </a:rPr>
              <a:t>IP register always works together with CS segment register and it points to currently executing instruction. flags register is modified automatically by CPU after mathematical operations, this allows to determine the type of the result, and to determine conditions to transfer control to other parts of the program. generally you cannot access these registers directly, the way you can access AX and other general registers, but it is possible to change values of system registers using some tricks that you will learn a little bit later. </a:t>
            </a:r>
          </a:p>
          <a:p>
            <a:endParaRPr lang="en-US" smtClean="0"/>
          </a:p>
          <a:p>
            <a:endParaRPr lang="en-US" smtClean="0"/>
          </a:p>
          <a:p>
            <a:r>
              <a:rPr lang="en-US" smtClean="0"/>
              <a:t>Ngoài</a:t>
            </a:r>
            <a:r>
              <a:rPr lang="en-US" baseline="0" smtClean="0"/>
              <a:t> các thanh ghi đa mục đích chúng ta còn có 4 thanh ghi </a:t>
            </a:r>
            <a:r>
              <a:rPr lang="en-US" smtClean="0"/>
              <a:t>segment registers.</a:t>
            </a:r>
            <a:r>
              <a:rPr lang="en-US" baseline="0" smtClean="0"/>
              <a:t> </a:t>
            </a:r>
            <a:r>
              <a:rPr lang="en-US" smtClean="0"/>
              <a:t>Mặc</a:t>
            </a:r>
            <a:r>
              <a:rPr lang="en-US" baseline="0" smtClean="0"/>
              <a:t> dù chúng ta có thể sử dụng các thanh ghi này như là các thanh ghi đa mục đích để lưu trữ dữ liệu tạm thời nhưng thường thì người ta không làm vậy</a:t>
            </a:r>
            <a:r>
              <a:rPr lang="vi-VN" smtClean="0"/>
              <a:t>. các thanh ghi phân đoạn </a:t>
            </a:r>
            <a:r>
              <a:rPr lang="en-US" smtClean="0"/>
              <a:t>được</a:t>
            </a:r>
            <a:r>
              <a:rPr lang="en-US" baseline="0" smtClean="0"/>
              <a:t> sử dụng vào các mục đích riêng của chúng</a:t>
            </a:r>
            <a:r>
              <a:rPr lang="vi-VN" smtClean="0"/>
              <a:t> </a:t>
            </a:r>
            <a:r>
              <a:rPr lang="en-US" smtClean="0"/>
              <a:t>đó</a:t>
            </a:r>
            <a:r>
              <a:rPr lang="en-US" baseline="0" smtClean="0"/>
              <a:t> là</a:t>
            </a:r>
            <a:r>
              <a:rPr lang="vi-VN" smtClean="0"/>
              <a:t> </a:t>
            </a:r>
            <a:r>
              <a:rPr lang="en-US" smtClean="0"/>
              <a:t>trỏ</a:t>
            </a:r>
            <a:r>
              <a:rPr lang="vi-VN" smtClean="0"/>
              <a:t> vào các khối bộ nhớ có thể truy cập</a:t>
            </a:r>
            <a:r>
              <a:rPr lang="en-US" smtClean="0"/>
              <a:t>(CS là</a:t>
            </a:r>
            <a:r>
              <a:rPr lang="en-US" baseline="0" smtClean="0"/>
              <a:t> code segment, DS là data segment…</a:t>
            </a:r>
            <a:r>
              <a:rPr lang="en-US" smtClean="0"/>
              <a:t>)</a:t>
            </a:r>
            <a:r>
              <a:rPr lang="vi-VN" smtClean="0"/>
              <a:t>. thanh ghi phân đoạn hoạt động cùng với thanh ghi mục đích chung để truy cập </a:t>
            </a:r>
            <a:r>
              <a:rPr lang="en-US" smtClean="0"/>
              <a:t>các</a:t>
            </a:r>
            <a:r>
              <a:rPr lang="vi-VN" smtClean="0"/>
              <a:t> giá trị bộ nhớ. Ví dụ: nếu chúng ta muốn truy cập bộ nhớ tại địa chỉ vật lý 12345h (thập lục phân), chúng ta nên đặt DS = 1230h và SI = 0045h. Điều này là tốt, vì cách này chúng ta có thể truy cập nhiều bộ nhớ hơn so với một thanh ghi bị giới hạn ở các giá trị 16 bit. CPU thực hiện tính toán địa chỉ vật lý bằng cách nhân thanh ghi phân đoạn với 10h và thêm thanh ghi mục đích chung vào nó (1230h * 10h + 45h = 12345h):</a:t>
            </a:r>
            <a:endParaRPr lang="en-US" smtClean="0"/>
          </a:p>
          <a:p>
            <a:endParaRPr lang="en-US" smtClean="0"/>
          </a:p>
          <a:p>
            <a:endParaRPr lang="en-US" smtClean="0"/>
          </a:p>
          <a:p>
            <a:r>
              <a:rPr lang="en-US" smtClean="0"/>
              <a:t>Ngoài</a:t>
            </a:r>
            <a:r>
              <a:rPr lang="en-US" baseline="0" smtClean="0"/>
              <a:t> ra chúng ta còn 2 thanh ghi với mục đích đặc biệt đố là IP và các thanh ghi cờ trạng thái. </a:t>
            </a:r>
            <a:r>
              <a:rPr lang="vi-VN" smtClean="0"/>
              <a:t>Thanh ghi IP luôn hoạt động cùng với thanh ghi phân đoạn CS và nó trỏ đến </a:t>
            </a:r>
            <a:r>
              <a:rPr lang="en-US" smtClean="0"/>
              <a:t>lệnh</a:t>
            </a:r>
            <a:r>
              <a:rPr lang="vi-VN" smtClean="0"/>
              <a:t> hiện đang thực thi. thanh ghi cờ được sửa đổi tự động bởi CPU sau các hoạt động toán học, điều này cho phép xác định loại kết quả và để xác định các điều kiện để chuyển điều khiển sang các phần khác của chương trình. nói chung, bạn không thể truy cập trực tiếp các thanh ghi này, cách bạn có thể truy cập AX và các thanh ghi chung khác, nhưng có thể thay đổi giá trị của các thanh ghi hệ thống bằng một số </a:t>
            </a:r>
            <a:r>
              <a:rPr lang="en-US" smtClean="0"/>
              <a:t>cách</a:t>
            </a:r>
            <a:r>
              <a:rPr lang="en-US" baseline="0" smtClean="0"/>
              <a:t> đặc thù </a:t>
            </a:r>
            <a:r>
              <a:rPr lang="vi-VN" smtClean="0"/>
              <a:t>mà </a:t>
            </a:r>
            <a:r>
              <a:rPr lang="en-US" smtClean="0"/>
              <a:t>chúng</a:t>
            </a:r>
            <a:r>
              <a:rPr lang="en-US" baseline="0" smtClean="0"/>
              <a:t> ta</a:t>
            </a:r>
            <a:r>
              <a:rPr lang="vi-VN" smtClean="0"/>
              <a:t> sẽ tìm hiểu sau.</a:t>
            </a:r>
            <a:endParaRPr lang="en-US" smtClean="0"/>
          </a:p>
          <a:p>
            <a:endParaRPr lang="en-US" smtClean="0"/>
          </a:p>
          <a:p>
            <a:endParaRPr lang="en-US" smtClean="0"/>
          </a:p>
          <a:p>
            <a:endParaRPr lang="en-US"/>
          </a:p>
        </p:txBody>
      </p:sp>
    </p:spTree>
    <p:extLst>
      <p:ext uri="{BB962C8B-B14F-4D97-AF65-F5344CB8AC3E}">
        <p14:creationId xmlns:p14="http://schemas.microsoft.com/office/powerpoint/2010/main" val="2073685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Times New Roman" pitchFamily="-1" charset="0"/>
                <a:ea typeface="+mn-ea"/>
                <a:cs typeface="+mn-cs"/>
              </a:rPr>
              <a:t>As you see this looks a lot like our example, except that variables are replaced with actual memory locations. When compiler makes machine code, it automatically replaces all variable names with their offsets. </a:t>
            </a:r>
            <a:endParaRPr lang="en-US"/>
          </a:p>
        </p:txBody>
      </p:sp>
    </p:spTree>
    <p:extLst>
      <p:ext uri="{BB962C8B-B14F-4D97-AF65-F5344CB8AC3E}">
        <p14:creationId xmlns:p14="http://schemas.microsoft.com/office/powerpoint/2010/main" val="2583774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Times New Roman" pitchFamily="-1" charset="0"/>
                <a:ea typeface="+mn-ea"/>
                <a:cs typeface="+mn-cs"/>
              </a:rPr>
              <a:t>Chú</a:t>
            </a:r>
            <a:r>
              <a:rPr lang="en-US" sz="1200" b="0" i="0" kern="1200" baseline="0" smtClean="0">
                <a:solidFill>
                  <a:schemeClr val="tx1"/>
                </a:solidFill>
                <a:effectLst/>
                <a:latin typeface="Times New Roman" pitchFamily="-1" charset="0"/>
                <a:ea typeface="+mn-ea"/>
                <a:cs typeface="+mn-cs"/>
              </a:rPr>
              <a:t> ý với việc sử dụng mảng với kiểu dữ liệu dw khi tăng index phải tăng 2. do nó sẽ truy cập 2 bytes liền nhau.</a:t>
            </a:r>
          </a:p>
          <a:p>
            <a:endParaRPr lang="en-US" sz="1200" b="0" i="0" kern="1200" baseline="0" smtClean="0">
              <a:solidFill>
                <a:schemeClr val="tx1"/>
              </a:solidFill>
              <a:effectLst/>
              <a:latin typeface="Times New Roman" pitchFamily="-1" charset="0"/>
              <a:ea typeface="+mn-ea"/>
              <a:cs typeface="+mn-cs"/>
            </a:endParaRPr>
          </a:p>
          <a:p>
            <a:r>
              <a:rPr lang="en-US" sz="1200" b="0" i="0" kern="1200" smtClean="0">
                <a:solidFill>
                  <a:schemeClr val="tx1"/>
                </a:solidFill>
                <a:effectLst/>
                <a:latin typeface="Times New Roman" pitchFamily="-1" charset="0"/>
                <a:ea typeface="+mn-ea"/>
                <a:cs typeface="+mn-cs"/>
              </a:rPr>
              <a:t>include 'emu8086.inc'</a:t>
            </a:r>
          </a:p>
          <a:p>
            <a:endParaRPr lang="en-US" sz="1200" b="0" i="0" kern="1200" smtClean="0">
              <a:solidFill>
                <a:schemeClr val="tx1"/>
              </a:solidFill>
              <a:effectLst/>
              <a:latin typeface="Times New Roman" pitchFamily="-1" charset="0"/>
              <a:ea typeface="+mn-ea"/>
              <a:cs typeface="+mn-cs"/>
            </a:endParaRPr>
          </a:p>
          <a:p>
            <a:r>
              <a:rPr lang="en-US" sz="1200" b="0" i="0" kern="1200" smtClean="0">
                <a:solidFill>
                  <a:schemeClr val="tx1"/>
                </a:solidFill>
                <a:effectLst/>
                <a:latin typeface="Times New Roman" pitchFamily="-1" charset="0"/>
                <a:ea typeface="+mn-ea"/>
                <a:cs typeface="+mn-cs"/>
              </a:rPr>
              <a:t>org 100h </a:t>
            </a:r>
          </a:p>
          <a:p>
            <a:r>
              <a:rPr lang="en-US" sz="1200" b="0" i="0" kern="1200" smtClean="0">
                <a:solidFill>
                  <a:schemeClr val="tx1"/>
                </a:solidFill>
                <a:effectLst/>
                <a:latin typeface="Times New Roman" pitchFamily="-1" charset="0"/>
                <a:ea typeface="+mn-ea"/>
                <a:cs typeface="+mn-cs"/>
              </a:rPr>
              <a:t>PRINT "Enter number of elements in array: "</a:t>
            </a:r>
          </a:p>
          <a:p>
            <a:r>
              <a:rPr lang="en-US" sz="1200" b="0" i="0" kern="1200" smtClean="0">
                <a:solidFill>
                  <a:schemeClr val="tx1"/>
                </a:solidFill>
                <a:effectLst/>
                <a:latin typeface="Times New Roman" pitchFamily="-1" charset="0"/>
                <a:ea typeface="+mn-ea"/>
                <a:cs typeface="+mn-cs"/>
              </a:rPr>
              <a:t>call scan_num                              </a:t>
            </a:r>
          </a:p>
          <a:p>
            <a:r>
              <a:rPr lang="en-US" sz="1200" b="0" i="0" kern="1200" smtClean="0">
                <a:solidFill>
                  <a:schemeClr val="tx1"/>
                </a:solidFill>
                <a:effectLst/>
                <a:latin typeface="Times New Roman" pitchFamily="-1" charset="0"/>
                <a:ea typeface="+mn-ea"/>
                <a:cs typeface="+mn-cs"/>
              </a:rPr>
              <a:t>mov n, cx </a:t>
            </a:r>
          </a:p>
          <a:p>
            <a:r>
              <a:rPr lang="en-US" sz="1200" b="0" i="0" kern="1200" smtClean="0">
                <a:solidFill>
                  <a:schemeClr val="tx1"/>
                </a:solidFill>
                <a:effectLst/>
                <a:latin typeface="Times New Roman" pitchFamily="-1" charset="0"/>
                <a:ea typeface="+mn-ea"/>
                <a:cs typeface="+mn-cs"/>
              </a:rPr>
              <a:t>mov bx, 0</a:t>
            </a:r>
          </a:p>
          <a:p>
            <a:r>
              <a:rPr lang="en-US" sz="1200" b="0" i="0" kern="1200" smtClean="0">
                <a:solidFill>
                  <a:schemeClr val="tx1"/>
                </a:solidFill>
                <a:effectLst/>
                <a:latin typeface="Times New Roman" pitchFamily="-1" charset="0"/>
                <a:ea typeface="+mn-ea"/>
                <a:cs typeface="+mn-cs"/>
              </a:rPr>
              <a:t>enter_array:  </a:t>
            </a:r>
          </a:p>
          <a:p>
            <a:r>
              <a:rPr lang="en-US" sz="1200" b="0" i="0" kern="1200" smtClean="0">
                <a:solidFill>
                  <a:schemeClr val="tx1"/>
                </a:solidFill>
                <a:effectLst/>
                <a:latin typeface="Times New Roman" pitchFamily="-1" charset="0"/>
                <a:ea typeface="+mn-ea"/>
                <a:cs typeface="+mn-cs"/>
              </a:rPr>
              <a:t>    PRINTN ''</a:t>
            </a:r>
          </a:p>
          <a:p>
            <a:r>
              <a:rPr lang="en-US" sz="1200" b="0" i="0" kern="1200" smtClean="0">
                <a:solidFill>
                  <a:schemeClr val="tx1"/>
                </a:solidFill>
                <a:effectLst/>
                <a:latin typeface="Times New Roman" pitchFamily="-1" charset="0"/>
                <a:ea typeface="+mn-ea"/>
                <a:cs typeface="+mn-cs"/>
              </a:rPr>
              <a:t>    push cx </a:t>
            </a:r>
          </a:p>
          <a:p>
            <a:r>
              <a:rPr lang="en-US" sz="1200" b="0" i="0" kern="1200" smtClean="0">
                <a:solidFill>
                  <a:schemeClr val="tx1"/>
                </a:solidFill>
                <a:effectLst/>
                <a:latin typeface="Times New Roman" pitchFamily="-1" charset="0"/>
                <a:ea typeface="+mn-ea"/>
                <a:cs typeface="+mn-cs"/>
              </a:rPr>
              <a:t>    call scan_num</a:t>
            </a:r>
          </a:p>
          <a:p>
            <a:r>
              <a:rPr lang="en-US" sz="1200" b="0" i="0" kern="1200" smtClean="0">
                <a:solidFill>
                  <a:schemeClr val="tx1"/>
                </a:solidFill>
                <a:effectLst/>
                <a:latin typeface="Times New Roman" pitchFamily="-1" charset="0"/>
                <a:ea typeface="+mn-ea"/>
                <a:cs typeface="+mn-cs"/>
              </a:rPr>
              <a:t>    mov arr[bx], cx</a:t>
            </a:r>
          </a:p>
          <a:p>
            <a:r>
              <a:rPr lang="en-US" sz="1200" b="0" i="0" kern="1200" smtClean="0">
                <a:solidFill>
                  <a:schemeClr val="tx1"/>
                </a:solidFill>
                <a:effectLst/>
                <a:latin typeface="Times New Roman" pitchFamily="-1" charset="0"/>
                <a:ea typeface="+mn-ea"/>
                <a:cs typeface="+mn-cs"/>
              </a:rPr>
              <a:t>    add bx, 2</a:t>
            </a:r>
          </a:p>
          <a:p>
            <a:r>
              <a:rPr lang="en-US" sz="1200" b="0" i="0" kern="1200" smtClean="0">
                <a:solidFill>
                  <a:schemeClr val="tx1"/>
                </a:solidFill>
                <a:effectLst/>
                <a:latin typeface="Times New Roman" pitchFamily="-1" charset="0"/>
                <a:ea typeface="+mn-ea"/>
                <a:cs typeface="+mn-cs"/>
              </a:rPr>
              <a:t>    pop cx </a:t>
            </a:r>
          </a:p>
          <a:p>
            <a:r>
              <a:rPr lang="en-US" sz="1200" b="0" i="0" kern="1200" smtClean="0">
                <a:solidFill>
                  <a:schemeClr val="tx1"/>
                </a:solidFill>
                <a:effectLst/>
                <a:latin typeface="Times New Roman" pitchFamily="-1" charset="0"/>
                <a:ea typeface="+mn-ea"/>
                <a:cs typeface="+mn-cs"/>
              </a:rPr>
              <a:t>    ;call print_num</a:t>
            </a:r>
          </a:p>
          <a:p>
            <a:r>
              <a:rPr lang="en-US" sz="1200" b="0" i="0" kern="1200" smtClean="0">
                <a:solidFill>
                  <a:schemeClr val="tx1"/>
                </a:solidFill>
                <a:effectLst/>
                <a:latin typeface="Times New Roman" pitchFamily="-1" charset="0"/>
                <a:ea typeface="+mn-ea"/>
                <a:cs typeface="+mn-cs"/>
              </a:rPr>
              <a:t>loop enter_array </a:t>
            </a:r>
          </a:p>
          <a:p>
            <a:r>
              <a:rPr lang="en-US" sz="1200" b="0" i="0" kern="1200" smtClean="0">
                <a:solidFill>
                  <a:schemeClr val="tx1"/>
                </a:solidFill>
                <a:effectLst/>
                <a:latin typeface="Times New Roman" pitchFamily="-1" charset="0"/>
                <a:ea typeface="+mn-ea"/>
                <a:cs typeface="+mn-cs"/>
              </a:rPr>
              <a:t>              </a:t>
            </a:r>
          </a:p>
          <a:p>
            <a:r>
              <a:rPr lang="en-US" sz="1200" b="0" i="0" kern="1200" smtClean="0">
                <a:solidFill>
                  <a:schemeClr val="tx1"/>
                </a:solidFill>
                <a:effectLst/>
                <a:latin typeface="Times New Roman" pitchFamily="-1" charset="0"/>
                <a:ea typeface="+mn-ea"/>
                <a:cs typeface="+mn-cs"/>
              </a:rPr>
              <a:t>mov bx, 0</a:t>
            </a:r>
          </a:p>
          <a:p>
            <a:r>
              <a:rPr lang="en-US" sz="1200" b="0" i="0" kern="1200" smtClean="0">
                <a:solidFill>
                  <a:schemeClr val="tx1"/>
                </a:solidFill>
                <a:effectLst/>
                <a:latin typeface="Times New Roman" pitchFamily="-1" charset="0"/>
                <a:ea typeface="+mn-ea"/>
                <a:cs typeface="+mn-cs"/>
              </a:rPr>
              <a:t>mov cx, n </a:t>
            </a:r>
          </a:p>
          <a:p>
            <a:r>
              <a:rPr lang="en-US" sz="1200" b="0" i="0" kern="1200" smtClean="0">
                <a:solidFill>
                  <a:schemeClr val="tx1"/>
                </a:solidFill>
                <a:effectLst/>
                <a:latin typeface="Times New Roman" pitchFamily="-1" charset="0"/>
                <a:ea typeface="+mn-ea"/>
                <a:cs typeface="+mn-cs"/>
              </a:rPr>
              <a:t>mov ax, 0</a:t>
            </a:r>
          </a:p>
          <a:p>
            <a:r>
              <a:rPr lang="en-US" sz="1200" b="0" i="0" kern="1200" smtClean="0">
                <a:solidFill>
                  <a:schemeClr val="tx1"/>
                </a:solidFill>
                <a:effectLst/>
                <a:latin typeface="Times New Roman" pitchFamily="-1" charset="0"/>
                <a:ea typeface="+mn-ea"/>
                <a:cs typeface="+mn-cs"/>
              </a:rPr>
              <a:t>;call print_num  </a:t>
            </a:r>
          </a:p>
          <a:p>
            <a:r>
              <a:rPr lang="en-US" sz="1200" b="0" i="0" kern="1200" smtClean="0">
                <a:solidFill>
                  <a:schemeClr val="tx1"/>
                </a:solidFill>
                <a:effectLst/>
                <a:latin typeface="Times New Roman" pitchFamily="-1" charset="0"/>
                <a:ea typeface="+mn-ea"/>
                <a:cs typeface="+mn-cs"/>
              </a:rPr>
              <a:t>PRINTN '' </a:t>
            </a:r>
          </a:p>
          <a:p>
            <a:r>
              <a:rPr lang="en-US" sz="1200" b="0" i="0" kern="1200" smtClean="0">
                <a:solidFill>
                  <a:schemeClr val="tx1"/>
                </a:solidFill>
                <a:effectLst/>
                <a:latin typeface="Times New Roman" pitchFamily="-1" charset="0"/>
                <a:ea typeface="+mn-ea"/>
                <a:cs typeface="+mn-cs"/>
              </a:rPr>
              <a:t>print_array:          </a:t>
            </a:r>
          </a:p>
          <a:p>
            <a:r>
              <a:rPr lang="en-US" sz="1200" b="0" i="0" kern="1200" smtClean="0">
                <a:solidFill>
                  <a:schemeClr val="tx1"/>
                </a:solidFill>
                <a:effectLst/>
                <a:latin typeface="Times New Roman" pitchFamily="-1" charset="0"/>
                <a:ea typeface="+mn-ea"/>
                <a:cs typeface="+mn-cs"/>
              </a:rPr>
              <a:t>    mov ax, arr[bx]</a:t>
            </a:r>
          </a:p>
          <a:p>
            <a:r>
              <a:rPr lang="en-US" sz="1200" b="0" i="0" kern="1200" smtClean="0">
                <a:solidFill>
                  <a:schemeClr val="tx1"/>
                </a:solidFill>
                <a:effectLst/>
                <a:latin typeface="Times New Roman" pitchFamily="-1" charset="0"/>
                <a:ea typeface="+mn-ea"/>
                <a:cs typeface="+mn-cs"/>
              </a:rPr>
              <a:t>    call print_num   </a:t>
            </a:r>
          </a:p>
          <a:p>
            <a:r>
              <a:rPr lang="en-US" sz="1200" b="0" i="0" kern="1200" smtClean="0">
                <a:solidFill>
                  <a:schemeClr val="tx1"/>
                </a:solidFill>
                <a:effectLst/>
                <a:latin typeface="Times New Roman" pitchFamily="-1" charset="0"/>
                <a:ea typeface="+mn-ea"/>
                <a:cs typeface="+mn-cs"/>
              </a:rPr>
              <a:t>    add bx, 2   </a:t>
            </a:r>
          </a:p>
          <a:p>
            <a:r>
              <a:rPr lang="en-US" sz="1200" b="0" i="0" kern="1200" smtClean="0">
                <a:solidFill>
                  <a:schemeClr val="tx1"/>
                </a:solidFill>
                <a:effectLst/>
                <a:latin typeface="Times New Roman" pitchFamily="-1" charset="0"/>
                <a:ea typeface="+mn-ea"/>
                <a:cs typeface="+mn-cs"/>
              </a:rPr>
              <a:t>    PRINT '; '</a:t>
            </a:r>
          </a:p>
          <a:p>
            <a:r>
              <a:rPr lang="en-US" sz="1200" b="0" i="0" kern="1200" smtClean="0">
                <a:solidFill>
                  <a:schemeClr val="tx1"/>
                </a:solidFill>
                <a:effectLst/>
                <a:latin typeface="Times New Roman" pitchFamily="-1" charset="0"/>
                <a:ea typeface="+mn-ea"/>
                <a:cs typeface="+mn-cs"/>
              </a:rPr>
              <a:t>loop print_array</a:t>
            </a:r>
          </a:p>
          <a:p>
            <a:endParaRPr lang="en-US" sz="1200" b="0" i="0" kern="1200" smtClean="0">
              <a:solidFill>
                <a:schemeClr val="tx1"/>
              </a:solidFill>
              <a:effectLst/>
              <a:latin typeface="Times New Roman" pitchFamily="-1" charset="0"/>
              <a:ea typeface="+mn-ea"/>
              <a:cs typeface="+mn-cs"/>
            </a:endParaRPr>
          </a:p>
          <a:p>
            <a:endParaRPr lang="en-US" sz="1200" b="0" i="0" kern="1200" smtClean="0">
              <a:solidFill>
                <a:schemeClr val="tx1"/>
              </a:solidFill>
              <a:effectLst/>
              <a:latin typeface="Times New Roman" pitchFamily="-1" charset="0"/>
              <a:ea typeface="+mn-ea"/>
              <a:cs typeface="+mn-cs"/>
            </a:endParaRPr>
          </a:p>
          <a:p>
            <a:r>
              <a:rPr lang="en-US" sz="1200" b="0" i="0" kern="1200" smtClean="0">
                <a:solidFill>
                  <a:schemeClr val="tx1"/>
                </a:solidFill>
                <a:effectLst/>
                <a:latin typeface="Times New Roman" pitchFamily="-1" charset="0"/>
                <a:ea typeface="+mn-ea"/>
                <a:cs typeface="+mn-cs"/>
              </a:rPr>
              <a:t>ret</a:t>
            </a:r>
          </a:p>
          <a:p>
            <a:endParaRPr lang="en-US" sz="1200" b="0" i="0" kern="1200" smtClean="0">
              <a:solidFill>
                <a:schemeClr val="tx1"/>
              </a:solidFill>
              <a:effectLst/>
              <a:latin typeface="Times New Roman" pitchFamily="-1" charset="0"/>
              <a:ea typeface="+mn-ea"/>
              <a:cs typeface="+mn-cs"/>
            </a:endParaRPr>
          </a:p>
          <a:p>
            <a:r>
              <a:rPr lang="en-US" sz="1200" b="0" i="0" kern="1200" smtClean="0">
                <a:solidFill>
                  <a:schemeClr val="tx1"/>
                </a:solidFill>
                <a:effectLst/>
                <a:latin typeface="Times New Roman" pitchFamily="-1" charset="0"/>
                <a:ea typeface="+mn-ea"/>
                <a:cs typeface="+mn-cs"/>
              </a:rPr>
              <a:t>n dw 0  ;number of elements in array</a:t>
            </a:r>
          </a:p>
          <a:p>
            <a:r>
              <a:rPr lang="en-US" sz="1200" b="0" i="0" kern="1200" smtClean="0">
                <a:solidFill>
                  <a:schemeClr val="tx1"/>
                </a:solidFill>
                <a:effectLst/>
                <a:latin typeface="Times New Roman" pitchFamily="-1" charset="0"/>
                <a:ea typeface="+mn-ea"/>
                <a:cs typeface="+mn-cs"/>
              </a:rPr>
              <a:t>arr dw 100 dup(0); maximum is 100 elements in array</a:t>
            </a:r>
          </a:p>
          <a:p>
            <a:endParaRPr lang="en-US" sz="1200" b="0" i="0" kern="1200" smtClean="0">
              <a:solidFill>
                <a:schemeClr val="tx1"/>
              </a:solidFill>
              <a:effectLst/>
              <a:latin typeface="Times New Roman" pitchFamily="-1" charset="0"/>
              <a:ea typeface="+mn-ea"/>
              <a:cs typeface="+mn-cs"/>
            </a:endParaRPr>
          </a:p>
          <a:p>
            <a:endParaRPr lang="en-US" sz="1200" b="0" i="0" kern="1200" smtClean="0">
              <a:solidFill>
                <a:schemeClr val="tx1"/>
              </a:solidFill>
              <a:effectLst/>
              <a:latin typeface="Times New Roman" pitchFamily="-1" charset="0"/>
              <a:ea typeface="+mn-ea"/>
              <a:cs typeface="+mn-cs"/>
            </a:endParaRPr>
          </a:p>
          <a:p>
            <a:r>
              <a:rPr lang="en-US" sz="1200" b="0" i="0" kern="1200" smtClean="0">
                <a:solidFill>
                  <a:schemeClr val="tx1"/>
                </a:solidFill>
                <a:effectLst/>
                <a:latin typeface="Times New Roman" pitchFamily="-1" charset="0"/>
                <a:ea typeface="+mn-ea"/>
                <a:cs typeface="+mn-cs"/>
              </a:rPr>
              <a:t>DEFINE_SCAN_NUM</a:t>
            </a:r>
          </a:p>
          <a:p>
            <a:r>
              <a:rPr lang="en-US" sz="1200" b="0" i="0" kern="1200" smtClean="0">
                <a:solidFill>
                  <a:schemeClr val="tx1"/>
                </a:solidFill>
                <a:effectLst/>
                <a:latin typeface="Times New Roman" pitchFamily="-1" charset="0"/>
                <a:ea typeface="+mn-ea"/>
                <a:cs typeface="+mn-cs"/>
              </a:rPr>
              <a:t>DEFINE_PRINT_STRING</a:t>
            </a:r>
          </a:p>
          <a:p>
            <a:r>
              <a:rPr lang="en-US" sz="1200" b="0" i="0" kern="1200" smtClean="0">
                <a:solidFill>
                  <a:schemeClr val="tx1"/>
                </a:solidFill>
                <a:effectLst/>
                <a:latin typeface="Times New Roman" pitchFamily="-1" charset="0"/>
                <a:ea typeface="+mn-ea"/>
                <a:cs typeface="+mn-cs"/>
              </a:rPr>
              <a:t>DEFINE_PRINT_NUM</a:t>
            </a:r>
          </a:p>
          <a:p>
            <a:r>
              <a:rPr lang="en-US" sz="1200" b="0" i="0" kern="1200" smtClean="0">
                <a:solidFill>
                  <a:schemeClr val="tx1"/>
                </a:solidFill>
                <a:effectLst/>
                <a:latin typeface="Times New Roman" pitchFamily="-1" charset="0"/>
                <a:ea typeface="+mn-ea"/>
                <a:cs typeface="+mn-cs"/>
              </a:rPr>
              <a:t>DEFINE_PRINT_NUM_UNS </a:t>
            </a:r>
          </a:p>
          <a:p>
            <a:endParaRPr lang="en-US" sz="1200" b="0" i="0" kern="1200" smtClean="0">
              <a:solidFill>
                <a:schemeClr val="tx1"/>
              </a:solidFill>
              <a:effectLst/>
              <a:latin typeface="Times New Roman" pitchFamily="-1" charset="0"/>
              <a:ea typeface="+mn-ea"/>
              <a:cs typeface="+mn-cs"/>
            </a:endParaRPr>
          </a:p>
          <a:p>
            <a:endParaRPr lang="en-US" sz="1200" b="0" i="0" kern="1200" smtClean="0">
              <a:solidFill>
                <a:schemeClr val="tx1"/>
              </a:solidFill>
              <a:effectLst/>
              <a:latin typeface="Times New Roman" pitchFamily="-1" charset="0"/>
              <a:ea typeface="+mn-ea"/>
              <a:cs typeface="+mn-cs"/>
            </a:endParaRPr>
          </a:p>
          <a:p>
            <a:endParaRPr lang="en-US" sz="1200" b="0" i="0" kern="1200" smtClean="0">
              <a:solidFill>
                <a:schemeClr val="tx1"/>
              </a:solidFill>
              <a:effectLst/>
              <a:latin typeface="Times New Roman" pitchFamily="-1" charset="0"/>
              <a:ea typeface="+mn-ea"/>
              <a:cs typeface="+mn-cs"/>
            </a:endParaRPr>
          </a:p>
          <a:p>
            <a:endParaRPr lang="en-US" sz="1200" b="0" i="0" kern="1200" smtClean="0">
              <a:solidFill>
                <a:schemeClr val="tx1"/>
              </a:solidFill>
              <a:effectLst/>
              <a:latin typeface="Times New Roman" pitchFamily="-1" charset="0"/>
              <a:ea typeface="+mn-ea"/>
              <a:cs typeface="+mn-cs"/>
            </a:endParaRPr>
          </a:p>
          <a:p>
            <a:endParaRPr lang="en-US" sz="1200" b="0" i="0" kern="1200" smtClean="0">
              <a:solidFill>
                <a:schemeClr val="tx1"/>
              </a:solidFill>
              <a:effectLst/>
              <a:latin typeface="Times New Roman" pitchFamily="-1" charset="0"/>
              <a:ea typeface="+mn-ea"/>
              <a:cs typeface="+mn-cs"/>
            </a:endParaRPr>
          </a:p>
          <a:p>
            <a:r>
              <a:rPr lang="en-US" sz="1200" b="0" i="0" kern="1200" smtClean="0">
                <a:solidFill>
                  <a:schemeClr val="tx1"/>
                </a:solidFill>
                <a:effectLst/>
                <a:latin typeface="Times New Roman" pitchFamily="-1" charset="0"/>
                <a:ea typeface="+mn-ea"/>
                <a:cs typeface="+mn-cs"/>
              </a:rPr>
              <a:t>You can access the value of any element in array using square brackets, for</a:t>
            </a:r>
            <a:br>
              <a:rPr lang="en-US" sz="1200" b="0" i="0" kern="1200" smtClean="0">
                <a:solidFill>
                  <a:schemeClr val="tx1"/>
                </a:solidFill>
                <a:effectLst/>
                <a:latin typeface="Times New Roman" pitchFamily="-1" charset="0"/>
                <a:ea typeface="+mn-ea"/>
                <a:cs typeface="+mn-cs"/>
              </a:rPr>
            </a:br>
            <a:r>
              <a:rPr lang="en-US" sz="1200" b="0" i="0" kern="1200" smtClean="0">
                <a:solidFill>
                  <a:schemeClr val="tx1"/>
                </a:solidFill>
                <a:effectLst/>
                <a:latin typeface="Times New Roman" pitchFamily="-1" charset="0"/>
                <a:ea typeface="+mn-ea"/>
                <a:cs typeface="+mn-cs"/>
              </a:rPr>
              <a:t>example:</a:t>
            </a:r>
            <a:br>
              <a:rPr lang="en-US" sz="1200" b="0" i="0" kern="1200" smtClean="0">
                <a:solidFill>
                  <a:schemeClr val="tx1"/>
                </a:solidFill>
                <a:effectLst/>
                <a:latin typeface="Times New Roman" pitchFamily="-1" charset="0"/>
                <a:ea typeface="+mn-ea"/>
                <a:cs typeface="+mn-cs"/>
              </a:rPr>
            </a:br>
            <a:r>
              <a:rPr lang="en-US" sz="1200" b="0" i="0" kern="1200" smtClean="0">
                <a:solidFill>
                  <a:schemeClr val="tx1"/>
                </a:solidFill>
                <a:effectLst/>
                <a:latin typeface="Times New Roman" pitchFamily="-1" charset="0"/>
                <a:ea typeface="+mn-ea"/>
                <a:cs typeface="+mn-cs"/>
              </a:rPr>
              <a:t>MOV AL, a[3]</a:t>
            </a:r>
            <a:r>
              <a:rPr lang="en-US" smtClean="0"/>
              <a:t> </a:t>
            </a:r>
            <a:br>
              <a:rPr lang="en-US" smtClean="0"/>
            </a:br>
            <a:endParaRPr lang="en-US" smtClean="0"/>
          </a:p>
          <a:p>
            <a:r>
              <a:rPr lang="en-US" sz="1200" b="0" i="0" kern="1200" smtClean="0">
                <a:solidFill>
                  <a:schemeClr val="tx1"/>
                </a:solidFill>
                <a:effectLst/>
                <a:latin typeface="Times New Roman" pitchFamily="-1" charset="0"/>
                <a:ea typeface="+mn-ea"/>
                <a:cs typeface="+mn-cs"/>
              </a:rPr>
              <a:t>If you need to declare a large array you can use </a:t>
            </a:r>
            <a:r>
              <a:rPr lang="en-US" sz="1200" b="1" i="0" kern="1200" smtClean="0">
                <a:solidFill>
                  <a:schemeClr val="tx1"/>
                </a:solidFill>
                <a:effectLst/>
                <a:latin typeface="Times New Roman" pitchFamily="-1" charset="0"/>
                <a:ea typeface="+mn-ea"/>
                <a:cs typeface="+mn-cs"/>
              </a:rPr>
              <a:t>DUP </a:t>
            </a:r>
            <a:r>
              <a:rPr lang="en-US" sz="1200" b="0" i="0" kern="1200" smtClean="0">
                <a:solidFill>
                  <a:schemeClr val="tx1"/>
                </a:solidFill>
                <a:effectLst/>
                <a:latin typeface="Times New Roman" pitchFamily="-1" charset="0"/>
                <a:ea typeface="+mn-ea"/>
                <a:cs typeface="+mn-cs"/>
              </a:rPr>
              <a:t>operator.</a:t>
            </a:r>
            <a:br>
              <a:rPr lang="en-US" sz="1200" b="0" i="0" kern="1200" smtClean="0">
                <a:solidFill>
                  <a:schemeClr val="tx1"/>
                </a:solidFill>
                <a:effectLst/>
                <a:latin typeface="Times New Roman" pitchFamily="-1" charset="0"/>
                <a:ea typeface="+mn-ea"/>
                <a:cs typeface="+mn-cs"/>
              </a:rPr>
            </a:br>
            <a:r>
              <a:rPr lang="en-US" sz="1200" b="0" i="0" kern="1200" smtClean="0">
                <a:solidFill>
                  <a:schemeClr val="tx1"/>
                </a:solidFill>
                <a:effectLst/>
                <a:latin typeface="Times New Roman" pitchFamily="-1" charset="0"/>
                <a:ea typeface="+mn-ea"/>
                <a:cs typeface="+mn-cs"/>
              </a:rPr>
              <a:t>The syntax for </a:t>
            </a:r>
            <a:r>
              <a:rPr lang="en-US" sz="1200" b="1" i="0" kern="1200" smtClean="0">
                <a:solidFill>
                  <a:schemeClr val="tx1"/>
                </a:solidFill>
                <a:effectLst/>
                <a:latin typeface="Times New Roman" pitchFamily="-1" charset="0"/>
                <a:ea typeface="+mn-ea"/>
                <a:cs typeface="+mn-cs"/>
              </a:rPr>
              <a:t>DUP</a:t>
            </a:r>
            <a:r>
              <a:rPr lang="en-US" sz="1200" b="0" i="0" kern="1200" smtClean="0">
                <a:solidFill>
                  <a:schemeClr val="tx1"/>
                </a:solidFill>
                <a:effectLst/>
                <a:latin typeface="Times New Roman" pitchFamily="-1" charset="0"/>
                <a:ea typeface="+mn-ea"/>
                <a:cs typeface="+mn-cs"/>
              </a:rPr>
              <a:t>:</a:t>
            </a:r>
            <a:br>
              <a:rPr lang="en-US" sz="1200" b="0" i="0" kern="1200" smtClean="0">
                <a:solidFill>
                  <a:schemeClr val="tx1"/>
                </a:solidFill>
                <a:effectLst/>
                <a:latin typeface="Times New Roman" pitchFamily="-1" charset="0"/>
                <a:ea typeface="+mn-ea"/>
                <a:cs typeface="+mn-cs"/>
              </a:rPr>
            </a:br>
            <a:r>
              <a:rPr lang="en-US" sz="1200" b="0" i="0" kern="1200" smtClean="0">
                <a:solidFill>
                  <a:schemeClr val="tx1"/>
                </a:solidFill>
                <a:effectLst/>
                <a:latin typeface="Times New Roman" pitchFamily="-1" charset="0"/>
                <a:ea typeface="+mn-ea"/>
                <a:cs typeface="+mn-cs"/>
              </a:rPr>
              <a:t>number DUP ( value(s) )</a:t>
            </a:r>
            <a:r>
              <a:rPr lang="en-US" smtClean="0"/>
              <a:t> </a:t>
            </a:r>
          </a:p>
          <a:p>
            <a:endParaRPr lang="en-US" smtClean="0"/>
          </a:p>
          <a:p>
            <a:endParaRPr lang="en-US" smtClean="0"/>
          </a:p>
          <a:p>
            <a:r>
              <a:rPr lang="en-US" sz="1200" b="1" i="0" kern="1200" smtClean="0">
                <a:solidFill>
                  <a:schemeClr val="tx1"/>
                </a:solidFill>
                <a:effectLst/>
                <a:latin typeface="Times New Roman" pitchFamily="-1" charset="0"/>
                <a:ea typeface="+mn-ea"/>
                <a:cs typeface="+mn-cs"/>
              </a:rPr>
              <a:t>Getting the Address of a Variable</a:t>
            </a:r>
            <a:br>
              <a:rPr lang="en-US" sz="1200" b="1" i="0" kern="1200" smtClean="0">
                <a:solidFill>
                  <a:schemeClr val="tx1"/>
                </a:solidFill>
                <a:effectLst/>
                <a:latin typeface="Times New Roman" pitchFamily="-1" charset="0"/>
                <a:ea typeface="+mn-ea"/>
                <a:cs typeface="+mn-cs"/>
              </a:rPr>
            </a:br>
            <a:r>
              <a:rPr lang="en-US" sz="1200" b="0" i="0" kern="1200" smtClean="0">
                <a:solidFill>
                  <a:schemeClr val="tx1"/>
                </a:solidFill>
                <a:effectLst/>
                <a:latin typeface="Times New Roman" pitchFamily="-1" charset="0"/>
                <a:ea typeface="+mn-ea"/>
                <a:cs typeface="+mn-cs"/>
              </a:rPr>
              <a:t>There is </a:t>
            </a:r>
            <a:r>
              <a:rPr lang="en-US" sz="1200" b="1" i="0" kern="1200" smtClean="0">
                <a:solidFill>
                  <a:schemeClr val="tx1"/>
                </a:solidFill>
                <a:effectLst/>
                <a:latin typeface="Times New Roman" pitchFamily="-1" charset="0"/>
                <a:ea typeface="+mn-ea"/>
                <a:cs typeface="+mn-cs"/>
              </a:rPr>
              <a:t>LEA </a:t>
            </a:r>
            <a:r>
              <a:rPr lang="en-US" sz="1200" b="0" i="0" kern="1200" smtClean="0">
                <a:solidFill>
                  <a:schemeClr val="tx1"/>
                </a:solidFill>
                <a:effectLst/>
                <a:latin typeface="Times New Roman" pitchFamily="-1" charset="0"/>
                <a:ea typeface="+mn-ea"/>
                <a:cs typeface="+mn-cs"/>
              </a:rPr>
              <a:t>(Load Effective Address) instruction and alternative </a:t>
            </a:r>
            <a:r>
              <a:rPr lang="en-US" sz="1200" b="1" i="0" kern="1200" smtClean="0">
                <a:solidFill>
                  <a:schemeClr val="tx1"/>
                </a:solidFill>
                <a:effectLst/>
                <a:latin typeface="Times New Roman" pitchFamily="-1" charset="0"/>
                <a:ea typeface="+mn-ea"/>
                <a:cs typeface="+mn-cs"/>
              </a:rPr>
              <a:t>OFFSET</a:t>
            </a:r>
            <a:br>
              <a:rPr lang="en-US" sz="1200" b="1" i="0" kern="1200" smtClean="0">
                <a:solidFill>
                  <a:schemeClr val="tx1"/>
                </a:solidFill>
                <a:effectLst/>
                <a:latin typeface="Times New Roman" pitchFamily="-1" charset="0"/>
                <a:ea typeface="+mn-ea"/>
                <a:cs typeface="+mn-cs"/>
              </a:rPr>
            </a:br>
            <a:r>
              <a:rPr lang="en-US" sz="1200" b="0" i="0" kern="1200" smtClean="0">
                <a:solidFill>
                  <a:schemeClr val="tx1"/>
                </a:solidFill>
                <a:effectLst/>
                <a:latin typeface="Times New Roman" pitchFamily="-1" charset="0"/>
                <a:ea typeface="+mn-ea"/>
                <a:cs typeface="+mn-cs"/>
              </a:rPr>
              <a:t>operator. Both </a:t>
            </a:r>
            <a:r>
              <a:rPr lang="en-US" sz="1200" b="1" i="0" kern="1200" smtClean="0">
                <a:solidFill>
                  <a:schemeClr val="tx1"/>
                </a:solidFill>
                <a:effectLst/>
                <a:latin typeface="Times New Roman" pitchFamily="-1" charset="0"/>
                <a:ea typeface="+mn-ea"/>
                <a:cs typeface="+mn-cs"/>
              </a:rPr>
              <a:t>OFFSET </a:t>
            </a:r>
            <a:r>
              <a:rPr lang="en-US" sz="1200" b="0" i="0" kern="1200" smtClean="0">
                <a:solidFill>
                  <a:schemeClr val="tx1"/>
                </a:solidFill>
                <a:effectLst/>
                <a:latin typeface="Times New Roman" pitchFamily="-1" charset="0"/>
                <a:ea typeface="+mn-ea"/>
                <a:cs typeface="+mn-cs"/>
              </a:rPr>
              <a:t>and </a:t>
            </a:r>
            <a:r>
              <a:rPr lang="en-US" sz="1200" b="1" i="0" kern="1200" smtClean="0">
                <a:solidFill>
                  <a:schemeClr val="tx1"/>
                </a:solidFill>
                <a:effectLst/>
                <a:latin typeface="Times New Roman" pitchFamily="-1" charset="0"/>
                <a:ea typeface="+mn-ea"/>
                <a:cs typeface="+mn-cs"/>
              </a:rPr>
              <a:t>LEA </a:t>
            </a:r>
            <a:r>
              <a:rPr lang="en-US" sz="1200" b="0" i="0" kern="1200" smtClean="0">
                <a:solidFill>
                  <a:schemeClr val="tx1"/>
                </a:solidFill>
                <a:effectLst/>
                <a:latin typeface="Times New Roman" pitchFamily="-1" charset="0"/>
                <a:ea typeface="+mn-ea"/>
                <a:cs typeface="+mn-cs"/>
              </a:rPr>
              <a:t>can be used to get the offset address of the</a:t>
            </a:r>
            <a:br>
              <a:rPr lang="en-US" sz="1200" b="0" i="0" kern="1200" smtClean="0">
                <a:solidFill>
                  <a:schemeClr val="tx1"/>
                </a:solidFill>
                <a:effectLst/>
                <a:latin typeface="Times New Roman" pitchFamily="-1" charset="0"/>
                <a:ea typeface="+mn-ea"/>
                <a:cs typeface="+mn-cs"/>
              </a:rPr>
            </a:br>
            <a:r>
              <a:rPr lang="en-US" sz="1200" b="0" i="0" kern="1200" smtClean="0">
                <a:solidFill>
                  <a:schemeClr val="tx1"/>
                </a:solidFill>
                <a:effectLst/>
                <a:latin typeface="Times New Roman" pitchFamily="-1" charset="0"/>
                <a:ea typeface="+mn-ea"/>
                <a:cs typeface="+mn-cs"/>
              </a:rPr>
              <a:t>variable.</a:t>
            </a:r>
            <a:br>
              <a:rPr lang="en-US" sz="1200" b="0" i="0" kern="1200" smtClean="0">
                <a:solidFill>
                  <a:schemeClr val="tx1"/>
                </a:solidFill>
                <a:effectLst/>
                <a:latin typeface="Times New Roman" pitchFamily="-1" charset="0"/>
                <a:ea typeface="+mn-ea"/>
                <a:cs typeface="+mn-cs"/>
              </a:rPr>
            </a:br>
            <a:r>
              <a:rPr lang="en-US" sz="1200" b="1" i="0" kern="1200" smtClean="0">
                <a:solidFill>
                  <a:schemeClr val="tx1"/>
                </a:solidFill>
                <a:effectLst/>
                <a:latin typeface="Times New Roman" pitchFamily="-1" charset="0"/>
                <a:ea typeface="+mn-ea"/>
                <a:cs typeface="+mn-cs"/>
              </a:rPr>
              <a:t>LEA </a:t>
            </a:r>
            <a:r>
              <a:rPr lang="en-US" sz="1200" b="0" i="0" kern="1200" smtClean="0">
                <a:solidFill>
                  <a:schemeClr val="tx1"/>
                </a:solidFill>
                <a:effectLst/>
                <a:latin typeface="Times New Roman" pitchFamily="-1" charset="0"/>
                <a:ea typeface="+mn-ea"/>
                <a:cs typeface="+mn-cs"/>
              </a:rPr>
              <a:t>is more powerful because it also allows you to get the address of an</a:t>
            </a:r>
            <a:br>
              <a:rPr lang="en-US" sz="1200" b="0" i="0" kern="1200" smtClean="0">
                <a:solidFill>
                  <a:schemeClr val="tx1"/>
                </a:solidFill>
                <a:effectLst/>
                <a:latin typeface="Times New Roman" pitchFamily="-1" charset="0"/>
                <a:ea typeface="+mn-ea"/>
                <a:cs typeface="+mn-cs"/>
              </a:rPr>
            </a:br>
            <a:r>
              <a:rPr lang="en-US" sz="1200" b="0" i="0" kern="1200" smtClean="0">
                <a:solidFill>
                  <a:schemeClr val="tx1"/>
                </a:solidFill>
                <a:effectLst/>
                <a:latin typeface="Times New Roman" pitchFamily="-1" charset="0"/>
                <a:ea typeface="+mn-ea"/>
                <a:cs typeface="+mn-cs"/>
              </a:rPr>
              <a:t>indexed variables. Getting the address of the variable can be very useful in</a:t>
            </a:r>
            <a:br>
              <a:rPr lang="en-US" sz="1200" b="0" i="0" kern="1200" smtClean="0">
                <a:solidFill>
                  <a:schemeClr val="tx1"/>
                </a:solidFill>
                <a:effectLst/>
                <a:latin typeface="Times New Roman" pitchFamily="-1" charset="0"/>
                <a:ea typeface="+mn-ea"/>
                <a:cs typeface="+mn-cs"/>
              </a:rPr>
            </a:br>
            <a:r>
              <a:rPr lang="en-US" sz="1200" b="0" i="0" kern="1200" smtClean="0">
                <a:solidFill>
                  <a:schemeClr val="tx1"/>
                </a:solidFill>
                <a:effectLst/>
                <a:latin typeface="Times New Roman" pitchFamily="-1" charset="0"/>
                <a:ea typeface="+mn-ea"/>
                <a:cs typeface="+mn-cs"/>
              </a:rPr>
              <a:t>some situations, for example when you need to pass parameters to a</a:t>
            </a:r>
            <a:br>
              <a:rPr lang="en-US" sz="1200" b="0" i="0" kern="1200" smtClean="0">
                <a:solidFill>
                  <a:schemeClr val="tx1"/>
                </a:solidFill>
                <a:effectLst/>
                <a:latin typeface="Times New Roman" pitchFamily="-1" charset="0"/>
                <a:ea typeface="+mn-ea"/>
                <a:cs typeface="+mn-cs"/>
              </a:rPr>
            </a:br>
            <a:r>
              <a:rPr lang="en-US" sz="1200" b="0" i="0" kern="1200" smtClean="0">
                <a:solidFill>
                  <a:schemeClr val="tx1"/>
                </a:solidFill>
                <a:effectLst/>
                <a:latin typeface="Times New Roman" pitchFamily="-1" charset="0"/>
                <a:ea typeface="+mn-ea"/>
                <a:cs typeface="+mn-cs"/>
              </a:rPr>
              <a:t>procedure.</a:t>
            </a:r>
            <a:r>
              <a:rPr lang="en-US" smtClean="0"/>
              <a:t> </a:t>
            </a:r>
          </a:p>
          <a:p>
            <a:endParaRPr lang="en-US" smtClean="0"/>
          </a:p>
          <a:p>
            <a:endParaRPr lang="en-US" smtClean="0"/>
          </a:p>
          <a:p>
            <a:endParaRPr lang="en-US" smtClean="0"/>
          </a:p>
          <a:p>
            <a:endParaRPr lang="en-US" smtClean="0"/>
          </a:p>
          <a:p>
            <a:endParaRPr lang="en-US" smtClean="0"/>
          </a:p>
          <a:p>
            <a:r>
              <a:rPr lang="en-US" smtClean="0"/>
              <a:t/>
            </a:r>
            <a:br>
              <a:rPr lang="en-US" smtClean="0"/>
            </a:br>
            <a:r>
              <a:rPr lang="en-US" smtClean="0"/>
              <a:t/>
            </a:r>
            <a:br>
              <a:rPr lang="en-US" smtClean="0"/>
            </a:br>
            <a:endParaRPr lang="en-US"/>
          </a:p>
        </p:txBody>
      </p:sp>
    </p:spTree>
    <p:extLst>
      <p:ext uri="{BB962C8B-B14F-4D97-AF65-F5344CB8AC3E}">
        <p14:creationId xmlns:p14="http://schemas.microsoft.com/office/powerpoint/2010/main" val="271158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vi-VN" sz="1200" kern="1200" smtClean="0">
                <a:solidFill>
                  <a:schemeClr val="tx1"/>
                </a:solidFill>
                <a:effectLst/>
                <a:latin typeface="Times New Roman" pitchFamily="-1" charset="0"/>
                <a:ea typeface="+mn-ea"/>
                <a:cs typeface="+mn-cs"/>
              </a:rPr>
              <a:t>Ngắt có thể được xem như là </a:t>
            </a:r>
            <a:r>
              <a:rPr lang="en-US" sz="1200" kern="1200" smtClean="0">
                <a:solidFill>
                  <a:schemeClr val="tx1"/>
                </a:solidFill>
                <a:effectLst/>
                <a:latin typeface="Times New Roman" pitchFamily="-1" charset="0"/>
                <a:ea typeface="+mn-ea"/>
                <a:cs typeface="+mn-cs"/>
              </a:rPr>
              <a:t>những</a:t>
            </a:r>
            <a:r>
              <a:rPr lang="en-US" sz="1200" kern="1200" baseline="0" smtClean="0">
                <a:solidFill>
                  <a:schemeClr val="tx1"/>
                </a:solidFill>
                <a:effectLst/>
                <a:latin typeface="Times New Roman" pitchFamily="-1" charset="0"/>
                <a:ea typeface="+mn-ea"/>
                <a:cs typeface="+mn-cs"/>
              </a:rPr>
              <a:t> function</a:t>
            </a:r>
            <a:r>
              <a:rPr lang="vi-VN" sz="1200" kern="1200" smtClean="0">
                <a:solidFill>
                  <a:schemeClr val="tx1"/>
                </a:solidFill>
                <a:effectLst/>
                <a:latin typeface="Times New Roman" pitchFamily="-1" charset="0"/>
                <a:ea typeface="+mn-ea"/>
                <a:cs typeface="+mn-cs"/>
              </a:rPr>
              <a:t>. Các </a:t>
            </a:r>
            <a:r>
              <a:rPr lang="en-US" sz="1200" kern="1200" baseline="0" smtClean="0">
                <a:solidFill>
                  <a:schemeClr val="tx1"/>
                </a:solidFill>
                <a:effectLst/>
                <a:latin typeface="Times New Roman" pitchFamily="-1" charset="0"/>
                <a:ea typeface="+mn-ea"/>
                <a:cs typeface="+mn-cs"/>
              </a:rPr>
              <a:t>function </a:t>
            </a:r>
            <a:r>
              <a:rPr lang="vi-VN" sz="1200" kern="1200" smtClean="0">
                <a:solidFill>
                  <a:schemeClr val="tx1"/>
                </a:solidFill>
                <a:effectLst/>
                <a:latin typeface="Times New Roman" pitchFamily="-1" charset="0"/>
                <a:ea typeface="+mn-ea"/>
                <a:cs typeface="+mn-cs"/>
              </a:rPr>
              <a:t>này làm cho việc lập trình dễ dàng hơn nhiều, thay vì viết mã để in một ký tự, </a:t>
            </a:r>
            <a:r>
              <a:rPr lang="en-US" sz="1200" kern="1200" smtClean="0">
                <a:solidFill>
                  <a:schemeClr val="tx1"/>
                </a:solidFill>
                <a:effectLst/>
                <a:latin typeface="Times New Roman" pitchFamily="-1" charset="0"/>
                <a:ea typeface="+mn-ea"/>
                <a:cs typeface="+mn-cs"/>
              </a:rPr>
              <a:t>chúng</a:t>
            </a:r>
            <a:r>
              <a:rPr lang="en-US" sz="1200" kern="1200" baseline="0" smtClean="0">
                <a:solidFill>
                  <a:schemeClr val="tx1"/>
                </a:solidFill>
                <a:effectLst/>
                <a:latin typeface="Times New Roman" pitchFamily="-1" charset="0"/>
                <a:ea typeface="+mn-ea"/>
                <a:cs typeface="+mn-cs"/>
              </a:rPr>
              <a:t> ta</a:t>
            </a:r>
            <a:r>
              <a:rPr lang="vi-VN" sz="1200" kern="1200" smtClean="0">
                <a:solidFill>
                  <a:schemeClr val="tx1"/>
                </a:solidFill>
                <a:effectLst/>
                <a:latin typeface="Times New Roman" pitchFamily="-1" charset="0"/>
                <a:ea typeface="+mn-ea"/>
                <a:cs typeface="+mn-cs"/>
              </a:rPr>
              <a:t> chỉ cần gọi ngắt và nó sẽ làm mọi thứ </a:t>
            </a:r>
            <a:r>
              <a:rPr lang="en-US" sz="1200" kern="1200" smtClean="0">
                <a:solidFill>
                  <a:schemeClr val="tx1"/>
                </a:solidFill>
                <a:effectLst/>
                <a:latin typeface="Times New Roman" pitchFamily="-1" charset="0"/>
                <a:ea typeface="+mn-ea"/>
                <a:cs typeface="+mn-cs"/>
              </a:rPr>
              <a:t>chúng</a:t>
            </a:r>
            <a:r>
              <a:rPr lang="en-US" sz="1200" kern="1200" baseline="0" smtClean="0">
                <a:solidFill>
                  <a:schemeClr val="tx1"/>
                </a:solidFill>
                <a:effectLst/>
                <a:latin typeface="Times New Roman" pitchFamily="-1" charset="0"/>
                <a:ea typeface="+mn-ea"/>
                <a:cs typeface="+mn-cs"/>
              </a:rPr>
              <a:t> ta cần</a:t>
            </a:r>
            <a:r>
              <a:rPr lang="vi-VN" sz="1200" kern="1200" smtClean="0">
                <a:solidFill>
                  <a:schemeClr val="tx1"/>
                </a:solidFill>
                <a:effectLst/>
                <a:latin typeface="Times New Roman" pitchFamily="-1" charset="0"/>
                <a:ea typeface="+mn-ea"/>
                <a:cs typeface="+mn-cs"/>
              </a:rPr>
              <a:t>. Ngoài ra còn có các chức năng ngắt hoạt động với ổ đĩa và </a:t>
            </a:r>
            <a:r>
              <a:rPr lang="en-US" sz="1200" kern="1200" smtClean="0">
                <a:solidFill>
                  <a:schemeClr val="tx1"/>
                </a:solidFill>
                <a:effectLst/>
                <a:latin typeface="Times New Roman" pitchFamily="-1" charset="0"/>
                <a:ea typeface="+mn-ea"/>
                <a:cs typeface="+mn-cs"/>
              </a:rPr>
              <a:t>các</a:t>
            </a:r>
            <a:r>
              <a:rPr lang="en-US" sz="1200" kern="1200" baseline="0" smtClean="0">
                <a:solidFill>
                  <a:schemeClr val="tx1"/>
                </a:solidFill>
                <a:effectLst/>
                <a:latin typeface="Times New Roman" pitchFamily="-1" charset="0"/>
                <a:ea typeface="+mn-ea"/>
                <a:cs typeface="+mn-cs"/>
              </a:rPr>
              <a:t> thiết bị I/O khác</a:t>
            </a:r>
            <a:r>
              <a:rPr lang="vi-VN" sz="1200" kern="1200" smtClean="0">
                <a:solidFill>
                  <a:schemeClr val="tx1"/>
                </a:solidFill>
                <a:effectLst/>
                <a:latin typeface="Times New Roman" pitchFamily="-1" charset="0"/>
                <a:ea typeface="+mn-ea"/>
                <a:cs typeface="+mn-cs"/>
              </a:rPr>
              <a:t>. </a:t>
            </a:r>
            <a:r>
              <a:rPr lang="en-US" sz="1200" kern="1200" smtClean="0">
                <a:solidFill>
                  <a:schemeClr val="tx1"/>
                </a:solidFill>
                <a:effectLst/>
                <a:latin typeface="Times New Roman" pitchFamily="-1" charset="0"/>
                <a:ea typeface="+mn-ea"/>
                <a:cs typeface="+mn-cs"/>
              </a:rPr>
              <a:t>Vì</a:t>
            </a:r>
            <a:r>
              <a:rPr lang="en-US" sz="1200" kern="1200" baseline="0" smtClean="0">
                <a:solidFill>
                  <a:schemeClr val="tx1"/>
                </a:solidFill>
                <a:effectLst/>
                <a:latin typeface="Times New Roman" pitchFamily="-1" charset="0"/>
                <a:ea typeface="+mn-ea"/>
                <a:cs typeface="+mn-cs"/>
              </a:rPr>
              <a:t> thế chúng được</a:t>
            </a:r>
            <a:r>
              <a:rPr lang="vi-VN" sz="1200" kern="1200" smtClean="0">
                <a:solidFill>
                  <a:schemeClr val="tx1"/>
                </a:solidFill>
                <a:effectLst/>
                <a:latin typeface="Times New Roman" pitchFamily="-1" charset="0"/>
                <a:ea typeface="+mn-ea"/>
                <a:cs typeface="+mn-cs"/>
              </a:rPr>
              <a:t> gọi </a:t>
            </a:r>
            <a:r>
              <a:rPr lang="en-US" sz="1200" kern="1200" smtClean="0">
                <a:solidFill>
                  <a:schemeClr val="tx1"/>
                </a:solidFill>
                <a:effectLst/>
                <a:latin typeface="Times New Roman" pitchFamily="-1" charset="0"/>
                <a:ea typeface="+mn-ea"/>
                <a:cs typeface="+mn-cs"/>
              </a:rPr>
              <a:t>là</a:t>
            </a:r>
            <a:r>
              <a:rPr lang="en-US" sz="1200" kern="1200" baseline="0" smtClean="0">
                <a:solidFill>
                  <a:schemeClr val="tx1"/>
                </a:solidFill>
                <a:effectLst/>
                <a:latin typeface="Times New Roman" pitchFamily="-1" charset="0"/>
                <a:ea typeface="+mn-ea"/>
                <a:cs typeface="+mn-cs"/>
              </a:rPr>
              <a:t> </a:t>
            </a:r>
            <a:r>
              <a:rPr lang="en-US" sz="1200" b="1" kern="1200" smtClean="0">
                <a:solidFill>
                  <a:schemeClr val="tx1"/>
                </a:solidFill>
                <a:effectLst/>
                <a:latin typeface="Times New Roman" pitchFamily="-1" charset="0"/>
                <a:ea typeface="+mn-ea"/>
                <a:cs typeface="+mn-cs"/>
              </a:rPr>
              <a:t>software interrupts</a:t>
            </a:r>
            <a:r>
              <a:rPr lang="vi-VN" sz="1200" kern="1200" smtClean="0">
                <a:solidFill>
                  <a:schemeClr val="tx1"/>
                </a:solidFill>
                <a:effectLst/>
                <a:latin typeface="Times New Roman" pitchFamily="-1" charset="0"/>
                <a:ea typeface="+mn-ea"/>
                <a:cs typeface="+mn-cs"/>
              </a:rPr>
              <a:t>.</a:t>
            </a:r>
          </a:p>
          <a:p>
            <a:r>
              <a:rPr lang="vi-VN" sz="1200" kern="1200" smtClean="0">
                <a:solidFill>
                  <a:schemeClr val="tx1"/>
                </a:solidFill>
                <a:effectLst/>
                <a:latin typeface="Times New Roman" pitchFamily="-1" charset="0"/>
                <a:ea typeface="+mn-ea"/>
                <a:cs typeface="+mn-cs"/>
              </a:rPr>
              <a:t>Ngắt cũng được kích hoạt bởi phần cứng khác nhau, chúng được gọi là ngắt phần cứng. Hiện tại chúng </a:t>
            </a:r>
            <a:r>
              <a:rPr lang="en-US" sz="1200" kern="1200" smtClean="0">
                <a:solidFill>
                  <a:schemeClr val="tx1"/>
                </a:solidFill>
                <a:effectLst/>
                <a:latin typeface="Times New Roman" pitchFamily="-1" charset="0"/>
                <a:ea typeface="+mn-ea"/>
                <a:cs typeface="+mn-cs"/>
              </a:rPr>
              <a:t>ta</a:t>
            </a:r>
            <a:r>
              <a:rPr lang="vi-VN" sz="1200" kern="1200" smtClean="0">
                <a:solidFill>
                  <a:schemeClr val="tx1"/>
                </a:solidFill>
                <a:effectLst/>
                <a:latin typeface="Times New Roman" pitchFamily="-1" charset="0"/>
                <a:ea typeface="+mn-ea"/>
                <a:cs typeface="+mn-cs"/>
              </a:rPr>
              <a:t> chỉ quan tâm đến các ngắt phần mềm.</a:t>
            </a:r>
          </a:p>
          <a:p>
            <a:r>
              <a:rPr lang="vi-VN" sz="1200" kern="1200" smtClean="0">
                <a:solidFill>
                  <a:schemeClr val="tx1"/>
                </a:solidFill>
                <a:effectLst/>
                <a:latin typeface="Times New Roman" pitchFamily="-1" charset="0"/>
                <a:ea typeface="+mn-ea"/>
                <a:cs typeface="+mn-cs"/>
              </a:rPr>
              <a:t>Để </a:t>
            </a:r>
            <a:r>
              <a:rPr lang="en-US" sz="1200" kern="1200" smtClean="0">
                <a:solidFill>
                  <a:schemeClr val="tx1"/>
                </a:solidFill>
                <a:effectLst/>
                <a:latin typeface="Times New Roman" pitchFamily="-1" charset="0"/>
                <a:ea typeface="+mn-ea"/>
                <a:cs typeface="+mn-cs"/>
              </a:rPr>
              <a:t>thực</a:t>
            </a:r>
            <a:r>
              <a:rPr lang="en-US" sz="1200" kern="1200" baseline="0" smtClean="0">
                <a:solidFill>
                  <a:schemeClr val="tx1"/>
                </a:solidFill>
                <a:effectLst/>
                <a:latin typeface="Times New Roman" pitchFamily="-1" charset="0"/>
                <a:ea typeface="+mn-ea"/>
                <a:cs typeface="+mn-cs"/>
              </a:rPr>
              <a:t> hiện một Interrupt chúng ta dùng cú pháp</a:t>
            </a:r>
            <a:r>
              <a:rPr lang="vi-VN" sz="1200" kern="1200" smtClean="0">
                <a:solidFill>
                  <a:schemeClr val="tx1"/>
                </a:solidFill>
                <a:effectLst/>
                <a:latin typeface="Times New Roman" pitchFamily="-1" charset="0"/>
                <a:ea typeface="+mn-ea"/>
                <a:cs typeface="+mn-cs"/>
              </a:rPr>
              <a:t>:</a:t>
            </a:r>
          </a:p>
          <a:p>
            <a:r>
              <a:rPr lang="vi-VN" sz="1200" b="1" kern="1200" smtClean="0">
                <a:solidFill>
                  <a:schemeClr val="tx1"/>
                </a:solidFill>
                <a:effectLst/>
                <a:latin typeface="Times New Roman" pitchFamily="-1" charset="0"/>
                <a:ea typeface="+mn-ea"/>
                <a:cs typeface="+mn-cs"/>
              </a:rPr>
              <a:t>Giá trị INT</a:t>
            </a:r>
          </a:p>
          <a:p>
            <a:r>
              <a:rPr lang="vi-VN" sz="1200" kern="1200" smtClean="0">
                <a:solidFill>
                  <a:schemeClr val="tx1"/>
                </a:solidFill>
                <a:effectLst/>
                <a:latin typeface="Times New Roman" pitchFamily="-1" charset="0"/>
                <a:ea typeface="+mn-ea"/>
                <a:cs typeface="+mn-cs"/>
              </a:rPr>
              <a:t>Trong đó giá trị có thể là một số trong khoảng từ 0 đến 255 (hoặc 0 đến 0FFh), thông thường chúng ta sẽ sử dụng các số thập lục phân. Bạn có thể nghĩ rằng chỉ có 256 chức năng, nhưng điều đó không chính xác. Mỗi ngắt có thể có chức năng phụ.</a:t>
            </a:r>
          </a:p>
          <a:p>
            <a:r>
              <a:rPr lang="vi-VN" sz="1200" kern="1200" smtClean="0">
                <a:solidFill>
                  <a:schemeClr val="tx1"/>
                </a:solidFill>
                <a:effectLst/>
                <a:latin typeface="Times New Roman" pitchFamily="-1" charset="0"/>
                <a:ea typeface="+mn-ea"/>
                <a:cs typeface="+mn-cs"/>
              </a:rPr>
              <a:t>Để chỉ định một thanh ghi AH chức năng phụ nên được đặt trước khi gọi ngắt. Mỗi ngắt có thể có tối đa 256 hàm phụ (vì vậy chúng tôi nhận được 256 * 256 = 65536 hàm). Nói chung, thanh ghi AH được sử dụng, nhưng đôi khi các thanh ghi khác có thể được sử dụng. Nói chung các thanh ghi khác được sử dụng để truyền tham số và dữ liệu cho chức năng phụ.</a:t>
            </a:r>
          </a:p>
          <a:p>
            <a:r>
              <a:rPr lang="vi-VN" sz="1200" kern="1200" smtClean="0">
                <a:solidFill>
                  <a:schemeClr val="tx1"/>
                </a:solidFill>
                <a:effectLst/>
                <a:latin typeface="Times New Roman" pitchFamily="-1" charset="0"/>
                <a:ea typeface="+mn-ea"/>
                <a:cs typeface="+mn-cs"/>
              </a:rPr>
              <a:t>Ví dụ sau sử dụng hàm phụ INT 10h 0Eh để nhập "Xin chào!" thông điệp. Chức năng này hiển thị một ký tự trên màn hình, tiến con trỏ và cuộn màn hình khi cần thiết</a:t>
            </a:r>
            <a:endParaRPr lang="en-US" sz="1200" kern="1200" smtClean="0">
              <a:solidFill>
                <a:schemeClr val="tx1"/>
              </a:solidFill>
              <a:effectLst/>
              <a:latin typeface="Times New Roman" pitchFamily="-1" charset="0"/>
              <a:ea typeface="+mn-ea"/>
              <a:cs typeface="+mn-cs"/>
            </a:endParaRPr>
          </a:p>
          <a:p>
            <a:endParaRPr lang="en-US" sz="1200" kern="1200" smtClean="0">
              <a:solidFill>
                <a:schemeClr val="tx1"/>
              </a:solidFill>
              <a:effectLst/>
              <a:latin typeface="Times New Roman" pitchFamily="-1" charset="0"/>
              <a:ea typeface="+mn-ea"/>
              <a:cs typeface="+mn-cs"/>
            </a:endParaRPr>
          </a:p>
          <a:p>
            <a:r>
              <a:rPr lang="en-US" sz="1200" kern="1200" smtClean="0">
                <a:solidFill>
                  <a:schemeClr val="tx1"/>
                </a:solidFill>
                <a:effectLst/>
                <a:latin typeface="Times New Roman" pitchFamily="-1" charset="0"/>
                <a:ea typeface="+mn-ea"/>
                <a:cs typeface="+mn-cs"/>
              </a:rPr>
              <a:t>Interrupts can be seen as a number of functions. These functions make the programming much easier, instead of writing a code to print a character you can simply call the interrupt and it will do everything for you. There are also interrupt functions that work with disk drive and other hardware. We call such functions software interrupts. </a:t>
            </a:r>
          </a:p>
          <a:p>
            <a:r>
              <a:rPr lang="en-US" sz="1200" kern="1200" smtClean="0">
                <a:solidFill>
                  <a:schemeClr val="tx1"/>
                </a:solidFill>
                <a:effectLst/>
                <a:latin typeface="Times New Roman" pitchFamily="-1" charset="0"/>
                <a:ea typeface="+mn-ea"/>
                <a:cs typeface="+mn-cs"/>
              </a:rPr>
              <a:t>Interrupts are also triggered by different hardware, these are called hardware interrupts. Currently we are interested in software interrupts only. </a:t>
            </a:r>
          </a:p>
          <a:p>
            <a:r>
              <a:rPr lang="en-US" sz="1200" kern="1200" smtClean="0">
                <a:solidFill>
                  <a:schemeClr val="tx1"/>
                </a:solidFill>
                <a:effectLst/>
                <a:latin typeface="Times New Roman" pitchFamily="-1" charset="0"/>
                <a:ea typeface="+mn-ea"/>
                <a:cs typeface="+mn-cs"/>
              </a:rPr>
              <a:t>To make a software interrupt there is an INT instruction, it has very simple syntax: </a:t>
            </a:r>
          </a:p>
          <a:p>
            <a:r>
              <a:rPr lang="en-US" sz="1200" kern="1200" smtClean="0">
                <a:solidFill>
                  <a:schemeClr val="tx1"/>
                </a:solidFill>
                <a:effectLst/>
                <a:latin typeface="Times New Roman" pitchFamily="-1" charset="0"/>
                <a:ea typeface="+mn-ea"/>
                <a:cs typeface="+mn-cs"/>
              </a:rPr>
              <a:t>INT value </a:t>
            </a:r>
          </a:p>
          <a:p>
            <a:r>
              <a:rPr lang="en-US" sz="1200" kern="1200" smtClean="0">
                <a:solidFill>
                  <a:schemeClr val="tx1"/>
                </a:solidFill>
                <a:effectLst/>
                <a:latin typeface="Times New Roman" pitchFamily="-1" charset="0"/>
                <a:ea typeface="+mn-ea"/>
                <a:cs typeface="+mn-cs"/>
              </a:rPr>
              <a:t>Where value can be a number between 0 to 255 (or 0 to 0FFh), generally we will use hexadecimal numbers. You may think that there are only 256 functions, but that is not correct. Each interrupt may have sub-functions. </a:t>
            </a:r>
          </a:p>
          <a:p>
            <a:r>
              <a:rPr lang="en-US" sz="1200" kern="1200" smtClean="0">
                <a:solidFill>
                  <a:schemeClr val="tx1"/>
                </a:solidFill>
                <a:effectLst/>
                <a:latin typeface="Times New Roman" pitchFamily="-1" charset="0"/>
                <a:ea typeface="+mn-ea"/>
                <a:cs typeface="+mn-cs"/>
              </a:rPr>
              <a:t>To specify a sub-function AH register should be set before calling interrupt. Each interrupt may have up to 256 sub-functions (so we get 256 * 256 = 65536 functions). In general AH register is used, but sometimes other registers maybe in use. Generally other registers are used to pass parameters and data to sub-function. </a:t>
            </a:r>
          </a:p>
          <a:p>
            <a:r>
              <a:rPr lang="en-US" sz="1200" kern="1200" smtClean="0">
                <a:solidFill>
                  <a:schemeClr val="tx1"/>
                </a:solidFill>
                <a:effectLst/>
                <a:latin typeface="Times New Roman" pitchFamily="-1" charset="0"/>
                <a:ea typeface="+mn-ea"/>
                <a:cs typeface="+mn-cs"/>
              </a:rPr>
              <a:t>The following example uses INT 10h sub-function 0Eh to type a "Hello!" message. This functions displays a character on the screen, advancing the cursor and scrolling the screen as necessary </a:t>
            </a:r>
          </a:p>
          <a:p>
            <a:r>
              <a:rPr lang="en-US" sz="1200" kern="1200" smtClean="0">
                <a:solidFill>
                  <a:schemeClr val="tx1"/>
                </a:solidFill>
                <a:effectLst/>
                <a:latin typeface="Times New Roman" pitchFamily="-1" charset="0"/>
                <a:ea typeface="+mn-ea"/>
                <a:cs typeface="+mn-cs"/>
              </a:rPr>
              <a:t> </a:t>
            </a:r>
          </a:p>
          <a:p>
            <a:endParaRPr lang="en-US"/>
          </a:p>
        </p:txBody>
      </p:sp>
    </p:spTree>
    <p:extLst>
      <p:ext uri="{BB962C8B-B14F-4D97-AF65-F5344CB8AC3E}">
        <p14:creationId xmlns:p14="http://schemas.microsoft.com/office/powerpoint/2010/main" val="2941949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mtClean="0"/>
              <a:t>http://jbwyatt.com/253/emu/asm_tutorial_05.html</a:t>
            </a:r>
          </a:p>
          <a:p>
            <a:endParaRPr lang="en-US" smtClean="0"/>
          </a:p>
          <a:p>
            <a:r>
              <a:rPr lang="en-US" sz="1200" b="0" i="0" kern="1200" smtClean="0">
                <a:solidFill>
                  <a:schemeClr val="tx1"/>
                </a:solidFill>
                <a:effectLst/>
                <a:latin typeface="Times New Roman" pitchFamily="-1" charset="0"/>
                <a:ea typeface="+mn-ea"/>
                <a:cs typeface="+mn-cs"/>
              </a:rPr>
              <a:t>To make programming easier there are some common functions that can be  included in your program. To make your program use functions defined in other file you should use the </a:t>
            </a:r>
            <a:r>
              <a:rPr lang="en-US" sz="1200" b="1" i="0" kern="1200" smtClean="0">
                <a:solidFill>
                  <a:schemeClr val="tx1"/>
                </a:solidFill>
                <a:effectLst/>
                <a:latin typeface="Times New Roman" pitchFamily="-1" charset="0"/>
                <a:ea typeface="+mn-ea"/>
                <a:cs typeface="+mn-cs"/>
              </a:rPr>
              <a:t>INCLUDE </a:t>
            </a:r>
            <a:r>
              <a:rPr lang="en-US" sz="1200" b="0" i="0" kern="1200" smtClean="0">
                <a:solidFill>
                  <a:schemeClr val="tx1"/>
                </a:solidFill>
                <a:effectLst/>
                <a:latin typeface="Times New Roman" pitchFamily="-1" charset="0"/>
                <a:ea typeface="+mn-ea"/>
                <a:cs typeface="+mn-cs"/>
              </a:rPr>
              <a:t>directive followed by a file name. Compiler automatically searches for the file in the same folder where the source file is located, and if it cannot find the file there - it searches in </a:t>
            </a:r>
            <a:r>
              <a:rPr lang="en-US" sz="1200" b="1" i="0" kern="1200" smtClean="0">
                <a:solidFill>
                  <a:schemeClr val="tx1"/>
                </a:solidFill>
                <a:effectLst/>
                <a:latin typeface="Times New Roman" pitchFamily="-1" charset="0"/>
                <a:ea typeface="+mn-ea"/>
                <a:cs typeface="+mn-cs"/>
              </a:rPr>
              <a:t>Inc </a:t>
            </a:r>
            <a:r>
              <a:rPr lang="en-US" sz="1200" b="0" i="0" kern="1200" smtClean="0">
                <a:solidFill>
                  <a:schemeClr val="tx1"/>
                </a:solidFill>
                <a:effectLst/>
                <a:latin typeface="Times New Roman" pitchFamily="-1" charset="0"/>
                <a:ea typeface="+mn-ea"/>
                <a:cs typeface="+mn-cs"/>
              </a:rPr>
              <a:t>folder.</a:t>
            </a:r>
            <a:br>
              <a:rPr lang="en-US" sz="1200" b="0" i="0" kern="1200" smtClean="0">
                <a:solidFill>
                  <a:schemeClr val="tx1"/>
                </a:solidFill>
                <a:effectLst/>
                <a:latin typeface="Times New Roman" pitchFamily="-1" charset="0"/>
                <a:ea typeface="+mn-ea"/>
                <a:cs typeface="+mn-cs"/>
              </a:rPr>
            </a:br>
            <a:r>
              <a:rPr lang="en-US" sz="1200" b="0" i="0" kern="1200" smtClean="0">
                <a:solidFill>
                  <a:schemeClr val="tx1"/>
                </a:solidFill>
                <a:effectLst/>
                <a:latin typeface="Times New Roman" pitchFamily="-1" charset="0"/>
                <a:ea typeface="+mn-ea"/>
                <a:cs typeface="+mn-cs"/>
              </a:rPr>
              <a:t>Currently you may not be able to fully understand the contents of the </a:t>
            </a:r>
            <a:r>
              <a:rPr lang="en-US" sz="1200" b="1" i="0" kern="1200" smtClean="0">
                <a:solidFill>
                  <a:schemeClr val="tx1"/>
                </a:solidFill>
                <a:effectLst/>
                <a:latin typeface="Times New Roman" pitchFamily="-1" charset="0"/>
                <a:ea typeface="+mn-ea"/>
                <a:cs typeface="+mn-cs"/>
              </a:rPr>
              <a:t>emu8086.inc </a:t>
            </a:r>
            <a:r>
              <a:rPr lang="en-US" sz="1200" b="0" i="0" kern="1200" smtClean="0">
                <a:solidFill>
                  <a:schemeClr val="tx1"/>
                </a:solidFill>
                <a:effectLst/>
                <a:latin typeface="Times New Roman" pitchFamily="-1" charset="0"/>
                <a:ea typeface="+mn-ea"/>
                <a:cs typeface="+mn-cs"/>
              </a:rPr>
              <a:t>(located in </a:t>
            </a:r>
            <a:r>
              <a:rPr lang="en-US" sz="1200" b="1" i="0" kern="1200" smtClean="0">
                <a:solidFill>
                  <a:schemeClr val="tx1"/>
                </a:solidFill>
                <a:effectLst/>
                <a:latin typeface="Times New Roman" pitchFamily="-1" charset="0"/>
                <a:ea typeface="+mn-ea"/>
                <a:cs typeface="+mn-cs"/>
              </a:rPr>
              <a:t>Inc </a:t>
            </a:r>
            <a:r>
              <a:rPr lang="en-US" sz="1200" b="0" i="0" kern="1200" smtClean="0">
                <a:solidFill>
                  <a:schemeClr val="tx1"/>
                </a:solidFill>
                <a:effectLst/>
                <a:latin typeface="Times New Roman" pitchFamily="-1" charset="0"/>
                <a:ea typeface="+mn-ea"/>
                <a:cs typeface="+mn-cs"/>
              </a:rPr>
              <a:t>folder), but it's OK, since you only need to understand what it can do.</a:t>
            </a:r>
            <a:br>
              <a:rPr lang="en-US" sz="1200" b="0" i="0" kern="1200" smtClean="0">
                <a:solidFill>
                  <a:schemeClr val="tx1"/>
                </a:solidFill>
                <a:effectLst/>
                <a:latin typeface="Times New Roman" pitchFamily="-1" charset="0"/>
                <a:ea typeface="+mn-ea"/>
                <a:cs typeface="+mn-cs"/>
              </a:rPr>
            </a:br>
            <a:r>
              <a:rPr lang="en-US" sz="1200" b="0" i="0" kern="1200" smtClean="0">
                <a:solidFill>
                  <a:schemeClr val="tx1"/>
                </a:solidFill>
                <a:effectLst/>
                <a:latin typeface="Times New Roman" pitchFamily="-1" charset="0"/>
                <a:ea typeface="+mn-ea"/>
                <a:cs typeface="+mn-cs"/>
              </a:rPr>
              <a:t>To use any of the functions in </a:t>
            </a:r>
            <a:r>
              <a:rPr lang="en-US" sz="1200" b="1" i="0" kern="1200" smtClean="0">
                <a:solidFill>
                  <a:schemeClr val="tx1"/>
                </a:solidFill>
                <a:effectLst/>
                <a:latin typeface="Times New Roman" pitchFamily="-1" charset="0"/>
                <a:ea typeface="+mn-ea"/>
                <a:cs typeface="+mn-cs"/>
              </a:rPr>
              <a:t>emu8086.inc </a:t>
            </a:r>
            <a:r>
              <a:rPr lang="en-US" sz="1200" b="0" i="0" kern="1200" smtClean="0">
                <a:solidFill>
                  <a:schemeClr val="tx1"/>
                </a:solidFill>
                <a:effectLst/>
                <a:latin typeface="Times New Roman" pitchFamily="-1" charset="0"/>
                <a:ea typeface="+mn-ea"/>
                <a:cs typeface="+mn-cs"/>
              </a:rPr>
              <a:t>you should have the following line in the beginning of your source file:</a:t>
            </a:r>
            <a:br>
              <a:rPr lang="en-US" sz="1200" b="0" i="0" kern="1200" smtClean="0">
                <a:solidFill>
                  <a:schemeClr val="tx1"/>
                </a:solidFill>
                <a:effectLst/>
                <a:latin typeface="Times New Roman" pitchFamily="-1" charset="0"/>
                <a:ea typeface="+mn-ea"/>
                <a:cs typeface="+mn-cs"/>
              </a:rPr>
            </a:br>
            <a:r>
              <a:rPr lang="en-US" sz="1200" b="1" i="0" kern="1200" smtClean="0">
                <a:solidFill>
                  <a:schemeClr val="tx1"/>
                </a:solidFill>
                <a:effectLst/>
                <a:latin typeface="Times New Roman" pitchFamily="-1" charset="0"/>
                <a:ea typeface="+mn-ea"/>
                <a:cs typeface="+mn-cs"/>
              </a:rPr>
              <a:t>include 'emu8086.inc'</a:t>
            </a:r>
            <a:r>
              <a:rPr lang="en-US" b="1" smtClean="0"/>
              <a:t> </a:t>
            </a:r>
          </a:p>
          <a:p>
            <a:endParaRPr lang="en-US" b="1"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smtClean="0"/>
              <a:t>emu8086.inc </a:t>
            </a:r>
            <a:r>
              <a:rPr lang="en-US" smtClean="0"/>
              <a:t>defines the following </a:t>
            </a:r>
            <a:r>
              <a:rPr lang="en-US" b="1" smtClean="0"/>
              <a:t>macros</a:t>
            </a:r>
            <a:r>
              <a:rPr lang="en-US" smtClean="0"/>
              <a:t>: …</a:t>
            </a:r>
          </a:p>
          <a:p>
            <a:r>
              <a:rPr lang="en-US" sz="1200" b="0" i="0" kern="1200" smtClean="0">
                <a:solidFill>
                  <a:schemeClr val="tx1"/>
                </a:solidFill>
                <a:effectLst/>
                <a:latin typeface="Times New Roman" pitchFamily="-1" charset="0"/>
                <a:ea typeface="+mn-ea"/>
                <a:cs typeface="+mn-cs"/>
              </a:rPr>
              <a:t>To use any of the above macros simply type its name somewhere in your code, and if required parameters, for example:</a:t>
            </a:r>
            <a:r>
              <a:rPr lang="en-US" smtClean="0"/>
              <a:t> </a:t>
            </a:r>
            <a:br>
              <a:rPr lang="en-US" smtClean="0"/>
            </a:br>
            <a:r>
              <a:rPr lang="en-US" smtClean="0"/>
              <a:t/>
            </a:r>
            <a:br>
              <a:rPr lang="en-US" smtClean="0"/>
            </a:br>
            <a:endParaRPr lang="en-US" dirty="0"/>
          </a:p>
        </p:txBody>
      </p:sp>
    </p:spTree>
    <p:extLst>
      <p:ext uri="{BB962C8B-B14F-4D97-AF65-F5344CB8AC3E}">
        <p14:creationId xmlns:p14="http://schemas.microsoft.com/office/powerpoint/2010/main" val="2652659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 MACRO is group of small instructions that usually performs one task. It is a reusable section of a software program. A macro is</a:t>
            </a:r>
            <a:r>
              <a:rPr lang="en-US" baseline="0" dirty="0" smtClean="0"/>
              <a:t> </a:t>
            </a:r>
            <a:r>
              <a:rPr lang="en-US" sz="1200" b="0" i="0" kern="1200" dirty="0" smtClean="0">
                <a:solidFill>
                  <a:schemeClr val="tx1"/>
                </a:solidFill>
                <a:effectLst/>
                <a:latin typeface="Times New Roman" pitchFamily="-1" charset="0"/>
                <a:ea typeface="+mn-ea"/>
                <a:cs typeface="+mn-cs"/>
              </a:rPr>
              <a:t>accessed during assembly when name given to macro is written as an instruction in the assembly program. Function is</a:t>
            </a:r>
            <a:r>
              <a:rPr lang="en-US" sz="1200" b="0" i="0" kern="1200" baseline="0" dirty="0" smtClean="0">
                <a:solidFill>
                  <a:schemeClr val="tx1"/>
                </a:solidFill>
                <a:effectLst/>
                <a:latin typeface="Times New Roman" pitchFamily="-1" charset="0"/>
                <a:ea typeface="+mn-ea"/>
                <a:cs typeface="+mn-cs"/>
              </a:rPr>
              <a:t> invoke via call and ret, so that system must transfer control to the child function, but macro is not, it’s only a code group that insert into main function.</a:t>
            </a:r>
            <a:endParaRPr lang="en-US" dirty="0" smtClean="0"/>
          </a:p>
          <a:p>
            <a:endParaRPr lang="en-US" dirty="0"/>
          </a:p>
        </p:txBody>
      </p:sp>
    </p:spTree>
    <p:extLst>
      <p:ext uri="{BB962C8B-B14F-4D97-AF65-F5344CB8AC3E}">
        <p14:creationId xmlns:p14="http://schemas.microsoft.com/office/powerpoint/2010/main" val="2169686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3/22/2021</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3/22/2021</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3/22/2021</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3/22/2021</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3/22/2021</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3/22/2021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3/22/2021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3/22/2021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3/22/2021</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3/22/2021</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3/22/2021</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3/22/2021</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3/22/2021</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3/22/2021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3/22/2021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3/22/2021</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3/22/2021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3/22/2021</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3/22/2021</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3/22/2021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Variables</a:t>
            </a:r>
            <a:r>
              <a:rPr lang="en-US" dirty="0"/>
              <a:t> </a:t>
            </a:r>
          </a:p>
        </p:txBody>
      </p:sp>
      <p:sp>
        <p:nvSpPr>
          <p:cNvPr id="3" name="Content Placeholder 2"/>
          <p:cNvSpPr>
            <a:spLocks noGrp="1"/>
          </p:cNvSpPr>
          <p:nvPr>
            <p:ph idx="1"/>
          </p:nvPr>
        </p:nvSpPr>
        <p:spPr>
          <a:xfrm>
            <a:off x="323528" y="1384612"/>
            <a:ext cx="7556313" cy="4144963"/>
          </a:xfrm>
        </p:spPr>
        <p:txBody>
          <a:bodyPr>
            <a:normAutofit/>
          </a:bodyPr>
          <a:lstStyle/>
          <a:p>
            <a:r>
              <a:rPr lang="en-US" dirty="0" smtClean="0"/>
              <a:t>Compiler </a:t>
            </a:r>
            <a:r>
              <a:rPr lang="en-US" dirty="0"/>
              <a:t>supports two types of variables: </a:t>
            </a:r>
            <a:r>
              <a:rPr lang="en-US" b="1" dirty="0"/>
              <a:t>BYTE </a:t>
            </a:r>
            <a:r>
              <a:rPr lang="en-US" dirty="0"/>
              <a:t>and </a:t>
            </a:r>
            <a:r>
              <a:rPr lang="en-US" b="1" dirty="0"/>
              <a:t>WORD</a:t>
            </a:r>
            <a:r>
              <a:rPr lang="en-US" dirty="0"/>
              <a:t>. </a:t>
            </a:r>
            <a:endParaRPr lang="en-US" dirty="0" smtClean="0"/>
          </a:p>
          <a:p>
            <a:r>
              <a:rPr lang="en-US" dirty="0"/>
              <a:t>Syntax for a variable declaration:</a:t>
            </a:r>
          </a:p>
          <a:p>
            <a:pPr marL="0" indent="0">
              <a:buNone/>
            </a:pPr>
            <a:r>
              <a:rPr lang="en-US" dirty="0" smtClean="0"/>
              <a:t/>
            </a:r>
            <a:br>
              <a:rPr lang="en-US" dirty="0" smtClean="0"/>
            </a:b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34467841"/>
              </p:ext>
            </p:extLst>
          </p:nvPr>
        </p:nvGraphicFramePr>
        <p:xfrm>
          <a:off x="2476430" y="2436957"/>
          <a:ext cx="3600400" cy="504056"/>
        </p:xfrm>
        <a:graphic>
          <a:graphicData uri="http://schemas.openxmlformats.org/drawingml/2006/table">
            <a:tbl>
              <a:tblPr/>
              <a:tblGrid>
                <a:gridCol w="3600400">
                  <a:extLst>
                    <a:ext uri="{9D8B030D-6E8A-4147-A177-3AD203B41FA5}">
                      <a16:colId xmlns:a16="http://schemas.microsoft.com/office/drawing/2014/main" val="2866939145"/>
                    </a:ext>
                  </a:extLst>
                </a:gridCol>
              </a:tblGrid>
              <a:tr h="504056">
                <a:tc>
                  <a:txBody>
                    <a:bodyPr/>
                    <a:lstStyle/>
                    <a:p>
                      <a:pPr algn="ctr"/>
                      <a:r>
                        <a:rPr lang="en-US" sz="2000" i="1" u="sng" dirty="0" smtClean="0"/>
                        <a:t>name</a:t>
                      </a:r>
                      <a:r>
                        <a:rPr lang="en-US" sz="2000" dirty="0" smtClean="0"/>
                        <a:t> Datatype </a:t>
                      </a:r>
                      <a:r>
                        <a:rPr lang="en-US" sz="2000" i="1" u="sng" dirty="0" smtClean="0"/>
                        <a:t>value</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4013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86140067"/>
              </p:ext>
            </p:extLst>
          </p:nvPr>
        </p:nvGraphicFramePr>
        <p:xfrm>
          <a:off x="519366" y="3212975"/>
          <a:ext cx="4001518" cy="3325793"/>
        </p:xfrm>
        <a:graphic>
          <a:graphicData uri="http://schemas.openxmlformats.org/drawingml/2006/table">
            <a:tbl>
              <a:tblPr/>
              <a:tblGrid>
                <a:gridCol w="4001518">
                  <a:extLst>
                    <a:ext uri="{9D8B030D-6E8A-4147-A177-3AD203B41FA5}">
                      <a16:colId xmlns:a16="http://schemas.microsoft.com/office/drawing/2014/main" val="2866939145"/>
                    </a:ext>
                  </a:extLst>
                </a:gridCol>
              </a:tblGrid>
              <a:tr h="3325793">
                <a:tc>
                  <a:txBody>
                    <a:bodyPr/>
                    <a:lstStyle/>
                    <a:p>
                      <a:r>
                        <a:rPr lang="en-US" sz="2000" dirty="0" smtClean="0">
                          <a:solidFill>
                            <a:srgbClr val="0080FF"/>
                          </a:solidFill>
                          <a:effectLst/>
                          <a:latin typeface="Courier New" panose="02070309020205020404" pitchFamily="49" charset="0"/>
                        </a:rPr>
                        <a:t>ORG</a:t>
                      </a:r>
                      <a:r>
                        <a:rPr lang="en-US" sz="2000" dirty="0" smtClean="0">
                          <a:solidFill>
                            <a:srgbClr val="000000"/>
                          </a:solidFill>
                          <a:effectLst/>
                          <a:latin typeface="Courier New" panose="02070309020205020404" pitchFamily="49" charset="0"/>
                        </a:rPr>
                        <a:t> </a:t>
                      </a:r>
                      <a:r>
                        <a:rPr lang="en-US" sz="2000" dirty="0" smtClean="0">
                          <a:solidFill>
                            <a:srgbClr val="FF8000"/>
                          </a:solidFill>
                          <a:effectLst/>
                          <a:latin typeface="Courier New" panose="02070309020205020404" pitchFamily="49" charset="0"/>
                        </a:rPr>
                        <a:t>100h</a:t>
                      </a:r>
                      <a:r>
                        <a:rPr lang="en-US" sz="2000" dirty="0" smtClean="0">
                          <a:solidFill>
                            <a:srgbClr val="000000"/>
                          </a:solidFill>
                          <a:effectLst/>
                          <a:latin typeface="Courier New" panose="02070309020205020404" pitchFamily="49" charset="0"/>
                        </a:rPr>
                        <a:t> </a:t>
                      </a:r>
                    </a:p>
                    <a:p>
                      <a:r>
                        <a:rPr lang="en-US" sz="2000" b="1" dirty="0" err="1" smtClean="0">
                          <a:solidFill>
                            <a:srgbClr val="0000FF"/>
                          </a:solidFill>
                          <a:effectLst/>
                          <a:latin typeface="Courier New" panose="02070309020205020404" pitchFamily="49" charset="0"/>
                        </a:rPr>
                        <a:t>mov</a:t>
                      </a:r>
                      <a:r>
                        <a:rPr lang="en-US" sz="2000" dirty="0" smtClean="0">
                          <a:solidFill>
                            <a:srgbClr val="000000"/>
                          </a:solidFill>
                          <a:effectLst/>
                          <a:latin typeface="Courier New" panose="02070309020205020404" pitchFamily="49" charset="0"/>
                        </a:rPr>
                        <a:t> </a:t>
                      </a:r>
                      <a:r>
                        <a:rPr lang="en-US" sz="2000" b="1" dirty="0" smtClean="0">
                          <a:solidFill>
                            <a:srgbClr val="8080FF"/>
                          </a:solidFill>
                          <a:effectLst/>
                          <a:latin typeface="Courier New" panose="02070309020205020404" pitchFamily="49" charset="0"/>
                        </a:rPr>
                        <a:t>AL</a:t>
                      </a:r>
                      <a:r>
                        <a:rPr lang="en-US" sz="2000" b="1" dirty="0" smtClean="0">
                          <a:solidFill>
                            <a:srgbClr val="000080"/>
                          </a:solidFill>
                          <a:effectLst/>
                          <a:latin typeface="Courier New" panose="02070309020205020404" pitchFamily="49" charset="0"/>
                        </a:rPr>
                        <a:t>,</a:t>
                      </a:r>
                      <a:r>
                        <a:rPr lang="en-US" sz="2000" dirty="0" smtClean="0">
                          <a:solidFill>
                            <a:srgbClr val="000000"/>
                          </a:solidFill>
                          <a:effectLst/>
                          <a:latin typeface="Courier New" panose="02070309020205020404" pitchFamily="49" charset="0"/>
                        </a:rPr>
                        <a:t> var1 </a:t>
                      </a:r>
                    </a:p>
                    <a:p>
                      <a:r>
                        <a:rPr lang="en-US" sz="2000" b="1" dirty="0" smtClean="0">
                          <a:solidFill>
                            <a:srgbClr val="0000FF"/>
                          </a:solidFill>
                          <a:effectLst/>
                          <a:latin typeface="Courier New" panose="02070309020205020404" pitchFamily="49" charset="0"/>
                        </a:rPr>
                        <a:t>MOV</a:t>
                      </a:r>
                      <a:r>
                        <a:rPr lang="en-US" sz="2000" dirty="0" smtClean="0">
                          <a:solidFill>
                            <a:srgbClr val="000000"/>
                          </a:solidFill>
                          <a:effectLst/>
                          <a:latin typeface="Courier New" panose="02070309020205020404" pitchFamily="49" charset="0"/>
                        </a:rPr>
                        <a:t> </a:t>
                      </a:r>
                      <a:r>
                        <a:rPr lang="en-US" sz="2000" b="1" dirty="0" smtClean="0">
                          <a:solidFill>
                            <a:srgbClr val="8080FF"/>
                          </a:solidFill>
                          <a:effectLst/>
                          <a:latin typeface="Courier New" panose="02070309020205020404" pitchFamily="49" charset="0"/>
                        </a:rPr>
                        <a:t>ax</a:t>
                      </a:r>
                      <a:r>
                        <a:rPr lang="en-US" sz="2000" b="1" dirty="0" smtClean="0">
                          <a:solidFill>
                            <a:srgbClr val="000080"/>
                          </a:solidFill>
                          <a:effectLst/>
                          <a:latin typeface="Courier New" panose="02070309020205020404" pitchFamily="49" charset="0"/>
                        </a:rPr>
                        <a:t>,</a:t>
                      </a:r>
                      <a:r>
                        <a:rPr lang="en-US" sz="2000" dirty="0" smtClean="0">
                          <a:solidFill>
                            <a:srgbClr val="000000"/>
                          </a:solidFill>
                          <a:effectLst/>
                          <a:latin typeface="Courier New" panose="02070309020205020404" pitchFamily="49" charset="0"/>
                        </a:rPr>
                        <a:t> var2 </a:t>
                      </a:r>
                    </a:p>
                    <a:p>
                      <a:r>
                        <a:rPr lang="en-US" sz="2000" b="1" dirty="0" smtClean="0">
                          <a:solidFill>
                            <a:srgbClr val="0000FF"/>
                          </a:solidFill>
                          <a:effectLst/>
                          <a:latin typeface="Courier New" panose="02070309020205020404" pitchFamily="49" charset="0"/>
                        </a:rPr>
                        <a:t>RET</a:t>
                      </a:r>
                      <a:r>
                        <a:rPr lang="en-US" sz="2000" dirty="0" smtClean="0">
                          <a:solidFill>
                            <a:srgbClr val="000000"/>
                          </a:solidFill>
                          <a:effectLst/>
                          <a:latin typeface="Courier New" panose="02070309020205020404" pitchFamily="49" charset="0"/>
                        </a:rPr>
                        <a:t> </a:t>
                      </a:r>
                      <a:r>
                        <a:rPr lang="en-US" sz="2000" dirty="0" smtClean="0">
                          <a:solidFill>
                            <a:srgbClr val="008000"/>
                          </a:solidFill>
                          <a:effectLst/>
                          <a:latin typeface="Courier New" panose="02070309020205020404" pitchFamily="49" charset="0"/>
                        </a:rPr>
                        <a:t>; stops the program.</a:t>
                      </a:r>
                      <a:r>
                        <a:rPr lang="en-US" sz="2000" dirty="0" smtClean="0">
                          <a:solidFill>
                            <a:srgbClr val="000000"/>
                          </a:solidFill>
                          <a:effectLst/>
                          <a:latin typeface="Courier New" panose="02070309020205020404" pitchFamily="49" charset="0"/>
                        </a:rPr>
                        <a:t> </a:t>
                      </a:r>
                    </a:p>
                    <a:p>
                      <a:endParaRPr lang="en-US" sz="2000" dirty="0" smtClean="0">
                        <a:solidFill>
                          <a:srgbClr val="000000"/>
                        </a:solidFill>
                        <a:effectLst/>
                        <a:latin typeface="Courier New" panose="02070309020205020404" pitchFamily="49" charset="0"/>
                      </a:endParaRPr>
                    </a:p>
                    <a:p>
                      <a:r>
                        <a:rPr lang="en-US" sz="2000" dirty="0" smtClean="0">
                          <a:solidFill>
                            <a:srgbClr val="000000"/>
                          </a:solidFill>
                          <a:effectLst/>
                          <a:latin typeface="Courier New" panose="02070309020205020404" pitchFamily="49" charset="0"/>
                        </a:rPr>
                        <a:t>VAR1 </a:t>
                      </a:r>
                      <a:r>
                        <a:rPr lang="en-US" sz="2000" dirty="0" smtClean="0">
                          <a:solidFill>
                            <a:srgbClr val="0080FF"/>
                          </a:solidFill>
                          <a:effectLst/>
                          <a:latin typeface="Courier New" panose="02070309020205020404" pitchFamily="49" charset="0"/>
                        </a:rPr>
                        <a:t>DB</a:t>
                      </a:r>
                      <a:r>
                        <a:rPr lang="en-US" sz="2000" dirty="0" smtClean="0">
                          <a:solidFill>
                            <a:srgbClr val="000000"/>
                          </a:solidFill>
                          <a:effectLst/>
                          <a:latin typeface="Courier New" panose="02070309020205020404" pitchFamily="49" charset="0"/>
                        </a:rPr>
                        <a:t> </a:t>
                      </a:r>
                      <a:r>
                        <a:rPr lang="en-US" sz="2000" dirty="0" smtClean="0">
                          <a:solidFill>
                            <a:srgbClr val="FF8000"/>
                          </a:solidFill>
                          <a:effectLst/>
                          <a:latin typeface="Courier New" panose="02070309020205020404" pitchFamily="49" charset="0"/>
                        </a:rPr>
                        <a:t>7</a:t>
                      </a:r>
                      <a:r>
                        <a:rPr lang="en-US" sz="2000" dirty="0" smtClean="0">
                          <a:solidFill>
                            <a:srgbClr val="000000"/>
                          </a:solidFill>
                          <a:effectLst/>
                          <a:latin typeface="Courier New" panose="02070309020205020404" pitchFamily="49" charset="0"/>
                        </a:rPr>
                        <a:t> </a:t>
                      </a:r>
                    </a:p>
                    <a:p>
                      <a:r>
                        <a:rPr lang="en-US" sz="2000" dirty="0" smtClean="0">
                          <a:solidFill>
                            <a:srgbClr val="000000"/>
                          </a:solidFill>
                          <a:effectLst/>
                          <a:latin typeface="Courier New" panose="02070309020205020404" pitchFamily="49" charset="0"/>
                        </a:rPr>
                        <a:t>var2 </a:t>
                      </a:r>
                      <a:r>
                        <a:rPr lang="en-US" sz="2000" dirty="0" smtClean="0">
                          <a:solidFill>
                            <a:srgbClr val="0080FF"/>
                          </a:solidFill>
                          <a:effectLst/>
                          <a:latin typeface="Courier New" panose="02070309020205020404" pitchFamily="49" charset="0"/>
                        </a:rPr>
                        <a:t>DW</a:t>
                      </a:r>
                      <a:r>
                        <a:rPr lang="en-US" sz="2000" dirty="0" smtClean="0">
                          <a:solidFill>
                            <a:srgbClr val="000000"/>
                          </a:solidFill>
                          <a:effectLst/>
                          <a:latin typeface="Courier New" panose="02070309020205020404" pitchFamily="49" charset="0"/>
                        </a:rPr>
                        <a:t> </a:t>
                      </a:r>
                      <a:r>
                        <a:rPr lang="en-US" sz="2000" dirty="0" smtClean="0">
                          <a:solidFill>
                            <a:srgbClr val="FF8000"/>
                          </a:solidFill>
                          <a:effectLst/>
                          <a:latin typeface="Courier New" panose="02070309020205020404" pitchFamily="49" charset="0"/>
                        </a:rPr>
                        <a:t>1234h</a:t>
                      </a:r>
                      <a:endParaRPr lang="en-US" sz="2000" dirty="0" smtClean="0">
                        <a:effectLst/>
                      </a:endParaRPr>
                    </a:p>
                    <a:p>
                      <a:endParaRPr lang="en-US" sz="20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40137"/>
                  </a:ext>
                </a:extLst>
              </a:tr>
            </a:tbl>
          </a:graphicData>
        </a:graphic>
      </p:graphicFrame>
      <p:pic>
        <p:nvPicPr>
          <p:cNvPr id="11" name="Picture 10"/>
          <p:cNvPicPr>
            <a:picLocks noChangeAspect="1"/>
          </p:cNvPicPr>
          <p:nvPr/>
        </p:nvPicPr>
        <p:blipFill>
          <a:blip r:embed="rId3"/>
          <a:stretch>
            <a:fillRect/>
          </a:stretch>
        </p:blipFill>
        <p:spPr>
          <a:xfrm>
            <a:off x="4644008" y="3208513"/>
            <a:ext cx="4338220" cy="3339449"/>
          </a:xfrm>
          <a:prstGeom prst="rect">
            <a:avLst/>
          </a:prstGeom>
        </p:spPr>
      </p:pic>
    </p:spTree>
    <p:extLst>
      <p:ext uri="{BB962C8B-B14F-4D97-AF65-F5344CB8AC3E}">
        <p14:creationId xmlns:p14="http://schemas.microsoft.com/office/powerpoint/2010/main" val="738306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Arrays</a:t>
            </a:r>
            <a:endParaRPr lang="en-US" dirty="0"/>
          </a:p>
        </p:txBody>
      </p:sp>
      <p:sp>
        <p:nvSpPr>
          <p:cNvPr id="3" name="Content Placeholder 2"/>
          <p:cNvSpPr>
            <a:spLocks noGrp="1"/>
          </p:cNvSpPr>
          <p:nvPr>
            <p:ph idx="1"/>
          </p:nvPr>
        </p:nvSpPr>
        <p:spPr>
          <a:xfrm>
            <a:off x="498473" y="1700808"/>
            <a:ext cx="7556313" cy="4896544"/>
          </a:xfrm>
        </p:spPr>
        <p:txBody>
          <a:bodyPr>
            <a:normAutofit/>
          </a:bodyPr>
          <a:lstStyle/>
          <a:p>
            <a:r>
              <a:rPr lang="en-US" dirty="0"/>
              <a:t>Arrays can be seen as chains of variables. A text string is an example of a </a:t>
            </a:r>
            <a:r>
              <a:rPr lang="en-US" dirty="0" smtClean="0"/>
              <a:t>byte array</a:t>
            </a:r>
            <a:r>
              <a:rPr lang="en-US" dirty="0"/>
              <a:t>, each character is presented as an ASCII code value (0..255</a:t>
            </a:r>
            <a:r>
              <a:rPr lang="en-US"/>
              <a:t>). </a:t>
            </a:r>
            <a:endParaRPr lang="en-US" smtClean="0"/>
          </a:p>
          <a:p>
            <a:endParaRPr lang="en-US"/>
          </a:p>
          <a:p>
            <a:endParaRPr lang="en-US" smtClean="0"/>
          </a:p>
          <a:p>
            <a:endParaRPr lang="en-US"/>
          </a:p>
          <a:p>
            <a:endParaRPr lang="en-US" smtClean="0"/>
          </a:p>
          <a:p>
            <a:endParaRPr lang="en-US"/>
          </a:p>
          <a:p>
            <a:r>
              <a:rPr lang="en-US"/>
              <a:t>You can also use any of the memory index registers </a:t>
            </a:r>
            <a:r>
              <a:rPr lang="en-US" b="1"/>
              <a:t>BX, SI, DI, BP</a:t>
            </a:r>
            <a:r>
              <a:rPr lang="en-US"/>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92576463"/>
              </p:ext>
            </p:extLst>
          </p:nvPr>
        </p:nvGraphicFramePr>
        <p:xfrm>
          <a:off x="1403648" y="3068960"/>
          <a:ext cx="6284882" cy="2389688"/>
        </p:xfrm>
        <a:graphic>
          <a:graphicData uri="http://schemas.openxmlformats.org/drawingml/2006/table">
            <a:tbl>
              <a:tblPr/>
              <a:tblGrid>
                <a:gridCol w="6284882">
                  <a:extLst>
                    <a:ext uri="{9D8B030D-6E8A-4147-A177-3AD203B41FA5}">
                      <a16:colId xmlns:a16="http://schemas.microsoft.com/office/drawing/2014/main" val="2866939145"/>
                    </a:ext>
                  </a:extLst>
                </a:gridCol>
              </a:tblGrid>
              <a:tr h="2389688">
                <a:tc>
                  <a:txBody>
                    <a:bodyPr/>
                    <a:lstStyle/>
                    <a:p>
                      <a:r>
                        <a:rPr lang="en-US" sz="2000" dirty="0" smtClean="0">
                          <a:solidFill>
                            <a:srgbClr val="000000"/>
                          </a:solidFill>
                          <a:effectLst/>
                          <a:latin typeface="Courier New" panose="02070309020205020404" pitchFamily="49" charset="0"/>
                        </a:rPr>
                        <a:t>arr1 </a:t>
                      </a:r>
                      <a:r>
                        <a:rPr lang="en-US" sz="2000" smtClean="0">
                          <a:solidFill>
                            <a:srgbClr val="0080FF"/>
                          </a:solidFill>
                          <a:effectLst/>
                          <a:latin typeface="Courier New" panose="02070309020205020404" pitchFamily="49" charset="0"/>
                        </a:rPr>
                        <a:t>DB</a:t>
                      </a:r>
                      <a:r>
                        <a:rPr lang="en-US" sz="2000" smtClean="0">
                          <a:solidFill>
                            <a:srgbClr val="000000"/>
                          </a:solidFill>
                          <a:effectLst/>
                          <a:latin typeface="Courier New" panose="02070309020205020404" pitchFamily="49" charset="0"/>
                        </a:rPr>
                        <a:t> </a:t>
                      </a:r>
                      <a:r>
                        <a:rPr lang="en-US" sz="2000" smtClean="0">
                          <a:solidFill>
                            <a:srgbClr val="FF8000"/>
                          </a:solidFill>
                          <a:effectLst/>
                          <a:latin typeface="Courier New" panose="02070309020205020404" pitchFamily="49" charset="0"/>
                        </a:rPr>
                        <a:t>48h</a:t>
                      </a:r>
                      <a:r>
                        <a:rPr lang="en-US" sz="2000" b="1" smtClean="0">
                          <a:solidFill>
                            <a:srgbClr val="000080"/>
                          </a:solidFill>
                          <a:effectLst/>
                          <a:latin typeface="Courier New" panose="02070309020205020404" pitchFamily="49" charset="0"/>
                        </a:rPr>
                        <a:t>,</a:t>
                      </a:r>
                      <a:r>
                        <a:rPr lang="en-US" sz="2000" smtClean="0">
                          <a:solidFill>
                            <a:srgbClr val="000000"/>
                          </a:solidFill>
                          <a:effectLst/>
                          <a:latin typeface="Courier New" panose="02070309020205020404" pitchFamily="49" charset="0"/>
                        </a:rPr>
                        <a:t> </a:t>
                      </a:r>
                      <a:r>
                        <a:rPr lang="en-US" sz="2000" smtClean="0">
                          <a:solidFill>
                            <a:srgbClr val="FF8000"/>
                          </a:solidFill>
                          <a:effectLst/>
                          <a:latin typeface="Courier New" panose="02070309020205020404" pitchFamily="49" charset="0"/>
                        </a:rPr>
                        <a:t>15h</a:t>
                      </a:r>
                      <a:r>
                        <a:rPr lang="en-US" sz="2000" b="1" dirty="0" smtClean="0">
                          <a:solidFill>
                            <a:srgbClr val="000080"/>
                          </a:solidFill>
                          <a:effectLst/>
                          <a:latin typeface="Courier New" panose="02070309020205020404" pitchFamily="49" charset="0"/>
                        </a:rPr>
                        <a:t>,</a:t>
                      </a:r>
                      <a:r>
                        <a:rPr lang="en-US" sz="2000" dirty="0" smtClean="0">
                          <a:solidFill>
                            <a:srgbClr val="000000"/>
                          </a:solidFill>
                          <a:effectLst/>
                          <a:latin typeface="Courier New" panose="02070309020205020404" pitchFamily="49" charset="0"/>
                        </a:rPr>
                        <a:t> </a:t>
                      </a:r>
                      <a:r>
                        <a:rPr lang="en-US" sz="2000" dirty="0" smtClean="0">
                          <a:solidFill>
                            <a:srgbClr val="FF8000"/>
                          </a:solidFill>
                          <a:effectLst/>
                          <a:latin typeface="Courier New" panose="02070309020205020404" pitchFamily="49" charset="0"/>
                        </a:rPr>
                        <a:t>6Ch</a:t>
                      </a:r>
                      <a:r>
                        <a:rPr lang="en-US" sz="2000" b="1" dirty="0" smtClean="0">
                          <a:solidFill>
                            <a:srgbClr val="000080"/>
                          </a:solidFill>
                          <a:effectLst/>
                          <a:latin typeface="Courier New" panose="02070309020205020404" pitchFamily="49" charset="0"/>
                        </a:rPr>
                        <a:t>,</a:t>
                      </a:r>
                      <a:r>
                        <a:rPr lang="en-US" sz="2000" dirty="0" smtClean="0">
                          <a:solidFill>
                            <a:srgbClr val="000000"/>
                          </a:solidFill>
                          <a:effectLst/>
                          <a:latin typeface="Courier New" panose="02070309020205020404" pitchFamily="49" charset="0"/>
                        </a:rPr>
                        <a:t> </a:t>
                      </a:r>
                      <a:r>
                        <a:rPr lang="en-US" sz="2000" dirty="0" smtClean="0">
                          <a:solidFill>
                            <a:srgbClr val="FF8000"/>
                          </a:solidFill>
                          <a:effectLst/>
                          <a:latin typeface="Courier New" panose="02070309020205020404" pitchFamily="49" charset="0"/>
                        </a:rPr>
                        <a:t>6Ch</a:t>
                      </a:r>
                      <a:r>
                        <a:rPr lang="en-US" sz="2000" b="1" dirty="0" smtClean="0">
                          <a:solidFill>
                            <a:srgbClr val="000080"/>
                          </a:solidFill>
                          <a:effectLst/>
                          <a:latin typeface="Courier New" panose="02070309020205020404" pitchFamily="49" charset="0"/>
                        </a:rPr>
                        <a:t>,</a:t>
                      </a:r>
                      <a:r>
                        <a:rPr lang="en-US" sz="2000" dirty="0" smtClean="0">
                          <a:solidFill>
                            <a:srgbClr val="000000"/>
                          </a:solidFill>
                          <a:effectLst/>
                          <a:latin typeface="Courier New" panose="02070309020205020404" pitchFamily="49" charset="0"/>
                        </a:rPr>
                        <a:t> </a:t>
                      </a:r>
                      <a:r>
                        <a:rPr lang="en-US" sz="2000" dirty="0" smtClean="0">
                          <a:solidFill>
                            <a:srgbClr val="FF8000"/>
                          </a:solidFill>
                          <a:effectLst/>
                          <a:latin typeface="Courier New" panose="02070309020205020404" pitchFamily="49" charset="0"/>
                        </a:rPr>
                        <a:t>6Fh</a:t>
                      </a:r>
                      <a:r>
                        <a:rPr lang="en-US" sz="2000" b="1" dirty="0" smtClean="0">
                          <a:solidFill>
                            <a:srgbClr val="000080"/>
                          </a:solidFill>
                          <a:effectLst/>
                          <a:latin typeface="Courier New" panose="02070309020205020404" pitchFamily="49" charset="0"/>
                        </a:rPr>
                        <a:t>,</a:t>
                      </a:r>
                      <a:r>
                        <a:rPr lang="en-US" sz="2000" dirty="0" smtClean="0">
                          <a:solidFill>
                            <a:srgbClr val="000000"/>
                          </a:solidFill>
                          <a:effectLst/>
                          <a:latin typeface="Courier New" panose="02070309020205020404" pitchFamily="49" charset="0"/>
                        </a:rPr>
                        <a:t> </a:t>
                      </a:r>
                      <a:r>
                        <a:rPr lang="en-US" sz="2000" dirty="0" smtClean="0">
                          <a:solidFill>
                            <a:srgbClr val="FF8000"/>
                          </a:solidFill>
                          <a:effectLst/>
                          <a:latin typeface="Courier New" panose="02070309020205020404" pitchFamily="49" charset="0"/>
                        </a:rPr>
                        <a:t>00h</a:t>
                      </a:r>
                      <a:r>
                        <a:rPr lang="en-US" sz="2000" dirty="0" smtClean="0">
                          <a:solidFill>
                            <a:srgbClr val="000000"/>
                          </a:solidFill>
                          <a:effectLst/>
                          <a:latin typeface="Courier New" panose="02070309020205020404" pitchFamily="49" charset="0"/>
                        </a:rPr>
                        <a:t> arr2 </a:t>
                      </a:r>
                      <a:r>
                        <a:rPr lang="en-US" sz="2000" dirty="0" smtClean="0">
                          <a:solidFill>
                            <a:srgbClr val="0080FF"/>
                          </a:solidFill>
                          <a:effectLst/>
                          <a:latin typeface="Courier New" panose="02070309020205020404" pitchFamily="49" charset="0"/>
                        </a:rPr>
                        <a:t>DB</a:t>
                      </a:r>
                      <a:r>
                        <a:rPr lang="en-US" sz="2000" dirty="0" smtClean="0">
                          <a:solidFill>
                            <a:srgbClr val="000000"/>
                          </a:solidFill>
                          <a:effectLst/>
                          <a:latin typeface="Courier New" panose="02070309020205020404" pitchFamily="49" charset="0"/>
                        </a:rPr>
                        <a:t> </a:t>
                      </a:r>
                      <a:r>
                        <a:rPr lang="en-US" sz="2000" dirty="0" smtClean="0">
                          <a:solidFill>
                            <a:srgbClr val="808000"/>
                          </a:solidFill>
                          <a:effectLst/>
                          <a:latin typeface="Courier New" panose="02070309020205020404" pitchFamily="49" charset="0"/>
                        </a:rPr>
                        <a:t>'Hello'</a:t>
                      </a:r>
                      <a:r>
                        <a:rPr lang="en-US" sz="2000" b="1" dirty="0" smtClean="0">
                          <a:solidFill>
                            <a:srgbClr val="000080"/>
                          </a:solidFill>
                          <a:effectLst/>
                          <a:latin typeface="Courier New" panose="02070309020205020404" pitchFamily="49" charset="0"/>
                        </a:rPr>
                        <a:t>,</a:t>
                      </a:r>
                      <a:r>
                        <a:rPr lang="en-US" sz="2000" dirty="0" smtClean="0">
                          <a:solidFill>
                            <a:srgbClr val="000000"/>
                          </a:solidFill>
                          <a:effectLst/>
                          <a:latin typeface="Courier New" panose="02070309020205020404" pitchFamily="49" charset="0"/>
                        </a:rPr>
                        <a:t> </a:t>
                      </a:r>
                      <a:r>
                        <a:rPr lang="en-US" sz="2000" dirty="0" smtClean="0">
                          <a:solidFill>
                            <a:srgbClr val="FF8000"/>
                          </a:solidFill>
                          <a:effectLst/>
                          <a:latin typeface="Courier New" panose="02070309020205020404" pitchFamily="49" charset="0"/>
                        </a:rPr>
                        <a:t>0</a:t>
                      </a:r>
                      <a:r>
                        <a:rPr lang="en-US" sz="2000" dirty="0" smtClean="0">
                          <a:solidFill>
                            <a:srgbClr val="000000"/>
                          </a:solidFill>
                          <a:effectLst/>
                          <a:latin typeface="Courier New" panose="02070309020205020404" pitchFamily="49" charset="0"/>
                        </a:rPr>
                        <a:t> </a:t>
                      </a:r>
                    </a:p>
                    <a:p>
                      <a:r>
                        <a:rPr lang="en-US" sz="2000" dirty="0" smtClean="0">
                          <a:solidFill>
                            <a:srgbClr val="000000"/>
                          </a:solidFill>
                          <a:effectLst/>
                          <a:latin typeface="Courier New" panose="02070309020205020404" pitchFamily="49" charset="0"/>
                        </a:rPr>
                        <a:t>arr3 </a:t>
                      </a:r>
                      <a:r>
                        <a:rPr lang="en-US" sz="2000" dirty="0" smtClean="0">
                          <a:solidFill>
                            <a:srgbClr val="0080FF"/>
                          </a:solidFill>
                          <a:effectLst/>
                          <a:latin typeface="Courier New" panose="02070309020205020404" pitchFamily="49" charset="0"/>
                        </a:rPr>
                        <a:t>DB</a:t>
                      </a:r>
                      <a:r>
                        <a:rPr lang="en-US" sz="2000" dirty="0" smtClean="0">
                          <a:solidFill>
                            <a:srgbClr val="000000"/>
                          </a:solidFill>
                          <a:effectLst/>
                          <a:latin typeface="Courier New" panose="02070309020205020404" pitchFamily="49" charset="0"/>
                        </a:rPr>
                        <a:t> </a:t>
                      </a:r>
                      <a:r>
                        <a:rPr lang="en-US" sz="2000" smtClean="0">
                          <a:solidFill>
                            <a:srgbClr val="FF8000"/>
                          </a:solidFill>
                          <a:effectLst/>
                          <a:latin typeface="Courier New" panose="02070309020205020404" pitchFamily="49" charset="0"/>
                        </a:rPr>
                        <a:t>5</a:t>
                      </a:r>
                      <a:r>
                        <a:rPr lang="en-US" sz="2000" smtClean="0">
                          <a:solidFill>
                            <a:srgbClr val="000000"/>
                          </a:solidFill>
                          <a:effectLst/>
                          <a:latin typeface="Courier New" panose="02070309020205020404" pitchFamily="49" charset="0"/>
                        </a:rPr>
                        <a:t> </a:t>
                      </a:r>
                      <a:r>
                        <a:rPr lang="en-US" sz="2000" smtClean="0">
                          <a:solidFill>
                            <a:srgbClr val="0080FF"/>
                          </a:solidFill>
                          <a:effectLst/>
                          <a:latin typeface="Courier New" panose="02070309020205020404" pitchFamily="49" charset="0"/>
                        </a:rPr>
                        <a:t>DUP</a:t>
                      </a:r>
                      <a:r>
                        <a:rPr lang="en-US" sz="2000" b="1" smtClean="0">
                          <a:solidFill>
                            <a:srgbClr val="000080"/>
                          </a:solidFill>
                          <a:effectLst/>
                          <a:latin typeface="Courier New" panose="02070309020205020404" pitchFamily="49" charset="0"/>
                        </a:rPr>
                        <a:t>(</a:t>
                      </a:r>
                      <a:r>
                        <a:rPr lang="en-US" sz="2000" smtClean="0">
                          <a:solidFill>
                            <a:srgbClr val="FF8000"/>
                          </a:solidFill>
                          <a:effectLst/>
                          <a:latin typeface="Courier New" panose="02070309020205020404" pitchFamily="49" charset="0"/>
                        </a:rPr>
                        <a:t>9</a:t>
                      </a:r>
                      <a:r>
                        <a:rPr lang="en-US" sz="2000" b="1" smtClean="0">
                          <a:solidFill>
                            <a:srgbClr val="000080"/>
                          </a:solidFill>
                          <a:effectLst/>
                          <a:latin typeface="Courier New" panose="02070309020205020404" pitchFamily="49" charset="0"/>
                        </a:rPr>
                        <a:t>)</a:t>
                      </a:r>
                      <a:endParaRPr lang="en-US" sz="2000" b="0" i="1" smtClean="0">
                        <a:solidFill>
                          <a:srgbClr val="00B050"/>
                        </a:solidFill>
                        <a:effectLst/>
                        <a:latin typeface="Courier New" panose="02070309020205020404" pitchFamily="49" charset="0"/>
                      </a:endParaRPr>
                    </a:p>
                    <a:p>
                      <a:endParaRPr lang="en-US" sz="2000" b="1" smtClean="0">
                        <a:solidFill>
                          <a:srgbClr val="000080"/>
                        </a:solidFill>
                        <a:effectLst/>
                        <a:latin typeface="Courier New" panose="02070309020205020404" pitchFamily="49" charset="0"/>
                      </a:endParaRPr>
                    </a:p>
                    <a:p>
                      <a:r>
                        <a:rPr lang="en-US" sz="2000" b="1" smtClean="0">
                          <a:solidFill>
                            <a:srgbClr val="0000FF"/>
                          </a:solidFill>
                          <a:effectLst/>
                          <a:latin typeface="Courier New" panose="02070309020205020404" pitchFamily="49" charset="0"/>
                        </a:rPr>
                        <a:t>MOV</a:t>
                      </a:r>
                      <a:r>
                        <a:rPr lang="en-US" sz="2000" smtClean="0">
                          <a:solidFill>
                            <a:srgbClr val="000000"/>
                          </a:solidFill>
                          <a:effectLst/>
                          <a:latin typeface="Courier New" panose="02070309020205020404" pitchFamily="49" charset="0"/>
                        </a:rPr>
                        <a:t> </a:t>
                      </a:r>
                      <a:r>
                        <a:rPr lang="en-US" sz="2000" b="1" dirty="0" smtClean="0">
                          <a:solidFill>
                            <a:srgbClr val="8080FF"/>
                          </a:solidFill>
                          <a:effectLst/>
                          <a:latin typeface="Courier New" panose="02070309020205020404" pitchFamily="49" charset="0"/>
                        </a:rPr>
                        <a:t>AL</a:t>
                      </a:r>
                      <a:r>
                        <a:rPr lang="en-US" sz="2000" b="1" dirty="0" smtClean="0">
                          <a:solidFill>
                            <a:srgbClr val="000080"/>
                          </a:solidFill>
                          <a:effectLst/>
                          <a:latin typeface="Courier New" panose="02070309020205020404" pitchFamily="49" charset="0"/>
                        </a:rPr>
                        <a:t>,</a:t>
                      </a:r>
                      <a:r>
                        <a:rPr lang="en-US" sz="2000" dirty="0" smtClean="0">
                          <a:solidFill>
                            <a:srgbClr val="000000"/>
                          </a:solidFill>
                          <a:effectLst/>
                          <a:latin typeface="Courier New" panose="02070309020205020404" pitchFamily="49" charset="0"/>
                        </a:rPr>
                        <a:t> arr1</a:t>
                      </a:r>
                      <a:r>
                        <a:rPr lang="en-US" sz="2000" b="1" dirty="0" smtClean="0">
                          <a:solidFill>
                            <a:srgbClr val="000080"/>
                          </a:solidFill>
                          <a:effectLst/>
                          <a:latin typeface="Courier New" panose="02070309020205020404" pitchFamily="49" charset="0"/>
                        </a:rPr>
                        <a:t>[</a:t>
                      </a:r>
                      <a:r>
                        <a:rPr lang="en-US" sz="2000" dirty="0" smtClean="0">
                          <a:solidFill>
                            <a:srgbClr val="FF8000"/>
                          </a:solidFill>
                          <a:effectLst/>
                          <a:latin typeface="Courier New" panose="02070309020205020404" pitchFamily="49" charset="0"/>
                        </a:rPr>
                        <a:t>3</a:t>
                      </a:r>
                      <a:r>
                        <a:rPr lang="en-US" sz="2000" b="1" dirty="0" smtClean="0">
                          <a:solidFill>
                            <a:srgbClr val="000080"/>
                          </a:solidFill>
                          <a:effectLst/>
                          <a:latin typeface="Courier New" panose="02070309020205020404" pitchFamily="49" charset="0"/>
                        </a:rPr>
                        <a:t>]</a:t>
                      </a:r>
                      <a:endParaRPr lang="en-US" sz="20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40137"/>
                  </a:ext>
                </a:extLst>
              </a:tr>
            </a:tbl>
          </a:graphicData>
        </a:graphic>
      </p:graphicFrame>
    </p:spTree>
    <p:extLst>
      <p:ext uri="{BB962C8B-B14F-4D97-AF65-F5344CB8AC3E}">
        <p14:creationId xmlns:p14="http://schemas.microsoft.com/office/powerpoint/2010/main" val="2297644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Interrupts</a:t>
            </a:r>
            <a:r>
              <a:rPr lang="en-US" dirty="0"/>
              <a:t> </a:t>
            </a:r>
          </a:p>
        </p:txBody>
      </p:sp>
      <p:sp>
        <p:nvSpPr>
          <p:cNvPr id="3" name="Content Placeholder 2"/>
          <p:cNvSpPr>
            <a:spLocks noGrp="1"/>
          </p:cNvSpPr>
          <p:nvPr>
            <p:ph idx="1"/>
          </p:nvPr>
        </p:nvSpPr>
        <p:spPr>
          <a:xfrm>
            <a:off x="498474" y="1484784"/>
            <a:ext cx="7556313" cy="4641379"/>
          </a:xfrm>
        </p:spPr>
        <p:txBody>
          <a:bodyPr>
            <a:normAutofit fontScale="92500" lnSpcReduction="20000"/>
          </a:bodyPr>
          <a:lstStyle/>
          <a:p>
            <a:r>
              <a:rPr lang="en-US" dirty="0"/>
              <a:t>Interrupts can be seen as a number of functions. These functions make </a:t>
            </a:r>
            <a:r>
              <a:rPr lang="en-US" dirty="0" smtClean="0"/>
              <a:t>the programming </a:t>
            </a:r>
            <a:r>
              <a:rPr lang="en-US" dirty="0"/>
              <a:t>much easier, instead of writing a code to print a character </a:t>
            </a:r>
            <a:r>
              <a:rPr lang="en-US" dirty="0" smtClean="0"/>
              <a:t>you can </a:t>
            </a:r>
            <a:r>
              <a:rPr lang="en-US" dirty="0"/>
              <a:t>simply call the interrupt and it will do everything for you. There </a:t>
            </a:r>
            <a:r>
              <a:rPr lang="en-US"/>
              <a:t>are </a:t>
            </a:r>
            <a:r>
              <a:rPr lang="en-US" smtClean="0"/>
              <a:t>also interrupt </a:t>
            </a:r>
            <a:r>
              <a:rPr lang="en-US" dirty="0"/>
              <a:t>functions that work with disk drive and other hardware. We call </a:t>
            </a:r>
            <a:r>
              <a:rPr lang="en-US" dirty="0" smtClean="0"/>
              <a:t>such functions </a:t>
            </a:r>
            <a:r>
              <a:rPr lang="en-US" b="1" dirty="0"/>
              <a:t>software interrupts</a:t>
            </a:r>
            <a:r>
              <a:rPr lang="en-US" dirty="0" smtClean="0"/>
              <a:t>.</a:t>
            </a:r>
          </a:p>
          <a:p>
            <a:r>
              <a:rPr lang="en-US" dirty="0"/>
              <a:t>Interrupts are also triggered by different hardware, these are called </a:t>
            </a:r>
            <a:r>
              <a:rPr lang="en-US" b="1" dirty="0" smtClean="0"/>
              <a:t>hardware interrupts</a:t>
            </a:r>
            <a:r>
              <a:rPr lang="en-US" dirty="0"/>
              <a:t>. </a:t>
            </a:r>
            <a:endParaRPr lang="en-US" dirty="0" smtClean="0"/>
          </a:p>
          <a:p>
            <a:r>
              <a:rPr lang="en-US" dirty="0" smtClean="0"/>
              <a:t>Currently </a:t>
            </a:r>
            <a:r>
              <a:rPr lang="en-US" dirty="0"/>
              <a:t>we are interested in </a:t>
            </a:r>
            <a:r>
              <a:rPr lang="en-US" b="1" dirty="0"/>
              <a:t>software interrupts </a:t>
            </a:r>
            <a:r>
              <a:rPr lang="en-US" dirty="0"/>
              <a:t>only.</a:t>
            </a:r>
            <a:br>
              <a:rPr lang="en-US" dirty="0"/>
            </a:br>
            <a:r>
              <a:rPr lang="en-US" dirty="0"/>
              <a:t>To make a </a:t>
            </a:r>
            <a:r>
              <a:rPr lang="en-US" b="1" dirty="0"/>
              <a:t>software interrupt </a:t>
            </a:r>
            <a:r>
              <a:rPr lang="en-US" dirty="0"/>
              <a:t>there is an </a:t>
            </a:r>
            <a:r>
              <a:rPr lang="en-US" b="1" dirty="0"/>
              <a:t>INT </a:t>
            </a:r>
            <a:r>
              <a:rPr lang="en-US" dirty="0"/>
              <a:t>instruction, it has very simple</a:t>
            </a:r>
            <a:br>
              <a:rPr lang="en-US" dirty="0"/>
            </a:br>
            <a:endParaRPr lang="en-US" dirty="0" smtClean="0"/>
          </a:p>
          <a:p>
            <a:r>
              <a:rPr lang="en-US" dirty="0" smtClean="0"/>
              <a:t>syntax: </a:t>
            </a:r>
            <a:r>
              <a:rPr lang="en-US" b="1" dirty="0" smtClean="0"/>
              <a:t>INT </a:t>
            </a:r>
            <a:r>
              <a:rPr lang="en-US" b="1" dirty="0"/>
              <a:t>value</a:t>
            </a:r>
            <a:r>
              <a:rPr lang="en-US" dirty="0"/>
              <a:t> </a:t>
            </a:r>
            <a:endParaRPr lang="en-US" dirty="0" smtClean="0"/>
          </a:p>
          <a:p>
            <a:r>
              <a:rPr lang="en-US" dirty="0" smtClean="0"/>
              <a:t>Example: Back to Hello Word!</a:t>
            </a:r>
            <a:endParaRPr lang="en-US" dirty="0"/>
          </a:p>
        </p:txBody>
      </p:sp>
    </p:spTree>
    <p:extLst>
      <p:ext uri="{BB962C8B-B14F-4D97-AF65-F5344CB8AC3E}">
        <p14:creationId xmlns:p14="http://schemas.microsoft.com/office/powerpoint/2010/main" val="1413304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474" y="1981200"/>
            <a:ext cx="7889950" cy="4144963"/>
          </a:xfrm>
        </p:spPr>
        <p:txBody>
          <a:bodyPr>
            <a:normAutofit fontScale="92500"/>
          </a:bodyPr>
          <a:lstStyle/>
          <a:p>
            <a:r>
              <a:rPr lang="en-US" dirty="0"/>
              <a:t>To make programming easier there are some common functions that can </a:t>
            </a:r>
            <a:r>
              <a:rPr lang="en-US" dirty="0" smtClean="0"/>
              <a:t>be included </a:t>
            </a:r>
            <a:r>
              <a:rPr lang="en-US" dirty="0"/>
              <a:t>in </a:t>
            </a:r>
            <a:r>
              <a:rPr lang="en-US" dirty="0" smtClean="0"/>
              <a:t>the </a:t>
            </a:r>
            <a:r>
              <a:rPr lang="en-US" dirty="0"/>
              <a:t>program. </a:t>
            </a:r>
            <a:endParaRPr lang="en-US" dirty="0" smtClean="0"/>
          </a:p>
          <a:p>
            <a:r>
              <a:rPr lang="en-US" b="1" dirty="0"/>
              <a:t>emu8086.inc </a:t>
            </a:r>
            <a:r>
              <a:rPr lang="en-US" dirty="0"/>
              <a:t>defines the following </a:t>
            </a:r>
            <a:r>
              <a:rPr lang="en-US" b="1" dirty="0" smtClean="0"/>
              <a:t>macros</a:t>
            </a:r>
            <a:r>
              <a:rPr lang="en-US" dirty="0" smtClean="0"/>
              <a:t>:</a:t>
            </a:r>
          </a:p>
          <a:p>
            <a:pPr lvl="1"/>
            <a:r>
              <a:rPr lang="en-US" b="1" dirty="0" smtClean="0"/>
              <a:t>PUTC </a:t>
            </a:r>
            <a:r>
              <a:rPr lang="en-US" b="1" dirty="0"/>
              <a:t>char </a:t>
            </a:r>
            <a:r>
              <a:rPr lang="en-US" dirty="0"/>
              <a:t>- macro with 1 parameter, prints out an ASCII char at</a:t>
            </a:r>
            <a:br>
              <a:rPr lang="en-US" dirty="0"/>
            </a:br>
            <a:r>
              <a:rPr lang="en-US" dirty="0"/>
              <a:t>current cursor position</a:t>
            </a:r>
            <a:r>
              <a:rPr lang="en-US" dirty="0" smtClean="0"/>
              <a:t>.</a:t>
            </a:r>
          </a:p>
          <a:p>
            <a:pPr lvl="1"/>
            <a:r>
              <a:rPr lang="en-US" b="1" dirty="0" smtClean="0"/>
              <a:t>GOTOXY </a:t>
            </a:r>
            <a:r>
              <a:rPr lang="en-US" b="1" dirty="0"/>
              <a:t>col, row </a:t>
            </a:r>
            <a:r>
              <a:rPr lang="en-US" dirty="0"/>
              <a:t>- macro with 2 parameters, sets cursor position</a:t>
            </a:r>
            <a:r>
              <a:rPr lang="en-US" dirty="0" smtClean="0"/>
              <a:t>.</a:t>
            </a:r>
          </a:p>
          <a:p>
            <a:pPr lvl="1"/>
            <a:r>
              <a:rPr lang="en-US" b="1" dirty="0" smtClean="0"/>
              <a:t>PRINT </a:t>
            </a:r>
            <a:r>
              <a:rPr lang="en-US" b="1" dirty="0"/>
              <a:t>string </a:t>
            </a:r>
            <a:r>
              <a:rPr lang="en-US" dirty="0"/>
              <a:t>- macro with 1 parameter, prints out a string</a:t>
            </a:r>
            <a:r>
              <a:rPr lang="en-US" dirty="0" smtClean="0"/>
              <a:t>.</a:t>
            </a:r>
          </a:p>
          <a:p>
            <a:pPr lvl="1"/>
            <a:r>
              <a:rPr lang="en-US" b="1" dirty="0" smtClean="0"/>
              <a:t>PRINTN </a:t>
            </a:r>
            <a:r>
              <a:rPr lang="en-US" b="1" dirty="0"/>
              <a:t>string </a:t>
            </a:r>
            <a:r>
              <a:rPr lang="en-US" dirty="0"/>
              <a:t>- macro with 1 parameter, prints out a string. The same</a:t>
            </a:r>
            <a:br>
              <a:rPr lang="en-US" dirty="0"/>
            </a:br>
            <a:r>
              <a:rPr lang="en-US" dirty="0"/>
              <a:t>as PRINT but automatically adds "carriage return" at the end of </a:t>
            </a:r>
            <a:r>
              <a:rPr lang="en-US" dirty="0" smtClean="0"/>
              <a:t>the string.</a:t>
            </a:r>
          </a:p>
          <a:p>
            <a:pPr lvl="1"/>
            <a:r>
              <a:rPr lang="en-US" b="1" dirty="0" smtClean="0"/>
              <a:t>CURSOROFF </a:t>
            </a:r>
            <a:r>
              <a:rPr lang="en-US" dirty="0"/>
              <a:t>- turns off the text cursor</a:t>
            </a:r>
            <a:r>
              <a:rPr lang="en-US" dirty="0" smtClean="0"/>
              <a:t>.</a:t>
            </a:r>
          </a:p>
          <a:p>
            <a:pPr lvl="1"/>
            <a:r>
              <a:rPr lang="en-US" b="1" dirty="0" smtClean="0"/>
              <a:t>CURSORON </a:t>
            </a:r>
            <a:r>
              <a:rPr lang="en-US" dirty="0"/>
              <a:t>- turns on the text cursor. </a:t>
            </a:r>
            <a:br>
              <a:rPr lang="en-US" dirty="0"/>
            </a:br>
            <a:endParaRPr lang="en-US" dirty="0" smtClean="0"/>
          </a:p>
        </p:txBody>
      </p:sp>
      <p:sp>
        <p:nvSpPr>
          <p:cNvPr id="4" name="Title 1"/>
          <p:cNvSpPr>
            <a:spLocks noGrp="1"/>
          </p:cNvSpPr>
          <p:nvPr>
            <p:ph type="title"/>
          </p:nvPr>
        </p:nvSpPr>
        <p:spPr/>
        <p:txBody>
          <a:bodyPr/>
          <a:lstStyle/>
          <a:p>
            <a:r>
              <a:rPr lang="en-US" b="1" dirty="0"/>
              <a:t>Library of common functions - emu8086.inc</a:t>
            </a:r>
            <a:r>
              <a:rPr lang="en-US" dirty="0"/>
              <a:t> </a:t>
            </a:r>
          </a:p>
        </p:txBody>
      </p:sp>
    </p:spTree>
    <p:extLst>
      <p:ext uri="{BB962C8B-B14F-4D97-AF65-F5344CB8AC3E}">
        <p14:creationId xmlns:p14="http://schemas.microsoft.com/office/powerpoint/2010/main" val="245359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Library of common functions - emu8086.inc</a:t>
            </a:r>
            <a:r>
              <a:rPr lang="en-US" dirty="0"/>
              <a:t> </a:t>
            </a:r>
          </a:p>
        </p:txBody>
      </p:sp>
      <p:sp>
        <p:nvSpPr>
          <p:cNvPr id="3" name="Content Placeholder 2"/>
          <p:cNvSpPr>
            <a:spLocks noGrp="1"/>
          </p:cNvSpPr>
          <p:nvPr>
            <p:ph idx="1"/>
          </p:nvPr>
        </p:nvSpPr>
        <p:spPr/>
        <p:txBody>
          <a:bodyPr/>
          <a:lstStyle/>
          <a:p>
            <a:r>
              <a:rPr lang="en-US" dirty="0" smtClean="0"/>
              <a:t>Example macro</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90657648"/>
              </p:ext>
            </p:extLst>
          </p:nvPr>
        </p:nvGraphicFramePr>
        <p:xfrm>
          <a:off x="611560" y="2878596"/>
          <a:ext cx="7632848" cy="3261360"/>
        </p:xfrm>
        <a:graphic>
          <a:graphicData uri="http://schemas.openxmlformats.org/drawingml/2006/table">
            <a:tbl>
              <a:tblPr/>
              <a:tblGrid>
                <a:gridCol w="7632848">
                  <a:extLst>
                    <a:ext uri="{9D8B030D-6E8A-4147-A177-3AD203B41FA5}">
                      <a16:colId xmlns:a16="http://schemas.microsoft.com/office/drawing/2014/main" val="2866939145"/>
                    </a:ext>
                  </a:extLst>
                </a:gridCol>
              </a:tblGrid>
              <a:tr h="2389688">
                <a:tc>
                  <a:txBody>
                    <a:bodyPr/>
                    <a:lstStyle/>
                    <a:p>
                      <a:r>
                        <a:rPr lang="en-US" sz="1600" dirty="0" smtClean="0">
                          <a:solidFill>
                            <a:srgbClr val="0080FF"/>
                          </a:solidFill>
                          <a:effectLst/>
                          <a:latin typeface="Courier New" panose="02070309020205020404" pitchFamily="49" charset="0"/>
                        </a:rPr>
                        <a:t>include</a:t>
                      </a:r>
                      <a:r>
                        <a:rPr lang="en-US" sz="1600" dirty="0" smtClean="0">
                          <a:solidFill>
                            <a:srgbClr val="000000"/>
                          </a:solidFill>
                          <a:effectLst/>
                          <a:latin typeface="Courier New" panose="02070309020205020404" pitchFamily="49" charset="0"/>
                        </a:rPr>
                        <a:t> emu8086.inc </a:t>
                      </a:r>
                    </a:p>
                    <a:p>
                      <a:endParaRPr lang="en-US" sz="1600" dirty="0" smtClean="0">
                        <a:solidFill>
                          <a:srgbClr val="000000"/>
                        </a:solidFill>
                        <a:effectLst/>
                        <a:latin typeface="Courier New" panose="02070309020205020404" pitchFamily="49" charset="0"/>
                      </a:endParaRPr>
                    </a:p>
                    <a:p>
                      <a:r>
                        <a:rPr lang="en-US" sz="1600" dirty="0" smtClean="0">
                          <a:solidFill>
                            <a:srgbClr val="0080FF"/>
                          </a:solidFill>
                          <a:effectLst/>
                          <a:latin typeface="Courier New" panose="02070309020205020404" pitchFamily="49" charset="0"/>
                        </a:rPr>
                        <a:t>ORG</a:t>
                      </a:r>
                      <a:r>
                        <a:rPr lang="en-US" sz="1600" dirty="0" smtClean="0">
                          <a:solidFill>
                            <a:srgbClr val="000000"/>
                          </a:solidFill>
                          <a:effectLst/>
                          <a:latin typeface="Courier New" panose="02070309020205020404" pitchFamily="49" charset="0"/>
                        </a:rPr>
                        <a:t> </a:t>
                      </a:r>
                      <a:r>
                        <a:rPr lang="en-US" sz="1600" dirty="0" smtClean="0">
                          <a:solidFill>
                            <a:srgbClr val="FF8000"/>
                          </a:solidFill>
                          <a:effectLst/>
                          <a:latin typeface="Courier New" panose="02070309020205020404" pitchFamily="49" charset="0"/>
                        </a:rPr>
                        <a:t>100h</a:t>
                      </a:r>
                      <a:r>
                        <a:rPr lang="en-US" sz="1600" dirty="0" smtClean="0">
                          <a:solidFill>
                            <a:srgbClr val="000000"/>
                          </a:solidFill>
                          <a:effectLst/>
                          <a:latin typeface="Courier New" panose="02070309020205020404" pitchFamily="49" charset="0"/>
                        </a:rPr>
                        <a:t> </a:t>
                      </a:r>
                    </a:p>
                    <a:p>
                      <a:endParaRPr lang="en-US" sz="1600" dirty="0" smtClean="0">
                        <a:solidFill>
                          <a:srgbClr val="000000"/>
                        </a:solidFill>
                        <a:effectLst/>
                        <a:latin typeface="Courier New" panose="02070309020205020404" pitchFamily="49" charset="0"/>
                      </a:endParaRPr>
                    </a:p>
                    <a:p>
                      <a:r>
                        <a:rPr lang="en-US" sz="1600" dirty="0" smtClean="0">
                          <a:solidFill>
                            <a:srgbClr val="000000"/>
                          </a:solidFill>
                          <a:effectLst/>
                          <a:latin typeface="Courier New" panose="02070309020205020404" pitchFamily="49" charset="0"/>
                        </a:rPr>
                        <a:t>PRINT </a:t>
                      </a:r>
                      <a:r>
                        <a:rPr lang="en-US" sz="1600" dirty="0" smtClean="0">
                          <a:solidFill>
                            <a:srgbClr val="808000"/>
                          </a:solidFill>
                          <a:effectLst/>
                          <a:latin typeface="Courier New" panose="02070309020205020404" pitchFamily="49" charset="0"/>
                        </a:rPr>
                        <a:t>'Hello World!'</a:t>
                      </a:r>
                      <a:r>
                        <a:rPr lang="en-US" sz="1600" dirty="0" smtClean="0">
                          <a:solidFill>
                            <a:srgbClr val="000000"/>
                          </a:solidFill>
                          <a:effectLst/>
                          <a:latin typeface="Courier New" panose="02070309020205020404" pitchFamily="49" charset="0"/>
                        </a:rPr>
                        <a:t> </a:t>
                      </a:r>
                    </a:p>
                    <a:p>
                      <a:endParaRPr lang="en-US" sz="1600" dirty="0" smtClean="0">
                        <a:solidFill>
                          <a:srgbClr val="000000"/>
                        </a:solidFill>
                        <a:effectLst/>
                        <a:latin typeface="Courier New" panose="02070309020205020404" pitchFamily="49" charset="0"/>
                      </a:endParaRPr>
                    </a:p>
                    <a:p>
                      <a:r>
                        <a:rPr lang="en-US" sz="1600" dirty="0" smtClean="0">
                          <a:solidFill>
                            <a:srgbClr val="000000"/>
                          </a:solidFill>
                          <a:effectLst/>
                          <a:latin typeface="Courier New" panose="02070309020205020404" pitchFamily="49" charset="0"/>
                        </a:rPr>
                        <a:t>GOTOXY </a:t>
                      </a:r>
                      <a:r>
                        <a:rPr lang="en-US" sz="1600" dirty="0" smtClean="0">
                          <a:solidFill>
                            <a:srgbClr val="FF8000"/>
                          </a:solidFill>
                          <a:effectLst/>
                          <a:latin typeface="Courier New" panose="02070309020205020404" pitchFamily="49" charset="0"/>
                        </a:rPr>
                        <a:t>10</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smtClean="0">
                          <a:solidFill>
                            <a:srgbClr val="FF8000"/>
                          </a:solidFill>
                          <a:effectLst/>
                          <a:latin typeface="Courier New" panose="02070309020205020404" pitchFamily="49" charset="0"/>
                        </a:rPr>
                        <a:t>5</a:t>
                      </a:r>
                      <a:r>
                        <a:rPr lang="en-US" sz="1600" dirty="0" smtClean="0">
                          <a:solidFill>
                            <a:srgbClr val="000000"/>
                          </a:solidFill>
                          <a:effectLst/>
                          <a:latin typeface="Courier New" panose="02070309020205020404" pitchFamily="49" charset="0"/>
                        </a:rPr>
                        <a:t> </a:t>
                      </a:r>
                    </a:p>
                    <a:p>
                      <a:r>
                        <a:rPr lang="en-US" sz="1600" dirty="0" smtClean="0">
                          <a:solidFill>
                            <a:srgbClr val="000000"/>
                          </a:solidFill>
                          <a:effectLst/>
                          <a:latin typeface="Courier New" panose="02070309020205020404" pitchFamily="49" charset="0"/>
                        </a:rPr>
                        <a:t>PUTC </a:t>
                      </a:r>
                      <a:r>
                        <a:rPr lang="en-US" sz="1600" dirty="0" smtClean="0">
                          <a:solidFill>
                            <a:srgbClr val="FF8000"/>
                          </a:solidFill>
                          <a:effectLst/>
                          <a:latin typeface="Courier New" panose="02070309020205020404" pitchFamily="49" charset="0"/>
                        </a:rPr>
                        <a:t>65</a:t>
                      </a:r>
                      <a:r>
                        <a:rPr lang="en-US" sz="1600" dirty="0" smtClean="0">
                          <a:solidFill>
                            <a:srgbClr val="000000"/>
                          </a:solidFill>
                          <a:effectLst/>
                          <a:latin typeface="Courier New" panose="02070309020205020404" pitchFamily="49" charset="0"/>
                        </a:rPr>
                        <a:t> </a:t>
                      </a:r>
                      <a:r>
                        <a:rPr lang="en-US" sz="1600" dirty="0" smtClean="0">
                          <a:solidFill>
                            <a:srgbClr val="008000"/>
                          </a:solidFill>
                          <a:effectLst/>
                          <a:latin typeface="Courier New" panose="02070309020205020404" pitchFamily="49" charset="0"/>
                        </a:rPr>
                        <a:t>; 65 - is an ASCII code for 'A'</a:t>
                      </a:r>
                      <a:r>
                        <a:rPr lang="en-US" sz="1600" dirty="0" smtClean="0">
                          <a:solidFill>
                            <a:srgbClr val="000000"/>
                          </a:solidFill>
                          <a:effectLst/>
                          <a:latin typeface="Courier New" panose="02070309020205020404" pitchFamily="49" charset="0"/>
                        </a:rPr>
                        <a:t> </a:t>
                      </a:r>
                    </a:p>
                    <a:p>
                      <a:r>
                        <a:rPr lang="en-US" sz="1600" dirty="0" smtClean="0">
                          <a:solidFill>
                            <a:srgbClr val="000000"/>
                          </a:solidFill>
                          <a:effectLst/>
                          <a:latin typeface="Courier New" panose="02070309020205020404" pitchFamily="49" charset="0"/>
                        </a:rPr>
                        <a:t>PUTC </a:t>
                      </a:r>
                      <a:r>
                        <a:rPr lang="en-US" sz="1600" dirty="0" smtClean="0">
                          <a:solidFill>
                            <a:srgbClr val="808000"/>
                          </a:solidFill>
                          <a:effectLst/>
                          <a:latin typeface="Courier New" panose="02070309020205020404" pitchFamily="49" charset="0"/>
                        </a:rPr>
                        <a:t>'B'</a:t>
                      </a:r>
                      <a:r>
                        <a:rPr lang="en-US" sz="1600" dirty="0" smtClean="0">
                          <a:solidFill>
                            <a:srgbClr val="000000"/>
                          </a:solidFill>
                          <a:effectLst/>
                          <a:latin typeface="Courier New" panose="02070309020205020404" pitchFamily="49" charset="0"/>
                        </a:rPr>
                        <a:t> </a:t>
                      </a:r>
                    </a:p>
                    <a:p>
                      <a:endParaRPr lang="en-US" sz="1600" dirty="0" smtClean="0">
                        <a:solidFill>
                          <a:srgbClr val="000000"/>
                        </a:solidFill>
                        <a:effectLst/>
                        <a:latin typeface="Courier New" panose="02070309020205020404" pitchFamily="49" charset="0"/>
                      </a:endParaRPr>
                    </a:p>
                    <a:p>
                      <a:r>
                        <a:rPr lang="en-US" sz="1600" b="1" dirty="0" smtClean="0">
                          <a:solidFill>
                            <a:srgbClr val="0000FF"/>
                          </a:solidFill>
                          <a:effectLst/>
                          <a:latin typeface="Courier New" panose="02070309020205020404" pitchFamily="49" charset="0"/>
                        </a:rPr>
                        <a:t>RET</a:t>
                      </a:r>
                      <a:r>
                        <a:rPr lang="en-US" sz="1600" dirty="0" smtClean="0">
                          <a:solidFill>
                            <a:srgbClr val="000000"/>
                          </a:solidFill>
                          <a:effectLst/>
                          <a:latin typeface="Courier New" panose="02070309020205020404" pitchFamily="49" charset="0"/>
                        </a:rPr>
                        <a:t> </a:t>
                      </a:r>
                      <a:r>
                        <a:rPr lang="en-US" sz="1600" dirty="0" smtClean="0">
                          <a:solidFill>
                            <a:srgbClr val="008000"/>
                          </a:solidFill>
                          <a:effectLst/>
                          <a:latin typeface="Courier New" panose="02070309020205020404" pitchFamily="49" charset="0"/>
                        </a:rPr>
                        <a:t>; return to operating system.</a:t>
                      </a:r>
                      <a:r>
                        <a:rPr lang="en-US" sz="1600" dirty="0" smtClean="0">
                          <a:solidFill>
                            <a:srgbClr val="000000"/>
                          </a:solidFill>
                          <a:effectLst/>
                          <a:latin typeface="Courier New" panose="02070309020205020404" pitchFamily="49" charset="0"/>
                        </a:rPr>
                        <a:t> </a:t>
                      </a:r>
                    </a:p>
                    <a:p>
                      <a:r>
                        <a:rPr lang="en-US" sz="1600" dirty="0" smtClean="0">
                          <a:solidFill>
                            <a:srgbClr val="0080FF"/>
                          </a:solidFill>
                          <a:effectLst/>
                          <a:latin typeface="Courier New" panose="02070309020205020404" pitchFamily="49" charset="0"/>
                        </a:rPr>
                        <a:t>END</a:t>
                      </a:r>
                      <a:r>
                        <a:rPr lang="en-US" sz="1600" dirty="0" smtClean="0">
                          <a:solidFill>
                            <a:srgbClr val="000000"/>
                          </a:solidFill>
                          <a:effectLst/>
                          <a:latin typeface="Courier New" panose="02070309020205020404" pitchFamily="49" charset="0"/>
                        </a:rPr>
                        <a:t> </a:t>
                      </a:r>
                      <a:r>
                        <a:rPr lang="en-US" sz="1600" dirty="0" smtClean="0">
                          <a:solidFill>
                            <a:srgbClr val="008000"/>
                          </a:solidFill>
                          <a:effectLst/>
                          <a:latin typeface="Courier New" panose="02070309020205020404" pitchFamily="49" charset="0"/>
                        </a:rPr>
                        <a:t>; directive to stop the compiler.</a:t>
                      </a:r>
                      <a:r>
                        <a:rPr lang="en-US" sz="1600" dirty="0" smtClean="0">
                          <a:solidFill>
                            <a:srgbClr val="000000"/>
                          </a:solidFill>
                          <a:effectLst/>
                          <a:latin typeface="Courier New" panose="02070309020205020404" pitchFamily="49" charset="0"/>
                        </a:rPr>
                        <a:t> </a:t>
                      </a:r>
                    </a:p>
                    <a:p>
                      <a:r>
                        <a:rPr lang="en-US" sz="1600" b="1" dirty="0" smtClean="0">
                          <a:solidFill>
                            <a:srgbClr val="0000FF"/>
                          </a:solidFill>
                          <a:effectLst/>
                          <a:latin typeface="Courier New" panose="02070309020205020404" pitchFamily="49" charset="0"/>
                        </a:rPr>
                        <a:t>ret</a:t>
                      </a:r>
                      <a:endParaRPr lang="en-US"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40137"/>
                  </a:ext>
                </a:extLst>
              </a:tr>
            </a:tbl>
          </a:graphicData>
        </a:graphic>
      </p:graphicFrame>
    </p:spTree>
    <p:extLst>
      <p:ext uri="{BB962C8B-B14F-4D97-AF65-F5344CB8AC3E}">
        <p14:creationId xmlns:p14="http://schemas.microsoft.com/office/powerpoint/2010/main" val="348212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Library of common functions - emu8086.inc</a:t>
            </a:r>
            <a:r>
              <a:rPr lang="en-US" dirty="0"/>
              <a:t> </a:t>
            </a:r>
          </a:p>
        </p:txBody>
      </p:sp>
      <p:sp>
        <p:nvSpPr>
          <p:cNvPr id="3" name="Content Placeholder 2"/>
          <p:cNvSpPr>
            <a:spLocks noGrp="1"/>
          </p:cNvSpPr>
          <p:nvPr>
            <p:ph idx="1"/>
          </p:nvPr>
        </p:nvSpPr>
        <p:spPr>
          <a:xfrm>
            <a:off x="498474" y="1772816"/>
            <a:ext cx="7961958" cy="5085184"/>
          </a:xfrm>
        </p:spPr>
        <p:txBody>
          <a:bodyPr>
            <a:normAutofit lnSpcReduction="10000"/>
          </a:bodyPr>
          <a:lstStyle/>
          <a:p>
            <a:r>
              <a:rPr lang="en-US" b="1" dirty="0"/>
              <a:t>emu8086.inc </a:t>
            </a:r>
            <a:r>
              <a:rPr lang="en-US" dirty="0"/>
              <a:t>also defines the following </a:t>
            </a:r>
            <a:r>
              <a:rPr lang="en-US" b="1" dirty="0"/>
              <a:t>procedures</a:t>
            </a:r>
            <a:r>
              <a:rPr lang="en-US" dirty="0" smtClean="0"/>
              <a:t>:</a:t>
            </a:r>
          </a:p>
          <a:p>
            <a:pPr lvl="1"/>
            <a:r>
              <a:rPr lang="en-US" b="1" dirty="0" smtClean="0"/>
              <a:t>PRINT_STRING </a:t>
            </a:r>
            <a:r>
              <a:rPr lang="en-US" dirty="0"/>
              <a:t>- procedure to print a null terminated string at </a:t>
            </a:r>
            <a:r>
              <a:rPr lang="en-US" dirty="0" smtClean="0"/>
              <a:t>current cursor </a:t>
            </a:r>
            <a:r>
              <a:rPr lang="en-US" dirty="0"/>
              <a:t>position, receives address of string in </a:t>
            </a:r>
            <a:r>
              <a:rPr lang="en-US" b="1" dirty="0"/>
              <a:t>DS:SI </a:t>
            </a:r>
            <a:r>
              <a:rPr lang="en-US" dirty="0"/>
              <a:t>register. </a:t>
            </a:r>
            <a:endParaRPr lang="en-US" dirty="0" smtClean="0"/>
          </a:p>
          <a:p>
            <a:pPr lvl="1"/>
            <a:r>
              <a:rPr lang="en-US" b="1" dirty="0" smtClean="0"/>
              <a:t>PTHIS </a:t>
            </a:r>
            <a:r>
              <a:rPr lang="en-US" dirty="0"/>
              <a:t>- procedure to print a null terminated string at current </a:t>
            </a:r>
            <a:r>
              <a:rPr lang="en-US" dirty="0" smtClean="0"/>
              <a:t>cursor position </a:t>
            </a:r>
            <a:r>
              <a:rPr lang="en-US" dirty="0"/>
              <a:t>(just as PRINT_STRING), but receives address of string </a:t>
            </a:r>
            <a:r>
              <a:rPr lang="en-US" dirty="0" smtClean="0"/>
              <a:t>from Stack</a:t>
            </a:r>
            <a:r>
              <a:rPr lang="en-US" dirty="0"/>
              <a:t>. The ZERO TERMINATED string should be defined just after </a:t>
            </a:r>
            <a:r>
              <a:rPr lang="en-US" dirty="0" smtClean="0"/>
              <a:t>the CALL </a:t>
            </a:r>
            <a:r>
              <a:rPr lang="en-US" dirty="0"/>
              <a:t>instruction. </a:t>
            </a:r>
            <a:endParaRPr lang="en-US" dirty="0" smtClean="0"/>
          </a:p>
          <a:p>
            <a:pPr lvl="1"/>
            <a:r>
              <a:rPr lang="en-US" b="1" dirty="0" smtClean="0"/>
              <a:t>GET_STRING </a:t>
            </a:r>
            <a:r>
              <a:rPr lang="en-US" dirty="0"/>
              <a:t>- procedure to get a null terminated string from a user</a:t>
            </a:r>
            <a:r>
              <a:rPr lang="en-US" dirty="0" smtClean="0"/>
              <a:t>, the </a:t>
            </a:r>
            <a:r>
              <a:rPr lang="en-US" dirty="0"/>
              <a:t>received string is written to buffer at </a:t>
            </a:r>
            <a:r>
              <a:rPr lang="en-US" b="1" dirty="0"/>
              <a:t>DS:DI</a:t>
            </a:r>
            <a:r>
              <a:rPr lang="en-US" dirty="0"/>
              <a:t>, buffer size should be </a:t>
            </a:r>
            <a:r>
              <a:rPr lang="en-US" dirty="0" smtClean="0"/>
              <a:t>in </a:t>
            </a:r>
            <a:r>
              <a:rPr lang="en-US" b="1" dirty="0" smtClean="0"/>
              <a:t>DX</a:t>
            </a:r>
            <a:r>
              <a:rPr lang="en-US" dirty="0"/>
              <a:t>. Procedure stops the input when 'Enter' is pressed. </a:t>
            </a:r>
            <a:endParaRPr lang="en-US" dirty="0" smtClean="0"/>
          </a:p>
          <a:p>
            <a:pPr lvl="1"/>
            <a:r>
              <a:rPr lang="en-US" b="1" dirty="0" smtClean="0"/>
              <a:t>CLEAR_SCREEN </a:t>
            </a:r>
            <a:r>
              <a:rPr lang="en-US" dirty="0"/>
              <a:t>- procedure to clear the screen, (done by </a:t>
            </a:r>
            <a:r>
              <a:rPr lang="en-US" dirty="0" smtClean="0"/>
              <a:t>scrolling entire </a:t>
            </a:r>
            <a:r>
              <a:rPr lang="en-US" dirty="0"/>
              <a:t>screen window), and set cursor position to top of it. </a:t>
            </a:r>
            <a:endParaRPr lang="en-US" dirty="0" smtClean="0"/>
          </a:p>
          <a:p>
            <a:pPr lvl="1"/>
            <a:r>
              <a:rPr lang="en-US" b="1" dirty="0" smtClean="0"/>
              <a:t>SCAN_NUM </a:t>
            </a:r>
            <a:r>
              <a:rPr lang="en-US" dirty="0"/>
              <a:t>- procedure that gets the multi-digit SIGNED number </a:t>
            </a:r>
            <a:r>
              <a:rPr lang="en-US" dirty="0" smtClean="0"/>
              <a:t>from the </a:t>
            </a:r>
            <a:r>
              <a:rPr lang="en-US" dirty="0"/>
              <a:t>keyboard, and stores the result in </a:t>
            </a:r>
            <a:r>
              <a:rPr lang="en-US" b="1" dirty="0"/>
              <a:t>CX </a:t>
            </a:r>
            <a:r>
              <a:rPr lang="en-US" dirty="0"/>
              <a:t>register. </a:t>
            </a:r>
            <a:endParaRPr lang="en-US" dirty="0" smtClean="0"/>
          </a:p>
          <a:p>
            <a:pPr lvl="1"/>
            <a:r>
              <a:rPr lang="en-US" b="1" dirty="0" smtClean="0"/>
              <a:t>PRINT_NUM </a:t>
            </a:r>
            <a:r>
              <a:rPr lang="en-US" dirty="0"/>
              <a:t>- procedure that prints a signed number in </a:t>
            </a:r>
            <a:r>
              <a:rPr lang="en-US" b="1" dirty="0"/>
              <a:t>AX </a:t>
            </a:r>
            <a:r>
              <a:rPr lang="en-US" dirty="0"/>
              <a:t>register. </a:t>
            </a:r>
            <a:endParaRPr lang="en-US" dirty="0" smtClean="0"/>
          </a:p>
          <a:p>
            <a:pPr lvl="1"/>
            <a:r>
              <a:rPr lang="en-US" b="1" dirty="0" smtClean="0"/>
              <a:t>PRINT_NUM_UNS </a:t>
            </a:r>
            <a:r>
              <a:rPr lang="en-US" dirty="0"/>
              <a:t>- procedure that prints out an unsigned number </a:t>
            </a:r>
            <a:r>
              <a:rPr lang="en-US" dirty="0" smtClean="0"/>
              <a:t>in </a:t>
            </a:r>
            <a:r>
              <a:rPr lang="en-US" b="1" dirty="0" smtClean="0"/>
              <a:t>AX </a:t>
            </a:r>
            <a:r>
              <a:rPr lang="en-US" dirty="0" smtClean="0"/>
              <a:t>register</a:t>
            </a:r>
            <a:endParaRPr lang="en-US" dirty="0"/>
          </a:p>
        </p:txBody>
      </p:sp>
    </p:spTree>
    <p:extLst>
      <p:ext uri="{BB962C8B-B14F-4D97-AF65-F5344CB8AC3E}">
        <p14:creationId xmlns:p14="http://schemas.microsoft.com/office/powerpoint/2010/main" val="3709923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Library of common functions - emu8086.inc</a:t>
            </a:r>
            <a:r>
              <a:rPr lang="en-US" dirty="0"/>
              <a:t> </a:t>
            </a:r>
          </a:p>
        </p:txBody>
      </p:sp>
      <p:sp>
        <p:nvSpPr>
          <p:cNvPr id="3" name="Content Placeholder 2"/>
          <p:cNvSpPr>
            <a:spLocks noGrp="1"/>
          </p:cNvSpPr>
          <p:nvPr>
            <p:ph idx="1"/>
          </p:nvPr>
        </p:nvSpPr>
        <p:spPr>
          <a:xfrm>
            <a:off x="498474" y="1844824"/>
            <a:ext cx="7556313" cy="4144963"/>
          </a:xfrm>
        </p:spPr>
        <p:txBody>
          <a:bodyPr/>
          <a:lstStyle/>
          <a:p>
            <a:r>
              <a:rPr lang="en-US" dirty="0"/>
              <a:t>Example </a:t>
            </a:r>
            <a:r>
              <a:rPr lang="en-US" dirty="0" smtClean="0"/>
              <a:t>Procedure</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91301758"/>
              </p:ext>
            </p:extLst>
          </p:nvPr>
        </p:nvGraphicFramePr>
        <p:xfrm>
          <a:off x="498474" y="2348880"/>
          <a:ext cx="8208912" cy="3749040"/>
        </p:xfrm>
        <a:graphic>
          <a:graphicData uri="http://schemas.openxmlformats.org/drawingml/2006/table">
            <a:tbl>
              <a:tblPr/>
              <a:tblGrid>
                <a:gridCol w="8208912">
                  <a:extLst>
                    <a:ext uri="{9D8B030D-6E8A-4147-A177-3AD203B41FA5}">
                      <a16:colId xmlns:a16="http://schemas.microsoft.com/office/drawing/2014/main" val="2866939145"/>
                    </a:ext>
                  </a:extLst>
                </a:gridCol>
              </a:tblGrid>
              <a:tr h="2389688">
                <a:tc>
                  <a:txBody>
                    <a:bodyPr/>
                    <a:lstStyle/>
                    <a:p>
                      <a:r>
                        <a:rPr lang="en-US" sz="1600" smtClean="0">
                          <a:solidFill>
                            <a:srgbClr val="0080FF"/>
                          </a:solidFill>
                          <a:latin typeface="Courier New" panose="02070309020205020404" pitchFamily="49" charset="0"/>
                        </a:rPr>
                        <a:t>include</a:t>
                      </a:r>
                      <a:r>
                        <a:rPr lang="en-US" sz="1600" smtClean="0">
                          <a:solidFill>
                            <a:srgbClr val="000000"/>
                          </a:solidFill>
                          <a:latin typeface="Courier New" panose="02070309020205020404" pitchFamily="49" charset="0"/>
                        </a:rPr>
                        <a:t> </a:t>
                      </a:r>
                      <a:r>
                        <a:rPr lang="en-US" sz="1600" smtClean="0">
                          <a:solidFill>
                            <a:srgbClr val="808000"/>
                          </a:solidFill>
                          <a:latin typeface="Courier New" panose="02070309020205020404" pitchFamily="49" charset="0"/>
                        </a:rPr>
                        <a:t>'emu8086.inc'</a:t>
                      </a:r>
                      <a:r>
                        <a:rPr lang="en-US" sz="1600" smtClean="0">
                          <a:solidFill>
                            <a:srgbClr val="000000"/>
                          </a:solidFill>
                          <a:latin typeface="Courier New" panose="02070309020205020404" pitchFamily="49" charset="0"/>
                        </a:rPr>
                        <a:t> </a:t>
                      </a:r>
                    </a:p>
                    <a:p>
                      <a:r>
                        <a:rPr lang="en-US" sz="1600" smtClean="0">
                          <a:solidFill>
                            <a:srgbClr val="0080FF"/>
                          </a:solidFill>
                          <a:latin typeface="Courier New" panose="02070309020205020404" pitchFamily="49" charset="0"/>
                        </a:rPr>
                        <a:t>org</a:t>
                      </a:r>
                      <a:r>
                        <a:rPr lang="en-US" sz="1600" smtClean="0">
                          <a:solidFill>
                            <a:srgbClr val="000000"/>
                          </a:solidFill>
                          <a:latin typeface="Courier New" panose="02070309020205020404" pitchFamily="49" charset="0"/>
                        </a:rPr>
                        <a:t> </a:t>
                      </a:r>
                      <a:r>
                        <a:rPr lang="en-US" sz="1600" smtClean="0">
                          <a:solidFill>
                            <a:srgbClr val="FF8000"/>
                          </a:solidFill>
                          <a:latin typeface="Courier New" panose="02070309020205020404" pitchFamily="49" charset="0"/>
                        </a:rPr>
                        <a:t>100h</a:t>
                      </a:r>
                      <a:r>
                        <a:rPr lang="en-US" sz="1600" smtClean="0">
                          <a:solidFill>
                            <a:srgbClr val="000000"/>
                          </a:solidFill>
                          <a:latin typeface="Courier New" panose="02070309020205020404" pitchFamily="49" charset="0"/>
                        </a:rPr>
                        <a:t> </a:t>
                      </a:r>
                    </a:p>
                    <a:p>
                      <a:r>
                        <a:rPr lang="en-US" sz="1600" smtClean="0">
                          <a:solidFill>
                            <a:srgbClr val="000000"/>
                          </a:solidFill>
                          <a:latin typeface="Courier New" panose="02070309020205020404" pitchFamily="49" charset="0"/>
                        </a:rPr>
                        <a:t>buffer </a:t>
                      </a:r>
                      <a:r>
                        <a:rPr lang="en-US" sz="1600" smtClean="0">
                          <a:solidFill>
                            <a:srgbClr val="0080FF"/>
                          </a:solidFill>
                          <a:latin typeface="Courier New" panose="02070309020205020404" pitchFamily="49" charset="0"/>
                        </a:rPr>
                        <a:t>db</a:t>
                      </a:r>
                      <a:r>
                        <a:rPr lang="en-US" sz="1600" smtClean="0">
                          <a:solidFill>
                            <a:srgbClr val="000000"/>
                          </a:solidFill>
                          <a:latin typeface="Courier New" panose="02070309020205020404" pitchFamily="49" charset="0"/>
                        </a:rPr>
                        <a:t> </a:t>
                      </a:r>
                      <a:r>
                        <a:rPr lang="en-US" sz="1600" smtClean="0">
                          <a:solidFill>
                            <a:srgbClr val="0080FF"/>
                          </a:solidFill>
                          <a:latin typeface="Courier New" panose="02070309020205020404" pitchFamily="49" charset="0"/>
                        </a:rPr>
                        <a:t>dup</a:t>
                      </a:r>
                      <a:r>
                        <a:rPr lang="en-US" sz="1600" b="1" smtClean="0">
                          <a:solidFill>
                            <a:srgbClr val="000080"/>
                          </a:solidFill>
                          <a:latin typeface="Courier New" panose="02070309020205020404" pitchFamily="49" charset="0"/>
                        </a:rPr>
                        <a:t>(</a:t>
                      </a:r>
                      <a:r>
                        <a:rPr lang="en-US" sz="1600" smtClean="0">
                          <a:solidFill>
                            <a:srgbClr val="FF8000"/>
                          </a:solidFill>
                          <a:latin typeface="Courier New" panose="02070309020205020404" pitchFamily="49" charset="0"/>
                        </a:rPr>
                        <a:t>50</a:t>
                      </a:r>
                      <a:r>
                        <a:rPr lang="en-US" sz="1600" b="1" smtClean="0">
                          <a:solidFill>
                            <a:srgbClr val="000080"/>
                          </a:solidFill>
                          <a:latin typeface="Courier New" panose="02070309020205020404" pitchFamily="49" charset="0"/>
                        </a:rPr>
                        <a:t>)</a:t>
                      </a:r>
                      <a:r>
                        <a:rPr lang="en-US" sz="1600" smtClean="0">
                          <a:solidFill>
                            <a:srgbClr val="000000"/>
                          </a:solidFill>
                          <a:latin typeface="Courier New" panose="02070309020205020404" pitchFamily="49" charset="0"/>
                        </a:rPr>
                        <a:t> </a:t>
                      </a:r>
                      <a:r>
                        <a:rPr lang="en-US" sz="1600" smtClean="0">
                          <a:solidFill>
                            <a:srgbClr val="008000"/>
                          </a:solidFill>
                          <a:latin typeface="Courier New" panose="02070309020205020404" pitchFamily="49" charset="0"/>
                        </a:rPr>
                        <a:t>;buffer to store input string</a:t>
                      </a:r>
                      <a:r>
                        <a:rPr lang="en-US" sz="1600" smtClean="0">
                          <a:solidFill>
                            <a:srgbClr val="000000"/>
                          </a:solidFill>
                          <a:latin typeface="Courier New" panose="02070309020205020404" pitchFamily="49" charset="0"/>
                        </a:rPr>
                        <a:t> </a:t>
                      </a:r>
                    </a:p>
                    <a:p>
                      <a:r>
                        <a:rPr lang="en-US" sz="1600" smtClean="0">
                          <a:solidFill>
                            <a:srgbClr val="000000"/>
                          </a:solidFill>
                          <a:latin typeface="Courier New" panose="02070309020205020404" pitchFamily="49" charset="0"/>
                        </a:rPr>
                        <a:t>printn </a:t>
                      </a:r>
                      <a:r>
                        <a:rPr lang="en-US" sz="1600" smtClean="0">
                          <a:solidFill>
                            <a:srgbClr val="808080"/>
                          </a:solidFill>
                          <a:latin typeface="Courier New" panose="02070309020205020404" pitchFamily="49" charset="0"/>
                        </a:rPr>
                        <a:t>"What's your name?"</a:t>
                      </a:r>
                      <a:r>
                        <a:rPr lang="en-US" sz="1600" smtClean="0">
                          <a:solidFill>
                            <a:srgbClr val="000000"/>
                          </a:solidFill>
                          <a:latin typeface="Courier New" panose="02070309020205020404" pitchFamily="49" charset="0"/>
                        </a:rPr>
                        <a:t> </a:t>
                      </a:r>
                    </a:p>
                    <a:p>
                      <a:r>
                        <a:rPr lang="en-US" sz="1600" smtClean="0">
                          <a:solidFill>
                            <a:srgbClr val="000000"/>
                          </a:solidFill>
                          <a:latin typeface="Courier New" panose="02070309020205020404" pitchFamily="49" charset="0"/>
                        </a:rPr>
                        <a:t>print </a:t>
                      </a:r>
                      <a:r>
                        <a:rPr lang="en-US" sz="1600" smtClean="0">
                          <a:solidFill>
                            <a:srgbClr val="808080"/>
                          </a:solidFill>
                          <a:latin typeface="Courier New" panose="02070309020205020404" pitchFamily="49" charset="0"/>
                        </a:rPr>
                        <a:t>"Your name: _______________ "</a:t>
                      </a:r>
                      <a:r>
                        <a:rPr lang="en-US" sz="1600" smtClean="0">
                          <a:solidFill>
                            <a:srgbClr val="000000"/>
                          </a:solidFill>
                          <a:latin typeface="Courier New" panose="02070309020205020404" pitchFamily="49" charset="0"/>
                        </a:rPr>
                        <a:t> </a:t>
                      </a:r>
                    </a:p>
                    <a:p>
                      <a:r>
                        <a:rPr lang="en-US" sz="1600" smtClean="0">
                          <a:solidFill>
                            <a:srgbClr val="000000"/>
                          </a:solidFill>
                          <a:latin typeface="Courier New" panose="02070309020205020404" pitchFamily="49" charset="0"/>
                        </a:rPr>
                        <a:t>gotoxy </a:t>
                      </a:r>
                      <a:r>
                        <a:rPr lang="en-US" sz="1600" smtClean="0">
                          <a:solidFill>
                            <a:srgbClr val="FF8000"/>
                          </a:solidFill>
                          <a:latin typeface="Courier New" panose="02070309020205020404" pitchFamily="49" charset="0"/>
                        </a:rPr>
                        <a:t>11</a:t>
                      </a:r>
                      <a:r>
                        <a:rPr lang="en-US" sz="1600" b="1" smtClean="0">
                          <a:solidFill>
                            <a:srgbClr val="000080"/>
                          </a:solidFill>
                          <a:latin typeface="Courier New" panose="02070309020205020404" pitchFamily="49" charset="0"/>
                        </a:rPr>
                        <a:t>,</a:t>
                      </a:r>
                      <a:r>
                        <a:rPr lang="en-US" sz="1600" smtClean="0">
                          <a:solidFill>
                            <a:srgbClr val="000000"/>
                          </a:solidFill>
                          <a:latin typeface="Courier New" panose="02070309020205020404" pitchFamily="49" charset="0"/>
                        </a:rPr>
                        <a:t> </a:t>
                      </a:r>
                      <a:r>
                        <a:rPr lang="en-US" sz="1600" smtClean="0">
                          <a:solidFill>
                            <a:srgbClr val="FF8000"/>
                          </a:solidFill>
                          <a:latin typeface="Courier New" panose="02070309020205020404" pitchFamily="49" charset="0"/>
                        </a:rPr>
                        <a:t>1</a:t>
                      </a:r>
                      <a:r>
                        <a:rPr lang="en-US" sz="1600" smtClean="0">
                          <a:solidFill>
                            <a:srgbClr val="000000"/>
                          </a:solidFill>
                          <a:latin typeface="Courier New" panose="02070309020205020404" pitchFamily="49" charset="0"/>
                        </a:rPr>
                        <a:t> </a:t>
                      </a:r>
                    </a:p>
                    <a:p>
                      <a:r>
                        <a:rPr lang="en-US" sz="1600" b="1" smtClean="0">
                          <a:solidFill>
                            <a:srgbClr val="0000FF"/>
                          </a:solidFill>
                          <a:latin typeface="Courier New" panose="02070309020205020404" pitchFamily="49" charset="0"/>
                        </a:rPr>
                        <a:t>mov</a:t>
                      </a:r>
                      <a:r>
                        <a:rPr lang="en-US" sz="1600" smtClean="0">
                          <a:solidFill>
                            <a:srgbClr val="000000"/>
                          </a:solidFill>
                          <a:latin typeface="Courier New" panose="02070309020205020404" pitchFamily="49" charset="0"/>
                        </a:rPr>
                        <a:t> </a:t>
                      </a:r>
                      <a:r>
                        <a:rPr lang="en-US" sz="1600" b="1" smtClean="0">
                          <a:solidFill>
                            <a:srgbClr val="8080FF"/>
                          </a:solidFill>
                          <a:latin typeface="Courier New" panose="02070309020205020404" pitchFamily="49" charset="0"/>
                        </a:rPr>
                        <a:t>dx</a:t>
                      </a:r>
                      <a:r>
                        <a:rPr lang="en-US" sz="1600" b="1" smtClean="0">
                          <a:solidFill>
                            <a:srgbClr val="000080"/>
                          </a:solidFill>
                          <a:latin typeface="Courier New" panose="02070309020205020404" pitchFamily="49" charset="0"/>
                        </a:rPr>
                        <a:t>,</a:t>
                      </a:r>
                      <a:r>
                        <a:rPr lang="en-US" sz="1600" smtClean="0">
                          <a:solidFill>
                            <a:srgbClr val="000000"/>
                          </a:solidFill>
                          <a:latin typeface="Courier New" panose="02070309020205020404" pitchFamily="49" charset="0"/>
                        </a:rPr>
                        <a:t> 50 </a:t>
                      </a:r>
                      <a:r>
                        <a:rPr lang="en-US" sz="1600" smtClean="0">
                          <a:solidFill>
                            <a:srgbClr val="008000"/>
                          </a:solidFill>
                          <a:latin typeface="Courier New" panose="02070309020205020404" pitchFamily="49" charset="0"/>
                        </a:rPr>
                        <a:t>; buffer size must be store in dx</a:t>
                      </a:r>
                      <a:r>
                        <a:rPr lang="en-US" sz="1600" smtClean="0">
                          <a:solidFill>
                            <a:srgbClr val="000000"/>
                          </a:solidFill>
                          <a:latin typeface="Courier New" panose="02070309020205020404" pitchFamily="49" charset="0"/>
                        </a:rPr>
                        <a:t> </a:t>
                      </a:r>
                    </a:p>
                    <a:p>
                      <a:r>
                        <a:rPr lang="en-US" sz="1600" b="1" smtClean="0">
                          <a:solidFill>
                            <a:srgbClr val="0000FF"/>
                          </a:solidFill>
                          <a:latin typeface="Courier New" panose="02070309020205020404" pitchFamily="49" charset="0"/>
                        </a:rPr>
                        <a:t>lea</a:t>
                      </a:r>
                      <a:r>
                        <a:rPr lang="en-US" sz="1600" smtClean="0">
                          <a:solidFill>
                            <a:srgbClr val="000000"/>
                          </a:solidFill>
                          <a:latin typeface="Courier New" panose="02070309020205020404" pitchFamily="49" charset="0"/>
                        </a:rPr>
                        <a:t> </a:t>
                      </a:r>
                      <a:r>
                        <a:rPr lang="en-US" sz="1600" b="1" smtClean="0">
                          <a:solidFill>
                            <a:srgbClr val="8080FF"/>
                          </a:solidFill>
                          <a:latin typeface="Courier New" panose="02070309020205020404" pitchFamily="49" charset="0"/>
                        </a:rPr>
                        <a:t>di</a:t>
                      </a:r>
                      <a:r>
                        <a:rPr lang="en-US" sz="1600" b="1" smtClean="0">
                          <a:solidFill>
                            <a:srgbClr val="000080"/>
                          </a:solidFill>
                          <a:latin typeface="Courier New" panose="02070309020205020404" pitchFamily="49" charset="0"/>
                        </a:rPr>
                        <a:t>,</a:t>
                      </a:r>
                      <a:r>
                        <a:rPr lang="en-US" sz="1600" smtClean="0">
                          <a:solidFill>
                            <a:srgbClr val="000000"/>
                          </a:solidFill>
                          <a:latin typeface="Courier New" panose="02070309020205020404" pitchFamily="49" charset="0"/>
                        </a:rPr>
                        <a:t> buffer </a:t>
                      </a:r>
                      <a:r>
                        <a:rPr lang="en-US" sz="1600" smtClean="0">
                          <a:solidFill>
                            <a:srgbClr val="008000"/>
                          </a:solidFill>
                          <a:latin typeface="Courier New" panose="02070309020205020404" pitchFamily="49" charset="0"/>
                        </a:rPr>
                        <a:t>; load effective address to DI register</a:t>
                      </a:r>
                      <a:r>
                        <a:rPr lang="en-US" sz="1600" smtClean="0">
                          <a:solidFill>
                            <a:srgbClr val="000000"/>
                          </a:solidFill>
                          <a:latin typeface="Courier New" panose="02070309020205020404" pitchFamily="49" charset="0"/>
                        </a:rPr>
                        <a:t> </a:t>
                      </a:r>
                    </a:p>
                    <a:p>
                      <a:r>
                        <a:rPr lang="en-US" sz="1600" b="1" smtClean="0">
                          <a:solidFill>
                            <a:srgbClr val="0000FF"/>
                          </a:solidFill>
                          <a:latin typeface="Courier New" panose="02070309020205020404" pitchFamily="49" charset="0"/>
                        </a:rPr>
                        <a:t>call</a:t>
                      </a:r>
                      <a:r>
                        <a:rPr lang="en-US" sz="1600" smtClean="0">
                          <a:solidFill>
                            <a:srgbClr val="000000"/>
                          </a:solidFill>
                          <a:latin typeface="Courier New" panose="02070309020205020404" pitchFamily="49" charset="0"/>
                        </a:rPr>
                        <a:t> get_string </a:t>
                      </a:r>
                      <a:r>
                        <a:rPr lang="en-US" sz="1600" smtClean="0">
                          <a:solidFill>
                            <a:srgbClr val="008000"/>
                          </a:solidFill>
                          <a:latin typeface="Courier New" panose="02070309020205020404" pitchFamily="49" charset="0"/>
                        </a:rPr>
                        <a:t>;get name &amp; put in buffer </a:t>
                      </a:r>
                    </a:p>
                    <a:p>
                      <a:r>
                        <a:rPr lang="en-US" sz="1600" smtClean="0">
                          <a:solidFill>
                            <a:srgbClr val="000000"/>
                          </a:solidFill>
                          <a:latin typeface="Courier New" panose="02070309020205020404" pitchFamily="49" charset="0"/>
                        </a:rPr>
                        <a:t>gotoxy </a:t>
                      </a:r>
                      <a:r>
                        <a:rPr lang="en-US" sz="1600" smtClean="0">
                          <a:solidFill>
                            <a:srgbClr val="FF8000"/>
                          </a:solidFill>
                          <a:latin typeface="Courier New" panose="02070309020205020404" pitchFamily="49" charset="0"/>
                        </a:rPr>
                        <a:t>0</a:t>
                      </a:r>
                      <a:r>
                        <a:rPr lang="en-US" sz="1600" b="1" smtClean="0">
                          <a:solidFill>
                            <a:srgbClr val="000080"/>
                          </a:solidFill>
                          <a:latin typeface="Courier New" panose="02070309020205020404" pitchFamily="49" charset="0"/>
                        </a:rPr>
                        <a:t>,</a:t>
                      </a:r>
                      <a:r>
                        <a:rPr lang="en-US" sz="1600" smtClean="0">
                          <a:solidFill>
                            <a:srgbClr val="000000"/>
                          </a:solidFill>
                          <a:latin typeface="Courier New" panose="02070309020205020404" pitchFamily="49" charset="0"/>
                        </a:rPr>
                        <a:t> </a:t>
                      </a:r>
                      <a:r>
                        <a:rPr lang="en-US" sz="1600" smtClean="0">
                          <a:solidFill>
                            <a:srgbClr val="FF8000"/>
                          </a:solidFill>
                          <a:latin typeface="Courier New" panose="02070309020205020404" pitchFamily="49" charset="0"/>
                        </a:rPr>
                        <a:t>4</a:t>
                      </a:r>
                      <a:r>
                        <a:rPr lang="en-US" sz="1600" smtClean="0">
                          <a:solidFill>
                            <a:srgbClr val="000000"/>
                          </a:solidFill>
                          <a:latin typeface="Courier New" panose="02070309020205020404" pitchFamily="49" charset="0"/>
                        </a:rPr>
                        <a:t> </a:t>
                      </a:r>
                    </a:p>
                    <a:p>
                      <a:r>
                        <a:rPr lang="en-US" sz="1600" smtClean="0">
                          <a:solidFill>
                            <a:srgbClr val="000000"/>
                          </a:solidFill>
                          <a:latin typeface="Courier New" panose="02070309020205020404" pitchFamily="49" charset="0"/>
                        </a:rPr>
                        <a:t>print </a:t>
                      </a:r>
                      <a:r>
                        <a:rPr lang="en-US" sz="1600" smtClean="0">
                          <a:solidFill>
                            <a:srgbClr val="808080"/>
                          </a:solidFill>
                          <a:latin typeface="Courier New" panose="02070309020205020404" pitchFamily="49" charset="0"/>
                        </a:rPr>
                        <a:t>"Hello "</a:t>
                      </a:r>
                      <a:r>
                        <a:rPr lang="en-US" sz="1600" smtClean="0">
                          <a:solidFill>
                            <a:srgbClr val="000000"/>
                          </a:solidFill>
                          <a:latin typeface="Courier New" panose="02070309020205020404" pitchFamily="49" charset="0"/>
                        </a:rPr>
                        <a:t> </a:t>
                      </a:r>
                    </a:p>
                    <a:p>
                      <a:r>
                        <a:rPr lang="en-US" sz="1600" b="1" smtClean="0">
                          <a:solidFill>
                            <a:srgbClr val="0000FF"/>
                          </a:solidFill>
                          <a:latin typeface="Courier New" panose="02070309020205020404" pitchFamily="49" charset="0"/>
                        </a:rPr>
                        <a:t>lea</a:t>
                      </a:r>
                      <a:r>
                        <a:rPr lang="en-US" sz="1600" smtClean="0">
                          <a:solidFill>
                            <a:srgbClr val="000000"/>
                          </a:solidFill>
                          <a:latin typeface="Courier New" panose="02070309020205020404" pitchFamily="49" charset="0"/>
                        </a:rPr>
                        <a:t> </a:t>
                      </a:r>
                      <a:r>
                        <a:rPr lang="en-US" sz="1600" b="1" smtClean="0">
                          <a:solidFill>
                            <a:srgbClr val="8080FF"/>
                          </a:solidFill>
                          <a:latin typeface="Courier New" panose="02070309020205020404" pitchFamily="49" charset="0"/>
                        </a:rPr>
                        <a:t>si</a:t>
                      </a:r>
                      <a:r>
                        <a:rPr lang="en-US" sz="1600" b="1" smtClean="0">
                          <a:solidFill>
                            <a:srgbClr val="000080"/>
                          </a:solidFill>
                          <a:latin typeface="Courier New" panose="02070309020205020404" pitchFamily="49" charset="0"/>
                        </a:rPr>
                        <a:t>,</a:t>
                      </a:r>
                      <a:r>
                        <a:rPr lang="en-US" sz="1600" smtClean="0">
                          <a:solidFill>
                            <a:srgbClr val="000000"/>
                          </a:solidFill>
                          <a:latin typeface="Courier New" panose="02070309020205020404" pitchFamily="49" charset="0"/>
                        </a:rPr>
                        <a:t> </a:t>
                      </a:r>
                      <a:r>
                        <a:rPr lang="en-US" sz="1600" b="1" smtClean="0">
                          <a:solidFill>
                            <a:srgbClr val="8080FF"/>
                          </a:solidFill>
                          <a:latin typeface="Courier New" panose="02070309020205020404" pitchFamily="49" charset="0"/>
                        </a:rPr>
                        <a:t>di</a:t>
                      </a:r>
                      <a:r>
                        <a:rPr lang="en-US" sz="1600" smtClean="0">
                          <a:solidFill>
                            <a:srgbClr val="000000"/>
                          </a:solidFill>
                          <a:latin typeface="Courier New" panose="02070309020205020404" pitchFamily="49" charset="0"/>
                        </a:rPr>
                        <a:t> </a:t>
                      </a:r>
                      <a:r>
                        <a:rPr lang="en-US" sz="1600" smtClean="0">
                          <a:solidFill>
                            <a:srgbClr val="008000"/>
                          </a:solidFill>
                          <a:latin typeface="Courier New" panose="02070309020205020404" pitchFamily="49" charset="0"/>
                        </a:rPr>
                        <a:t>; move address of buffer to SI register to print</a:t>
                      </a:r>
                      <a:r>
                        <a:rPr lang="en-US" sz="1600" smtClean="0">
                          <a:solidFill>
                            <a:srgbClr val="000000"/>
                          </a:solidFill>
                          <a:latin typeface="Courier New" panose="02070309020205020404" pitchFamily="49" charset="0"/>
                        </a:rPr>
                        <a:t> </a:t>
                      </a:r>
                    </a:p>
                    <a:p>
                      <a:r>
                        <a:rPr lang="en-US" sz="1600" b="1" smtClean="0">
                          <a:solidFill>
                            <a:srgbClr val="0000FF"/>
                          </a:solidFill>
                          <a:latin typeface="Courier New" panose="02070309020205020404" pitchFamily="49" charset="0"/>
                        </a:rPr>
                        <a:t>call</a:t>
                      </a:r>
                      <a:r>
                        <a:rPr lang="en-US" sz="1600" smtClean="0">
                          <a:solidFill>
                            <a:srgbClr val="000000"/>
                          </a:solidFill>
                          <a:latin typeface="Courier New" panose="02070309020205020404" pitchFamily="49" charset="0"/>
                        </a:rPr>
                        <a:t> print_string </a:t>
                      </a:r>
                    </a:p>
                    <a:p>
                      <a:r>
                        <a:rPr lang="en-US" sz="1600" smtClean="0">
                          <a:solidFill>
                            <a:srgbClr val="000000"/>
                          </a:solidFill>
                          <a:latin typeface="Courier New" panose="02070309020205020404" pitchFamily="49" charset="0"/>
                        </a:rPr>
                        <a:t>printn </a:t>
                      </a:r>
                    </a:p>
                    <a:p>
                      <a:r>
                        <a:rPr lang="en-US" sz="1600" smtClean="0">
                          <a:solidFill>
                            <a:srgbClr val="000000"/>
                          </a:solidFill>
                          <a:latin typeface="Courier New" panose="02070309020205020404" pitchFamily="49" charset="0"/>
                        </a:rPr>
                        <a:t>printn</a:t>
                      </a:r>
                      <a:endParaRPr lang="en-US"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40137"/>
                  </a:ext>
                </a:extLst>
              </a:tr>
            </a:tbl>
          </a:graphicData>
        </a:graphic>
      </p:graphicFrame>
    </p:spTree>
    <p:extLst>
      <p:ext uri="{BB962C8B-B14F-4D97-AF65-F5344CB8AC3E}">
        <p14:creationId xmlns:p14="http://schemas.microsoft.com/office/powerpoint/2010/main" val="3350873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Library of common functions - emu8086.inc</a:t>
            </a:r>
            <a:r>
              <a:rPr lang="en-US" dirty="0"/>
              <a:t> </a:t>
            </a:r>
          </a:p>
        </p:txBody>
      </p:sp>
      <p:sp>
        <p:nvSpPr>
          <p:cNvPr id="3" name="Content Placeholder 2"/>
          <p:cNvSpPr>
            <a:spLocks noGrp="1"/>
          </p:cNvSpPr>
          <p:nvPr>
            <p:ph idx="1"/>
          </p:nvPr>
        </p:nvSpPr>
        <p:spPr>
          <a:xfrm>
            <a:off x="498474" y="1844824"/>
            <a:ext cx="7556313" cy="4144963"/>
          </a:xfrm>
        </p:spPr>
        <p:txBody>
          <a:bodyPr/>
          <a:lstStyle/>
          <a:p>
            <a:r>
              <a:rPr lang="en-US" dirty="0"/>
              <a:t>Example </a:t>
            </a:r>
            <a:r>
              <a:rPr lang="en-US" dirty="0" smtClean="0"/>
              <a:t>Procedure</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65054618"/>
              </p:ext>
            </p:extLst>
          </p:nvPr>
        </p:nvGraphicFramePr>
        <p:xfrm>
          <a:off x="498474" y="2348880"/>
          <a:ext cx="8208912" cy="4480560"/>
        </p:xfrm>
        <a:graphic>
          <a:graphicData uri="http://schemas.openxmlformats.org/drawingml/2006/table">
            <a:tbl>
              <a:tblPr/>
              <a:tblGrid>
                <a:gridCol w="8208912">
                  <a:extLst>
                    <a:ext uri="{9D8B030D-6E8A-4147-A177-3AD203B41FA5}">
                      <a16:colId xmlns:a16="http://schemas.microsoft.com/office/drawing/2014/main" val="2866939145"/>
                    </a:ext>
                  </a:extLst>
                </a:gridCol>
              </a:tblGrid>
              <a:tr h="2389688">
                <a:tc>
                  <a:txBody>
                    <a:bodyPr/>
                    <a:lstStyle/>
                    <a:p>
                      <a:r>
                        <a:rPr lang="en-US" sz="1600" smtClean="0">
                          <a:solidFill>
                            <a:srgbClr val="000000"/>
                          </a:solidFill>
                          <a:latin typeface="Courier New" panose="02070309020205020404" pitchFamily="49" charset="0"/>
                        </a:rPr>
                        <a:t>printn </a:t>
                      </a:r>
                      <a:r>
                        <a:rPr lang="en-US" sz="1600" smtClean="0">
                          <a:solidFill>
                            <a:srgbClr val="808080"/>
                          </a:solidFill>
                          <a:latin typeface="Courier New" panose="02070309020205020404" pitchFamily="49" charset="0"/>
                        </a:rPr>
                        <a:t>"How old are you?"</a:t>
                      </a:r>
                      <a:r>
                        <a:rPr lang="en-US" sz="1600" smtClean="0">
                          <a:solidFill>
                            <a:srgbClr val="000000"/>
                          </a:solidFill>
                          <a:latin typeface="Courier New" panose="02070309020205020404" pitchFamily="49" charset="0"/>
                        </a:rPr>
                        <a:t> </a:t>
                      </a:r>
                    </a:p>
                    <a:p>
                      <a:r>
                        <a:rPr lang="en-US" sz="1600" smtClean="0">
                          <a:solidFill>
                            <a:srgbClr val="000000"/>
                          </a:solidFill>
                          <a:latin typeface="Courier New" panose="02070309020205020404" pitchFamily="49" charset="0"/>
                        </a:rPr>
                        <a:t>print </a:t>
                      </a:r>
                      <a:r>
                        <a:rPr lang="en-US" sz="1600" smtClean="0">
                          <a:solidFill>
                            <a:srgbClr val="808080"/>
                          </a:solidFill>
                          <a:latin typeface="Courier New" panose="02070309020205020404" pitchFamily="49" charset="0"/>
                        </a:rPr>
                        <a:t>"Your age: __"</a:t>
                      </a:r>
                      <a:r>
                        <a:rPr lang="en-US" sz="1600" smtClean="0">
                          <a:solidFill>
                            <a:srgbClr val="000000"/>
                          </a:solidFill>
                          <a:latin typeface="Courier New" panose="02070309020205020404" pitchFamily="49" charset="0"/>
                        </a:rPr>
                        <a:t> </a:t>
                      </a:r>
                    </a:p>
                    <a:p>
                      <a:r>
                        <a:rPr lang="en-US" sz="1600" smtClean="0">
                          <a:solidFill>
                            <a:srgbClr val="000000"/>
                          </a:solidFill>
                          <a:latin typeface="Courier New" panose="02070309020205020404" pitchFamily="49" charset="0"/>
                        </a:rPr>
                        <a:t>gotoxy </a:t>
                      </a:r>
                      <a:r>
                        <a:rPr lang="en-US" sz="1600" smtClean="0">
                          <a:solidFill>
                            <a:srgbClr val="FF8000"/>
                          </a:solidFill>
                          <a:latin typeface="Courier New" panose="02070309020205020404" pitchFamily="49" charset="0"/>
                        </a:rPr>
                        <a:t>10</a:t>
                      </a:r>
                      <a:r>
                        <a:rPr lang="en-US" sz="1600" b="1" smtClean="0">
                          <a:solidFill>
                            <a:srgbClr val="000080"/>
                          </a:solidFill>
                          <a:latin typeface="Courier New" panose="02070309020205020404" pitchFamily="49" charset="0"/>
                        </a:rPr>
                        <a:t>,</a:t>
                      </a:r>
                      <a:r>
                        <a:rPr lang="en-US" sz="1600" smtClean="0">
                          <a:solidFill>
                            <a:srgbClr val="000000"/>
                          </a:solidFill>
                          <a:latin typeface="Courier New" panose="02070309020205020404" pitchFamily="49" charset="0"/>
                        </a:rPr>
                        <a:t> </a:t>
                      </a:r>
                      <a:r>
                        <a:rPr lang="en-US" sz="1600" smtClean="0">
                          <a:solidFill>
                            <a:srgbClr val="FF8000"/>
                          </a:solidFill>
                          <a:latin typeface="Courier New" panose="02070309020205020404" pitchFamily="49" charset="0"/>
                        </a:rPr>
                        <a:t>7</a:t>
                      </a:r>
                      <a:r>
                        <a:rPr lang="en-US" sz="1600" smtClean="0">
                          <a:solidFill>
                            <a:srgbClr val="000000"/>
                          </a:solidFill>
                          <a:latin typeface="Courier New" panose="02070309020205020404" pitchFamily="49" charset="0"/>
                        </a:rPr>
                        <a:t> </a:t>
                      </a:r>
                    </a:p>
                    <a:p>
                      <a:r>
                        <a:rPr lang="en-US" sz="1600" b="1" smtClean="0">
                          <a:solidFill>
                            <a:srgbClr val="0000FF"/>
                          </a:solidFill>
                          <a:latin typeface="Courier New" panose="02070309020205020404" pitchFamily="49" charset="0"/>
                        </a:rPr>
                        <a:t>call</a:t>
                      </a:r>
                      <a:r>
                        <a:rPr lang="en-US" sz="1600" smtClean="0">
                          <a:solidFill>
                            <a:srgbClr val="000000"/>
                          </a:solidFill>
                          <a:latin typeface="Courier New" panose="02070309020205020404" pitchFamily="49" charset="0"/>
                        </a:rPr>
                        <a:t> scan_num </a:t>
                      </a:r>
                    </a:p>
                    <a:p>
                      <a:r>
                        <a:rPr lang="en-US" sz="1600" b="1" smtClean="0">
                          <a:solidFill>
                            <a:srgbClr val="0000FF"/>
                          </a:solidFill>
                          <a:latin typeface="Courier New" panose="02070309020205020404" pitchFamily="49" charset="0"/>
                        </a:rPr>
                        <a:t>mov</a:t>
                      </a:r>
                      <a:r>
                        <a:rPr lang="en-US" sz="1600" smtClean="0">
                          <a:solidFill>
                            <a:srgbClr val="000000"/>
                          </a:solidFill>
                          <a:latin typeface="Courier New" panose="02070309020205020404" pitchFamily="49" charset="0"/>
                        </a:rPr>
                        <a:t> </a:t>
                      </a:r>
                      <a:r>
                        <a:rPr lang="en-US" sz="1600" b="1" smtClean="0">
                          <a:solidFill>
                            <a:srgbClr val="8080FF"/>
                          </a:solidFill>
                          <a:latin typeface="Courier New" panose="02070309020205020404" pitchFamily="49" charset="0"/>
                        </a:rPr>
                        <a:t>ax</a:t>
                      </a:r>
                      <a:r>
                        <a:rPr lang="en-US" sz="1600" b="1" smtClean="0">
                          <a:solidFill>
                            <a:srgbClr val="000080"/>
                          </a:solidFill>
                          <a:latin typeface="Courier New" panose="02070309020205020404" pitchFamily="49" charset="0"/>
                        </a:rPr>
                        <a:t>,</a:t>
                      </a:r>
                      <a:r>
                        <a:rPr lang="en-US" sz="1600" smtClean="0">
                          <a:solidFill>
                            <a:srgbClr val="000000"/>
                          </a:solidFill>
                          <a:latin typeface="Courier New" panose="02070309020205020404" pitchFamily="49" charset="0"/>
                        </a:rPr>
                        <a:t> </a:t>
                      </a:r>
                      <a:r>
                        <a:rPr lang="en-US" sz="1600" b="1" smtClean="0">
                          <a:solidFill>
                            <a:srgbClr val="8080FF"/>
                          </a:solidFill>
                          <a:latin typeface="Courier New" panose="02070309020205020404" pitchFamily="49" charset="0"/>
                        </a:rPr>
                        <a:t>cx</a:t>
                      </a:r>
                      <a:r>
                        <a:rPr lang="en-US" sz="1600" smtClean="0">
                          <a:solidFill>
                            <a:srgbClr val="000000"/>
                          </a:solidFill>
                          <a:latin typeface="Courier New" panose="02070309020205020404" pitchFamily="49" charset="0"/>
                        </a:rPr>
                        <a:t> </a:t>
                      </a:r>
                    </a:p>
                    <a:p>
                      <a:r>
                        <a:rPr lang="en-US" sz="1600" smtClean="0">
                          <a:solidFill>
                            <a:srgbClr val="000000"/>
                          </a:solidFill>
                          <a:latin typeface="Courier New" panose="02070309020205020404" pitchFamily="49" charset="0"/>
                        </a:rPr>
                        <a:t>printn </a:t>
                      </a:r>
                    </a:p>
                    <a:p>
                      <a:r>
                        <a:rPr lang="en-US" sz="1600" smtClean="0">
                          <a:solidFill>
                            <a:srgbClr val="000000"/>
                          </a:solidFill>
                          <a:latin typeface="Courier New" panose="02070309020205020404" pitchFamily="49" charset="0"/>
                        </a:rPr>
                        <a:t>printn </a:t>
                      </a:r>
                    </a:p>
                    <a:p>
                      <a:r>
                        <a:rPr lang="en-US" sz="1600" smtClean="0">
                          <a:solidFill>
                            <a:srgbClr val="000000"/>
                          </a:solidFill>
                          <a:latin typeface="Courier New" panose="02070309020205020404" pitchFamily="49" charset="0"/>
                        </a:rPr>
                        <a:t>print </a:t>
                      </a:r>
                      <a:r>
                        <a:rPr lang="en-US" sz="1600" smtClean="0">
                          <a:solidFill>
                            <a:srgbClr val="808080"/>
                          </a:solidFill>
                          <a:latin typeface="Courier New" panose="02070309020205020404" pitchFamily="49" charset="0"/>
                        </a:rPr>
                        <a:t>"You just "</a:t>
                      </a:r>
                      <a:r>
                        <a:rPr lang="en-US" sz="1600" smtClean="0">
                          <a:solidFill>
                            <a:srgbClr val="000000"/>
                          </a:solidFill>
                          <a:latin typeface="Courier New" panose="02070309020205020404" pitchFamily="49" charset="0"/>
                        </a:rPr>
                        <a:t> </a:t>
                      </a:r>
                    </a:p>
                    <a:p>
                      <a:r>
                        <a:rPr lang="en-US" sz="1600" b="1" smtClean="0">
                          <a:solidFill>
                            <a:srgbClr val="0000FF"/>
                          </a:solidFill>
                          <a:latin typeface="Courier New" panose="02070309020205020404" pitchFamily="49" charset="0"/>
                        </a:rPr>
                        <a:t>call</a:t>
                      </a:r>
                      <a:r>
                        <a:rPr lang="en-US" sz="1600" smtClean="0">
                          <a:solidFill>
                            <a:srgbClr val="000000"/>
                          </a:solidFill>
                          <a:latin typeface="Courier New" panose="02070309020205020404" pitchFamily="49" charset="0"/>
                        </a:rPr>
                        <a:t> print_num </a:t>
                      </a:r>
                    </a:p>
                    <a:p>
                      <a:r>
                        <a:rPr lang="en-US" sz="1600" smtClean="0">
                          <a:solidFill>
                            <a:srgbClr val="000000"/>
                          </a:solidFill>
                          <a:latin typeface="Courier New" panose="02070309020205020404" pitchFamily="49" charset="0"/>
                        </a:rPr>
                        <a:t>print </a:t>
                      </a:r>
                      <a:r>
                        <a:rPr lang="en-US" sz="1600" smtClean="0">
                          <a:solidFill>
                            <a:srgbClr val="808080"/>
                          </a:solidFill>
                          <a:latin typeface="Courier New" panose="02070309020205020404" pitchFamily="49" charset="0"/>
                        </a:rPr>
                        <a:t>", not so old!!!"</a:t>
                      </a:r>
                      <a:r>
                        <a:rPr lang="en-US" sz="1600" smtClean="0">
                          <a:solidFill>
                            <a:srgbClr val="000000"/>
                          </a:solidFill>
                          <a:latin typeface="Courier New" panose="02070309020205020404" pitchFamily="49" charset="0"/>
                        </a:rPr>
                        <a:t> </a:t>
                      </a:r>
                    </a:p>
                    <a:p>
                      <a:r>
                        <a:rPr lang="en-US" sz="1600" b="1" smtClean="0">
                          <a:solidFill>
                            <a:srgbClr val="0000FF"/>
                          </a:solidFill>
                          <a:latin typeface="Courier New" panose="02070309020205020404" pitchFamily="49" charset="0"/>
                        </a:rPr>
                        <a:t>ret</a:t>
                      </a:r>
                      <a:r>
                        <a:rPr lang="en-US" sz="1600" smtClean="0">
                          <a:solidFill>
                            <a:srgbClr val="000000"/>
                          </a:solidFill>
                          <a:latin typeface="Courier New" panose="02070309020205020404" pitchFamily="49" charset="0"/>
                        </a:rPr>
                        <a:t> </a:t>
                      </a:r>
                      <a:r>
                        <a:rPr lang="en-US" sz="1600" smtClean="0">
                          <a:solidFill>
                            <a:srgbClr val="008000"/>
                          </a:solidFill>
                          <a:latin typeface="Courier New" panose="02070309020205020404" pitchFamily="49" charset="0"/>
                        </a:rPr>
                        <a:t>; return to operating system. </a:t>
                      </a:r>
                    </a:p>
                    <a:p>
                      <a:r>
                        <a:rPr lang="en-US" sz="1600" smtClean="0">
                          <a:solidFill>
                            <a:srgbClr val="000000"/>
                          </a:solidFill>
                          <a:latin typeface="Courier New" panose="02070309020205020404" pitchFamily="49" charset="0"/>
                        </a:rPr>
                        <a:t>DEFINE_CLEAR_SCREEN </a:t>
                      </a:r>
                    </a:p>
                    <a:p>
                      <a:r>
                        <a:rPr lang="en-US" sz="1600" smtClean="0">
                          <a:solidFill>
                            <a:srgbClr val="000000"/>
                          </a:solidFill>
                          <a:latin typeface="Courier New" panose="02070309020205020404" pitchFamily="49" charset="0"/>
                        </a:rPr>
                        <a:t>DEFINE_SCAN_NUM </a:t>
                      </a:r>
                    </a:p>
                    <a:p>
                      <a:r>
                        <a:rPr lang="en-US" sz="1600" smtClean="0">
                          <a:solidFill>
                            <a:srgbClr val="000000"/>
                          </a:solidFill>
                          <a:latin typeface="Courier New" panose="02070309020205020404" pitchFamily="49" charset="0"/>
                        </a:rPr>
                        <a:t>DEFINE_PRINT_NUM </a:t>
                      </a:r>
                    </a:p>
                    <a:p>
                      <a:r>
                        <a:rPr lang="en-US" sz="1600" smtClean="0">
                          <a:solidFill>
                            <a:srgbClr val="000000"/>
                          </a:solidFill>
                          <a:latin typeface="Courier New" panose="02070309020205020404" pitchFamily="49" charset="0"/>
                        </a:rPr>
                        <a:t>DEFINE_PRINT_NUM_UNS </a:t>
                      </a:r>
                      <a:r>
                        <a:rPr lang="en-US" sz="1600" smtClean="0">
                          <a:solidFill>
                            <a:srgbClr val="008000"/>
                          </a:solidFill>
                          <a:latin typeface="Courier New" panose="02070309020205020404" pitchFamily="49" charset="0"/>
                        </a:rPr>
                        <a:t>; required for print_num.</a:t>
                      </a:r>
                      <a:r>
                        <a:rPr lang="en-US" sz="1600" smtClean="0">
                          <a:solidFill>
                            <a:srgbClr val="000000"/>
                          </a:solidFill>
                          <a:latin typeface="Courier New" panose="02070309020205020404" pitchFamily="49" charset="0"/>
                        </a:rPr>
                        <a:t> </a:t>
                      </a:r>
                    </a:p>
                    <a:p>
                      <a:r>
                        <a:rPr lang="en-US" sz="1600" smtClean="0">
                          <a:solidFill>
                            <a:srgbClr val="000000"/>
                          </a:solidFill>
                          <a:latin typeface="Courier New" panose="02070309020205020404" pitchFamily="49" charset="0"/>
                        </a:rPr>
                        <a:t>DEFINE_GET_STRING </a:t>
                      </a:r>
                    </a:p>
                    <a:p>
                      <a:r>
                        <a:rPr lang="en-US" sz="1600" smtClean="0">
                          <a:solidFill>
                            <a:srgbClr val="000000"/>
                          </a:solidFill>
                          <a:latin typeface="Courier New" panose="02070309020205020404" pitchFamily="49" charset="0"/>
                        </a:rPr>
                        <a:t>DEFINE_PRINT_STRING </a:t>
                      </a:r>
                    </a:p>
                    <a:p>
                      <a:r>
                        <a:rPr lang="en-US" sz="1600" smtClean="0">
                          <a:solidFill>
                            <a:srgbClr val="0080FF"/>
                          </a:solidFill>
                          <a:latin typeface="Courier New" panose="02070309020205020404" pitchFamily="49" charset="0"/>
                        </a:rPr>
                        <a:t>END</a:t>
                      </a:r>
                      <a:r>
                        <a:rPr lang="en-US" sz="1600" smtClean="0">
                          <a:solidFill>
                            <a:srgbClr val="000000"/>
                          </a:solidFill>
                          <a:latin typeface="Courier New" panose="02070309020205020404" pitchFamily="49" charset="0"/>
                        </a:rPr>
                        <a:t> </a:t>
                      </a:r>
                      <a:endParaRPr lang="en-US"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40137"/>
                  </a:ext>
                </a:extLst>
              </a:tr>
            </a:tbl>
          </a:graphicData>
        </a:graphic>
      </p:graphicFrame>
    </p:spTree>
    <p:extLst>
      <p:ext uri="{BB962C8B-B14F-4D97-AF65-F5344CB8AC3E}">
        <p14:creationId xmlns:p14="http://schemas.microsoft.com/office/powerpoint/2010/main" val="1708762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Arithmetic and logic instructions</a:t>
            </a:r>
            <a:r>
              <a:rPr lang="en-US" dirty="0"/>
              <a:t> </a:t>
            </a:r>
          </a:p>
        </p:txBody>
      </p:sp>
      <p:sp>
        <p:nvSpPr>
          <p:cNvPr id="3" name="Content Placeholder 2"/>
          <p:cNvSpPr>
            <a:spLocks noGrp="1"/>
          </p:cNvSpPr>
          <p:nvPr>
            <p:ph idx="1"/>
          </p:nvPr>
        </p:nvSpPr>
        <p:spPr>
          <a:xfrm>
            <a:off x="316190" y="1600200"/>
            <a:ext cx="7920880" cy="4144963"/>
          </a:xfrm>
        </p:spPr>
        <p:txBody>
          <a:bodyPr>
            <a:normAutofit/>
          </a:bodyPr>
          <a:lstStyle/>
          <a:p>
            <a:r>
              <a:rPr lang="en-US" dirty="0"/>
              <a:t>16 bits in this register, each bit is called a </a:t>
            </a:r>
            <a:r>
              <a:rPr lang="en-US" b="1" dirty="0"/>
              <a:t>flag </a:t>
            </a:r>
            <a:r>
              <a:rPr lang="en-US" dirty="0" smtClean="0"/>
              <a:t>and can </a:t>
            </a:r>
            <a:r>
              <a:rPr lang="en-US" dirty="0"/>
              <a:t>take a value of </a:t>
            </a:r>
            <a:r>
              <a:rPr lang="en-US" b="1" dirty="0"/>
              <a:t>1 </a:t>
            </a:r>
            <a:r>
              <a:rPr lang="en-US" dirty="0"/>
              <a:t>or </a:t>
            </a:r>
            <a:r>
              <a:rPr lang="en-US" b="1" dirty="0"/>
              <a:t>0</a:t>
            </a:r>
            <a:r>
              <a:rPr lang="en-US" dirty="0"/>
              <a:t>. </a:t>
            </a:r>
            <a:endParaRPr lang="en-US" dirty="0" smtClean="0"/>
          </a:p>
          <a:p>
            <a:pPr lvl="1"/>
            <a:r>
              <a:rPr lang="en-US" b="1" dirty="0">
                <a:solidFill>
                  <a:schemeClr val="tx1"/>
                </a:solidFill>
                <a:latin typeface="Times New Roman" pitchFamily="-1" charset="0"/>
              </a:rPr>
              <a:t>Carry Flag (CF) </a:t>
            </a:r>
            <a:r>
              <a:rPr lang="en-US" dirty="0">
                <a:solidFill>
                  <a:schemeClr val="tx1"/>
                </a:solidFill>
                <a:latin typeface="Times New Roman" pitchFamily="-1" charset="0"/>
              </a:rPr>
              <a:t>- this flag is set to </a:t>
            </a:r>
            <a:r>
              <a:rPr lang="en-US" b="1" dirty="0">
                <a:solidFill>
                  <a:schemeClr val="tx1"/>
                </a:solidFill>
                <a:latin typeface="Times New Roman" pitchFamily="-1" charset="0"/>
              </a:rPr>
              <a:t>1 </a:t>
            </a:r>
            <a:r>
              <a:rPr lang="en-US" dirty="0">
                <a:solidFill>
                  <a:schemeClr val="tx1"/>
                </a:solidFill>
                <a:latin typeface="Times New Roman" pitchFamily="-1" charset="0"/>
              </a:rPr>
              <a:t>when there is an </a:t>
            </a:r>
            <a:r>
              <a:rPr lang="en-US" b="1" dirty="0">
                <a:solidFill>
                  <a:schemeClr val="tx1"/>
                </a:solidFill>
                <a:latin typeface="Times New Roman" pitchFamily="-1" charset="0"/>
              </a:rPr>
              <a:t>unsigned overflow</a:t>
            </a:r>
            <a:r>
              <a:rPr lang="en-US" dirty="0">
                <a:solidFill>
                  <a:schemeClr val="tx1"/>
                </a:solidFill>
                <a:latin typeface="Times New Roman" pitchFamily="-1" charset="0"/>
              </a:rPr>
              <a:t>. </a:t>
            </a:r>
            <a:endParaRPr lang="en-US" dirty="0" smtClean="0">
              <a:solidFill>
                <a:schemeClr val="tx1"/>
              </a:solidFill>
              <a:latin typeface="Times New Roman" pitchFamily="-1" charset="0"/>
            </a:endParaRPr>
          </a:p>
          <a:p>
            <a:pPr lvl="1"/>
            <a:r>
              <a:rPr lang="en-US" b="1" dirty="0">
                <a:solidFill>
                  <a:schemeClr val="tx1"/>
                </a:solidFill>
                <a:latin typeface="Times New Roman" pitchFamily="-1" charset="0"/>
              </a:rPr>
              <a:t>Sign Flag (SF) </a:t>
            </a:r>
            <a:r>
              <a:rPr lang="en-US" dirty="0">
                <a:solidFill>
                  <a:schemeClr val="tx1"/>
                </a:solidFill>
                <a:latin typeface="Times New Roman" pitchFamily="-1" charset="0"/>
              </a:rPr>
              <a:t>- set to </a:t>
            </a:r>
            <a:r>
              <a:rPr lang="en-US" b="1" dirty="0">
                <a:solidFill>
                  <a:schemeClr val="tx1"/>
                </a:solidFill>
                <a:latin typeface="Times New Roman" pitchFamily="-1" charset="0"/>
              </a:rPr>
              <a:t>1 </a:t>
            </a:r>
            <a:r>
              <a:rPr lang="en-US" dirty="0">
                <a:solidFill>
                  <a:schemeClr val="tx1"/>
                </a:solidFill>
                <a:latin typeface="Times New Roman" pitchFamily="-1" charset="0"/>
              </a:rPr>
              <a:t>when result is </a:t>
            </a:r>
            <a:r>
              <a:rPr lang="en-US" b="1" dirty="0">
                <a:solidFill>
                  <a:schemeClr val="tx1"/>
                </a:solidFill>
                <a:latin typeface="Times New Roman" pitchFamily="-1" charset="0"/>
              </a:rPr>
              <a:t>negative</a:t>
            </a:r>
            <a:r>
              <a:rPr lang="en-US" dirty="0" smtClean="0">
                <a:solidFill>
                  <a:schemeClr val="tx1"/>
                </a:solidFill>
                <a:latin typeface="Times New Roman" pitchFamily="-1" charset="0"/>
              </a:rPr>
              <a:t>.</a:t>
            </a:r>
          </a:p>
          <a:p>
            <a:pPr lvl="1"/>
            <a:r>
              <a:rPr lang="en-US" b="1" dirty="0">
                <a:solidFill>
                  <a:schemeClr val="tx1"/>
                </a:solidFill>
                <a:latin typeface="Times New Roman" pitchFamily="-1" charset="0"/>
              </a:rPr>
              <a:t>Overflow Flag (OF) </a:t>
            </a:r>
            <a:r>
              <a:rPr lang="en-US" dirty="0">
                <a:solidFill>
                  <a:schemeClr val="tx1"/>
                </a:solidFill>
                <a:latin typeface="Times New Roman" pitchFamily="-1" charset="0"/>
              </a:rPr>
              <a:t>- set to </a:t>
            </a:r>
            <a:r>
              <a:rPr lang="en-US" b="1" dirty="0">
                <a:solidFill>
                  <a:schemeClr val="tx1"/>
                </a:solidFill>
                <a:latin typeface="Times New Roman" pitchFamily="-1" charset="0"/>
              </a:rPr>
              <a:t>1 </a:t>
            </a:r>
            <a:r>
              <a:rPr lang="en-US" dirty="0">
                <a:solidFill>
                  <a:schemeClr val="tx1"/>
                </a:solidFill>
                <a:latin typeface="Times New Roman" pitchFamily="-1" charset="0"/>
              </a:rPr>
              <a:t>when there is a </a:t>
            </a:r>
            <a:r>
              <a:rPr lang="en-US" b="1" dirty="0">
                <a:solidFill>
                  <a:schemeClr val="tx1"/>
                </a:solidFill>
                <a:latin typeface="Times New Roman" pitchFamily="-1" charset="0"/>
              </a:rPr>
              <a:t>signed </a:t>
            </a:r>
            <a:r>
              <a:rPr lang="en-US" b="1" dirty="0" smtClean="0">
                <a:solidFill>
                  <a:schemeClr val="tx1"/>
                </a:solidFill>
                <a:latin typeface="Times New Roman" pitchFamily="-1" charset="0"/>
              </a:rPr>
              <a:t>overflow</a:t>
            </a:r>
          </a:p>
          <a:p>
            <a:pPr lvl="1"/>
            <a:r>
              <a:rPr lang="en-US" b="1" dirty="0">
                <a:solidFill>
                  <a:schemeClr val="tx1"/>
                </a:solidFill>
                <a:latin typeface="Times New Roman" pitchFamily="-1" charset="0"/>
              </a:rPr>
              <a:t>Parity Flag (PF) </a:t>
            </a:r>
            <a:r>
              <a:rPr lang="en-US" dirty="0">
                <a:solidFill>
                  <a:schemeClr val="tx1"/>
                </a:solidFill>
                <a:latin typeface="Times New Roman" pitchFamily="-1" charset="0"/>
              </a:rPr>
              <a:t>- this flag is set to </a:t>
            </a:r>
            <a:r>
              <a:rPr lang="en-US" b="1" dirty="0">
                <a:solidFill>
                  <a:schemeClr val="tx1"/>
                </a:solidFill>
                <a:latin typeface="Times New Roman" pitchFamily="-1" charset="0"/>
              </a:rPr>
              <a:t>1 </a:t>
            </a:r>
            <a:r>
              <a:rPr lang="en-US" dirty="0">
                <a:solidFill>
                  <a:schemeClr val="tx1"/>
                </a:solidFill>
                <a:latin typeface="Times New Roman" pitchFamily="-1" charset="0"/>
              </a:rPr>
              <a:t>when there is even number of one bits in </a:t>
            </a:r>
            <a:r>
              <a:rPr lang="en-US" dirty="0" smtClean="0">
                <a:solidFill>
                  <a:schemeClr val="tx1"/>
                </a:solidFill>
                <a:latin typeface="Times New Roman" pitchFamily="-1" charset="0"/>
              </a:rPr>
              <a:t>result</a:t>
            </a:r>
          </a:p>
          <a:p>
            <a:pPr lvl="1"/>
            <a:r>
              <a:rPr lang="en-US" b="1" dirty="0">
                <a:solidFill>
                  <a:schemeClr val="tx1"/>
                </a:solidFill>
                <a:latin typeface="Times New Roman" pitchFamily="-1" charset="0"/>
              </a:rPr>
              <a:t>Auxiliary Flag (AF) </a:t>
            </a:r>
            <a:r>
              <a:rPr lang="en-US" dirty="0">
                <a:solidFill>
                  <a:schemeClr val="tx1"/>
                </a:solidFill>
                <a:latin typeface="Times New Roman" pitchFamily="-1" charset="0"/>
              </a:rPr>
              <a:t>- set to </a:t>
            </a:r>
            <a:r>
              <a:rPr lang="en-US" b="1" dirty="0">
                <a:solidFill>
                  <a:schemeClr val="tx1"/>
                </a:solidFill>
                <a:latin typeface="Times New Roman" pitchFamily="-1" charset="0"/>
              </a:rPr>
              <a:t>1 </a:t>
            </a:r>
            <a:r>
              <a:rPr lang="en-US" dirty="0">
                <a:solidFill>
                  <a:schemeClr val="tx1"/>
                </a:solidFill>
                <a:latin typeface="Times New Roman" pitchFamily="-1" charset="0"/>
              </a:rPr>
              <a:t>when there is an </a:t>
            </a:r>
            <a:r>
              <a:rPr lang="en-US" b="1" dirty="0">
                <a:solidFill>
                  <a:schemeClr val="tx1"/>
                </a:solidFill>
                <a:latin typeface="Times New Roman" pitchFamily="-1" charset="0"/>
              </a:rPr>
              <a:t>unsigned overflow </a:t>
            </a:r>
            <a:r>
              <a:rPr lang="en-US" dirty="0">
                <a:solidFill>
                  <a:schemeClr val="tx1"/>
                </a:solidFill>
                <a:latin typeface="Times New Roman" pitchFamily="-1" charset="0"/>
              </a:rPr>
              <a:t>for low </a:t>
            </a:r>
            <a:r>
              <a:rPr lang="en-US" dirty="0" smtClean="0">
                <a:solidFill>
                  <a:schemeClr val="tx1"/>
                </a:solidFill>
                <a:latin typeface="Times New Roman" pitchFamily="-1" charset="0"/>
              </a:rPr>
              <a:t>nibble</a:t>
            </a:r>
          </a:p>
          <a:p>
            <a:pPr lvl="1"/>
            <a:r>
              <a:rPr lang="en-US" b="1" dirty="0">
                <a:solidFill>
                  <a:schemeClr val="tx1"/>
                </a:solidFill>
                <a:latin typeface="Times New Roman" pitchFamily="-1" charset="0"/>
              </a:rPr>
              <a:t>Direction Flag (DF) </a:t>
            </a:r>
            <a:r>
              <a:rPr lang="en-US" dirty="0">
                <a:solidFill>
                  <a:schemeClr val="tx1"/>
                </a:solidFill>
                <a:latin typeface="Times New Roman" pitchFamily="-1" charset="0"/>
              </a:rPr>
              <a:t>- this flag is used by some instructions to process data chains</a:t>
            </a:r>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6126290" y="4941168"/>
            <a:ext cx="2114635" cy="1797886"/>
          </a:xfrm>
          <a:prstGeom prst="rect">
            <a:avLst/>
          </a:prstGeom>
        </p:spPr>
      </p:pic>
    </p:spTree>
    <p:extLst>
      <p:ext uri="{BB962C8B-B14F-4D97-AF65-F5344CB8AC3E}">
        <p14:creationId xmlns:p14="http://schemas.microsoft.com/office/powerpoint/2010/main" val="2788867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instructions</a:t>
            </a:r>
            <a:endParaRPr lang="en-US" dirty="0"/>
          </a:p>
        </p:txBody>
      </p:sp>
      <p:sp>
        <p:nvSpPr>
          <p:cNvPr id="3" name="Content Placeholder 2"/>
          <p:cNvSpPr>
            <a:spLocks noGrp="1"/>
          </p:cNvSpPr>
          <p:nvPr>
            <p:ph idx="1"/>
          </p:nvPr>
        </p:nvSpPr>
        <p:spPr>
          <a:xfrm>
            <a:off x="498474" y="1772816"/>
            <a:ext cx="7817942" cy="4328120"/>
          </a:xfrm>
        </p:spPr>
        <p:txBody>
          <a:bodyPr>
            <a:normAutofit fontScale="92500" lnSpcReduction="20000"/>
          </a:bodyPr>
          <a:lstStyle/>
          <a:p>
            <a:r>
              <a:rPr lang="en-US" dirty="0"/>
              <a:t>There are 3 groups of instructions. </a:t>
            </a:r>
            <a:endParaRPr lang="en-US" dirty="0" smtClean="0"/>
          </a:p>
          <a:p>
            <a:r>
              <a:rPr lang="en-US" dirty="0"/>
              <a:t>First group: </a:t>
            </a:r>
            <a:r>
              <a:rPr lang="en-US" b="1" dirty="0"/>
              <a:t>ADD</a:t>
            </a:r>
            <a:r>
              <a:rPr lang="en-US" dirty="0"/>
              <a:t>, </a:t>
            </a:r>
            <a:r>
              <a:rPr lang="en-US" b="1" dirty="0"/>
              <a:t>SUB</a:t>
            </a:r>
            <a:r>
              <a:rPr lang="en-US" dirty="0"/>
              <a:t>,</a:t>
            </a:r>
            <a:r>
              <a:rPr lang="en-US" b="1" dirty="0"/>
              <a:t>CMP</a:t>
            </a:r>
            <a:r>
              <a:rPr lang="en-US" dirty="0"/>
              <a:t>, </a:t>
            </a:r>
            <a:r>
              <a:rPr lang="en-US" b="1" dirty="0"/>
              <a:t>AND</a:t>
            </a:r>
            <a:r>
              <a:rPr lang="en-US" dirty="0"/>
              <a:t>, </a:t>
            </a:r>
            <a:r>
              <a:rPr lang="en-US" b="1" dirty="0"/>
              <a:t>TEST</a:t>
            </a:r>
            <a:r>
              <a:rPr lang="en-US" dirty="0"/>
              <a:t>, </a:t>
            </a:r>
            <a:r>
              <a:rPr lang="en-US" b="1" dirty="0"/>
              <a:t>OR</a:t>
            </a:r>
            <a:r>
              <a:rPr lang="en-US" dirty="0"/>
              <a:t>, </a:t>
            </a:r>
            <a:r>
              <a:rPr lang="en-US" b="1" dirty="0"/>
              <a:t>XOR</a:t>
            </a:r>
            <a:r>
              <a:rPr lang="en-US" dirty="0"/>
              <a:t> </a:t>
            </a:r>
            <a:endParaRPr lang="en-US" dirty="0" smtClean="0"/>
          </a:p>
          <a:p>
            <a:r>
              <a:rPr lang="en-US" dirty="0"/>
              <a:t>These types of operands are </a:t>
            </a:r>
            <a:r>
              <a:rPr lang="en-US" dirty="0" smtClean="0"/>
              <a:t>supported:</a:t>
            </a:r>
          </a:p>
          <a:p>
            <a:pPr lvl="1"/>
            <a:r>
              <a:rPr lang="en-US" i="1" dirty="0" smtClean="0"/>
              <a:t>REG</a:t>
            </a:r>
            <a:r>
              <a:rPr lang="en-US" i="1" dirty="0"/>
              <a:t>, </a:t>
            </a:r>
            <a:r>
              <a:rPr lang="en-US" i="1" dirty="0" smtClean="0"/>
              <a:t>memory</a:t>
            </a:r>
          </a:p>
          <a:p>
            <a:pPr lvl="1"/>
            <a:r>
              <a:rPr lang="en-US" i="1" dirty="0" smtClean="0"/>
              <a:t>memory</a:t>
            </a:r>
            <a:r>
              <a:rPr lang="en-US" i="1" dirty="0"/>
              <a:t>, </a:t>
            </a:r>
            <a:r>
              <a:rPr lang="en-US" i="1" dirty="0" smtClean="0"/>
              <a:t>REG</a:t>
            </a:r>
          </a:p>
          <a:p>
            <a:pPr lvl="1"/>
            <a:r>
              <a:rPr lang="en-US" i="1" dirty="0" smtClean="0"/>
              <a:t>REG</a:t>
            </a:r>
            <a:r>
              <a:rPr lang="en-US" i="1" dirty="0"/>
              <a:t>, </a:t>
            </a:r>
            <a:r>
              <a:rPr lang="en-US" i="1" dirty="0" smtClean="0"/>
              <a:t>REG</a:t>
            </a:r>
          </a:p>
          <a:p>
            <a:pPr lvl="1"/>
            <a:r>
              <a:rPr lang="en-US" i="1" dirty="0" smtClean="0"/>
              <a:t>memory</a:t>
            </a:r>
            <a:r>
              <a:rPr lang="en-US" i="1" dirty="0"/>
              <a:t>, </a:t>
            </a:r>
            <a:r>
              <a:rPr lang="en-US" i="1" dirty="0" smtClean="0"/>
              <a:t>immediate</a:t>
            </a:r>
          </a:p>
          <a:p>
            <a:pPr lvl="1"/>
            <a:r>
              <a:rPr lang="en-US" i="1" dirty="0" smtClean="0"/>
              <a:t>REG</a:t>
            </a:r>
            <a:r>
              <a:rPr lang="en-US" i="1" dirty="0"/>
              <a:t>, immediate </a:t>
            </a:r>
            <a:endParaRPr lang="en-US" i="1" dirty="0" smtClean="0"/>
          </a:p>
          <a:p>
            <a:r>
              <a:rPr lang="en-US" dirty="0"/>
              <a:t>After operation between operands, result is always stored in first operand</a:t>
            </a:r>
            <a:r>
              <a:rPr lang="en-US" dirty="0" smtClean="0"/>
              <a:t>. </a:t>
            </a:r>
            <a:r>
              <a:rPr lang="en-US" b="1" dirty="0" smtClean="0"/>
              <a:t>CMP </a:t>
            </a:r>
            <a:r>
              <a:rPr lang="en-US" dirty="0"/>
              <a:t>and </a:t>
            </a:r>
            <a:r>
              <a:rPr lang="en-US" b="1" dirty="0"/>
              <a:t>TEST </a:t>
            </a:r>
            <a:r>
              <a:rPr lang="en-US" dirty="0"/>
              <a:t>instructions affect flags only and do not store a result </a:t>
            </a:r>
            <a:endParaRPr lang="en-US" dirty="0" smtClean="0"/>
          </a:p>
          <a:p>
            <a:r>
              <a:rPr lang="en-US" dirty="0"/>
              <a:t>These instructions affect these flags only</a:t>
            </a:r>
            <a:r>
              <a:rPr lang="en-US" dirty="0" smtClean="0"/>
              <a:t>: </a:t>
            </a:r>
            <a:r>
              <a:rPr lang="en-US" b="1" dirty="0" smtClean="0"/>
              <a:t>CF</a:t>
            </a:r>
            <a:r>
              <a:rPr lang="en-US" dirty="0"/>
              <a:t>, </a:t>
            </a:r>
            <a:r>
              <a:rPr lang="en-US" b="1" dirty="0"/>
              <a:t>ZF</a:t>
            </a:r>
            <a:r>
              <a:rPr lang="en-US" dirty="0"/>
              <a:t>, </a:t>
            </a:r>
            <a:r>
              <a:rPr lang="en-US" b="1" dirty="0"/>
              <a:t>SF</a:t>
            </a:r>
            <a:r>
              <a:rPr lang="en-US" dirty="0"/>
              <a:t>, </a:t>
            </a:r>
            <a:r>
              <a:rPr lang="en-US" b="1" dirty="0"/>
              <a:t>OF</a:t>
            </a:r>
            <a:r>
              <a:rPr lang="en-US" dirty="0"/>
              <a:t>, </a:t>
            </a:r>
            <a:r>
              <a:rPr lang="en-US" b="1" dirty="0"/>
              <a:t>PF</a:t>
            </a:r>
            <a:r>
              <a:rPr lang="en-US" dirty="0"/>
              <a:t>, </a:t>
            </a:r>
            <a:r>
              <a:rPr lang="en-US" b="1" dirty="0"/>
              <a:t>AF</a:t>
            </a:r>
            <a:r>
              <a:rPr lang="en-US" dirty="0"/>
              <a:t>. </a:t>
            </a:r>
            <a:endParaRPr lang="en-US" i="1" dirty="0"/>
          </a:p>
        </p:txBody>
      </p:sp>
    </p:spTree>
    <p:extLst>
      <p:ext uri="{BB962C8B-B14F-4D97-AF65-F5344CB8AC3E}">
        <p14:creationId xmlns:p14="http://schemas.microsoft.com/office/powerpoint/2010/main" val="2408158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09600" y="4724400"/>
            <a:ext cx="6191157" cy="833718"/>
          </a:xfrm>
        </p:spPr>
        <p:txBody>
          <a:bodyPr>
            <a:noAutofit/>
          </a:bodyPr>
          <a:lstStyle/>
          <a:p>
            <a:r>
              <a:rPr lang="en-US" sz="5400" dirty="0" smtClean="0">
                <a:effectLst>
                  <a:outerShdw blurRad="38100" dist="38100" dir="2700000" algn="tl">
                    <a:srgbClr val="000000">
                      <a:alpha val="43137"/>
                    </a:srgbClr>
                  </a:outerShdw>
                </a:effectLst>
              </a:rPr>
              <a:t>Chapter 13</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533400" y="5638800"/>
            <a:ext cx="6191157" cy="885825"/>
          </a:xfrm>
        </p:spPr>
        <p:txBody>
          <a:bodyPr>
            <a:normAutofit/>
          </a:bodyPr>
          <a:lstStyle/>
          <a:p>
            <a:r>
              <a:rPr lang="en-US" sz="4400" dirty="0" smtClean="0"/>
              <a:t>Assembly language</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instructions</a:t>
            </a:r>
            <a:endParaRPr lang="en-US" dirty="0"/>
          </a:p>
        </p:txBody>
      </p:sp>
      <p:sp>
        <p:nvSpPr>
          <p:cNvPr id="3" name="Content Placeholder 2"/>
          <p:cNvSpPr>
            <a:spLocks noGrp="1"/>
          </p:cNvSpPr>
          <p:nvPr>
            <p:ph idx="1"/>
          </p:nvPr>
        </p:nvSpPr>
        <p:spPr/>
        <p:txBody>
          <a:bodyPr/>
          <a:lstStyle/>
          <a:p>
            <a:r>
              <a:rPr lang="en-US" dirty="0"/>
              <a:t>Second group: </a:t>
            </a:r>
            <a:r>
              <a:rPr lang="en-US" b="1" dirty="0"/>
              <a:t>MUL</a:t>
            </a:r>
            <a:r>
              <a:rPr lang="en-US" dirty="0"/>
              <a:t>, </a:t>
            </a:r>
            <a:r>
              <a:rPr lang="en-US" b="1" dirty="0"/>
              <a:t>IMUL</a:t>
            </a:r>
            <a:r>
              <a:rPr lang="en-US" dirty="0"/>
              <a:t>, </a:t>
            </a:r>
            <a:r>
              <a:rPr lang="en-US" b="1" dirty="0"/>
              <a:t>DIV</a:t>
            </a:r>
            <a:r>
              <a:rPr lang="en-US" dirty="0"/>
              <a:t>, </a:t>
            </a:r>
            <a:r>
              <a:rPr lang="en-US" b="1" dirty="0" smtClean="0"/>
              <a:t>IDIV</a:t>
            </a:r>
          </a:p>
          <a:p>
            <a:r>
              <a:rPr lang="en-US" dirty="0" smtClean="0"/>
              <a:t>These </a:t>
            </a:r>
            <a:r>
              <a:rPr lang="en-US" dirty="0"/>
              <a:t>types of operands are </a:t>
            </a:r>
            <a:r>
              <a:rPr lang="en-US" dirty="0" smtClean="0"/>
              <a:t>supported:</a:t>
            </a:r>
          </a:p>
          <a:p>
            <a:pPr lvl="1"/>
            <a:r>
              <a:rPr lang="en-US" dirty="0" smtClean="0"/>
              <a:t>REG</a:t>
            </a:r>
          </a:p>
          <a:p>
            <a:pPr lvl="1"/>
            <a:r>
              <a:rPr lang="en-US" dirty="0" smtClean="0"/>
              <a:t>Memory</a:t>
            </a:r>
            <a:endParaRPr lang="en-US" dirty="0"/>
          </a:p>
          <a:p>
            <a:r>
              <a:rPr lang="en-US" b="1" dirty="0" smtClean="0"/>
              <a:t>REG</a:t>
            </a:r>
            <a:r>
              <a:rPr lang="en-US" dirty="0"/>
              <a:t>: AX, BX, CX, DX, AH, AL, BL, BH, CH, CL, DH, DL, DI, SI, BP, SP. </a:t>
            </a:r>
            <a:endParaRPr lang="en-US" dirty="0" smtClean="0"/>
          </a:p>
          <a:p>
            <a:r>
              <a:rPr lang="en-US" b="1" dirty="0"/>
              <a:t>memory</a:t>
            </a:r>
            <a:r>
              <a:rPr lang="en-US" dirty="0"/>
              <a:t>: [BX], [BX+SI+7], variable, </a:t>
            </a:r>
            <a:r>
              <a:rPr lang="en-US" dirty="0" err="1"/>
              <a:t>etc</a:t>
            </a:r>
            <a:r>
              <a:rPr lang="en-US" dirty="0"/>
              <a:t> </a:t>
            </a:r>
          </a:p>
        </p:txBody>
      </p:sp>
    </p:spTree>
    <p:extLst>
      <p:ext uri="{BB962C8B-B14F-4D97-AF65-F5344CB8AC3E}">
        <p14:creationId xmlns:p14="http://schemas.microsoft.com/office/powerpoint/2010/main" val="427097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instructions</a:t>
            </a:r>
            <a:endParaRPr lang="en-US" dirty="0"/>
          </a:p>
        </p:txBody>
      </p:sp>
      <p:sp>
        <p:nvSpPr>
          <p:cNvPr id="3" name="Content Placeholder 2"/>
          <p:cNvSpPr>
            <a:spLocks noGrp="1"/>
          </p:cNvSpPr>
          <p:nvPr>
            <p:ph idx="1"/>
          </p:nvPr>
        </p:nvSpPr>
        <p:spPr/>
        <p:txBody>
          <a:bodyPr/>
          <a:lstStyle/>
          <a:p>
            <a:r>
              <a:rPr lang="en-US" b="1" dirty="0"/>
              <a:t>MUL </a:t>
            </a:r>
            <a:r>
              <a:rPr lang="en-US" dirty="0"/>
              <a:t>and </a:t>
            </a:r>
            <a:r>
              <a:rPr lang="en-US" b="1" dirty="0"/>
              <a:t>IMUL </a:t>
            </a:r>
            <a:r>
              <a:rPr lang="en-US" dirty="0"/>
              <a:t>instructions affect </a:t>
            </a:r>
            <a:r>
              <a:rPr lang="en-US" dirty="0" smtClean="0"/>
              <a:t>the flags: </a:t>
            </a:r>
            <a:r>
              <a:rPr lang="en-US" b="1" dirty="0" smtClean="0"/>
              <a:t>CF</a:t>
            </a:r>
            <a:r>
              <a:rPr lang="en-US" dirty="0"/>
              <a:t>, </a:t>
            </a:r>
            <a:r>
              <a:rPr lang="en-US" b="1" dirty="0"/>
              <a:t>OF</a:t>
            </a:r>
            <a:r>
              <a:rPr lang="en-US" dirty="0"/>
              <a:t> </a:t>
            </a:r>
            <a:endParaRPr lang="en-US" dirty="0" smtClean="0"/>
          </a:p>
          <a:p>
            <a:r>
              <a:rPr lang="en-US" b="1" dirty="0"/>
              <a:t>MUL </a:t>
            </a:r>
            <a:r>
              <a:rPr lang="en-US" dirty="0"/>
              <a:t>- Unsigned multiply </a:t>
            </a:r>
            <a:endParaRPr lang="en-US" dirty="0" smtClean="0"/>
          </a:p>
          <a:p>
            <a:r>
              <a:rPr lang="en-US" b="1" dirty="0"/>
              <a:t>IMUL </a:t>
            </a:r>
            <a:r>
              <a:rPr lang="en-US" dirty="0"/>
              <a:t>- Signed multiply </a:t>
            </a:r>
            <a:endParaRPr lang="en-US" dirty="0" smtClean="0"/>
          </a:p>
          <a:p>
            <a:r>
              <a:rPr lang="en-US" dirty="0"/>
              <a:t>when operand is a </a:t>
            </a:r>
            <a:r>
              <a:rPr lang="en-US" b="1" dirty="0" smtClean="0"/>
              <a:t>byte</a:t>
            </a:r>
            <a:r>
              <a:rPr lang="en-US" dirty="0" smtClean="0"/>
              <a:t>:  AX </a:t>
            </a:r>
            <a:r>
              <a:rPr lang="en-US" dirty="0"/>
              <a:t>= AL * </a:t>
            </a:r>
            <a:r>
              <a:rPr lang="en-US" dirty="0" smtClean="0"/>
              <a:t>operand.</a:t>
            </a:r>
          </a:p>
          <a:p>
            <a:r>
              <a:rPr lang="en-US" dirty="0" smtClean="0"/>
              <a:t>when </a:t>
            </a:r>
            <a:r>
              <a:rPr lang="en-US" dirty="0"/>
              <a:t>operand is a </a:t>
            </a:r>
            <a:r>
              <a:rPr lang="en-US" b="1" dirty="0"/>
              <a:t>word</a:t>
            </a:r>
            <a:r>
              <a:rPr lang="en-US" dirty="0" smtClean="0"/>
              <a:t>:  (</a:t>
            </a:r>
            <a:r>
              <a:rPr lang="en-US" dirty="0"/>
              <a:t>DX AX) = AX * operand. </a:t>
            </a:r>
            <a:br>
              <a:rPr lang="en-US" dirty="0"/>
            </a:br>
            <a:r>
              <a:rPr lang="en-US" dirty="0"/>
              <a:t/>
            </a:r>
            <a:br>
              <a:rPr lang="en-US" dirty="0"/>
            </a:br>
            <a:endParaRPr lang="en-US" dirty="0"/>
          </a:p>
        </p:txBody>
      </p:sp>
    </p:spTree>
    <p:extLst>
      <p:ext uri="{BB962C8B-B14F-4D97-AF65-F5344CB8AC3E}">
        <p14:creationId xmlns:p14="http://schemas.microsoft.com/office/powerpoint/2010/main" val="892489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instructions</a:t>
            </a:r>
            <a:endParaRPr lang="en-US" dirty="0"/>
          </a:p>
        </p:txBody>
      </p:sp>
      <p:sp>
        <p:nvSpPr>
          <p:cNvPr id="3" name="Content Placeholder 2"/>
          <p:cNvSpPr>
            <a:spLocks noGrp="1"/>
          </p:cNvSpPr>
          <p:nvPr>
            <p:ph idx="1"/>
          </p:nvPr>
        </p:nvSpPr>
        <p:spPr>
          <a:xfrm>
            <a:off x="520178" y="1600200"/>
            <a:ext cx="8156278" cy="4709120"/>
          </a:xfrm>
        </p:spPr>
        <p:txBody>
          <a:bodyPr>
            <a:normAutofit fontScale="92500" lnSpcReduction="10000"/>
          </a:bodyPr>
          <a:lstStyle/>
          <a:p>
            <a:r>
              <a:rPr lang="en-US" b="1" dirty="0"/>
              <a:t>DIV </a:t>
            </a:r>
            <a:r>
              <a:rPr lang="en-US" dirty="0"/>
              <a:t>and </a:t>
            </a:r>
            <a:r>
              <a:rPr lang="en-US" b="1" dirty="0"/>
              <a:t>IDIV </a:t>
            </a:r>
            <a:r>
              <a:rPr lang="en-US" dirty="0"/>
              <a:t>flags are undefined </a:t>
            </a:r>
            <a:endParaRPr lang="en-US" b="1" dirty="0" smtClean="0"/>
          </a:p>
          <a:p>
            <a:r>
              <a:rPr lang="en-US" b="1" dirty="0" smtClean="0"/>
              <a:t>DIV </a:t>
            </a:r>
            <a:r>
              <a:rPr lang="en-US" dirty="0"/>
              <a:t>- Unsigned </a:t>
            </a:r>
            <a:r>
              <a:rPr lang="en-US" dirty="0" smtClean="0"/>
              <a:t>divide</a:t>
            </a:r>
          </a:p>
          <a:p>
            <a:pPr lvl="1"/>
            <a:r>
              <a:rPr lang="en-US" dirty="0"/>
              <a:t>when operand is a </a:t>
            </a:r>
            <a:r>
              <a:rPr lang="en-US" b="1" dirty="0"/>
              <a:t>byte</a:t>
            </a:r>
            <a:r>
              <a:rPr lang="en-US" dirty="0" smtClean="0"/>
              <a:t>: </a:t>
            </a:r>
            <a:br>
              <a:rPr lang="en-US" dirty="0" smtClean="0"/>
            </a:br>
            <a:r>
              <a:rPr lang="en-US" dirty="0" smtClean="0"/>
              <a:t>AL </a:t>
            </a:r>
            <a:r>
              <a:rPr lang="en-US" dirty="0"/>
              <a:t>= AX / operand</a:t>
            </a:r>
            <a:br>
              <a:rPr lang="en-US" dirty="0"/>
            </a:br>
            <a:r>
              <a:rPr lang="en-US" dirty="0"/>
              <a:t>AH = remainder (modulus). </a:t>
            </a:r>
            <a:r>
              <a:rPr lang="en-US" dirty="0" smtClean="0"/>
              <a:t>.</a:t>
            </a:r>
          </a:p>
          <a:p>
            <a:pPr lvl="1"/>
            <a:r>
              <a:rPr lang="en-US" dirty="0" smtClean="0"/>
              <a:t>when </a:t>
            </a:r>
            <a:r>
              <a:rPr lang="en-US" dirty="0"/>
              <a:t>operand is a </a:t>
            </a:r>
            <a:r>
              <a:rPr lang="en-US" b="1" dirty="0"/>
              <a:t>word</a:t>
            </a:r>
            <a:r>
              <a:rPr lang="en-US" dirty="0"/>
              <a:t>:</a:t>
            </a:r>
            <a:br>
              <a:rPr lang="en-US" dirty="0"/>
            </a:br>
            <a:r>
              <a:rPr lang="en-US" dirty="0"/>
              <a:t>AX = (DX AX) / operand</a:t>
            </a:r>
            <a:br>
              <a:rPr lang="en-US" dirty="0"/>
            </a:br>
            <a:r>
              <a:rPr lang="en-US" dirty="0"/>
              <a:t>DX = remainder (modulus). </a:t>
            </a:r>
            <a:endParaRPr lang="en-US" dirty="0" smtClean="0"/>
          </a:p>
          <a:p>
            <a:r>
              <a:rPr lang="en-US" b="1" dirty="0"/>
              <a:t>IDIV </a:t>
            </a:r>
            <a:r>
              <a:rPr lang="en-US" dirty="0"/>
              <a:t>- Signed divide </a:t>
            </a:r>
            <a:endParaRPr lang="en-US" dirty="0" smtClean="0"/>
          </a:p>
          <a:p>
            <a:pPr lvl="1"/>
            <a:r>
              <a:rPr lang="en-US" dirty="0"/>
              <a:t>when operand is a </a:t>
            </a:r>
            <a:r>
              <a:rPr lang="en-US" b="1" dirty="0"/>
              <a:t>byte</a:t>
            </a:r>
            <a:r>
              <a:rPr lang="en-US" dirty="0"/>
              <a:t>:</a:t>
            </a:r>
            <a:br>
              <a:rPr lang="en-US" dirty="0"/>
            </a:br>
            <a:r>
              <a:rPr lang="en-US" dirty="0"/>
              <a:t>AL = AX / operand</a:t>
            </a:r>
            <a:br>
              <a:rPr lang="en-US" dirty="0"/>
            </a:br>
            <a:r>
              <a:rPr lang="en-US" dirty="0"/>
              <a:t>AH = remainder (modulus). </a:t>
            </a:r>
            <a:r>
              <a:rPr lang="en-US" dirty="0" smtClean="0"/>
              <a:t>.</a:t>
            </a:r>
          </a:p>
          <a:p>
            <a:pPr lvl="1"/>
            <a:r>
              <a:rPr lang="en-US" dirty="0" smtClean="0"/>
              <a:t>when </a:t>
            </a:r>
            <a:r>
              <a:rPr lang="en-US" dirty="0"/>
              <a:t>operand is a </a:t>
            </a:r>
            <a:r>
              <a:rPr lang="en-US" b="1" dirty="0"/>
              <a:t>word</a:t>
            </a:r>
            <a:r>
              <a:rPr lang="en-US" dirty="0"/>
              <a:t>:</a:t>
            </a:r>
            <a:br>
              <a:rPr lang="en-US" dirty="0"/>
            </a:br>
            <a:r>
              <a:rPr lang="en-US" dirty="0"/>
              <a:t>AX = (DX AX) / operand</a:t>
            </a:r>
            <a:br>
              <a:rPr lang="en-US" dirty="0"/>
            </a:br>
            <a:r>
              <a:rPr lang="en-US" dirty="0"/>
              <a:t>DX = remainder (modulus). </a:t>
            </a:r>
          </a:p>
        </p:txBody>
      </p:sp>
    </p:spTree>
    <p:extLst>
      <p:ext uri="{BB962C8B-B14F-4D97-AF65-F5344CB8AC3E}">
        <p14:creationId xmlns:p14="http://schemas.microsoft.com/office/powerpoint/2010/main" val="2157443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instructions</a:t>
            </a:r>
            <a:endParaRPr lang="en-US" dirty="0"/>
          </a:p>
        </p:txBody>
      </p:sp>
      <p:sp>
        <p:nvSpPr>
          <p:cNvPr id="3" name="Content Placeholder 2"/>
          <p:cNvSpPr>
            <a:spLocks noGrp="1"/>
          </p:cNvSpPr>
          <p:nvPr>
            <p:ph idx="1"/>
          </p:nvPr>
        </p:nvSpPr>
        <p:spPr/>
        <p:txBody>
          <a:bodyPr/>
          <a:lstStyle/>
          <a:p>
            <a:r>
              <a:rPr lang="en-US" dirty="0" smtClean="0"/>
              <a:t>Example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2644569"/>
            <a:ext cx="7830734" cy="3481594"/>
          </a:xfrm>
          <a:prstGeom prst="rect">
            <a:avLst/>
          </a:prstGeom>
        </p:spPr>
      </p:pic>
    </p:spTree>
    <p:extLst>
      <p:ext uri="{BB962C8B-B14F-4D97-AF65-F5344CB8AC3E}">
        <p14:creationId xmlns:p14="http://schemas.microsoft.com/office/powerpoint/2010/main" val="813704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Practical</a:t>
            </a:r>
            <a:endParaRPr lang="en-US"/>
          </a:p>
        </p:txBody>
      </p:sp>
      <p:sp>
        <p:nvSpPr>
          <p:cNvPr id="3" name="Content Placeholder 2"/>
          <p:cNvSpPr>
            <a:spLocks noGrp="1"/>
          </p:cNvSpPr>
          <p:nvPr>
            <p:ph idx="1"/>
          </p:nvPr>
        </p:nvSpPr>
        <p:spPr>
          <a:xfrm>
            <a:off x="498474" y="1600200"/>
            <a:ext cx="7556313" cy="4144963"/>
          </a:xfrm>
        </p:spPr>
        <p:txBody>
          <a:bodyPr/>
          <a:lstStyle/>
          <a:p>
            <a:r>
              <a:rPr lang="en-US"/>
              <a:t>Write an assembly program let user input </a:t>
            </a:r>
            <a:r>
              <a:rPr lang="en-US" smtClean="0"/>
              <a:t>the width and heigh of a rectangle. Calculate the area of the rectangle and print the result.</a:t>
            </a:r>
          </a:p>
          <a:p>
            <a:pPr marL="0" indent="0">
              <a:buNone/>
            </a:pPr>
            <a:endParaRPr lang="en-US"/>
          </a:p>
        </p:txBody>
      </p:sp>
      <p:pic>
        <p:nvPicPr>
          <p:cNvPr id="4" name="Picture 3"/>
          <p:cNvPicPr>
            <a:picLocks noChangeAspect="1"/>
          </p:cNvPicPr>
          <p:nvPr/>
        </p:nvPicPr>
        <p:blipFill>
          <a:blip r:embed="rId3"/>
          <a:stretch>
            <a:fillRect/>
          </a:stretch>
        </p:blipFill>
        <p:spPr>
          <a:xfrm>
            <a:off x="1475656" y="2780928"/>
            <a:ext cx="6325148" cy="3581710"/>
          </a:xfrm>
          <a:prstGeom prst="rect">
            <a:avLst/>
          </a:prstGeom>
        </p:spPr>
      </p:pic>
    </p:spTree>
    <p:extLst>
      <p:ext uri="{BB962C8B-B14F-4D97-AF65-F5344CB8AC3E}">
        <p14:creationId xmlns:p14="http://schemas.microsoft.com/office/powerpoint/2010/main" val="1313888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instructions</a:t>
            </a:r>
            <a:endParaRPr lang="en-US" dirty="0"/>
          </a:p>
        </p:txBody>
      </p:sp>
      <p:sp>
        <p:nvSpPr>
          <p:cNvPr id="3" name="Content Placeholder 2"/>
          <p:cNvSpPr>
            <a:spLocks noGrp="1"/>
          </p:cNvSpPr>
          <p:nvPr>
            <p:ph idx="1"/>
          </p:nvPr>
        </p:nvSpPr>
        <p:spPr/>
        <p:txBody>
          <a:bodyPr/>
          <a:lstStyle/>
          <a:p>
            <a:r>
              <a:rPr lang="en-US" dirty="0"/>
              <a:t>Third group: </a:t>
            </a:r>
            <a:r>
              <a:rPr lang="en-US" b="1" dirty="0"/>
              <a:t>INC</a:t>
            </a:r>
            <a:r>
              <a:rPr lang="en-US" dirty="0"/>
              <a:t>, </a:t>
            </a:r>
            <a:r>
              <a:rPr lang="en-US" b="1" dirty="0"/>
              <a:t>DEC</a:t>
            </a:r>
            <a:r>
              <a:rPr lang="en-US" dirty="0"/>
              <a:t>, </a:t>
            </a:r>
            <a:r>
              <a:rPr lang="en-US" b="1" dirty="0"/>
              <a:t>NOT</a:t>
            </a:r>
            <a:r>
              <a:rPr lang="en-US" dirty="0"/>
              <a:t>, </a:t>
            </a:r>
            <a:r>
              <a:rPr lang="en-US" b="1" dirty="0"/>
              <a:t>NEG</a:t>
            </a:r>
            <a:r>
              <a:rPr lang="en-US" dirty="0"/>
              <a:t> </a:t>
            </a:r>
            <a:endParaRPr lang="en-US" dirty="0" smtClean="0"/>
          </a:p>
          <a:p>
            <a:r>
              <a:rPr lang="en-US" dirty="0" smtClean="0"/>
              <a:t>These </a:t>
            </a:r>
            <a:r>
              <a:rPr lang="en-US" dirty="0"/>
              <a:t>types of operands are </a:t>
            </a:r>
            <a:r>
              <a:rPr lang="en-US" dirty="0" smtClean="0"/>
              <a:t>supported:</a:t>
            </a:r>
          </a:p>
          <a:p>
            <a:pPr lvl="1"/>
            <a:r>
              <a:rPr lang="en-US" dirty="0" smtClean="0"/>
              <a:t>REG</a:t>
            </a:r>
            <a:endParaRPr lang="en-US" dirty="0"/>
          </a:p>
          <a:p>
            <a:pPr lvl="1"/>
            <a:r>
              <a:rPr lang="en-US" dirty="0" smtClean="0"/>
              <a:t>Memory</a:t>
            </a:r>
            <a:endParaRPr lang="en-US" dirty="0"/>
          </a:p>
          <a:p>
            <a:r>
              <a:rPr lang="en-US" b="1" dirty="0" smtClean="0"/>
              <a:t>REG</a:t>
            </a:r>
            <a:r>
              <a:rPr lang="en-US" dirty="0"/>
              <a:t>: AX, BX, CX, DX, AH, AL, BL, BH, CH, CL, DH, DL, DI, SI, BP, </a:t>
            </a:r>
            <a:r>
              <a:rPr lang="en-US" dirty="0" smtClean="0"/>
              <a:t>SP.</a:t>
            </a:r>
          </a:p>
          <a:p>
            <a:r>
              <a:rPr lang="en-US" b="1" dirty="0" smtClean="0"/>
              <a:t>memory</a:t>
            </a:r>
            <a:r>
              <a:rPr lang="en-US" dirty="0"/>
              <a:t>: [BX], [BX+SI+7], variable, etc... </a:t>
            </a:r>
            <a:br>
              <a:rPr lang="en-US" dirty="0"/>
            </a:br>
            <a:endParaRPr lang="en-US" dirty="0"/>
          </a:p>
        </p:txBody>
      </p:sp>
    </p:spTree>
    <p:extLst>
      <p:ext uri="{BB962C8B-B14F-4D97-AF65-F5344CB8AC3E}">
        <p14:creationId xmlns:p14="http://schemas.microsoft.com/office/powerpoint/2010/main" val="2915391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instructions</a:t>
            </a:r>
            <a:endParaRPr lang="en-US" dirty="0"/>
          </a:p>
        </p:txBody>
      </p:sp>
      <p:sp>
        <p:nvSpPr>
          <p:cNvPr id="3" name="Content Placeholder 2"/>
          <p:cNvSpPr>
            <a:spLocks noGrp="1"/>
          </p:cNvSpPr>
          <p:nvPr>
            <p:ph idx="1"/>
          </p:nvPr>
        </p:nvSpPr>
        <p:spPr/>
        <p:txBody>
          <a:bodyPr>
            <a:normAutofit lnSpcReduction="10000"/>
          </a:bodyPr>
          <a:lstStyle/>
          <a:p>
            <a:r>
              <a:rPr lang="en-US" b="1" dirty="0"/>
              <a:t>INC</a:t>
            </a:r>
            <a:r>
              <a:rPr lang="en-US" dirty="0"/>
              <a:t>, </a:t>
            </a:r>
            <a:r>
              <a:rPr lang="en-US" b="1" dirty="0"/>
              <a:t>DEC </a:t>
            </a:r>
            <a:r>
              <a:rPr lang="en-US" dirty="0"/>
              <a:t>instructions affect these </a:t>
            </a:r>
            <a:r>
              <a:rPr lang="en-US" dirty="0" smtClean="0"/>
              <a:t>flags: </a:t>
            </a:r>
            <a:r>
              <a:rPr lang="en-US" b="1" dirty="0" smtClean="0"/>
              <a:t>ZF</a:t>
            </a:r>
            <a:r>
              <a:rPr lang="en-US" dirty="0"/>
              <a:t>, </a:t>
            </a:r>
            <a:r>
              <a:rPr lang="en-US" b="1" dirty="0"/>
              <a:t>SF</a:t>
            </a:r>
            <a:r>
              <a:rPr lang="en-US" dirty="0"/>
              <a:t>, </a:t>
            </a:r>
            <a:r>
              <a:rPr lang="en-US" b="1" dirty="0"/>
              <a:t>OF</a:t>
            </a:r>
            <a:r>
              <a:rPr lang="en-US" dirty="0"/>
              <a:t>, </a:t>
            </a:r>
            <a:r>
              <a:rPr lang="en-US" b="1" dirty="0"/>
              <a:t>PF</a:t>
            </a:r>
            <a:r>
              <a:rPr lang="en-US" dirty="0"/>
              <a:t>, </a:t>
            </a:r>
            <a:r>
              <a:rPr lang="en-US" b="1" dirty="0" smtClean="0"/>
              <a:t>AF</a:t>
            </a:r>
            <a:r>
              <a:rPr lang="en-US" dirty="0" smtClean="0"/>
              <a:t>.</a:t>
            </a:r>
          </a:p>
          <a:p>
            <a:r>
              <a:rPr lang="en-US" b="1" dirty="0" smtClean="0"/>
              <a:t>NOT </a:t>
            </a:r>
            <a:r>
              <a:rPr lang="en-US" dirty="0"/>
              <a:t>instruction does not affect any </a:t>
            </a:r>
            <a:r>
              <a:rPr lang="en-US" dirty="0" smtClean="0"/>
              <a:t>flags!</a:t>
            </a:r>
          </a:p>
          <a:p>
            <a:r>
              <a:rPr lang="en-US" b="1" dirty="0" smtClean="0"/>
              <a:t>NEG </a:t>
            </a:r>
            <a:r>
              <a:rPr lang="en-US" dirty="0"/>
              <a:t>instruction affects these </a:t>
            </a:r>
            <a:r>
              <a:rPr lang="en-US" dirty="0" smtClean="0"/>
              <a:t>flags: </a:t>
            </a:r>
            <a:r>
              <a:rPr lang="en-US" b="1" dirty="0" smtClean="0"/>
              <a:t>CF</a:t>
            </a:r>
            <a:r>
              <a:rPr lang="en-US" dirty="0"/>
              <a:t>, </a:t>
            </a:r>
            <a:r>
              <a:rPr lang="en-US" b="1" dirty="0"/>
              <a:t>ZF</a:t>
            </a:r>
            <a:r>
              <a:rPr lang="en-US" dirty="0"/>
              <a:t>, </a:t>
            </a:r>
            <a:r>
              <a:rPr lang="en-US" b="1" dirty="0"/>
              <a:t>SF</a:t>
            </a:r>
            <a:r>
              <a:rPr lang="en-US" dirty="0"/>
              <a:t>, </a:t>
            </a:r>
            <a:r>
              <a:rPr lang="en-US" b="1" dirty="0"/>
              <a:t>OF</a:t>
            </a:r>
            <a:r>
              <a:rPr lang="en-US" dirty="0"/>
              <a:t>, </a:t>
            </a:r>
            <a:r>
              <a:rPr lang="en-US" b="1" dirty="0"/>
              <a:t>PF</a:t>
            </a:r>
            <a:r>
              <a:rPr lang="en-US" dirty="0"/>
              <a:t>, </a:t>
            </a:r>
            <a:r>
              <a:rPr lang="en-US" b="1" dirty="0"/>
              <a:t>AF</a:t>
            </a:r>
            <a:r>
              <a:rPr lang="en-US" dirty="0"/>
              <a:t>.</a:t>
            </a:r>
            <a:br>
              <a:rPr lang="en-US" dirty="0"/>
            </a:br>
            <a:endParaRPr lang="en-US" dirty="0" smtClean="0"/>
          </a:p>
          <a:p>
            <a:r>
              <a:rPr lang="en-US" b="1" dirty="0" smtClean="0"/>
              <a:t>NOT </a:t>
            </a:r>
            <a:r>
              <a:rPr lang="en-US" dirty="0"/>
              <a:t>- Reverse each bit of operand.</a:t>
            </a:r>
            <a:br>
              <a:rPr lang="en-US" dirty="0"/>
            </a:br>
            <a:endParaRPr lang="en-US" dirty="0"/>
          </a:p>
          <a:p>
            <a:r>
              <a:rPr lang="en-US" b="1" dirty="0" smtClean="0"/>
              <a:t>NEG </a:t>
            </a:r>
            <a:r>
              <a:rPr lang="en-US" dirty="0"/>
              <a:t>- Make operand negative (two's complement). Actually it </a:t>
            </a:r>
            <a:r>
              <a:rPr lang="en-US" dirty="0" smtClean="0"/>
              <a:t>reverses each </a:t>
            </a:r>
            <a:r>
              <a:rPr lang="en-US" dirty="0"/>
              <a:t>bit of operand and then adds 1 to it. For example 5 will become -5</a:t>
            </a:r>
            <a:r>
              <a:rPr lang="en-US" dirty="0" smtClean="0"/>
              <a:t>, and </a:t>
            </a:r>
            <a:r>
              <a:rPr lang="en-US" dirty="0"/>
              <a:t>-2 will become 2. </a:t>
            </a:r>
            <a:br>
              <a:rPr lang="en-US" dirty="0"/>
            </a:br>
            <a:endParaRPr lang="en-US" dirty="0"/>
          </a:p>
        </p:txBody>
      </p:sp>
    </p:spTree>
    <p:extLst>
      <p:ext uri="{BB962C8B-B14F-4D97-AF65-F5344CB8AC3E}">
        <p14:creationId xmlns:p14="http://schemas.microsoft.com/office/powerpoint/2010/main" val="341131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 flow control</a:t>
            </a:r>
            <a:r>
              <a:rPr lang="en-US" dirty="0"/>
              <a:t> </a:t>
            </a:r>
          </a:p>
        </p:txBody>
      </p:sp>
      <p:sp>
        <p:nvSpPr>
          <p:cNvPr id="3" name="Content Placeholder 2"/>
          <p:cNvSpPr>
            <a:spLocks noGrp="1"/>
          </p:cNvSpPr>
          <p:nvPr>
            <p:ph idx="1"/>
          </p:nvPr>
        </p:nvSpPr>
        <p:spPr>
          <a:xfrm>
            <a:off x="498474" y="2348880"/>
            <a:ext cx="7601918" cy="4104456"/>
          </a:xfrm>
        </p:spPr>
        <p:txBody>
          <a:bodyPr>
            <a:normAutofit/>
          </a:bodyPr>
          <a:lstStyle/>
          <a:p>
            <a:r>
              <a:rPr lang="en-US" dirty="0"/>
              <a:t>Controlling the program flow is a very important thing, this is where </a:t>
            </a:r>
            <a:r>
              <a:rPr lang="en-US" dirty="0" smtClean="0"/>
              <a:t>your program </a:t>
            </a:r>
            <a:r>
              <a:rPr lang="en-US" dirty="0"/>
              <a:t>can make decisions according to certain conditions. </a:t>
            </a:r>
            <a:endParaRPr lang="en-US" dirty="0" smtClean="0"/>
          </a:p>
          <a:p>
            <a:pPr lvl="1"/>
            <a:r>
              <a:rPr lang="en-US" b="1" dirty="0" smtClean="0"/>
              <a:t>Unconditional jumps</a:t>
            </a:r>
            <a:endParaRPr lang="en-US" dirty="0" smtClean="0"/>
          </a:p>
          <a:p>
            <a:pPr lvl="1"/>
            <a:r>
              <a:rPr lang="en-US" b="1" dirty="0"/>
              <a:t>Short Conditional </a:t>
            </a:r>
            <a:r>
              <a:rPr lang="en-US" b="1" dirty="0" smtClean="0"/>
              <a:t>Jumps</a:t>
            </a:r>
            <a:endParaRPr lang="en-US" dirty="0" smtClean="0"/>
          </a:p>
          <a:p>
            <a:pPr lvl="1"/>
            <a:r>
              <a:rPr lang="en-US" b="1" dirty="0" smtClean="0"/>
              <a:t>Loops</a:t>
            </a:r>
          </a:p>
          <a:p>
            <a:pPr lvl="1"/>
            <a:r>
              <a:rPr lang="en-US" b="1" dirty="0" smtClean="0"/>
              <a:t>Procedures</a:t>
            </a:r>
            <a:endParaRPr lang="en-US" dirty="0"/>
          </a:p>
        </p:txBody>
      </p:sp>
    </p:spTree>
    <p:extLst>
      <p:ext uri="{BB962C8B-B14F-4D97-AF65-F5344CB8AC3E}">
        <p14:creationId xmlns:p14="http://schemas.microsoft.com/office/powerpoint/2010/main" val="36308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Unconditional jumps</a:t>
            </a:r>
            <a:endParaRPr lang="en-US" dirty="0"/>
          </a:p>
        </p:txBody>
      </p:sp>
      <p:sp>
        <p:nvSpPr>
          <p:cNvPr id="3" name="Content Placeholder 2"/>
          <p:cNvSpPr>
            <a:spLocks noGrp="1"/>
          </p:cNvSpPr>
          <p:nvPr>
            <p:ph idx="1"/>
          </p:nvPr>
        </p:nvSpPr>
        <p:spPr>
          <a:xfrm>
            <a:off x="502247" y="1340768"/>
            <a:ext cx="7556313" cy="4144963"/>
          </a:xfrm>
        </p:spPr>
        <p:txBody>
          <a:bodyPr/>
          <a:lstStyle/>
          <a:p>
            <a:r>
              <a:rPr lang="en-US" dirty="0"/>
              <a:t>The basic instruction that transfers control to another point in the program is </a:t>
            </a:r>
            <a:r>
              <a:rPr lang="en-US" b="1" dirty="0" smtClean="0"/>
              <a:t>JMP</a:t>
            </a:r>
          </a:p>
          <a:p>
            <a:r>
              <a:rPr lang="en-US" dirty="0"/>
              <a:t>The basic syntax of </a:t>
            </a:r>
            <a:r>
              <a:rPr lang="en-US" b="1" dirty="0"/>
              <a:t>JMP </a:t>
            </a:r>
            <a:r>
              <a:rPr lang="en-US" dirty="0"/>
              <a:t>instruction</a:t>
            </a:r>
            <a:r>
              <a:rPr lang="en-US" dirty="0" smtClean="0"/>
              <a:t>:  </a:t>
            </a:r>
            <a:r>
              <a:rPr lang="en-US" b="1" dirty="0" smtClean="0"/>
              <a:t>JMP</a:t>
            </a:r>
            <a:r>
              <a:rPr lang="en-US" dirty="0" smtClean="0"/>
              <a:t> </a:t>
            </a:r>
            <a:r>
              <a:rPr lang="en-US" i="1" dirty="0"/>
              <a:t>label</a:t>
            </a:r>
            <a:r>
              <a:rPr lang="en-US" dirty="0"/>
              <a:t> </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61446015"/>
              </p:ext>
            </p:extLst>
          </p:nvPr>
        </p:nvGraphicFramePr>
        <p:xfrm>
          <a:off x="683568" y="2852936"/>
          <a:ext cx="7632848" cy="3261360"/>
        </p:xfrm>
        <a:graphic>
          <a:graphicData uri="http://schemas.openxmlformats.org/drawingml/2006/table">
            <a:tbl>
              <a:tblPr/>
              <a:tblGrid>
                <a:gridCol w="7632848">
                  <a:extLst>
                    <a:ext uri="{9D8B030D-6E8A-4147-A177-3AD203B41FA5}">
                      <a16:colId xmlns:a16="http://schemas.microsoft.com/office/drawing/2014/main" val="2866939145"/>
                    </a:ext>
                  </a:extLst>
                </a:gridCol>
              </a:tblGrid>
              <a:tr h="2389688">
                <a:tc>
                  <a:txBody>
                    <a:bodyPr/>
                    <a:lstStyle/>
                    <a:p>
                      <a:r>
                        <a:rPr lang="en-US" sz="1600" dirty="0" smtClean="0">
                          <a:solidFill>
                            <a:srgbClr val="0080FF"/>
                          </a:solidFill>
                          <a:effectLst/>
                          <a:latin typeface="Courier New" panose="02070309020205020404" pitchFamily="49" charset="0"/>
                        </a:rPr>
                        <a:t>org</a:t>
                      </a:r>
                      <a:r>
                        <a:rPr lang="en-US" sz="1600" dirty="0" smtClean="0">
                          <a:solidFill>
                            <a:srgbClr val="000000"/>
                          </a:solidFill>
                          <a:effectLst/>
                          <a:latin typeface="Courier New" panose="02070309020205020404" pitchFamily="49" charset="0"/>
                        </a:rPr>
                        <a:t> </a:t>
                      </a:r>
                      <a:r>
                        <a:rPr lang="en-US" sz="1600" dirty="0" smtClean="0">
                          <a:solidFill>
                            <a:srgbClr val="FF8000"/>
                          </a:solidFill>
                          <a:effectLst/>
                          <a:latin typeface="Courier New" panose="02070309020205020404" pitchFamily="49" charset="0"/>
                        </a:rPr>
                        <a:t>100h</a:t>
                      </a:r>
                      <a:r>
                        <a:rPr lang="en-US" sz="1600" dirty="0" smtClean="0">
                          <a:solidFill>
                            <a:srgbClr val="000000"/>
                          </a:solidFill>
                          <a:effectLst/>
                          <a:latin typeface="Courier New" panose="02070309020205020404" pitchFamily="49" charset="0"/>
                        </a:rPr>
                        <a:t> </a:t>
                      </a:r>
                    </a:p>
                    <a:p>
                      <a:endParaRPr lang="en-US" sz="1600" b="1" dirty="0" smtClean="0">
                        <a:solidFill>
                          <a:srgbClr val="000000"/>
                        </a:solidFill>
                        <a:effectLst/>
                        <a:latin typeface="Courier New" panose="02070309020205020404" pitchFamily="49" charset="0"/>
                      </a:endParaRPr>
                    </a:p>
                    <a:p>
                      <a:r>
                        <a:rPr lang="en-US" sz="1600" b="1" dirty="0" smtClean="0">
                          <a:solidFill>
                            <a:srgbClr val="0000FF"/>
                          </a:solidFill>
                          <a:effectLst/>
                          <a:latin typeface="Courier New" panose="02070309020205020404" pitchFamily="49" charset="0"/>
                        </a:rPr>
                        <a:t>      </a:t>
                      </a:r>
                      <a:r>
                        <a:rPr lang="en-US" sz="1600" b="1" dirty="0" err="1" smtClean="0">
                          <a:solidFill>
                            <a:srgbClr val="0000FF"/>
                          </a:solidFill>
                          <a:effectLst/>
                          <a:latin typeface="Courier New" panose="02070309020205020404" pitchFamily="49" charset="0"/>
                        </a:rPr>
                        <a:t>mov</a:t>
                      </a:r>
                      <a:r>
                        <a:rPr lang="en-US" sz="1600" dirty="0" smtClean="0">
                          <a:solidFill>
                            <a:srgbClr val="000000"/>
                          </a:solidFill>
                          <a:effectLst/>
                          <a:latin typeface="Courier New" panose="02070309020205020404" pitchFamily="49" charset="0"/>
                        </a:rPr>
                        <a:t> </a:t>
                      </a:r>
                      <a:r>
                        <a:rPr lang="en-US" sz="1600" b="1" dirty="0" smtClean="0">
                          <a:solidFill>
                            <a:srgbClr val="8080FF"/>
                          </a:solidFill>
                          <a:effectLst/>
                          <a:latin typeface="Courier New" panose="02070309020205020404" pitchFamily="49" charset="0"/>
                        </a:rPr>
                        <a:t>ax</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smtClean="0">
                          <a:solidFill>
                            <a:srgbClr val="FF8000"/>
                          </a:solidFill>
                          <a:effectLst/>
                          <a:latin typeface="Courier New" panose="02070309020205020404" pitchFamily="49" charset="0"/>
                        </a:rPr>
                        <a:t>5</a:t>
                      </a:r>
                      <a:r>
                        <a:rPr lang="en-US" sz="1600" dirty="0" smtClean="0">
                          <a:solidFill>
                            <a:srgbClr val="000000"/>
                          </a:solidFill>
                          <a:effectLst/>
                          <a:latin typeface="Courier New" panose="02070309020205020404" pitchFamily="49" charset="0"/>
                        </a:rPr>
                        <a:t> </a:t>
                      </a:r>
                      <a:r>
                        <a:rPr lang="en-US" sz="1600" dirty="0" smtClean="0">
                          <a:solidFill>
                            <a:srgbClr val="008000"/>
                          </a:solidFill>
                          <a:effectLst/>
                          <a:latin typeface="Courier New" panose="02070309020205020404" pitchFamily="49" charset="0"/>
                        </a:rPr>
                        <a:t>; set ax to 5.</a:t>
                      </a:r>
                      <a:r>
                        <a:rPr lang="en-US" sz="1600" dirty="0" smtClean="0">
                          <a:solidFill>
                            <a:srgbClr val="000000"/>
                          </a:solidFill>
                          <a:effectLst/>
                          <a:latin typeface="Courier New" panose="02070309020205020404" pitchFamily="49" charset="0"/>
                        </a:rPr>
                        <a:t> </a:t>
                      </a:r>
                    </a:p>
                    <a:p>
                      <a:r>
                        <a:rPr lang="en-US" sz="1600" b="1" dirty="0" smtClean="0">
                          <a:solidFill>
                            <a:srgbClr val="0000FF"/>
                          </a:solidFill>
                          <a:effectLst/>
                          <a:latin typeface="Courier New" panose="02070309020205020404" pitchFamily="49" charset="0"/>
                        </a:rPr>
                        <a:t>      </a:t>
                      </a:r>
                      <a:r>
                        <a:rPr lang="en-US" sz="1600" b="1" dirty="0" err="1" smtClean="0">
                          <a:solidFill>
                            <a:srgbClr val="0000FF"/>
                          </a:solidFill>
                          <a:effectLst/>
                          <a:latin typeface="Courier New" panose="02070309020205020404" pitchFamily="49" charset="0"/>
                        </a:rPr>
                        <a:t>mov</a:t>
                      </a:r>
                      <a:r>
                        <a:rPr lang="en-US" sz="1600" dirty="0" smtClean="0">
                          <a:solidFill>
                            <a:srgbClr val="000000"/>
                          </a:solidFill>
                          <a:effectLst/>
                          <a:latin typeface="Courier New" panose="02070309020205020404" pitchFamily="49" charset="0"/>
                        </a:rPr>
                        <a:t> </a:t>
                      </a:r>
                      <a:r>
                        <a:rPr lang="en-US" sz="1600" b="1" dirty="0" err="1" smtClean="0">
                          <a:solidFill>
                            <a:srgbClr val="8080FF"/>
                          </a:solidFill>
                          <a:effectLst/>
                          <a:latin typeface="Courier New" panose="02070309020205020404" pitchFamily="49" charset="0"/>
                        </a:rPr>
                        <a:t>bx</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smtClean="0">
                          <a:solidFill>
                            <a:srgbClr val="FF8000"/>
                          </a:solidFill>
                          <a:effectLst/>
                          <a:latin typeface="Courier New" panose="02070309020205020404" pitchFamily="49" charset="0"/>
                        </a:rPr>
                        <a:t>2</a:t>
                      </a:r>
                      <a:r>
                        <a:rPr lang="en-US" sz="1600" dirty="0" smtClean="0">
                          <a:solidFill>
                            <a:srgbClr val="000000"/>
                          </a:solidFill>
                          <a:effectLst/>
                          <a:latin typeface="Courier New" panose="02070309020205020404" pitchFamily="49" charset="0"/>
                        </a:rPr>
                        <a:t> </a:t>
                      </a:r>
                      <a:r>
                        <a:rPr lang="en-US" sz="1600" dirty="0" smtClean="0">
                          <a:solidFill>
                            <a:srgbClr val="008000"/>
                          </a:solidFill>
                          <a:effectLst/>
                          <a:latin typeface="Courier New" panose="02070309020205020404" pitchFamily="49" charset="0"/>
                        </a:rPr>
                        <a:t>; set </a:t>
                      </a:r>
                      <a:r>
                        <a:rPr lang="en-US" sz="1600" dirty="0" err="1" smtClean="0">
                          <a:solidFill>
                            <a:srgbClr val="008000"/>
                          </a:solidFill>
                          <a:effectLst/>
                          <a:latin typeface="Courier New" panose="02070309020205020404" pitchFamily="49" charset="0"/>
                        </a:rPr>
                        <a:t>bx</a:t>
                      </a:r>
                      <a:r>
                        <a:rPr lang="en-US" sz="1600" dirty="0" smtClean="0">
                          <a:solidFill>
                            <a:srgbClr val="008000"/>
                          </a:solidFill>
                          <a:effectLst/>
                          <a:latin typeface="Courier New" panose="02070309020205020404" pitchFamily="49" charset="0"/>
                        </a:rPr>
                        <a:t> to 2.</a:t>
                      </a:r>
                      <a:r>
                        <a:rPr lang="en-US" sz="1600" dirty="0" smtClean="0">
                          <a:solidFill>
                            <a:srgbClr val="000000"/>
                          </a:solidFill>
                          <a:effectLst/>
                          <a:latin typeface="Courier New" panose="02070309020205020404" pitchFamily="49" charset="0"/>
                        </a:rPr>
                        <a:t> </a:t>
                      </a:r>
                    </a:p>
                    <a:p>
                      <a:r>
                        <a:rPr lang="en-US" sz="1600" b="1" dirty="0" smtClean="0">
                          <a:solidFill>
                            <a:srgbClr val="0000FF"/>
                          </a:solidFill>
                          <a:effectLst/>
                          <a:latin typeface="Courier New" panose="02070309020205020404" pitchFamily="49" charset="0"/>
                        </a:rPr>
                        <a:t>     </a:t>
                      </a:r>
                      <a:r>
                        <a:rPr lang="en-US" sz="1600" b="1" baseline="0" dirty="0" smtClean="0">
                          <a:solidFill>
                            <a:srgbClr val="0000FF"/>
                          </a:solidFill>
                          <a:effectLst/>
                          <a:latin typeface="Courier New" panose="02070309020205020404" pitchFamily="49" charset="0"/>
                        </a:rPr>
                        <a:t> </a:t>
                      </a:r>
                      <a:r>
                        <a:rPr lang="en-US" sz="1600" b="1" dirty="0" err="1" smtClean="0">
                          <a:solidFill>
                            <a:srgbClr val="0000FF"/>
                          </a:solidFill>
                          <a:effectLst/>
                          <a:latin typeface="Courier New" panose="02070309020205020404" pitchFamily="49" charset="0"/>
                        </a:rPr>
                        <a:t>jmp</a:t>
                      </a:r>
                      <a:r>
                        <a:rPr lang="en-US" sz="1600" dirty="0" smtClean="0">
                          <a:solidFill>
                            <a:srgbClr val="000000"/>
                          </a:solidFill>
                          <a:effectLst/>
                          <a:latin typeface="Courier New" panose="02070309020205020404" pitchFamily="49" charset="0"/>
                        </a:rPr>
                        <a:t> </a:t>
                      </a:r>
                      <a:r>
                        <a:rPr lang="en-US" sz="1600" dirty="0" err="1" smtClean="0">
                          <a:solidFill>
                            <a:srgbClr val="000000"/>
                          </a:solidFill>
                          <a:effectLst/>
                          <a:latin typeface="Courier New" panose="02070309020205020404" pitchFamily="49" charset="0"/>
                        </a:rPr>
                        <a:t>calc</a:t>
                      </a:r>
                      <a:r>
                        <a:rPr lang="en-US" sz="1600" dirty="0" smtClean="0">
                          <a:solidFill>
                            <a:srgbClr val="000000"/>
                          </a:solidFill>
                          <a:effectLst/>
                          <a:latin typeface="Courier New" panose="02070309020205020404" pitchFamily="49" charset="0"/>
                        </a:rPr>
                        <a:t> </a:t>
                      </a:r>
                      <a:r>
                        <a:rPr lang="en-US" sz="1600" dirty="0" smtClean="0">
                          <a:solidFill>
                            <a:srgbClr val="008000"/>
                          </a:solidFill>
                          <a:effectLst/>
                          <a:latin typeface="Courier New" panose="02070309020205020404" pitchFamily="49" charset="0"/>
                        </a:rPr>
                        <a:t>; go to '</a:t>
                      </a:r>
                      <a:r>
                        <a:rPr lang="en-US" sz="1600" dirty="0" err="1" smtClean="0">
                          <a:solidFill>
                            <a:srgbClr val="008000"/>
                          </a:solidFill>
                          <a:effectLst/>
                          <a:latin typeface="Courier New" panose="02070309020205020404" pitchFamily="49" charset="0"/>
                        </a:rPr>
                        <a:t>calc</a:t>
                      </a:r>
                      <a:r>
                        <a:rPr lang="en-US" sz="1600" dirty="0" smtClean="0">
                          <a:solidFill>
                            <a:srgbClr val="00800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p>
                    <a:p>
                      <a:r>
                        <a:rPr lang="en-US" sz="1600" dirty="0" smtClean="0">
                          <a:solidFill>
                            <a:srgbClr val="000000"/>
                          </a:solidFill>
                          <a:effectLst/>
                          <a:latin typeface="Courier New" panose="02070309020205020404" pitchFamily="49" charset="0"/>
                        </a:rPr>
                        <a:t>back</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p>
                    <a:p>
                      <a:r>
                        <a:rPr lang="en-US" sz="1600" b="1" dirty="0" smtClean="0">
                          <a:solidFill>
                            <a:srgbClr val="0000FF"/>
                          </a:solidFill>
                          <a:effectLst/>
                          <a:latin typeface="Courier New" panose="02070309020205020404" pitchFamily="49" charset="0"/>
                        </a:rPr>
                        <a:t>      </a:t>
                      </a:r>
                      <a:r>
                        <a:rPr lang="en-US" sz="1600" b="1" dirty="0" err="1" smtClean="0">
                          <a:solidFill>
                            <a:srgbClr val="0000FF"/>
                          </a:solidFill>
                          <a:effectLst/>
                          <a:latin typeface="Courier New" panose="02070309020205020404" pitchFamily="49" charset="0"/>
                        </a:rPr>
                        <a:t>jmp</a:t>
                      </a:r>
                      <a:r>
                        <a:rPr lang="en-US" sz="1600" dirty="0" smtClean="0">
                          <a:solidFill>
                            <a:srgbClr val="000000"/>
                          </a:solidFill>
                          <a:effectLst/>
                          <a:latin typeface="Courier New" panose="02070309020205020404" pitchFamily="49" charset="0"/>
                        </a:rPr>
                        <a:t> stop </a:t>
                      </a:r>
                      <a:r>
                        <a:rPr lang="en-US" sz="1600" dirty="0" smtClean="0">
                          <a:solidFill>
                            <a:srgbClr val="008000"/>
                          </a:solidFill>
                          <a:effectLst/>
                          <a:latin typeface="Courier New" panose="02070309020205020404" pitchFamily="49" charset="0"/>
                        </a:rPr>
                        <a:t>; go to 'stop'.</a:t>
                      </a:r>
                      <a:r>
                        <a:rPr lang="en-US" sz="1600" dirty="0" smtClean="0">
                          <a:solidFill>
                            <a:srgbClr val="000000"/>
                          </a:solidFill>
                          <a:effectLst/>
                          <a:latin typeface="Courier New" panose="02070309020205020404" pitchFamily="49" charset="0"/>
                        </a:rPr>
                        <a:t> </a:t>
                      </a:r>
                    </a:p>
                    <a:p>
                      <a:r>
                        <a:rPr lang="en-US" sz="1600" dirty="0" err="1" smtClean="0">
                          <a:solidFill>
                            <a:srgbClr val="000000"/>
                          </a:solidFill>
                          <a:effectLst/>
                          <a:latin typeface="Courier New" panose="02070309020205020404" pitchFamily="49" charset="0"/>
                        </a:rPr>
                        <a:t>calc</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p>
                    <a:p>
                      <a:r>
                        <a:rPr lang="en-US" sz="1600" b="1" dirty="0" smtClean="0">
                          <a:solidFill>
                            <a:srgbClr val="0000FF"/>
                          </a:solidFill>
                          <a:effectLst/>
                          <a:latin typeface="Courier New" panose="02070309020205020404" pitchFamily="49" charset="0"/>
                        </a:rPr>
                        <a:t>      add</a:t>
                      </a:r>
                      <a:r>
                        <a:rPr lang="en-US" sz="1600" dirty="0" smtClean="0">
                          <a:solidFill>
                            <a:srgbClr val="000000"/>
                          </a:solidFill>
                          <a:effectLst/>
                          <a:latin typeface="Courier New" panose="02070309020205020404" pitchFamily="49" charset="0"/>
                        </a:rPr>
                        <a:t> </a:t>
                      </a:r>
                      <a:r>
                        <a:rPr lang="en-US" sz="1600" b="1" dirty="0" smtClean="0">
                          <a:solidFill>
                            <a:srgbClr val="8080FF"/>
                          </a:solidFill>
                          <a:effectLst/>
                          <a:latin typeface="Courier New" panose="02070309020205020404" pitchFamily="49" charset="0"/>
                        </a:rPr>
                        <a:t>ax</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b="1" dirty="0" err="1" smtClean="0">
                          <a:solidFill>
                            <a:srgbClr val="8080FF"/>
                          </a:solidFill>
                          <a:effectLst/>
                          <a:latin typeface="Courier New" panose="02070309020205020404" pitchFamily="49" charset="0"/>
                        </a:rPr>
                        <a:t>bx</a:t>
                      </a:r>
                      <a:r>
                        <a:rPr lang="en-US" sz="1600" dirty="0" smtClean="0">
                          <a:solidFill>
                            <a:srgbClr val="000000"/>
                          </a:solidFill>
                          <a:effectLst/>
                          <a:latin typeface="Courier New" panose="02070309020205020404" pitchFamily="49" charset="0"/>
                        </a:rPr>
                        <a:t> </a:t>
                      </a:r>
                      <a:r>
                        <a:rPr lang="en-US" sz="1600" dirty="0" smtClean="0">
                          <a:solidFill>
                            <a:srgbClr val="008000"/>
                          </a:solidFill>
                          <a:effectLst/>
                          <a:latin typeface="Courier New" panose="02070309020205020404" pitchFamily="49" charset="0"/>
                        </a:rPr>
                        <a:t>; add </a:t>
                      </a:r>
                      <a:r>
                        <a:rPr lang="en-US" sz="1600" dirty="0" err="1" smtClean="0">
                          <a:solidFill>
                            <a:srgbClr val="008000"/>
                          </a:solidFill>
                          <a:effectLst/>
                          <a:latin typeface="Courier New" panose="02070309020205020404" pitchFamily="49" charset="0"/>
                        </a:rPr>
                        <a:t>bx</a:t>
                      </a:r>
                      <a:r>
                        <a:rPr lang="en-US" sz="1600" dirty="0" smtClean="0">
                          <a:solidFill>
                            <a:srgbClr val="008000"/>
                          </a:solidFill>
                          <a:effectLst/>
                          <a:latin typeface="Courier New" panose="02070309020205020404" pitchFamily="49" charset="0"/>
                        </a:rPr>
                        <a:t> to ax.</a:t>
                      </a:r>
                      <a:r>
                        <a:rPr lang="en-US" sz="1600" dirty="0" smtClean="0">
                          <a:solidFill>
                            <a:srgbClr val="000000"/>
                          </a:solidFill>
                          <a:effectLst/>
                          <a:latin typeface="Courier New" panose="02070309020205020404" pitchFamily="49" charset="0"/>
                        </a:rPr>
                        <a:t> </a:t>
                      </a:r>
                    </a:p>
                    <a:p>
                      <a:r>
                        <a:rPr lang="en-US" sz="1600" b="1" dirty="0" smtClean="0">
                          <a:solidFill>
                            <a:srgbClr val="0000FF"/>
                          </a:solidFill>
                          <a:effectLst/>
                          <a:latin typeface="Courier New" panose="02070309020205020404" pitchFamily="49" charset="0"/>
                        </a:rPr>
                        <a:t>      </a:t>
                      </a:r>
                      <a:r>
                        <a:rPr lang="en-US" sz="1600" b="1" dirty="0" err="1" smtClean="0">
                          <a:solidFill>
                            <a:srgbClr val="0000FF"/>
                          </a:solidFill>
                          <a:effectLst/>
                          <a:latin typeface="Courier New" panose="02070309020205020404" pitchFamily="49" charset="0"/>
                        </a:rPr>
                        <a:t>jmp</a:t>
                      </a:r>
                      <a:r>
                        <a:rPr lang="en-US" sz="1600" dirty="0" smtClean="0">
                          <a:solidFill>
                            <a:srgbClr val="000000"/>
                          </a:solidFill>
                          <a:effectLst/>
                          <a:latin typeface="Courier New" panose="02070309020205020404" pitchFamily="49" charset="0"/>
                        </a:rPr>
                        <a:t> back </a:t>
                      </a:r>
                      <a:r>
                        <a:rPr lang="en-US" sz="1600" dirty="0" smtClean="0">
                          <a:solidFill>
                            <a:srgbClr val="008000"/>
                          </a:solidFill>
                          <a:effectLst/>
                          <a:latin typeface="Courier New" panose="02070309020205020404" pitchFamily="49" charset="0"/>
                        </a:rPr>
                        <a:t>; go 'back'.</a:t>
                      </a:r>
                      <a:r>
                        <a:rPr lang="en-US" sz="1600" dirty="0" smtClean="0">
                          <a:solidFill>
                            <a:srgbClr val="000000"/>
                          </a:solidFill>
                          <a:effectLst/>
                          <a:latin typeface="Courier New" panose="02070309020205020404" pitchFamily="49" charset="0"/>
                        </a:rPr>
                        <a:t> </a:t>
                      </a:r>
                    </a:p>
                    <a:p>
                      <a:r>
                        <a:rPr lang="en-US" sz="1600" dirty="0" smtClean="0">
                          <a:solidFill>
                            <a:srgbClr val="000000"/>
                          </a:solidFill>
                          <a:effectLst/>
                          <a:latin typeface="Courier New" panose="02070309020205020404" pitchFamily="49" charset="0"/>
                        </a:rPr>
                        <a:t>stop</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p>
                    <a:p>
                      <a:endParaRPr lang="en-US" sz="1600" dirty="0" smtClean="0">
                        <a:solidFill>
                          <a:srgbClr val="000000"/>
                        </a:solidFill>
                        <a:effectLst/>
                        <a:latin typeface="Courier New" panose="02070309020205020404" pitchFamily="49" charset="0"/>
                      </a:endParaRPr>
                    </a:p>
                    <a:p>
                      <a:r>
                        <a:rPr lang="en-US" sz="1600" b="1" dirty="0" smtClean="0">
                          <a:solidFill>
                            <a:srgbClr val="0000FF"/>
                          </a:solidFill>
                          <a:effectLst/>
                          <a:latin typeface="Courier New" panose="02070309020205020404" pitchFamily="49" charset="0"/>
                        </a:rPr>
                        <a:t>ret</a:t>
                      </a:r>
                      <a:r>
                        <a:rPr lang="en-US" sz="1600" dirty="0" smtClean="0">
                          <a:solidFill>
                            <a:srgbClr val="000000"/>
                          </a:solidFill>
                          <a:effectLst/>
                          <a:latin typeface="Courier New" panose="02070309020205020404" pitchFamily="49" charset="0"/>
                        </a:rPr>
                        <a:t> </a:t>
                      </a:r>
                      <a:r>
                        <a:rPr lang="en-US" sz="1600" dirty="0" smtClean="0">
                          <a:solidFill>
                            <a:srgbClr val="008000"/>
                          </a:solidFill>
                          <a:effectLst/>
                          <a:latin typeface="Courier New" panose="02070309020205020404" pitchFamily="49" charset="0"/>
                        </a:rPr>
                        <a:t>; return to operating system.</a:t>
                      </a:r>
                      <a:endParaRPr lang="en-US"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40137"/>
                  </a:ext>
                </a:extLst>
              </a:tr>
            </a:tbl>
          </a:graphicData>
        </a:graphic>
      </p:graphicFrame>
    </p:spTree>
    <p:extLst>
      <p:ext uri="{BB962C8B-B14F-4D97-AF65-F5344CB8AC3E}">
        <p14:creationId xmlns:p14="http://schemas.microsoft.com/office/powerpoint/2010/main" val="854983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Short Conditional Jumps</a:t>
            </a:r>
            <a:endParaRPr lang="en-US" dirty="0"/>
          </a:p>
        </p:txBody>
      </p:sp>
      <p:sp>
        <p:nvSpPr>
          <p:cNvPr id="3" name="Content Placeholder 2"/>
          <p:cNvSpPr>
            <a:spLocks noGrp="1"/>
          </p:cNvSpPr>
          <p:nvPr>
            <p:ph idx="1"/>
          </p:nvPr>
        </p:nvSpPr>
        <p:spPr/>
        <p:txBody>
          <a:bodyPr/>
          <a:lstStyle/>
          <a:p>
            <a:r>
              <a:rPr lang="en-US" dirty="0" smtClean="0"/>
              <a:t>Unlike </a:t>
            </a:r>
            <a:r>
              <a:rPr lang="en-US" b="1" dirty="0"/>
              <a:t>JMP </a:t>
            </a:r>
            <a:r>
              <a:rPr lang="en-US" dirty="0"/>
              <a:t>instruction that does an unconditional jump, there </a:t>
            </a:r>
            <a:r>
              <a:rPr lang="en-US" dirty="0" smtClean="0"/>
              <a:t>are instructions </a:t>
            </a:r>
            <a:r>
              <a:rPr lang="en-US" dirty="0"/>
              <a:t>that do a conditional jumps (jump only when </a:t>
            </a:r>
            <a:r>
              <a:rPr lang="en-US" dirty="0" smtClean="0"/>
              <a:t>some conditions </a:t>
            </a:r>
            <a:r>
              <a:rPr lang="en-US" dirty="0"/>
              <a:t>are in act). These instructions are divided in three </a:t>
            </a:r>
            <a:r>
              <a:rPr lang="en-US" dirty="0" smtClean="0"/>
              <a:t>groups first</a:t>
            </a:r>
          </a:p>
          <a:p>
            <a:pPr lvl="1"/>
            <a:r>
              <a:rPr lang="en-US" dirty="0" smtClean="0"/>
              <a:t>Condition from </a:t>
            </a:r>
            <a:r>
              <a:rPr lang="en-US" dirty="0"/>
              <a:t>test single </a:t>
            </a:r>
            <a:r>
              <a:rPr lang="en-US" dirty="0" smtClean="0"/>
              <a:t>flag </a:t>
            </a:r>
          </a:p>
          <a:p>
            <a:pPr lvl="1"/>
            <a:r>
              <a:rPr lang="en-US" dirty="0" smtClean="0"/>
              <a:t>Condition from </a:t>
            </a:r>
            <a:r>
              <a:rPr lang="en-US" dirty="0"/>
              <a:t>compares numbers as </a:t>
            </a:r>
            <a:r>
              <a:rPr lang="en-US" dirty="0" smtClean="0"/>
              <a:t>signed </a:t>
            </a:r>
          </a:p>
          <a:p>
            <a:pPr lvl="1"/>
            <a:r>
              <a:rPr lang="en-US" dirty="0" smtClean="0"/>
              <a:t>Condition from compares </a:t>
            </a:r>
            <a:r>
              <a:rPr lang="en-US" dirty="0"/>
              <a:t>numbers as unsigned. </a:t>
            </a:r>
            <a:br>
              <a:rPr lang="en-US" dirty="0"/>
            </a:br>
            <a:r>
              <a:rPr lang="en-US" dirty="0"/>
              <a:t/>
            </a:r>
            <a:br>
              <a:rPr lang="en-US" dirty="0"/>
            </a:br>
            <a:endParaRPr lang="en-US" dirty="0"/>
          </a:p>
        </p:txBody>
      </p:sp>
    </p:spTree>
    <p:extLst>
      <p:ext uri="{BB962C8B-B14F-4D97-AF65-F5344CB8AC3E}">
        <p14:creationId xmlns:p14="http://schemas.microsoft.com/office/powerpoint/2010/main" val="1454259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 set up</a:t>
            </a:r>
            <a:endParaRPr lang="en-US" dirty="0"/>
          </a:p>
        </p:txBody>
      </p:sp>
      <p:pic>
        <p:nvPicPr>
          <p:cNvPr id="4" name="Content Placeholder 3"/>
          <p:cNvPicPr>
            <a:picLocks noGrp="1" noChangeAspect="1"/>
          </p:cNvPicPr>
          <p:nvPr>
            <p:ph idx="1"/>
          </p:nvPr>
        </p:nvPicPr>
        <p:blipFill>
          <a:blip r:embed="rId2"/>
          <a:stretch>
            <a:fillRect/>
          </a:stretch>
        </p:blipFill>
        <p:spPr>
          <a:xfrm>
            <a:off x="1115616" y="1988840"/>
            <a:ext cx="6579864" cy="4144963"/>
          </a:xfrm>
          <a:prstGeom prst="rect">
            <a:avLst/>
          </a:prstGeom>
        </p:spPr>
      </p:pic>
    </p:spTree>
    <p:extLst>
      <p:ext uri="{BB962C8B-B14F-4D97-AF65-F5344CB8AC3E}">
        <p14:creationId xmlns:p14="http://schemas.microsoft.com/office/powerpoint/2010/main" val="1964025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Short Conditional Jumps</a:t>
            </a:r>
            <a:endParaRPr lang="en-US" dirty="0"/>
          </a:p>
        </p:txBody>
      </p:sp>
      <p:sp>
        <p:nvSpPr>
          <p:cNvPr id="3" name="Content Placeholder 2"/>
          <p:cNvSpPr>
            <a:spLocks noGrp="1"/>
          </p:cNvSpPr>
          <p:nvPr>
            <p:ph idx="1"/>
          </p:nvPr>
        </p:nvSpPr>
        <p:spPr>
          <a:xfrm>
            <a:off x="503476" y="1340768"/>
            <a:ext cx="7556313" cy="4144963"/>
          </a:xfrm>
        </p:spPr>
        <p:txBody>
          <a:bodyPr/>
          <a:lstStyle/>
          <a:p>
            <a:r>
              <a:rPr lang="en-US" b="1" dirty="0"/>
              <a:t>Jump instructions that test single flag</a:t>
            </a:r>
            <a:r>
              <a:rPr lang="en-US" dirty="0"/>
              <a:t> </a:t>
            </a:r>
          </a:p>
        </p:txBody>
      </p:sp>
      <p:pic>
        <p:nvPicPr>
          <p:cNvPr id="4" name="Picture 3"/>
          <p:cNvPicPr>
            <a:picLocks noChangeAspect="1"/>
          </p:cNvPicPr>
          <p:nvPr/>
        </p:nvPicPr>
        <p:blipFill>
          <a:blip r:embed="rId2"/>
          <a:stretch>
            <a:fillRect/>
          </a:stretch>
        </p:blipFill>
        <p:spPr>
          <a:xfrm>
            <a:off x="1364675" y="1991018"/>
            <a:ext cx="5823909" cy="4351387"/>
          </a:xfrm>
          <a:prstGeom prst="rect">
            <a:avLst/>
          </a:prstGeom>
        </p:spPr>
      </p:pic>
    </p:spTree>
    <p:extLst>
      <p:ext uri="{BB962C8B-B14F-4D97-AF65-F5344CB8AC3E}">
        <p14:creationId xmlns:p14="http://schemas.microsoft.com/office/powerpoint/2010/main" val="329467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Short Conditional Jumps</a:t>
            </a:r>
            <a:endParaRPr lang="en-US" dirty="0"/>
          </a:p>
        </p:txBody>
      </p:sp>
      <p:sp>
        <p:nvSpPr>
          <p:cNvPr id="3" name="Content Placeholder 2"/>
          <p:cNvSpPr>
            <a:spLocks noGrp="1"/>
          </p:cNvSpPr>
          <p:nvPr>
            <p:ph idx="1"/>
          </p:nvPr>
        </p:nvSpPr>
        <p:spPr>
          <a:xfrm>
            <a:off x="498473" y="1340768"/>
            <a:ext cx="7556313" cy="4144963"/>
          </a:xfrm>
        </p:spPr>
        <p:txBody>
          <a:bodyPr/>
          <a:lstStyle/>
          <a:p>
            <a:r>
              <a:rPr lang="en-US" b="1" dirty="0"/>
              <a:t>Jump instructions </a:t>
            </a:r>
            <a:r>
              <a:rPr lang="en-US" b="1" dirty="0" smtClean="0"/>
              <a:t>for compare </a:t>
            </a:r>
            <a:r>
              <a:rPr lang="en-US" b="1" dirty="0"/>
              <a:t>signed numbers</a:t>
            </a:r>
            <a:r>
              <a:rPr lang="en-US" dirty="0"/>
              <a:t> </a:t>
            </a:r>
            <a:br>
              <a:rPr lang="en-US" dirty="0"/>
            </a:br>
            <a:endParaRPr lang="en-US" dirty="0"/>
          </a:p>
        </p:txBody>
      </p:sp>
      <p:pic>
        <p:nvPicPr>
          <p:cNvPr id="5" name="Picture 4"/>
          <p:cNvPicPr>
            <a:picLocks noChangeAspect="1"/>
          </p:cNvPicPr>
          <p:nvPr/>
        </p:nvPicPr>
        <p:blipFill>
          <a:blip r:embed="rId2"/>
          <a:stretch>
            <a:fillRect/>
          </a:stretch>
        </p:blipFill>
        <p:spPr>
          <a:xfrm>
            <a:off x="1475656" y="1844824"/>
            <a:ext cx="5784936" cy="3982508"/>
          </a:xfrm>
          <a:prstGeom prst="rect">
            <a:avLst/>
          </a:prstGeom>
        </p:spPr>
      </p:pic>
    </p:spTree>
    <p:extLst>
      <p:ext uri="{BB962C8B-B14F-4D97-AF65-F5344CB8AC3E}">
        <p14:creationId xmlns:p14="http://schemas.microsoft.com/office/powerpoint/2010/main" val="432589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Short Conditional Jumps</a:t>
            </a:r>
            <a:endParaRPr lang="en-US" dirty="0"/>
          </a:p>
        </p:txBody>
      </p:sp>
      <p:sp>
        <p:nvSpPr>
          <p:cNvPr id="3" name="Content Placeholder 2"/>
          <p:cNvSpPr>
            <a:spLocks noGrp="1"/>
          </p:cNvSpPr>
          <p:nvPr>
            <p:ph idx="1"/>
          </p:nvPr>
        </p:nvSpPr>
        <p:spPr>
          <a:xfrm>
            <a:off x="498474" y="1340768"/>
            <a:ext cx="7556313" cy="4144963"/>
          </a:xfrm>
        </p:spPr>
        <p:txBody>
          <a:bodyPr/>
          <a:lstStyle/>
          <a:p>
            <a:r>
              <a:rPr lang="en-US" b="1" dirty="0"/>
              <a:t>Jump instructions for unsigned numbers</a:t>
            </a:r>
            <a:r>
              <a:rPr lang="en-US" dirty="0"/>
              <a:t> </a:t>
            </a:r>
            <a:br>
              <a:rPr lang="en-US" dirty="0"/>
            </a:br>
            <a:endParaRPr lang="en-US" dirty="0"/>
          </a:p>
        </p:txBody>
      </p:sp>
      <p:pic>
        <p:nvPicPr>
          <p:cNvPr id="6" name="Picture 5"/>
          <p:cNvPicPr>
            <a:picLocks noChangeAspect="1"/>
          </p:cNvPicPr>
          <p:nvPr/>
        </p:nvPicPr>
        <p:blipFill>
          <a:blip r:embed="rId2"/>
          <a:stretch>
            <a:fillRect/>
          </a:stretch>
        </p:blipFill>
        <p:spPr>
          <a:xfrm>
            <a:off x="1521659" y="1855841"/>
            <a:ext cx="5756758" cy="4486564"/>
          </a:xfrm>
          <a:prstGeom prst="rect">
            <a:avLst/>
          </a:prstGeom>
        </p:spPr>
      </p:pic>
    </p:spTree>
    <p:extLst>
      <p:ext uri="{BB962C8B-B14F-4D97-AF65-F5344CB8AC3E}">
        <p14:creationId xmlns:p14="http://schemas.microsoft.com/office/powerpoint/2010/main" val="1203656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Short Conditional Jumps</a:t>
            </a:r>
            <a:endParaRPr lang="en-US" dirty="0"/>
          </a:p>
        </p:txBody>
      </p:sp>
      <p:sp>
        <p:nvSpPr>
          <p:cNvPr id="3" name="Content Placeholder 2"/>
          <p:cNvSpPr>
            <a:spLocks noGrp="1"/>
          </p:cNvSpPr>
          <p:nvPr>
            <p:ph idx="1"/>
          </p:nvPr>
        </p:nvSpPr>
        <p:spPr/>
        <p:txBody>
          <a:bodyPr/>
          <a:lstStyle/>
          <a:p>
            <a:r>
              <a:rPr lang="en-US" dirty="0" smtClean="0"/>
              <a:t>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12354812"/>
              </p:ext>
            </p:extLst>
          </p:nvPr>
        </p:nvGraphicFramePr>
        <p:xfrm>
          <a:off x="683568" y="2636912"/>
          <a:ext cx="7632848" cy="3261360"/>
        </p:xfrm>
        <a:graphic>
          <a:graphicData uri="http://schemas.openxmlformats.org/drawingml/2006/table">
            <a:tbl>
              <a:tblPr/>
              <a:tblGrid>
                <a:gridCol w="7632848">
                  <a:extLst>
                    <a:ext uri="{9D8B030D-6E8A-4147-A177-3AD203B41FA5}">
                      <a16:colId xmlns:a16="http://schemas.microsoft.com/office/drawing/2014/main" val="2866939145"/>
                    </a:ext>
                  </a:extLst>
                </a:gridCol>
              </a:tblGrid>
              <a:tr h="2389688">
                <a:tc>
                  <a:txBody>
                    <a:bodyPr/>
                    <a:lstStyle/>
                    <a:p>
                      <a:r>
                        <a:rPr lang="en-US" sz="1600" dirty="0" smtClean="0">
                          <a:solidFill>
                            <a:srgbClr val="0080FF"/>
                          </a:solidFill>
                          <a:effectLst/>
                          <a:latin typeface="Courier New" panose="02070309020205020404" pitchFamily="49" charset="0"/>
                        </a:rPr>
                        <a:t>include</a:t>
                      </a:r>
                      <a:r>
                        <a:rPr lang="en-US" sz="1600" dirty="0" smtClean="0">
                          <a:solidFill>
                            <a:srgbClr val="000000"/>
                          </a:solidFill>
                          <a:effectLst/>
                          <a:latin typeface="Courier New" panose="02070309020205020404" pitchFamily="49" charset="0"/>
                        </a:rPr>
                        <a:t> </a:t>
                      </a:r>
                      <a:r>
                        <a:rPr lang="en-US" sz="1600" dirty="0" smtClean="0">
                          <a:solidFill>
                            <a:srgbClr val="808080"/>
                          </a:solidFill>
                          <a:effectLst/>
                          <a:latin typeface="Courier New" panose="02070309020205020404" pitchFamily="49" charset="0"/>
                        </a:rPr>
                        <a:t>"emu8086.inc"</a:t>
                      </a:r>
                      <a:r>
                        <a:rPr lang="en-US" sz="1600" dirty="0" smtClean="0">
                          <a:solidFill>
                            <a:srgbClr val="000000"/>
                          </a:solidFill>
                          <a:effectLst/>
                          <a:latin typeface="Courier New" panose="02070309020205020404" pitchFamily="49" charset="0"/>
                        </a:rPr>
                        <a:t> </a:t>
                      </a:r>
                    </a:p>
                    <a:p>
                      <a:r>
                        <a:rPr lang="en-US" sz="1600" dirty="0" smtClean="0">
                          <a:solidFill>
                            <a:srgbClr val="0080FF"/>
                          </a:solidFill>
                          <a:effectLst/>
                          <a:latin typeface="Courier New" panose="02070309020205020404" pitchFamily="49" charset="0"/>
                        </a:rPr>
                        <a:t>org</a:t>
                      </a:r>
                      <a:r>
                        <a:rPr lang="en-US" sz="1600" dirty="0" smtClean="0">
                          <a:solidFill>
                            <a:srgbClr val="000000"/>
                          </a:solidFill>
                          <a:effectLst/>
                          <a:latin typeface="Courier New" panose="02070309020205020404" pitchFamily="49" charset="0"/>
                        </a:rPr>
                        <a:t> </a:t>
                      </a:r>
                      <a:r>
                        <a:rPr lang="en-US" sz="1600" dirty="0" smtClean="0">
                          <a:solidFill>
                            <a:srgbClr val="FF8000"/>
                          </a:solidFill>
                          <a:effectLst/>
                          <a:latin typeface="Courier New" panose="02070309020205020404" pitchFamily="49" charset="0"/>
                        </a:rPr>
                        <a:t>100h</a:t>
                      </a:r>
                      <a:r>
                        <a:rPr lang="en-US" sz="1600" dirty="0" smtClean="0">
                          <a:solidFill>
                            <a:srgbClr val="000000"/>
                          </a:solidFill>
                          <a:effectLst/>
                          <a:latin typeface="Courier New" panose="02070309020205020404" pitchFamily="49" charset="0"/>
                        </a:rPr>
                        <a:t> </a:t>
                      </a:r>
                    </a:p>
                    <a:p>
                      <a:r>
                        <a:rPr lang="en-US" sz="1600" b="1" dirty="0" smtClean="0">
                          <a:solidFill>
                            <a:srgbClr val="000000"/>
                          </a:solidFill>
                          <a:effectLst/>
                          <a:latin typeface="Courier New" panose="02070309020205020404" pitchFamily="49" charset="0"/>
                        </a:rPr>
                        <a:t>     </a:t>
                      </a:r>
                      <a:r>
                        <a:rPr lang="en-US" sz="1600" b="1" dirty="0" err="1" smtClean="0">
                          <a:solidFill>
                            <a:srgbClr val="0000FF"/>
                          </a:solidFill>
                          <a:effectLst/>
                          <a:latin typeface="Courier New" panose="02070309020205020404" pitchFamily="49" charset="0"/>
                        </a:rPr>
                        <a:t>mov</a:t>
                      </a:r>
                      <a:r>
                        <a:rPr lang="en-US" sz="1600" dirty="0" smtClean="0">
                          <a:solidFill>
                            <a:srgbClr val="000000"/>
                          </a:solidFill>
                          <a:effectLst/>
                          <a:latin typeface="Courier New" panose="02070309020205020404" pitchFamily="49" charset="0"/>
                        </a:rPr>
                        <a:t> </a:t>
                      </a:r>
                      <a:r>
                        <a:rPr lang="en-US" sz="1600" b="1" dirty="0" smtClean="0">
                          <a:solidFill>
                            <a:srgbClr val="8080FF"/>
                          </a:solidFill>
                          <a:effectLst/>
                          <a:latin typeface="Courier New" panose="02070309020205020404" pitchFamily="49" charset="0"/>
                        </a:rPr>
                        <a:t>al</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smtClean="0">
                          <a:solidFill>
                            <a:srgbClr val="FF8000"/>
                          </a:solidFill>
                          <a:effectLst/>
                          <a:latin typeface="Courier New" panose="02070309020205020404" pitchFamily="49" charset="0"/>
                        </a:rPr>
                        <a:t>25</a:t>
                      </a:r>
                      <a:r>
                        <a:rPr lang="en-US" sz="1600" dirty="0" smtClean="0">
                          <a:solidFill>
                            <a:srgbClr val="000000"/>
                          </a:solidFill>
                          <a:effectLst/>
                          <a:latin typeface="Courier New" panose="02070309020205020404" pitchFamily="49" charset="0"/>
                        </a:rPr>
                        <a:t> </a:t>
                      </a:r>
                      <a:r>
                        <a:rPr lang="en-US" sz="1600" dirty="0" smtClean="0">
                          <a:solidFill>
                            <a:srgbClr val="008000"/>
                          </a:solidFill>
                          <a:effectLst/>
                          <a:latin typeface="Courier New" panose="02070309020205020404" pitchFamily="49" charset="0"/>
                        </a:rPr>
                        <a:t>; set al to 25.</a:t>
                      </a:r>
                      <a:r>
                        <a:rPr lang="en-US" sz="1600" dirty="0" smtClean="0">
                          <a:solidFill>
                            <a:srgbClr val="000000"/>
                          </a:solidFill>
                          <a:effectLst/>
                          <a:latin typeface="Courier New" panose="02070309020205020404" pitchFamily="49" charset="0"/>
                        </a:rPr>
                        <a:t> </a:t>
                      </a:r>
                    </a:p>
                    <a:p>
                      <a:r>
                        <a:rPr lang="en-US" sz="1600" b="1" dirty="0" smtClean="0">
                          <a:solidFill>
                            <a:srgbClr val="0000FF"/>
                          </a:solidFill>
                          <a:effectLst/>
                          <a:latin typeface="Courier New" panose="02070309020205020404" pitchFamily="49" charset="0"/>
                        </a:rPr>
                        <a:t>     </a:t>
                      </a:r>
                      <a:r>
                        <a:rPr lang="en-US" sz="1600" b="1" dirty="0" err="1" smtClean="0">
                          <a:solidFill>
                            <a:srgbClr val="0000FF"/>
                          </a:solidFill>
                          <a:effectLst/>
                          <a:latin typeface="Courier New" panose="02070309020205020404" pitchFamily="49" charset="0"/>
                        </a:rPr>
                        <a:t>mov</a:t>
                      </a:r>
                      <a:r>
                        <a:rPr lang="en-US" sz="1600" dirty="0" smtClean="0">
                          <a:solidFill>
                            <a:srgbClr val="000000"/>
                          </a:solidFill>
                          <a:effectLst/>
                          <a:latin typeface="Courier New" panose="02070309020205020404" pitchFamily="49" charset="0"/>
                        </a:rPr>
                        <a:t> </a:t>
                      </a:r>
                      <a:r>
                        <a:rPr lang="en-US" sz="1600" b="1" dirty="0" err="1" smtClean="0">
                          <a:solidFill>
                            <a:srgbClr val="8080FF"/>
                          </a:solidFill>
                          <a:effectLst/>
                          <a:latin typeface="Courier New" panose="02070309020205020404" pitchFamily="49" charset="0"/>
                        </a:rPr>
                        <a:t>bl</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smtClean="0">
                          <a:solidFill>
                            <a:srgbClr val="FF8000"/>
                          </a:solidFill>
                          <a:effectLst/>
                          <a:latin typeface="Courier New" panose="02070309020205020404" pitchFamily="49" charset="0"/>
                        </a:rPr>
                        <a:t>10</a:t>
                      </a:r>
                      <a:r>
                        <a:rPr lang="en-US" sz="1600" dirty="0" smtClean="0">
                          <a:solidFill>
                            <a:srgbClr val="000000"/>
                          </a:solidFill>
                          <a:effectLst/>
                          <a:latin typeface="Courier New" panose="02070309020205020404" pitchFamily="49" charset="0"/>
                        </a:rPr>
                        <a:t> </a:t>
                      </a:r>
                      <a:r>
                        <a:rPr lang="en-US" sz="1600" dirty="0" smtClean="0">
                          <a:solidFill>
                            <a:srgbClr val="008000"/>
                          </a:solidFill>
                          <a:effectLst/>
                          <a:latin typeface="Courier New" panose="02070309020205020404" pitchFamily="49" charset="0"/>
                        </a:rPr>
                        <a:t>; set </a:t>
                      </a:r>
                      <a:r>
                        <a:rPr lang="en-US" sz="1600" dirty="0" err="1" smtClean="0">
                          <a:solidFill>
                            <a:srgbClr val="008000"/>
                          </a:solidFill>
                          <a:effectLst/>
                          <a:latin typeface="Courier New" panose="02070309020205020404" pitchFamily="49" charset="0"/>
                        </a:rPr>
                        <a:t>bl</a:t>
                      </a:r>
                      <a:r>
                        <a:rPr lang="en-US" sz="1600" dirty="0" smtClean="0">
                          <a:solidFill>
                            <a:srgbClr val="008000"/>
                          </a:solidFill>
                          <a:effectLst/>
                          <a:latin typeface="Courier New" panose="02070309020205020404" pitchFamily="49" charset="0"/>
                        </a:rPr>
                        <a:t> to 10.</a:t>
                      </a:r>
                      <a:r>
                        <a:rPr lang="en-US" sz="1600" dirty="0" smtClean="0">
                          <a:solidFill>
                            <a:srgbClr val="000000"/>
                          </a:solidFill>
                          <a:effectLst/>
                          <a:latin typeface="Courier New" panose="02070309020205020404" pitchFamily="49" charset="0"/>
                        </a:rPr>
                        <a:t> </a:t>
                      </a:r>
                    </a:p>
                    <a:p>
                      <a:r>
                        <a:rPr lang="en-US" sz="1600" b="1" dirty="0" smtClean="0">
                          <a:solidFill>
                            <a:srgbClr val="0000FF"/>
                          </a:solidFill>
                          <a:effectLst/>
                          <a:latin typeface="Courier New" panose="02070309020205020404" pitchFamily="49" charset="0"/>
                        </a:rPr>
                        <a:t>     </a:t>
                      </a:r>
                      <a:r>
                        <a:rPr lang="en-US" sz="1600" b="1" dirty="0" err="1" smtClean="0">
                          <a:solidFill>
                            <a:srgbClr val="0000FF"/>
                          </a:solidFill>
                          <a:effectLst/>
                          <a:latin typeface="Courier New" panose="02070309020205020404" pitchFamily="49" charset="0"/>
                        </a:rPr>
                        <a:t>cmp</a:t>
                      </a:r>
                      <a:r>
                        <a:rPr lang="en-US" sz="1600" dirty="0" smtClean="0">
                          <a:solidFill>
                            <a:srgbClr val="000000"/>
                          </a:solidFill>
                          <a:effectLst/>
                          <a:latin typeface="Courier New" panose="02070309020205020404" pitchFamily="49" charset="0"/>
                        </a:rPr>
                        <a:t> </a:t>
                      </a:r>
                      <a:r>
                        <a:rPr lang="en-US" sz="1600" b="1" dirty="0" smtClean="0">
                          <a:solidFill>
                            <a:srgbClr val="8080FF"/>
                          </a:solidFill>
                          <a:effectLst/>
                          <a:latin typeface="Courier New" panose="02070309020205020404" pitchFamily="49" charset="0"/>
                        </a:rPr>
                        <a:t>al</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b="1" dirty="0" err="1" smtClean="0">
                          <a:solidFill>
                            <a:srgbClr val="8080FF"/>
                          </a:solidFill>
                          <a:effectLst/>
                          <a:latin typeface="Courier New" panose="02070309020205020404" pitchFamily="49" charset="0"/>
                        </a:rPr>
                        <a:t>bl</a:t>
                      </a:r>
                      <a:r>
                        <a:rPr lang="en-US" sz="1600" dirty="0" smtClean="0">
                          <a:solidFill>
                            <a:srgbClr val="000000"/>
                          </a:solidFill>
                          <a:effectLst/>
                          <a:latin typeface="Courier New" panose="02070309020205020404" pitchFamily="49" charset="0"/>
                        </a:rPr>
                        <a:t> </a:t>
                      </a:r>
                      <a:r>
                        <a:rPr lang="en-US" sz="1600" dirty="0" smtClean="0">
                          <a:solidFill>
                            <a:srgbClr val="008000"/>
                          </a:solidFill>
                          <a:effectLst/>
                          <a:latin typeface="Courier New" panose="02070309020205020404" pitchFamily="49" charset="0"/>
                        </a:rPr>
                        <a:t>; compare al - bl.</a:t>
                      </a:r>
                      <a:r>
                        <a:rPr lang="en-US" sz="1600" dirty="0" smtClean="0">
                          <a:solidFill>
                            <a:srgbClr val="000000"/>
                          </a:solidFill>
                          <a:effectLst/>
                          <a:latin typeface="Courier New" panose="02070309020205020404" pitchFamily="49" charset="0"/>
                        </a:rPr>
                        <a:t> </a:t>
                      </a:r>
                    </a:p>
                    <a:p>
                      <a:r>
                        <a:rPr lang="en-US" sz="1600" b="1" dirty="0" smtClean="0">
                          <a:solidFill>
                            <a:srgbClr val="0000FF"/>
                          </a:solidFill>
                          <a:effectLst/>
                          <a:latin typeface="Courier New" panose="02070309020205020404" pitchFamily="49" charset="0"/>
                        </a:rPr>
                        <a:t>     je</a:t>
                      </a:r>
                      <a:r>
                        <a:rPr lang="en-US" sz="1600" dirty="0" smtClean="0">
                          <a:solidFill>
                            <a:srgbClr val="000000"/>
                          </a:solidFill>
                          <a:effectLst/>
                          <a:latin typeface="Courier New" panose="02070309020205020404" pitchFamily="49" charset="0"/>
                        </a:rPr>
                        <a:t> equal </a:t>
                      </a:r>
                      <a:r>
                        <a:rPr lang="en-US" sz="1600" dirty="0" smtClean="0">
                          <a:solidFill>
                            <a:srgbClr val="008000"/>
                          </a:solidFill>
                          <a:effectLst/>
                          <a:latin typeface="Courier New" panose="02070309020205020404" pitchFamily="49" charset="0"/>
                        </a:rPr>
                        <a:t>; jump if al = </a:t>
                      </a:r>
                      <a:r>
                        <a:rPr lang="en-US" sz="1600" dirty="0" err="1" smtClean="0">
                          <a:solidFill>
                            <a:srgbClr val="008000"/>
                          </a:solidFill>
                          <a:effectLst/>
                          <a:latin typeface="Courier New" panose="02070309020205020404" pitchFamily="49" charset="0"/>
                        </a:rPr>
                        <a:t>bl</a:t>
                      </a:r>
                      <a:r>
                        <a:rPr lang="en-US" sz="1600" dirty="0" smtClean="0">
                          <a:solidFill>
                            <a:srgbClr val="008000"/>
                          </a:solidFill>
                          <a:effectLst/>
                          <a:latin typeface="Courier New" panose="02070309020205020404" pitchFamily="49" charset="0"/>
                        </a:rPr>
                        <a:t> (</a:t>
                      </a:r>
                      <a:r>
                        <a:rPr lang="en-US" sz="1600" dirty="0" err="1" smtClean="0">
                          <a:solidFill>
                            <a:srgbClr val="008000"/>
                          </a:solidFill>
                          <a:effectLst/>
                          <a:latin typeface="Courier New" panose="02070309020205020404" pitchFamily="49" charset="0"/>
                        </a:rPr>
                        <a:t>zf</a:t>
                      </a:r>
                      <a:r>
                        <a:rPr lang="en-US" sz="1600" dirty="0" smtClean="0">
                          <a:solidFill>
                            <a:srgbClr val="008000"/>
                          </a:solidFill>
                          <a:effectLst/>
                          <a:latin typeface="Courier New" panose="02070309020205020404" pitchFamily="49" charset="0"/>
                        </a:rPr>
                        <a:t> = 1).</a:t>
                      </a:r>
                      <a:r>
                        <a:rPr lang="en-US" sz="1600" dirty="0" smtClean="0">
                          <a:solidFill>
                            <a:srgbClr val="000000"/>
                          </a:solidFill>
                          <a:effectLst/>
                          <a:latin typeface="Courier New" panose="02070309020205020404" pitchFamily="49" charset="0"/>
                        </a:rPr>
                        <a:t> </a:t>
                      </a:r>
                    </a:p>
                    <a:p>
                      <a:r>
                        <a:rPr lang="en-US" sz="1600" smtClean="0">
                          <a:solidFill>
                            <a:srgbClr val="000000"/>
                          </a:solidFill>
                          <a:effectLst/>
                          <a:latin typeface="Courier New" panose="02070309020205020404" pitchFamily="49" charset="0"/>
                        </a:rPr>
                        <a:t>     print </a:t>
                      </a:r>
                      <a:r>
                        <a:rPr lang="en-US" sz="1600" smtClean="0">
                          <a:solidFill>
                            <a:srgbClr val="808000"/>
                          </a:solidFill>
                          <a:effectLst/>
                          <a:latin typeface="Courier New" panose="02070309020205020404" pitchFamily="49" charset="0"/>
                        </a:rPr>
                        <a:t>'not equal'</a:t>
                      </a:r>
                      <a:r>
                        <a:rPr lang="en-US" sz="1600" smtClean="0">
                          <a:solidFill>
                            <a:srgbClr val="000000"/>
                          </a:solidFill>
                          <a:effectLst/>
                          <a:latin typeface="Courier New" panose="02070309020205020404" pitchFamily="49" charset="0"/>
                        </a:rPr>
                        <a:t> </a:t>
                      </a:r>
                      <a:r>
                        <a:rPr lang="en-US" sz="1600" dirty="0" smtClean="0">
                          <a:solidFill>
                            <a:srgbClr val="008000"/>
                          </a:solidFill>
                          <a:effectLst/>
                          <a:latin typeface="Courier New" panose="02070309020205020404" pitchFamily="49" charset="0"/>
                        </a:rPr>
                        <a:t>; if it gets here, then al &lt;&gt; </a:t>
                      </a:r>
                      <a:r>
                        <a:rPr lang="en-US" sz="1600" dirty="0" err="1" smtClean="0">
                          <a:solidFill>
                            <a:srgbClr val="008000"/>
                          </a:solidFill>
                          <a:effectLst/>
                          <a:latin typeface="Courier New" panose="02070309020205020404" pitchFamily="49" charset="0"/>
                        </a:rPr>
                        <a:t>bl</a:t>
                      </a:r>
                      <a:r>
                        <a:rPr lang="en-US" sz="1600" dirty="0" smtClean="0">
                          <a:solidFill>
                            <a:srgbClr val="00800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p>
                    <a:p>
                      <a:r>
                        <a:rPr lang="en-US" sz="1600" b="1" dirty="0" smtClean="0">
                          <a:solidFill>
                            <a:srgbClr val="0000FF"/>
                          </a:solidFill>
                          <a:effectLst/>
                          <a:latin typeface="Courier New" panose="02070309020205020404" pitchFamily="49" charset="0"/>
                        </a:rPr>
                        <a:t>     </a:t>
                      </a:r>
                      <a:r>
                        <a:rPr lang="en-US" sz="1600" b="1" dirty="0" err="1" smtClean="0">
                          <a:solidFill>
                            <a:srgbClr val="0000FF"/>
                          </a:solidFill>
                          <a:effectLst/>
                          <a:latin typeface="Courier New" panose="02070309020205020404" pitchFamily="49" charset="0"/>
                        </a:rPr>
                        <a:t>jmp</a:t>
                      </a:r>
                      <a:r>
                        <a:rPr lang="en-US" sz="1600" dirty="0" smtClean="0">
                          <a:solidFill>
                            <a:srgbClr val="000000"/>
                          </a:solidFill>
                          <a:effectLst/>
                          <a:latin typeface="Courier New" panose="02070309020205020404" pitchFamily="49" charset="0"/>
                        </a:rPr>
                        <a:t> stop </a:t>
                      </a:r>
                      <a:r>
                        <a:rPr lang="en-US" sz="1600" dirty="0" smtClean="0">
                          <a:solidFill>
                            <a:srgbClr val="008000"/>
                          </a:solidFill>
                          <a:effectLst/>
                          <a:latin typeface="Courier New" panose="02070309020205020404" pitchFamily="49" charset="0"/>
                        </a:rPr>
                        <a:t>; so print 'n', and jump to stop.</a:t>
                      </a:r>
                      <a:r>
                        <a:rPr lang="en-US" sz="1600" dirty="0" smtClean="0">
                          <a:solidFill>
                            <a:srgbClr val="000000"/>
                          </a:solidFill>
                          <a:effectLst/>
                          <a:latin typeface="Courier New" panose="02070309020205020404" pitchFamily="49" charset="0"/>
                        </a:rPr>
                        <a:t> </a:t>
                      </a:r>
                    </a:p>
                    <a:p>
                      <a:r>
                        <a:rPr lang="en-US" sz="1600" dirty="0" smtClean="0">
                          <a:solidFill>
                            <a:srgbClr val="000000"/>
                          </a:solidFill>
                          <a:effectLst/>
                          <a:latin typeface="Courier New" panose="02070309020205020404" pitchFamily="49" charset="0"/>
                        </a:rPr>
                        <a:t>equal</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smtClean="0">
                          <a:solidFill>
                            <a:srgbClr val="008000"/>
                          </a:solidFill>
                          <a:effectLst/>
                          <a:latin typeface="Courier New" panose="02070309020205020404" pitchFamily="49" charset="0"/>
                        </a:rPr>
                        <a:t>; if gets here,</a:t>
                      </a:r>
                      <a:r>
                        <a:rPr lang="en-US" sz="1600" dirty="0" smtClean="0">
                          <a:solidFill>
                            <a:srgbClr val="000000"/>
                          </a:solidFill>
                          <a:effectLst/>
                          <a:latin typeface="Courier New" panose="02070309020205020404" pitchFamily="49" charset="0"/>
                        </a:rPr>
                        <a:t> </a:t>
                      </a:r>
                    </a:p>
                    <a:p>
                      <a:r>
                        <a:rPr lang="en-US" sz="1600" smtClean="0">
                          <a:solidFill>
                            <a:srgbClr val="000000"/>
                          </a:solidFill>
                          <a:effectLst/>
                          <a:latin typeface="Courier New" panose="02070309020205020404" pitchFamily="49" charset="0"/>
                        </a:rPr>
                        <a:t>     print </a:t>
                      </a:r>
                      <a:r>
                        <a:rPr lang="en-US" sz="1600" smtClean="0">
                          <a:solidFill>
                            <a:srgbClr val="808000"/>
                          </a:solidFill>
                          <a:effectLst/>
                          <a:latin typeface="Courier New" panose="02070309020205020404" pitchFamily="49" charset="0"/>
                        </a:rPr>
                        <a:t>'equal'</a:t>
                      </a:r>
                      <a:r>
                        <a:rPr lang="en-US" sz="1600" smtClean="0">
                          <a:solidFill>
                            <a:srgbClr val="000000"/>
                          </a:solidFill>
                          <a:effectLst/>
                          <a:latin typeface="Courier New" panose="02070309020205020404" pitchFamily="49" charset="0"/>
                        </a:rPr>
                        <a:t> </a:t>
                      </a:r>
                      <a:r>
                        <a:rPr lang="en-US" sz="1600" dirty="0" smtClean="0">
                          <a:solidFill>
                            <a:srgbClr val="008000"/>
                          </a:solidFill>
                          <a:effectLst/>
                          <a:latin typeface="Courier New" panose="02070309020205020404" pitchFamily="49" charset="0"/>
                        </a:rPr>
                        <a:t>; then al = </a:t>
                      </a:r>
                      <a:r>
                        <a:rPr lang="en-US" sz="1600" dirty="0" err="1" smtClean="0">
                          <a:solidFill>
                            <a:srgbClr val="008000"/>
                          </a:solidFill>
                          <a:effectLst/>
                          <a:latin typeface="Courier New" panose="02070309020205020404" pitchFamily="49" charset="0"/>
                        </a:rPr>
                        <a:t>bl</a:t>
                      </a:r>
                      <a:r>
                        <a:rPr lang="en-US" sz="1600" dirty="0" smtClean="0">
                          <a:solidFill>
                            <a:srgbClr val="008000"/>
                          </a:solidFill>
                          <a:effectLst/>
                          <a:latin typeface="Courier New" panose="02070309020205020404" pitchFamily="49" charset="0"/>
                        </a:rPr>
                        <a:t>, so print 'y'.</a:t>
                      </a:r>
                      <a:r>
                        <a:rPr lang="en-US" sz="1600" dirty="0" smtClean="0">
                          <a:solidFill>
                            <a:srgbClr val="000000"/>
                          </a:solidFill>
                          <a:effectLst/>
                          <a:latin typeface="Courier New" panose="02070309020205020404" pitchFamily="49" charset="0"/>
                        </a:rPr>
                        <a:t> </a:t>
                      </a:r>
                    </a:p>
                    <a:p>
                      <a:endParaRPr lang="en-US" sz="1600" dirty="0" smtClean="0">
                        <a:solidFill>
                          <a:srgbClr val="000000"/>
                        </a:solidFill>
                        <a:effectLst/>
                        <a:latin typeface="Courier New" panose="02070309020205020404" pitchFamily="49" charset="0"/>
                      </a:endParaRPr>
                    </a:p>
                    <a:p>
                      <a:r>
                        <a:rPr lang="en-US" sz="1600" dirty="0" smtClean="0">
                          <a:solidFill>
                            <a:srgbClr val="000000"/>
                          </a:solidFill>
                          <a:effectLst/>
                          <a:latin typeface="Courier New" panose="02070309020205020404" pitchFamily="49" charset="0"/>
                        </a:rPr>
                        <a:t>stop</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p>
                    <a:p>
                      <a:r>
                        <a:rPr lang="en-US" sz="1600" b="1" dirty="0" smtClean="0">
                          <a:solidFill>
                            <a:srgbClr val="0000FF"/>
                          </a:solidFill>
                          <a:effectLst/>
                          <a:latin typeface="Courier New" panose="02070309020205020404" pitchFamily="49" charset="0"/>
                        </a:rPr>
                        <a:t>ret</a:t>
                      </a:r>
                      <a:r>
                        <a:rPr lang="en-US" sz="1600" dirty="0" smtClean="0">
                          <a:solidFill>
                            <a:srgbClr val="000000"/>
                          </a:solidFill>
                          <a:effectLst/>
                          <a:latin typeface="Courier New" panose="02070309020205020404" pitchFamily="49" charset="0"/>
                        </a:rPr>
                        <a:t> </a:t>
                      </a:r>
                      <a:r>
                        <a:rPr lang="en-US" sz="1600" dirty="0" smtClean="0">
                          <a:solidFill>
                            <a:srgbClr val="008000"/>
                          </a:solidFill>
                          <a:effectLst/>
                          <a:latin typeface="Courier New" panose="02070309020205020404" pitchFamily="49" charset="0"/>
                        </a:rPr>
                        <a:t>; gets here no matter what.</a:t>
                      </a:r>
                      <a:endParaRPr lang="en-US"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40137"/>
                  </a:ext>
                </a:extLst>
              </a:tr>
            </a:tbl>
          </a:graphicData>
        </a:graphic>
      </p:graphicFrame>
    </p:spTree>
    <p:extLst>
      <p:ext uri="{BB962C8B-B14F-4D97-AF65-F5344CB8AC3E}">
        <p14:creationId xmlns:p14="http://schemas.microsoft.com/office/powerpoint/2010/main" val="730335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a:xfrm>
            <a:off x="472605" y="1600200"/>
            <a:ext cx="7817942" cy="4144963"/>
          </a:xfrm>
        </p:spPr>
        <p:txBody>
          <a:bodyPr/>
          <a:lstStyle/>
          <a:p>
            <a:r>
              <a:rPr lang="en-US" dirty="0"/>
              <a:t>loops are basically the same jumps, it is possible to code loops without using the loop instruction, by just using conditional jumps and compare, and this is just what loop does. all loop instructions use </a:t>
            </a:r>
            <a:r>
              <a:rPr lang="en-US" b="1" dirty="0"/>
              <a:t>CX </a:t>
            </a:r>
            <a:r>
              <a:rPr lang="en-US" dirty="0"/>
              <a:t>register to count steps</a:t>
            </a:r>
          </a:p>
        </p:txBody>
      </p:sp>
      <p:pic>
        <p:nvPicPr>
          <p:cNvPr id="4" name="Picture 3"/>
          <p:cNvPicPr>
            <a:picLocks noChangeAspect="1"/>
          </p:cNvPicPr>
          <p:nvPr/>
        </p:nvPicPr>
        <p:blipFill>
          <a:blip r:embed="rId2"/>
          <a:stretch>
            <a:fillRect/>
          </a:stretch>
        </p:blipFill>
        <p:spPr>
          <a:xfrm>
            <a:off x="1115616" y="2996952"/>
            <a:ext cx="6861175" cy="3709444"/>
          </a:xfrm>
          <a:prstGeom prst="rect">
            <a:avLst/>
          </a:prstGeom>
        </p:spPr>
      </p:pic>
    </p:spTree>
    <p:extLst>
      <p:ext uri="{BB962C8B-B14F-4D97-AF65-F5344CB8AC3E}">
        <p14:creationId xmlns:p14="http://schemas.microsoft.com/office/powerpoint/2010/main" val="875155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29073054"/>
              </p:ext>
            </p:extLst>
          </p:nvPr>
        </p:nvGraphicFramePr>
        <p:xfrm>
          <a:off x="683568" y="1412776"/>
          <a:ext cx="7272808" cy="5212080"/>
        </p:xfrm>
        <a:graphic>
          <a:graphicData uri="http://schemas.openxmlformats.org/drawingml/2006/table">
            <a:tbl>
              <a:tblPr/>
              <a:tblGrid>
                <a:gridCol w="7272808">
                  <a:extLst>
                    <a:ext uri="{9D8B030D-6E8A-4147-A177-3AD203B41FA5}">
                      <a16:colId xmlns:a16="http://schemas.microsoft.com/office/drawing/2014/main" val="2866939145"/>
                    </a:ext>
                  </a:extLst>
                </a:gridCol>
              </a:tblGrid>
              <a:tr h="2389688">
                <a:tc>
                  <a:txBody>
                    <a:bodyPr/>
                    <a:lstStyle/>
                    <a:p>
                      <a:r>
                        <a:rPr lang="en-US" sz="1200" dirty="0" smtClean="0">
                          <a:solidFill>
                            <a:srgbClr val="0080FF"/>
                          </a:solidFill>
                          <a:effectLst/>
                          <a:latin typeface="Courier New" panose="02070309020205020404" pitchFamily="49" charset="0"/>
                        </a:rPr>
                        <a:t>org</a:t>
                      </a:r>
                      <a:r>
                        <a:rPr lang="en-US" sz="1200" dirty="0" smtClean="0">
                          <a:solidFill>
                            <a:srgbClr val="000000"/>
                          </a:solidFill>
                          <a:effectLst/>
                          <a:latin typeface="Courier New" panose="02070309020205020404" pitchFamily="49" charset="0"/>
                        </a:rPr>
                        <a:t> </a:t>
                      </a:r>
                      <a:r>
                        <a:rPr lang="en-US" sz="1200" dirty="0" smtClean="0">
                          <a:solidFill>
                            <a:srgbClr val="FF8000"/>
                          </a:solidFill>
                          <a:effectLst/>
                          <a:latin typeface="Courier New" panose="02070309020205020404" pitchFamily="49" charset="0"/>
                        </a:rPr>
                        <a:t>100h</a:t>
                      </a:r>
                      <a:r>
                        <a:rPr lang="en-US" sz="1200" dirty="0" smtClean="0">
                          <a:solidFill>
                            <a:srgbClr val="000000"/>
                          </a:solidFill>
                          <a:effectLst/>
                          <a:latin typeface="Courier New" panose="02070309020205020404" pitchFamily="49" charset="0"/>
                        </a:rPr>
                        <a:t> </a:t>
                      </a:r>
                    </a:p>
                    <a:p>
                      <a:r>
                        <a:rPr lang="en-US" sz="1200" b="1" dirty="0" err="1" smtClean="0">
                          <a:solidFill>
                            <a:srgbClr val="0000FF"/>
                          </a:solidFill>
                          <a:effectLst/>
                          <a:latin typeface="Courier New" panose="02070309020205020404" pitchFamily="49" charset="0"/>
                        </a:rPr>
                        <a:t>mov</a:t>
                      </a:r>
                      <a:r>
                        <a:rPr lang="en-US" sz="1200" dirty="0" smtClean="0">
                          <a:solidFill>
                            <a:srgbClr val="000000"/>
                          </a:solidFill>
                          <a:effectLst/>
                          <a:latin typeface="Courier New" panose="02070309020205020404" pitchFamily="49" charset="0"/>
                        </a:rPr>
                        <a:t> </a:t>
                      </a:r>
                      <a:r>
                        <a:rPr lang="en-US" sz="1200" b="1" dirty="0" err="1" smtClean="0">
                          <a:solidFill>
                            <a:srgbClr val="8080FF"/>
                          </a:solidFill>
                          <a:effectLst/>
                          <a:latin typeface="Courier New" panose="02070309020205020404" pitchFamily="49" charset="0"/>
                        </a:rPr>
                        <a:t>bx</a:t>
                      </a:r>
                      <a:r>
                        <a:rPr lang="en-US" sz="1200" b="1" dirty="0" smtClean="0">
                          <a:solidFill>
                            <a:srgbClr val="000080"/>
                          </a:solidFill>
                          <a:effectLst/>
                          <a:latin typeface="Courier New" panose="02070309020205020404" pitchFamily="49" charset="0"/>
                        </a:rPr>
                        <a:t>,</a:t>
                      </a:r>
                      <a:r>
                        <a:rPr lang="en-US" sz="1200" dirty="0" smtClean="0">
                          <a:solidFill>
                            <a:srgbClr val="000000"/>
                          </a:solidFill>
                          <a:effectLst/>
                          <a:latin typeface="Courier New" panose="02070309020205020404" pitchFamily="49" charset="0"/>
                        </a:rPr>
                        <a:t> </a:t>
                      </a:r>
                      <a:r>
                        <a:rPr lang="en-US" sz="1200" dirty="0" smtClean="0">
                          <a:solidFill>
                            <a:srgbClr val="FF8000"/>
                          </a:solidFill>
                          <a:effectLst/>
                          <a:latin typeface="Courier New" panose="02070309020205020404" pitchFamily="49" charset="0"/>
                        </a:rPr>
                        <a:t>0</a:t>
                      </a:r>
                      <a:r>
                        <a:rPr lang="en-US" sz="1200" dirty="0" smtClean="0">
                          <a:solidFill>
                            <a:srgbClr val="000000"/>
                          </a:solidFill>
                          <a:effectLst/>
                          <a:latin typeface="Courier New" panose="02070309020205020404" pitchFamily="49" charset="0"/>
                        </a:rPr>
                        <a:t> </a:t>
                      </a:r>
                      <a:r>
                        <a:rPr lang="en-US" sz="1200" dirty="0" smtClean="0">
                          <a:solidFill>
                            <a:srgbClr val="008000"/>
                          </a:solidFill>
                          <a:effectLst/>
                          <a:latin typeface="Courier New" panose="02070309020205020404" pitchFamily="49" charset="0"/>
                        </a:rPr>
                        <a:t>; total step counter.</a:t>
                      </a:r>
                      <a:r>
                        <a:rPr lang="en-US" sz="1200" dirty="0" smtClean="0">
                          <a:solidFill>
                            <a:srgbClr val="000000"/>
                          </a:solidFill>
                          <a:effectLst/>
                          <a:latin typeface="Courier New" panose="02070309020205020404" pitchFamily="49" charset="0"/>
                        </a:rPr>
                        <a:t> </a:t>
                      </a:r>
                    </a:p>
                    <a:p>
                      <a:r>
                        <a:rPr lang="en-US" sz="1200" b="1" dirty="0" err="1" smtClean="0">
                          <a:solidFill>
                            <a:srgbClr val="0000FF"/>
                          </a:solidFill>
                          <a:effectLst/>
                          <a:latin typeface="Courier New" panose="02070309020205020404" pitchFamily="49" charset="0"/>
                        </a:rPr>
                        <a:t>mov</a:t>
                      </a:r>
                      <a:r>
                        <a:rPr lang="en-US" sz="1200" dirty="0" smtClean="0">
                          <a:solidFill>
                            <a:srgbClr val="000000"/>
                          </a:solidFill>
                          <a:effectLst/>
                          <a:latin typeface="Courier New" panose="02070309020205020404" pitchFamily="49" charset="0"/>
                        </a:rPr>
                        <a:t> </a:t>
                      </a:r>
                      <a:r>
                        <a:rPr lang="en-US" sz="1200" b="1" dirty="0" smtClean="0">
                          <a:solidFill>
                            <a:srgbClr val="8080FF"/>
                          </a:solidFill>
                          <a:effectLst/>
                          <a:latin typeface="Courier New" panose="02070309020205020404" pitchFamily="49" charset="0"/>
                        </a:rPr>
                        <a:t>cx</a:t>
                      </a:r>
                      <a:r>
                        <a:rPr lang="en-US" sz="1200" b="1" dirty="0" smtClean="0">
                          <a:solidFill>
                            <a:srgbClr val="000080"/>
                          </a:solidFill>
                          <a:effectLst/>
                          <a:latin typeface="Courier New" panose="02070309020205020404" pitchFamily="49" charset="0"/>
                        </a:rPr>
                        <a:t>,</a:t>
                      </a:r>
                      <a:r>
                        <a:rPr lang="en-US" sz="1200" dirty="0" smtClean="0">
                          <a:solidFill>
                            <a:srgbClr val="000000"/>
                          </a:solidFill>
                          <a:effectLst/>
                          <a:latin typeface="Courier New" panose="02070309020205020404" pitchFamily="49" charset="0"/>
                        </a:rPr>
                        <a:t> </a:t>
                      </a:r>
                      <a:r>
                        <a:rPr lang="en-US" sz="1200" dirty="0" smtClean="0">
                          <a:solidFill>
                            <a:srgbClr val="FF8000"/>
                          </a:solidFill>
                          <a:effectLst/>
                          <a:latin typeface="Courier New" panose="02070309020205020404" pitchFamily="49" charset="0"/>
                        </a:rPr>
                        <a:t>5</a:t>
                      </a:r>
                      <a:r>
                        <a:rPr lang="en-US" sz="1200" dirty="0" smtClean="0">
                          <a:solidFill>
                            <a:srgbClr val="000000"/>
                          </a:solidFill>
                          <a:effectLst/>
                          <a:latin typeface="Courier New" panose="02070309020205020404" pitchFamily="49" charset="0"/>
                        </a:rPr>
                        <a:t> </a:t>
                      </a:r>
                    </a:p>
                    <a:p>
                      <a:r>
                        <a:rPr lang="en-US" sz="1200" dirty="0" smtClean="0">
                          <a:solidFill>
                            <a:srgbClr val="000000"/>
                          </a:solidFill>
                          <a:effectLst/>
                          <a:latin typeface="Courier New" panose="02070309020205020404" pitchFamily="49" charset="0"/>
                        </a:rPr>
                        <a:t>k1</a:t>
                      </a:r>
                      <a:r>
                        <a:rPr lang="en-US" sz="1200" b="1" dirty="0" smtClean="0">
                          <a:solidFill>
                            <a:srgbClr val="000080"/>
                          </a:solidFill>
                          <a:effectLst/>
                          <a:latin typeface="Courier New" panose="02070309020205020404" pitchFamily="49" charset="0"/>
                        </a:rPr>
                        <a:t>:</a:t>
                      </a:r>
                      <a:r>
                        <a:rPr lang="en-US" sz="1200" dirty="0" smtClean="0">
                          <a:solidFill>
                            <a:srgbClr val="000000"/>
                          </a:solidFill>
                          <a:effectLst/>
                          <a:latin typeface="Courier New" panose="02070309020205020404" pitchFamily="49" charset="0"/>
                        </a:rPr>
                        <a:t> </a:t>
                      </a:r>
                    </a:p>
                    <a:p>
                      <a:r>
                        <a:rPr lang="en-US" sz="1200" b="1" dirty="0" smtClean="0">
                          <a:solidFill>
                            <a:srgbClr val="0000FF"/>
                          </a:solidFill>
                          <a:effectLst/>
                          <a:latin typeface="Courier New" panose="02070309020205020404" pitchFamily="49" charset="0"/>
                        </a:rPr>
                        <a:t>    add</a:t>
                      </a:r>
                      <a:r>
                        <a:rPr lang="en-US" sz="1200" dirty="0" smtClean="0">
                          <a:solidFill>
                            <a:srgbClr val="000000"/>
                          </a:solidFill>
                          <a:effectLst/>
                          <a:latin typeface="Courier New" panose="02070309020205020404" pitchFamily="49" charset="0"/>
                        </a:rPr>
                        <a:t> </a:t>
                      </a:r>
                      <a:r>
                        <a:rPr lang="en-US" sz="1200" b="1" dirty="0" err="1" smtClean="0">
                          <a:solidFill>
                            <a:srgbClr val="8080FF"/>
                          </a:solidFill>
                          <a:effectLst/>
                          <a:latin typeface="Courier New" panose="02070309020205020404" pitchFamily="49" charset="0"/>
                        </a:rPr>
                        <a:t>bx</a:t>
                      </a:r>
                      <a:r>
                        <a:rPr lang="en-US" sz="1200" b="1" dirty="0" smtClean="0">
                          <a:solidFill>
                            <a:srgbClr val="000080"/>
                          </a:solidFill>
                          <a:effectLst/>
                          <a:latin typeface="Courier New" panose="02070309020205020404" pitchFamily="49" charset="0"/>
                        </a:rPr>
                        <a:t>,</a:t>
                      </a:r>
                      <a:r>
                        <a:rPr lang="en-US" sz="1200" dirty="0" smtClean="0">
                          <a:solidFill>
                            <a:srgbClr val="000000"/>
                          </a:solidFill>
                          <a:effectLst/>
                          <a:latin typeface="Courier New" panose="02070309020205020404" pitchFamily="49" charset="0"/>
                        </a:rPr>
                        <a:t> </a:t>
                      </a:r>
                      <a:r>
                        <a:rPr lang="en-US" sz="1200" dirty="0" smtClean="0">
                          <a:solidFill>
                            <a:srgbClr val="FF8000"/>
                          </a:solidFill>
                          <a:effectLst/>
                          <a:latin typeface="Courier New" panose="02070309020205020404" pitchFamily="49" charset="0"/>
                        </a:rPr>
                        <a:t>1</a:t>
                      </a:r>
                      <a:r>
                        <a:rPr lang="en-US" sz="1200" dirty="0" smtClean="0">
                          <a:solidFill>
                            <a:srgbClr val="000000"/>
                          </a:solidFill>
                          <a:effectLst/>
                          <a:latin typeface="Courier New" panose="02070309020205020404" pitchFamily="49" charset="0"/>
                        </a:rPr>
                        <a:t> </a:t>
                      </a:r>
                    </a:p>
                    <a:p>
                      <a:r>
                        <a:rPr lang="en-US" sz="1200" b="1" dirty="0" smtClean="0">
                          <a:solidFill>
                            <a:srgbClr val="0000FF"/>
                          </a:solidFill>
                          <a:effectLst/>
                          <a:latin typeface="Courier New" panose="02070309020205020404" pitchFamily="49" charset="0"/>
                        </a:rPr>
                        <a:t>    </a:t>
                      </a:r>
                      <a:r>
                        <a:rPr lang="en-US" sz="1200" b="1" dirty="0" err="1" smtClean="0">
                          <a:solidFill>
                            <a:srgbClr val="0000FF"/>
                          </a:solidFill>
                          <a:effectLst/>
                          <a:latin typeface="Courier New" panose="02070309020205020404" pitchFamily="49" charset="0"/>
                        </a:rPr>
                        <a:t>mov</a:t>
                      </a:r>
                      <a:r>
                        <a:rPr lang="en-US" sz="1200" dirty="0" smtClean="0">
                          <a:solidFill>
                            <a:srgbClr val="000000"/>
                          </a:solidFill>
                          <a:effectLst/>
                          <a:latin typeface="Courier New" panose="02070309020205020404" pitchFamily="49" charset="0"/>
                        </a:rPr>
                        <a:t> </a:t>
                      </a:r>
                      <a:r>
                        <a:rPr lang="en-US" sz="1200" b="1" dirty="0" smtClean="0">
                          <a:solidFill>
                            <a:srgbClr val="8080FF"/>
                          </a:solidFill>
                          <a:effectLst/>
                          <a:latin typeface="Courier New" panose="02070309020205020404" pitchFamily="49" charset="0"/>
                        </a:rPr>
                        <a:t>al</a:t>
                      </a:r>
                      <a:r>
                        <a:rPr lang="en-US" sz="1200" b="1" dirty="0" smtClean="0">
                          <a:solidFill>
                            <a:srgbClr val="000080"/>
                          </a:solidFill>
                          <a:effectLst/>
                          <a:latin typeface="Courier New" panose="02070309020205020404" pitchFamily="49" charset="0"/>
                        </a:rPr>
                        <a:t>,</a:t>
                      </a:r>
                      <a:r>
                        <a:rPr lang="en-US" sz="1200" dirty="0" smtClean="0">
                          <a:solidFill>
                            <a:srgbClr val="000000"/>
                          </a:solidFill>
                          <a:effectLst/>
                          <a:latin typeface="Courier New" panose="02070309020205020404" pitchFamily="49" charset="0"/>
                        </a:rPr>
                        <a:t> </a:t>
                      </a:r>
                      <a:r>
                        <a:rPr lang="en-US" sz="1200" dirty="0" smtClean="0">
                          <a:solidFill>
                            <a:srgbClr val="808000"/>
                          </a:solidFill>
                          <a:effectLst/>
                          <a:latin typeface="Courier New" panose="02070309020205020404" pitchFamily="49" charset="0"/>
                        </a:rPr>
                        <a:t>'1'</a:t>
                      </a:r>
                      <a:r>
                        <a:rPr lang="en-US" sz="1200" dirty="0" smtClean="0">
                          <a:solidFill>
                            <a:srgbClr val="000000"/>
                          </a:solidFill>
                          <a:effectLst/>
                          <a:latin typeface="Courier New" panose="02070309020205020404" pitchFamily="49" charset="0"/>
                        </a:rPr>
                        <a:t> </a:t>
                      </a:r>
                    </a:p>
                    <a:p>
                      <a:r>
                        <a:rPr lang="en-US" sz="1200" b="1" dirty="0" smtClean="0">
                          <a:solidFill>
                            <a:srgbClr val="0000FF"/>
                          </a:solidFill>
                          <a:effectLst/>
                          <a:latin typeface="Courier New" panose="02070309020205020404" pitchFamily="49" charset="0"/>
                        </a:rPr>
                        <a:t>    </a:t>
                      </a:r>
                      <a:r>
                        <a:rPr lang="en-US" sz="1200" b="1" dirty="0" err="1" smtClean="0">
                          <a:solidFill>
                            <a:srgbClr val="0000FF"/>
                          </a:solidFill>
                          <a:effectLst/>
                          <a:latin typeface="Courier New" panose="02070309020205020404" pitchFamily="49" charset="0"/>
                        </a:rPr>
                        <a:t>mov</a:t>
                      </a:r>
                      <a:r>
                        <a:rPr lang="en-US" sz="1200" dirty="0" smtClean="0">
                          <a:solidFill>
                            <a:srgbClr val="000000"/>
                          </a:solidFill>
                          <a:effectLst/>
                          <a:latin typeface="Courier New" panose="02070309020205020404" pitchFamily="49" charset="0"/>
                        </a:rPr>
                        <a:t> </a:t>
                      </a:r>
                      <a:r>
                        <a:rPr lang="en-US" sz="1200" b="1" dirty="0" smtClean="0">
                          <a:solidFill>
                            <a:srgbClr val="8080FF"/>
                          </a:solidFill>
                          <a:effectLst/>
                          <a:latin typeface="Courier New" panose="02070309020205020404" pitchFamily="49" charset="0"/>
                        </a:rPr>
                        <a:t>ah</a:t>
                      </a:r>
                      <a:r>
                        <a:rPr lang="en-US" sz="1200" b="1" dirty="0" smtClean="0">
                          <a:solidFill>
                            <a:srgbClr val="000080"/>
                          </a:solidFill>
                          <a:effectLst/>
                          <a:latin typeface="Courier New" panose="02070309020205020404" pitchFamily="49" charset="0"/>
                        </a:rPr>
                        <a:t>,</a:t>
                      </a:r>
                      <a:r>
                        <a:rPr lang="en-US" sz="1200" dirty="0" smtClean="0">
                          <a:solidFill>
                            <a:srgbClr val="000000"/>
                          </a:solidFill>
                          <a:effectLst/>
                          <a:latin typeface="Courier New" panose="02070309020205020404" pitchFamily="49" charset="0"/>
                        </a:rPr>
                        <a:t> </a:t>
                      </a:r>
                      <a:r>
                        <a:rPr lang="en-US" sz="1200" dirty="0" smtClean="0">
                          <a:solidFill>
                            <a:srgbClr val="FF8000"/>
                          </a:solidFill>
                          <a:effectLst/>
                          <a:latin typeface="Courier New" panose="02070309020205020404" pitchFamily="49" charset="0"/>
                        </a:rPr>
                        <a:t>0eh</a:t>
                      </a:r>
                      <a:r>
                        <a:rPr lang="en-US" sz="1200" dirty="0" smtClean="0">
                          <a:solidFill>
                            <a:srgbClr val="000000"/>
                          </a:solidFill>
                          <a:effectLst/>
                          <a:latin typeface="Courier New" panose="02070309020205020404" pitchFamily="49" charset="0"/>
                        </a:rPr>
                        <a:t> </a:t>
                      </a:r>
                    </a:p>
                    <a:p>
                      <a:r>
                        <a:rPr lang="en-US" sz="1200" b="1" dirty="0" smtClean="0">
                          <a:solidFill>
                            <a:srgbClr val="0000FF"/>
                          </a:solidFill>
                          <a:effectLst/>
                          <a:latin typeface="Courier New" panose="02070309020205020404" pitchFamily="49" charset="0"/>
                        </a:rPr>
                        <a:t>    </a:t>
                      </a:r>
                      <a:r>
                        <a:rPr lang="en-US" sz="1200" b="1" dirty="0" err="1" smtClean="0">
                          <a:solidFill>
                            <a:srgbClr val="0000FF"/>
                          </a:solidFill>
                          <a:effectLst/>
                          <a:latin typeface="Courier New" panose="02070309020205020404" pitchFamily="49" charset="0"/>
                        </a:rPr>
                        <a:t>int</a:t>
                      </a:r>
                      <a:r>
                        <a:rPr lang="en-US" sz="1200" dirty="0" smtClean="0">
                          <a:solidFill>
                            <a:srgbClr val="000000"/>
                          </a:solidFill>
                          <a:effectLst/>
                          <a:latin typeface="Courier New" panose="02070309020205020404" pitchFamily="49" charset="0"/>
                        </a:rPr>
                        <a:t> </a:t>
                      </a:r>
                      <a:r>
                        <a:rPr lang="en-US" sz="1200" dirty="0" smtClean="0">
                          <a:solidFill>
                            <a:srgbClr val="FF8000"/>
                          </a:solidFill>
                          <a:effectLst/>
                          <a:latin typeface="Courier New" panose="02070309020205020404" pitchFamily="49" charset="0"/>
                        </a:rPr>
                        <a:t>10h</a:t>
                      </a:r>
                      <a:r>
                        <a:rPr lang="en-US" sz="1200" dirty="0" smtClean="0">
                          <a:solidFill>
                            <a:srgbClr val="000000"/>
                          </a:solidFill>
                          <a:effectLst/>
                          <a:latin typeface="Courier New" panose="02070309020205020404" pitchFamily="49" charset="0"/>
                        </a:rPr>
                        <a:t> </a:t>
                      </a:r>
                    </a:p>
                    <a:p>
                      <a:r>
                        <a:rPr lang="en-US" sz="1200" b="1" dirty="0" smtClean="0">
                          <a:solidFill>
                            <a:srgbClr val="0000FF"/>
                          </a:solidFill>
                          <a:effectLst/>
                          <a:latin typeface="Courier New" panose="02070309020205020404" pitchFamily="49" charset="0"/>
                        </a:rPr>
                        <a:t>    push</a:t>
                      </a:r>
                      <a:r>
                        <a:rPr lang="en-US" sz="1200" dirty="0" smtClean="0">
                          <a:solidFill>
                            <a:srgbClr val="000000"/>
                          </a:solidFill>
                          <a:effectLst/>
                          <a:latin typeface="Courier New" panose="02070309020205020404" pitchFamily="49" charset="0"/>
                        </a:rPr>
                        <a:t> </a:t>
                      </a:r>
                      <a:r>
                        <a:rPr lang="en-US" sz="1200" b="1" dirty="0" smtClean="0">
                          <a:solidFill>
                            <a:srgbClr val="8080FF"/>
                          </a:solidFill>
                          <a:effectLst/>
                          <a:latin typeface="Courier New" panose="02070309020205020404" pitchFamily="49" charset="0"/>
                        </a:rPr>
                        <a:t>cx</a:t>
                      </a:r>
                      <a:r>
                        <a:rPr lang="en-US" sz="1200" dirty="0" smtClean="0">
                          <a:solidFill>
                            <a:srgbClr val="000000"/>
                          </a:solidFill>
                          <a:effectLst/>
                          <a:latin typeface="Courier New" panose="02070309020205020404" pitchFamily="49" charset="0"/>
                        </a:rPr>
                        <a:t> </a:t>
                      </a:r>
                    </a:p>
                    <a:p>
                      <a:r>
                        <a:rPr lang="en-US" sz="1200" b="1" dirty="0" smtClean="0">
                          <a:solidFill>
                            <a:srgbClr val="0000FF"/>
                          </a:solidFill>
                          <a:effectLst/>
                          <a:latin typeface="Courier New" panose="02070309020205020404" pitchFamily="49" charset="0"/>
                        </a:rPr>
                        <a:t>    </a:t>
                      </a:r>
                      <a:r>
                        <a:rPr lang="en-US" sz="1200" b="1" dirty="0" err="1" smtClean="0">
                          <a:solidFill>
                            <a:srgbClr val="0000FF"/>
                          </a:solidFill>
                          <a:effectLst/>
                          <a:latin typeface="Courier New" panose="02070309020205020404" pitchFamily="49" charset="0"/>
                        </a:rPr>
                        <a:t>mov</a:t>
                      </a:r>
                      <a:r>
                        <a:rPr lang="en-US" sz="1200" dirty="0" smtClean="0">
                          <a:solidFill>
                            <a:srgbClr val="000000"/>
                          </a:solidFill>
                          <a:effectLst/>
                          <a:latin typeface="Courier New" panose="02070309020205020404" pitchFamily="49" charset="0"/>
                        </a:rPr>
                        <a:t> </a:t>
                      </a:r>
                      <a:r>
                        <a:rPr lang="en-US" sz="1200" b="1" dirty="0" smtClean="0">
                          <a:solidFill>
                            <a:srgbClr val="8080FF"/>
                          </a:solidFill>
                          <a:effectLst/>
                          <a:latin typeface="Courier New" panose="02070309020205020404" pitchFamily="49" charset="0"/>
                        </a:rPr>
                        <a:t>cx</a:t>
                      </a:r>
                      <a:r>
                        <a:rPr lang="en-US" sz="1200" b="1" dirty="0" smtClean="0">
                          <a:solidFill>
                            <a:srgbClr val="000080"/>
                          </a:solidFill>
                          <a:effectLst/>
                          <a:latin typeface="Courier New" panose="02070309020205020404" pitchFamily="49" charset="0"/>
                        </a:rPr>
                        <a:t>,</a:t>
                      </a:r>
                      <a:r>
                        <a:rPr lang="en-US" sz="1200" dirty="0" smtClean="0">
                          <a:solidFill>
                            <a:srgbClr val="000000"/>
                          </a:solidFill>
                          <a:effectLst/>
                          <a:latin typeface="Courier New" panose="02070309020205020404" pitchFamily="49" charset="0"/>
                        </a:rPr>
                        <a:t> </a:t>
                      </a:r>
                      <a:r>
                        <a:rPr lang="en-US" sz="1200" dirty="0" smtClean="0">
                          <a:solidFill>
                            <a:srgbClr val="FF8000"/>
                          </a:solidFill>
                          <a:effectLst/>
                          <a:latin typeface="Courier New" panose="02070309020205020404" pitchFamily="49" charset="0"/>
                        </a:rPr>
                        <a:t>5</a:t>
                      </a:r>
                      <a:r>
                        <a:rPr lang="en-US" sz="1200" dirty="0" smtClean="0">
                          <a:solidFill>
                            <a:srgbClr val="000000"/>
                          </a:solidFill>
                          <a:effectLst/>
                          <a:latin typeface="Courier New" panose="02070309020205020404" pitchFamily="49" charset="0"/>
                        </a:rPr>
                        <a:t> </a:t>
                      </a:r>
                    </a:p>
                    <a:p>
                      <a:r>
                        <a:rPr lang="en-US" sz="1200" b="1" dirty="0" smtClean="0">
                          <a:solidFill>
                            <a:srgbClr val="0000FF"/>
                          </a:solidFill>
                          <a:effectLst/>
                          <a:latin typeface="Courier New" panose="02070309020205020404" pitchFamily="49" charset="0"/>
                        </a:rPr>
                        <a:t>    </a:t>
                      </a:r>
                      <a:r>
                        <a:rPr lang="en-US" sz="1200" dirty="0" smtClean="0">
                          <a:solidFill>
                            <a:srgbClr val="000000"/>
                          </a:solidFill>
                          <a:effectLst/>
                          <a:latin typeface="Courier New" panose="02070309020205020404" pitchFamily="49" charset="0"/>
                        </a:rPr>
                        <a:t>k2</a:t>
                      </a:r>
                      <a:r>
                        <a:rPr lang="en-US" sz="1200" b="1" dirty="0" smtClean="0">
                          <a:solidFill>
                            <a:srgbClr val="000080"/>
                          </a:solidFill>
                          <a:effectLst/>
                          <a:latin typeface="Courier New" panose="02070309020205020404" pitchFamily="49" charset="0"/>
                        </a:rPr>
                        <a:t>:</a:t>
                      </a:r>
                      <a:r>
                        <a:rPr lang="en-US" sz="1200" dirty="0" smtClean="0">
                          <a:solidFill>
                            <a:srgbClr val="000000"/>
                          </a:solidFill>
                          <a:effectLst/>
                          <a:latin typeface="Courier New" panose="02070309020205020404" pitchFamily="49" charset="0"/>
                        </a:rPr>
                        <a:t> </a:t>
                      </a:r>
                    </a:p>
                    <a:p>
                      <a:r>
                        <a:rPr lang="en-US" sz="1200" b="1" dirty="0" smtClean="0">
                          <a:solidFill>
                            <a:srgbClr val="0000FF"/>
                          </a:solidFill>
                          <a:effectLst/>
                          <a:latin typeface="Courier New" panose="02070309020205020404" pitchFamily="49" charset="0"/>
                        </a:rPr>
                        <a:t>        add</a:t>
                      </a:r>
                      <a:r>
                        <a:rPr lang="en-US" sz="1200" dirty="0" smtClean="0">
                          <a:solidFill>
                            <a:srgbClr val="000000"/>
                          </a:solidFill>
                          <a:effectLst/>
                          <a:latin typeface="Courier New" panose="02070309020205020404" pitchFamily="49" charset="0"/>
                        </a:rPr>
                        <a:t> </a:t>
                      </a:r>
                      <a:r>
                        <a:rPr lang="en-US" sz="1200" b="1" dirty="0" err="1" smtClean="0">
                          <a:solidFill>
                            <a:srgbClr val="8080FF"/>
                          </a:solidFill>
                          <a:effectLst/>
                          <a:latin typeface="Courier New" panose="02070309020205020404" pitchFamily="49" charset="0"/>
                        </a:rPr>
                        <a:t>bx</a:t>
                      </a:r>
                      <a:r>
                        <a:rPr lang="en-US" sz="1200" b="1" dirty="0" smtClean="0">
                          <a:solidFill>
                            <a:srgbClr val="000080"/>
                          </a:solidFill>
                          <a:effectLst/>
                          <a:latin typeface="Courier New" panose="02070309020205020404" pitchFamily="49" charset="0"/>
                        </a:rPr>
                        <a:t>,</a:t>
                      </a:r>
                      <a:r>
                        <a:rPr lang="en-US" sz="1200" dirty="0" smtClean="0">
                          <a:solidFill>
                            <a:srgbClr val="000000"/>
                          </a:solidFill>
                          <a:effectLst/>
                          <a:latin typeface="Courier New" panose="02070309020205020404" pitchFamily="49" charset="0"/>
                        </a:rPr>
                        <a:t> </a:t>
                      </a:r>
                      <a:r>
                        <a:rPr lang="en-US" sz="1200" dirty="0" smtClean="0">
                          <a:solidFill>
                            <a:srgbClr val="FF8000"/>
                          </a:solidFill>
                          <a:effectLst/>
                          <a:latin typeface="Courier New" panose="02070309020205020404" pitchFamily="49" charset="0"/>
                        </a:rPr>
                        <a:t>1</a:t>
                      </a:r>
                      <a:r>
                        <a:rPr lang="en-US" sz="1200" dirty="0" smtClean="0">
                          <a:solidFill>
                            <a:srgbClr val="000000"/>
                          </a:solidFill>
                          <a:effectLst/>
                          <a:latin typeface="Courier New" panose="02070309020205020404" pitchFamily="49" charset="0"/>
                        </a:rPr>
                        <a:t> </a:t>
                      </a:r>
                    </a:p>
                    <a:p>
                      <a:r>
                        <a:rPr lang="en-US" sz="1200" b="1" dirty="0" smtClean="0">
                          <a:solidFill>
                            <a:srgbClr val="0000FF"/>
                          </a:solidFill>
                          <a:effectLst/>
                          <a:latin typeface="Courier New" panose="02070309020205020404" pitchFamily="49" charset="0"/>
                        </a:rPr>
                        <a:t>        </a:t>
                      </a:r>
                      <a:r>
                        <a:rPr lang="en-US" sz="1200" b="1" dirty="0" err="1" smtClean="0">
                          <a:solidFill>
                            <a:srgbClr val="0000FF"/>
                          </a:solidFill>
                          <a:effectLst/>
                          <a:latin typeface="Courier New" panose="02070309020205020404" pitchFamily="49" charset="0"/>
                        </a:rPr>
                        <a:t>mov</a:t>
                      </a:r>
                      <a:r>
                        <a:rPr lang="en-US" sz="1200" dirty="0" smtClean="0">
                          <a:solidFill>
                            <a:srgbClr val="000000"/>
                          </a:solidFill>
                          <a:effectLst/>
                          <a:latin typeface="Courier New" panose="02070309020205020404" pitchFamily="49" charset="0"/>
                        </a:rPr>
                        <a:t> </a:t>
                      </a:r>
                      <a:r>
                        <a:rPr lang="en-US" sz="1200" b="1" dirty="0" smtClean="0">
                          <a:solidFill>
                            <a:srgbClr val="8080FF"/>
                          </a:solidFill>
                          <a:effectLst/>
                          <a:latin typeface="Courier New" panose="02070309020205020404" pitchFamily="49" charset="0"/>
                        </a:rPr>
                        <a:t>al</a:t>
                      </a:r>
                      <a:r>
                        <a:rPr lang="en-US" sz="1200" b="1" dirty="0" smtClean="0">
                          <a:solidFill>
                            <a:srgbClr val="000080"/>
                          </a:solidFill>
                          <a:effectLst/>
                          <a:latin typeface="Courier New" panose="02070309020205020404" pitchFamily="49" charset="0"/>
                        </a:rPr>
                        <a:t>,</a:t>
                      </a:r>
                      <a:r>
                        <a:rPr lang="en-US" sz="1200" dirty="0" smtClean="0">
                          <a:solidFill>
                            <a:srgbClr val="000000"/>
                          </a:solidFill>
                          <a:effectLst/>
                          <a:latin typeface="Courier New" panose="02070309020205020404" pitchFamily="49" charset="0"/>
                        </a:rPr>
                        <a:t> </a:t>
                      </a:r>
                      <a:r>
                        <a:rPr lang="en-US" sz="1200" dirty="0" smtClean="0">
                          <a:solidFill>
                            <a:srgbClr val="808000"/>
                          </a:solidFill>
                          <a:effectLst/>
                          <a:latin typeface="Courier New" panose="02070309020205020404" pitchFamily="49" charset="0"/>
                        </a:rPr>
                        <a:t>'2'</a:t>
                      </a:r>
                      <a:r>
                        <a:rPr lang="en-US" sz="1200" dirty="0" smtClean="0">
                          <a:solidFill>
                            <a:srgbClr val="000000"/>
                          </a:solidFill>
                          <a:effectLst/>
                          <a:latin typeface="Courier New" panose="02070309020205020404" pitchFamily="49" charset="0"/>
                        </a:rPr>
                        <a:t> </a:t>
                      </a:r>
                    </a:p>
                    <a:p>
                      <a:r>
                        <a:rPr lang="en-US" sz="1200" b="1" dirty="0" smtClean="0">
                          <a:solidFill>
                            <a:srgbClr val="0000FF"/>
                          </a:solidFill>
                          <a:effectLst/>
                          <a:latin typeface="Courier New" panose="02070309020205020404" pitchFamily="49" charset="0"/>
                        </a:rPr>
                        <a:t>        </a:t>
                      </a:r>
                      <a:r>
                        <a:rPr lang="en-US" sz="1200" b="1" dirty="0" err="1" smtClean="0">
                          <a:solidFill>
                            <a:srgbClr val="0000FF"/>
                          </a:solidFill>
                          <a:effectLst/>
                          <a:latin typeface="Courier New" panose="02070309020205020404" pitchFamily="49" charset="0"/>
                        </a:rPr>
                        <a:t>mov</a:t>
                      </a:r>
                      <a:r>
                        <a:rPr lang="en-US" sz="1200" dirty="0" smtClean="0">
                          <a:solidFill>
                            <a:srgbClr val="000000"/>
                          </a:solidFill>
                          <a:effectLst/>
                          <a:latin typeface="Courier New" panose="02070309020205020404" pitchFamily="49" charset="0"/>
                        </a:rPr>
                        <a:t> </a:t>
                      </a:r>
                      <a:r>
                        <a:rPr lang="en-US" sz="1200" b="1" dirty="0" smtClean="0">
                          <a:solidFill>
                            <a:srgbClr val="8080FF"/>
                          </a:solidFill>
                          <a:effectLst/>
                          <a:latin typeface="Courier New" panose="02070309020205020404" pitchFamily="49" charset="0"/>
                        </a:rPr>
                        <a:t>ah</a:t>
                      </a:r>
                      <a:r>
                        <a:rPr lang="en-US" sz="1200" b="1" dirty="0" smtClean="0">
                          <a:solidFill>
                            <a:srgbClr val="000080"/>
                          </a:solidFill>
                          <a:effectLst/>
                          <a:latin typeface="Courier New" panose="02070309020205020404" pitchFamily="49" charset="0"/>
                        </a:rPr>
                        <a:t>,</a:t>
                      </a:r>
                      <a:r>
                        <a:rPr lang="en-US" sz="1200" dirty="0" smtClean="0">
                          <a:solidFill>
                            <a:srgbClr val="000000"/>
                          </a:solidFill>
                          <a:effectLst/>
                          <a:latin typeface="Courier New" panose="02070309020205020404" pitchFamily="49" charset="0"/>
                        </a:rPr>
                        <a:t> </a:t>
                      </a:r>
                      <a:r>
                        <a:rPr lang="en-US" sz="1200" dirty="0" smtClean="0">
                          <a:solidFill>
                            <a:srgbClr val="FF8000"/>
                          </a:solidFill>
                          <a:effectLst/>
                          <a:latin typeface="Courier New" panose="02070309020205020404" pitchFamily="49" charset="0"/>
                        </a:rPr>
                        <a:t>0eh</a:t>
                      </a:r>
                      <a:r>
                        <a:rPr lang="en-US" sz="1200" dirty="0" smtClean="0">
                          <a:solidFill>
                            <a:srgbClr val="000000"/>
                          </a:solidFill>
                          <a:effectLst/>
                          <a:latin typeface="Courier New" panose="02070309020205020404" pitchFamily="49" charset="0"/>
                        </a:rPr>
                        <a:t> </a:t>
                      </a:r>
                    </a:p>
                    <a:p>
                      <a:r>
                        <a:rPr lang="en-US" sz="1200" b="1" dirty="0" smtClean="0">
                          <a:solidFill>
                            <a:srgbClr val="0000FF"/>
                          </a:solidFill>
                          <a:effectLst/>
                          <a:latin typeface="Courier New" panose="02070309020205020404" pitchFamily="49" charset="0"/>
                        </a:rPr>
                        <a:t>        </a:t>
                      </a:r>
                      <a:r>
                        <a:rPr lang="en-US" sz="1200" b="1" dirty="0" err="1" smtClean="0">
                          <a:solidFill>
                            <a:srgbClr val="0000FF"/>
                          </a:solidFill>
                          <a:effectLst/>
                          <a:latin typeface="Courier New" panose="02070309020205020404" pitchFamily="49" charset="0"/>
                        </a:rPr>
                        <a:t>int</a:t>
                      </a:r>
                      <a:r>
                        <a:rPr lang="en-US" sz="1200" dirty="0" smtClean="0">
                          <a:solidFill>
                            <a:srgbClr val="000000"/>
                          </a:solidFill>
                          <a:effectLst/>
                          <a:latin typeface="Courier New" panose="02070309020205020404" pitchFamily="49" charset="0"/>
                        </a:rPr>
                        <a:t> </a:t>
                      </a:r>
                      <a:r>
                        <a:rPr lang="en-US" sz="1200" dirty="0" smtClean="0">
                          <a:solidFill>
                            <a:srgbClr val="FF8000"/>
                          </a:solidFill>
                          <a:effectLst/>
                          <a:latin typeface="Courier New" panose="02070309020205020404" pitchFamily="49" charset="0"/>
                        </a:rPr>
                        <a:t>10h</a:t>
                      </a:r>
                      <a:r>
                        <a:rPr lang="en-US" sz="1200" dirty="0" smtClean="0">
                          <a:solidFill>
                            <a:srgbClr val="000000"/>
                          </a:solidFill>
                          <a:effectLst/>
                          <a:latin typeface="Courier New" panose="02070309020205020404" pitchFamily="49" charset="0"/>
                        </a:rPr>
                        <a:t> </a:t>
                      </a:r>
                    </a:p>
                    <a:p>
                      <a:r>
                        <a:rPr lang="en-US" sz="1200" b="1" dirty="0" smtClean="0">
                          <a:solidFill>
                            <a:srgbClr val="0000FF"/>
                          </a:solidFill>
                          <a:effectLst/>
                          <a:latin typeface="Courier New" panose="02070309020205020404" pitchFamily="49" charset="0"/>
                        </a:rPr>
                        <a:t>        push</a:t>
                      </a:r>
                      <a:r>
                        <a:rPr lang="en-US" sz="1200" dirty="0" smtClean="0">
                          <a:solidFill>
                            <a:srgbClr val="000000"/>
                          </a:solidFill>
                          <a:effectLst/>
                          <a:latin typeface="Courier New" panose="02070309020205020404" pitchFamily="49" charset="0"/>
                        </a:rPr>
                        <a:t> </a:t>
                      </a:r>
                      <a:r>
                        <a:rPr lang="en-US" sz="1200" b="1" dirty="0" smtClean="0">
                          <a:solidFill>
                            <a:srgbClr val="8080FF"/>
                          </a:solidFill>
                          <a:effectLst/>
                          <a:latin typeface="Courier New" panose="02070309020205020404" pitchFamily="49" charset="0"/>
                        </a:rPr>
                        <a:t>cx</a:t>
                      </a:r>
                      <a:r>
                        <a:rPr lang="en-US" sz="1200" dirty="0" smtClean="0">
                          <a:solidFill>
                            <a:srgbClr val="000000"/>
                          </a:solidFill>
                          <a:effectLst/>
                          <a:latin typeface="Courier New" panose="02070309020205020404" pitchFamily="49" charset="0"/>
                        </a:rPr>
                        <a:t> </a:t>
                      </a:r>
                    </a:p>
                    <a:p>
                      <a:r>
                        <a:rPr lang="en-US" sz="1200" b="1" dirty="0" smtClean="0">
                          <a:solidFill>
                            <a:srgbClr val="0000FF"/>
                          </a:solidFill>
                          <a:effectLst/>
                          <a:latin typeface="Courier New" panose="02070309020205020404" pitchFamily="49" charset="0"/>
                        </a:rPr>
                        <a:t>        </a:t>
                      </a:r>
                      <a:r>
                        <a:rPr lang="en-US" sz="1200" b="1" dirty="0" err="1" smtClean="0">
                          <a:solidFill>
                            <a:srgbClr val="0000FF"/>
                          </a:solidFill>
                          <a:effectLst/>
                          <a:latin typeface="Courier New" panose="02070309020205020404" pitchFamily="49" charset="0"/>
                        </a:rPr>
                        <a:t>mov</a:t>
                      </a:r>
                      <a:r>
                        <a:rPr lang="en-US" sz="1200" dirty="0" smtClean="0">
                          <a:solidFill>
                            <a:srgbClr val="000000"/>
                          </a:solidFill>
                          <a:effectLst/>
                          <a:latin typeface="Courier New" panose="02070309020205020404" pitchFamily="49" charset="0"/>
                        </a:rPr>
                        <a:t> </a:t>
                      </a:r>
                      <a:r>
                        <a:rPr lang="en-US" sz="1200" b="1" dirty="0" smtClean="0">
                          <a:solidFill>
                            <a:srgbClr val="8080FF"/>
                          </a:solidFill>
                          <a:effectLst/>
                          <a:latin typeface="Courier New" panose="02070309020205020404" pitchFamily="49" charset="0"/>
                        </a:rPr>
                        <a:t>cx</a:t>
                      </a:r>
                      <a:r>
                        <a:rPr lang="en-US" sz="1200" b="1" dirty="0" smtClean="0">
                          <a:solidFill>
                            <a:srgbClr val="000080"/>
                          </a:solidFill>
                          <a:effectLst/>
                          <a:latin typeface="Courier New" panose="02070309020205020404" pitchFamily="49" charset="0"/>
                        </a:rPr>
                        <a:t>,</a:t>
                      </a:r>
                      <a:r>
                        <a:rPr lang="en-US" sz="1200" dirty="0" smtClean="0">
                          <a:solidFill>
                            <a:srgbClr val="000000"/>
                          </a:solidFill>
                          <a:effectLst/>
                          <a:latin typeface="Courier New" panose="02070309020205020404" pitchFamily="49" charset="0"/>
                        </a:rPr>
                        <a:t> </a:t>
                      </a:r>
                      <a:r>
                        <a:rPr lang="en-US" sz="1200" dirty="0" smtClean="0">
                          <a:solidFill>
                            <a:srgbClr val="FF8000"/>
                          </a:solidFill>
                          <a:effectLst/>
                          <a:latin typeface="Courier New" panose="02070309020205020404" pitchFamily="49" charset="0"/>
                        </a:rPr>
                        <a:t>5</a:t>
                      </a:r>
                      <a:r>
                        <a:rPr lang="en-US" sz="1200" dirty="0" smtClean="0">
                          <a:solidFill>
                            <a:srgbClr val="000000"/>
                          </a:solidFill>
                          <a:effectLst/>
                          <a:latin typeface="Courier New" panose="02070309020205020404" pitchFamily="49" charset="0"/>
                        </a:rPr>
                        <a:t> </a:t>
                      </a:r>
                    </a:p>
                    <a:p>
                      <a:r>
                        <a:rPr lang="en-US" sz="1200" dirty="0" smtClean="0">
                          <a:solidFill>
                            <a:srgbClr val="000000"/>
                          </a:solidFill>
                          <a:effectLst/>
                          <a:latin typeface="Courier New" panose="02070309020205020404" pitchFamily="49" charset="0"/>
                        </a:rPr>
                        <a:t>        k3</a:t>
                      </a:r>
                      <a:r>
                        <a:rPr lang="en-US" sz="1200" b="1" dirty="0" smtClean="0">
                          <a:solidFill>
                            <a:srgbClr val="000080"/>
                          </a:solidFill>
                          <a:effectLst/>
                          <a:latin typeface="Courier New" panose="02070309020205020404" pitchFamily="49" charset="0"/>
                        </a:rPr>
                        <a:t>:</a:t>
                      </a:r>
                      <a:r>
                        <a:rPr lang="en-US" sz="1200" dirty="0" smtClean="0">
                          <a:solidFill>
                            <a:srgbClr val="000000"/>
                          </a:solidFill>
                          <a:effectLst/>
                          <a:latin typeface="Courier New" panose="02070309020205020404" pitchFamily="49" charset="0"/>
                        </a:rPr>
                        <a:t> </a:t>
                      </a:r>
                    </a:p>
                    <a:p>
                      <a:r>
                        <a:rPr lang="en-US" sz="1200" b="1" dirty="0" smtClean="0">
                          <a:solidFill>
                            <a:srgbClr val="0000FF"/>
                          </a:solidFill>
                          <a:effectLst/>
                          <a:latin typeface="Courier New" panose="02070309020205020404" pitchFamily="49" charset="0"/>
                        </a:rPr>
                        <a:t>             add</a:t>
                      </a:r>
                      <a:r>
                        <a:rPr lang="en-US" sz="1200" dirty="0" smtClean="0">
                          <a:solidFill>
                            <a:srgbClr val="000000"/>
                          </a:solidFill>
                          <a:effectLst/>
                          <a:latin typeface="Courier New" panose="02070309020205020404" pitchFamily="49" charset="0"/>
                        </a:rPr>
                        <a:t> </a:t>
                      </a:r>
                      <a:r>
                        <a:rPr lang="en-US" sz="1200" b="1" dirty="0" err="1" smtClean="0">
                          <a:solidFill>
                            <a:srgbClr val="8080FF"/>
                          </a:solidFill>
                          <a:effectLst/>
                          <a:latin typeface="Courier New" panose="02070309020205020404" pitchFamily="49" charset="0"/>
                        </a:rPr>
                        <a:t>bx</a:t>
                      </a:r>
                      <a:r>
                        <a:rPr lang="en-US" sz="1200" b="1" dirty="0" smtClean="0">
                          <a:solidFill>
                            <a:srgbClr val="000080"/>
                          </a:solidFill>
                          <a:effectLst/>
                          <a:latin typeface="Courier New" panose="02070309020205020404" pitchFamily="49" charset="0"/>
                        </a:rPr>
                        <a:t>,</a:t>
                      </a:r>
                      <a:r>
                        <a:rPr lang="en-US" sz="1200" dirty="0" smtClean="0">
                          <a:solidFill>
                            <a:srgbClr val="000000"/>
                          </a:solidFill>
                          <a:effectLst/>
                          <a:latin typeface="Courier New" panose="02070309020205020404" pitchFamily="49" charset="0"/>
                        </a:rPr>
                        <a:t> </a:t>
                      </a:r>
                      <a:r>
                        <a:rPr lang="en-US" sz="1200" dirty="0" smtClean="0">
                          <a:solidFill>
                            <a:srgbClr val="FF8000"/>
                          </a:solidFill>
                          <a:effectLst/>
                          <a:latin typeface="Courier New" panose="02070309020205020404" pitchFamily="49" charset="0"/>
                        </a:rPr>
                        <a:t>1</a:t>
                      </a:r>
                      <a:r>
                        <a:rPr lang="en-US" sz="1200" dirty="0" smtClean="0">
                          <a:solidFill>
                            <a:srgbClr val="000000"/>
                          </a:solidFill>
                          <a:effectLst/>
                          <a:latin typeface="Courier New" panose="02070309020205020404" pitchFamily="49" charset="0"/>
                        </a:rPr>
                        <a:t> </a:t>
                      </a:r>
                    </a:p>
                    <a:p>
                      <a:r>
                        <a:rPr lang="en-US" sz="1200" b="1" dirty="0" smtClean="0">
                          <a:solidFill>
                            <a:srgbClr val="0000FF"/>
                          </a:solidFill>
                          <a:effectLst/>
                          <a:latin typeface="Courier New" panose="02070309020205020404" pitchFamily="49" charset="0"/>
                        </a:rPr>
                        <a:t>             </a:t>
                      </a:r>
                      <a:r>
                        <a:rPr lang="en-US" sz="1200" b="1" dirty="0" err="1" smtClean="0">
                          <a:solidFill>
                            <a:srgbClr val="0000FF"/>
                          </a:solidFill>
                          <a:effectLst/>
                          <a:latin typeface="Courier New" panose="02070309020205020404" pitchFamily="49" charset="0"/>
                        </a:rPr>
                        <a:t>mov</a:t>
                      </a:r>
                      <a:r>
                        <a:rPr lang="en-US" sz="1200" dirty="0" smtClean="0">
                          <a:solidFill>
                            <a:srgbClr val="000000"/>
                          </a:solidFill>
                          <a:effectLst/>
                          <a:latin typeface="Courier New" panose="02070309020205020404" pitchFamily="49" charset="0"/>
                        </a:rPr>
                        <a:t> </a:t>
                      </a:r>
                      <a:r>
                        <a:rPr lang="en-US" sz="1200" b="1" dirty="0" smtClean="0">
                          <a:solidFill>
                            <a:srgbClr val="8080FF"/>
                          </a:solidFill>
                          <a:effectLst/>
                          <a:latin typeface="Courier New" panose="02070309020205020404" pitchFamily="49" charset="0"/>
                        </a:rPr>
                        <a:t>al</a:t>
                      </a:r>
                      <a:r>
                        <a:rPr lang="en-US" sz="1200" b="1" dirty="0" smtClean="0">
                          <a:solidFill>
                            <a:srgbClr val="000080"/>
                          </a:solidFill>
                          <a:effectLst/>
                          <a:latin typeface="Courier New" panose="02070309020205020404" pitchFamily="49" charset="0"/>
                        </a:rPr>
                        <a:t>,</a:t>
                      </a:r>
                      <a:r>
                        <a:rPr lang="en-US" sz="1200" dirty="0" smtClean="0">
                          <a:solidFill>
                            <a:srgbClr val="000000"/>
                          </a:solidFill>
                          <a:effectLst/>
                          <a:latin typeface="Courier New" panose="02070309020205020404" pitchFamily="49" charset="0"/>
                        </a:rPr>
                        <a:t> </a:t>
                      </a:r>
                      <a:r>
                        <a:rPr lang="en-US" sz="1200" dirty="0" smtClean="0">
                          <a:solidFill>
                            <a:srgbClr val="808000"/>
                          </a:solidFill>
                          <a:effectLst/>
                          <a:latin typeface="Courier New" panose="02070309020205020404" pitchFamily="49" charset="0"/>
                        </a:rPr>
                        <a:t>'3'</a:t>
                      </a:r>
                      <a:r>
                        <a:rPr lang="en-US" sz="1200" dirty="0" smtClean="0">
                          <a:solidFill>
                            <a:srgbClr val="000000"/>
                          </a:solidFill>
                          <a:effectLst/>
                          <a:latin typeface="Courier New" panose="02070309020205020404" pitchFamily="49" charset="0"/>
                        </a:rPr>
                        <a:t> </a:t>
                      </a:r>
                    </a:p>
                    <a:p>
                      <a:r>
                        <a:rPr lang="en-US" sz="1200" b="1" dirty="0" smtClean="0">
                          <a:solidFill>
                            <a:srgbClr val="0000FF"/>
                          </a:solidFill>
                          <a:effectLst/>
                          <a:latin typeface="Courier New" panose="02070309020205020404" pitchFamily="49" charset="0"/>
                        </a:rPr>
                        <a:t>             </a:t>
                      </a:r>
                      <a:r>
                        <a:rPr lang="en-US" sz="1200" b="1" dirty="0" err="1" smtClean="0">
                          <a:solidFill>
                            <a:srgbClr val="0000FF"/>
                          </a:solidFill>
                          <a:effectLst/>
                          <a:latin typeface="Courier New" panose="02070309020205020404" pitchFamily="49" charset="0"/>
                        </a:rPr>
                        <a:t>mov</a:t>
                      </a:r>
                      <a:r>
                        <a:rPr lang="en-US" sz="1200" dirty="0" smtClean="0">
                          <a:solidFill>
                            <a:srgbClr val="000000"/>
                          </a:solidFill>
                          <a:effectLst/>
                          <a:latin typeface="Courier New" panose="02070309020205020404" pitchFamily="49" charset="0"/>
                        </a:rPr>
                        <a:t> </a:t>
                      </a:r>
                      <a:r>
                        <a:rPr lang="en-US" sz="1200" b="1" dirty="0" smtClean="0">
                          <a:solidFill>
                            <a:srgbClr val="8080FF"/>
                          </a:solidFill>
                          <a:effectLst/>
                          <a:latin typeface="Courier New" panose="02070309020205020404" pitchFamily="49" charset="0"/>
                        </a:rPr>
                        <a:t>ah</a:t>
                      </a:r>
                      <a:r>
                        <a:rPr lang="en-US" sz="1200" b="1" dirty="0" smtClean="0">
                          <a:solidFill>
                            <a:srgbClr val="000080"/>
                          </a:solidFill>
                          <a:effectLst/>
                          <a:latin typeface="Courier New" panose="02070309020205020404" pitchFamily="49" charset="0"/>
                        </a:rPr>
                        <a:t>,</a:t>
                      </a:r>
                      <a:r>
                        <a:rPr lang="en-US" sz="1200" dirty="0" smtClean="0">
                          <a:solidFill>
                            <a:srgbClr val="000000"/>
                          </a:solidFill>
                          <a:effectLst/>
                          <a:latin typeface="Courier New" panose="02070309020205020404" pitchFamily="49" charset="0"/>
                        </a:rPr>
                        <a:t> </a:t>
                      </a:r>
                      <a:r>
                        <a:rPr lang="en-US" sz="1200" dirty="0" smtClean="0">
                          <a:solidFill>
                            <a:srgbClr val="FF8000"/>
                          </a:solidFill>
                          <a:effectLst/>
                          <a:latin typeface="Courier New" panose="02070309020205020404" pitchFamily="49" charset="0"/>
                        </a:rPr>
                        <a:t>0eh</a:t>
                      </a:r>
                      <a:r>
                        <a:rPr lang="en-US" sz="1200" dirty="0" smtClean="0">
                          <a:solidFill>
                            <a:srgbClr val="000000"/>
                          </a:solidFill>
                          <a:effectLst/>
                          <a:latin typeface="Courier New" panose="02070309020205020404" pitchFamily="49" charset="0"/>
                        </a:rPr>
                        <a:t> </a:t>
                      </a:r>
                    </a:p>
                    <a:p>
                      <a:r>
                        <a:rPr lang="en-US" sz="1200" b="1" dirty="0" smtClean="0">
                          <a:solidFill>
                            <a:srgbClr val="0000FF"/>
                          </a:solidFill>
                          <a:effectLst/>
                          <a:latin typeface="Courier New" panose="02070309020205020404" pitchFamily="49" charset="0"/>
                        </a:rPr>
                        <a:t>             </a:t>
                      </a:r>
                      <a:r>
                        <a:rPr lang="en-US" sz="1200" b="1" dirty="0" err="1" smtClean="0">
                          <a:solidFill>
                            <a:srgbClr val="0000FF"/>
                          </a:solidFill>
                          <a:effectLst/>
                          <a:latin typeface="Courier New" panose="02070309020205020404" pitchFamily="49" charset="0"/>
                        </a:rPr>
                        <a:t>int</a:t>
                      </a:r>
                      <a:r>
                        <a:rPr lang="en-US" sz="1200" dirty="0" smtClean="0">
                          <a:solidFill>
                            <a:srgbClr val="000000"/>
                          </a:solidFill>
                          <a:effectLst/>
                          <a:latin typeface="Courier New" panose="02070309020205020404" pitchFamily="49" charset="0"/>
                        </a:rPr>
                        <a:t> </a:t>
                      </a:r>
                      <a:r>
                        <a:rPr lang="en-US" sz="1200" dirty="0" smtClean="0">
                          <a:solidFill>
                            <a:srgbClr val="FF8000"/>
                          </a:solidFill>
                          <a:effectLst/>
                          <a:latin typeface="Courier New" panose="02070309020205020404" pitchFamily="49" charset="0"/>
                        </a:rPr>
                        <a:t>10h</a:t>
                      </a:r>
                      <a:r>
                        <a:rPr lang="en-US" sz="1200" dirty="0" smtClean="0">
                          <a:solidFill>
                            <a:srgbClr val="000000"/>
                          </a:solidFill>
                          <a:effectLst/>
                          <a:latin typeface="Courier New" panose="02070309020205020404" pitchFamily="49" charset="0"/>
                        </a:rPr>
                        <a:t> </a:t>
                      </a:r>
                    </a:p>
                    <a:p>
                      <a:r>
                        <a:rPr lang="en-US" sz="1200" b="1" dirty="0" smtClean="0">
                          <a:solidFill>
                            <a:srgbClr val="0000FF"/>
                          </a:solidFill>
                          <a:effectLst/>
                          <a:latin typeface="Courier New" panose="02070309020205020404" pitchFamily="49" charset="0"/>
                        </a:rPr>
                        <a:t>         loop</a:t>
                      </a:r>
                      <a:r>
                        <a:rPr lang="en-US" sz="1200" dirty="0" smtClean="0">
                          <a:solidFill>
                            <a:srgbClr val="000000"/>
                          </a:solidFill>
                          <a:effectLst/>
                          <a:latin typeface="Courier New" panose="02070309020205020404" pitchFamily="49" charset="0"/>
                        </a:rPr>
                        <a:t> k3 </a:t>
                      </a:r>
                      <a:r>
                        <a:rPr lang="en-US" sz="1200" dirty="0" smtClean="0">
                          <a:solidFill>
                            <a:srgbClr val="008000"/>
                          </a:solidFill>
                          <a:effectLst/>
                          <a:latin typeface="Courier New" panose="02070309020205020404" pitchFamily="49" charset="0"/>
                        </a:rPr>
                        <a:t>; internal in internal loop.</a:t>
                      </a:r>
                      <a:r>
                        <a:rPr lang="en-US" sz="1200" dirty="0" smtClean="0">
                          <a:solidFill>
                            <a:srgbClr val="000000"/>
                          </a:solidFill>
                          <a:effectLst/>
                          <a:latin typeface="Courier New" panose="02070309020205020404" pitchFamily="49" charset="0"/>
                        </a:rPr>
                        <a:t> </a:t>
                      </a:r>
                    </a:p>
                    <a:p>
                      <a:r>
                        <a:rPr lang="en-US" sz="1200" b="1" dirty="0" smtClean="0">
                          <a:solidFill>
                            <a:srgbClr val="0000FF"/>
                          </a:solidFill>
                          <a:effectLst/>
                          <a:latin typeface="Courier New" panose="02070309020205020404" pitchFamily="49" charset="0"/>
                        </a:rPr>
                        <a:t>         pop</a:t>
                      </a:r>
                      <a:r>
                        <a:rPr lang="en-US" sz="1200" dirty="0" smtClean="0">
                          <a:solidFill>
                            <a:srgbClr val="000000"/>
                          </a:solidFill>
                          <a:effectLst/>
                          <a:latin typeface="Courier New" panose="02070309020205020404" pitchFamily="49" charset="0"/>
                        </a:rPr>
                        <a:t> </a:t>
                      </a:r>
                      <a:r>
                        <a:rPr lang="en-US" sz="1200" b="1" dirty="0" smtClean="0">
                          <a:solidFill>
                            <a:srgbClr val="8080FF"/>
                          </a:solidFill>
                          <a:effectLst/>
                          <a:latin typeface="Courier New" panose="02070309020205020404" pitchFamily="49" charset="0"/>
                        </a:rPr>
                        <a:t>cx</a:t>
                      </a:r>
                      <a:r>
                        <a:rPr lang="en-US" sz="1200" dirty="0" smtClean="0">
                          <a:solidFill>
                            <a:srgbClr val="000000"/>
                          </a:solidFill>
                          <a:effectLst/>
                          <a:latin typeface="Courier New" panose="02070309020205020404" pitchFamily="49" charset="0"/>
                        </a:rPr>
                        <a:t> </a:t>
                      </a:r>
                    </a:p>
                    <a:p>
                      <a:r>
                        <a:rPr lang="en-US" sz="1200" b="1" dirty="0" smtClean="0">
                          <a:solidFill>
                            <a:srgbClr val="0000FF"/>
                          </a:solidFill>
                          <a:effectLst/>
                          <a:latin typeface="Courier New" panose="02070309020205020404" pitchFamily="49" charset="0"/>
                        </a:rPr>
                        <a:t>    loop</a:t>
                      </a:r>
                      <a:r>
                        <a:rPr lang="en-US" sz="1200" dirty="0" smtClean="0">
                          <a:solidFill>
                            <a:srgbClr val="000000"/>
                          </a:solidFill>
                          <a:effectLst/>
                          <a:latin typeface="Courier New" panose="02070309020205020404" pitchFamily="49" charset="0"/>
                        </a:rPr>
                        <a:t> k2 </a:t>
                      </a:r>
                      <a:r>
                        <a:rPr lang="en-US" sz="1200" dirty="0" smtClean="0">
                          <a:solidFill>
                            <a:srgbClr val="008000"/>
                          </a:solidFill>
                          <a:effectLst/>
                          <a:latin typeface="Courier New" panose="02070309020205020404" pitchFamily="49" charset="0"/>
                        </a:rPr>
                        <a:t>; internal loop.</a:t>
                      </a:r>
                      <a:r>
                        <a:rPr lang="en-US" sz="1200" dirty="0" smtClean="0">
                          <a:solidFill>
                            <a:srgbClr val="000000"/>
                          </a:solidFill>
                          <a:effectLst/>
                          <a:latin typeface="Courier New" panose="02070309020205020404" pitchFamily="49" charset="0"/>
                        </a:rPr>
                        <a:t> </a:t>
                      </a:r>
                    </a:p>
                    <a:p>
                      <a:r>
                        <a:rPr lang="en-US" sz="1200" b="1" dirty="0" smtClean="0">
                          <a:solidFill>
                            <a:srgbClr val="0000FF"/>
                          </a:solidFill>
                          <a:effectLst/>
                          <a:latin typeface="Courier New" panose="02070309020205020404" pitchFamily="49" charset="0"/>
                        </a:rPr>
                        <a:t>    pop</a:t>
                      </a:r>
                      <a:r>
                        <a:rPr lang="en-US" sz="1200" dirty="0" smtClean="0">
                          <a:solidFill>
                            <a:srgbClr val="000000"/>
                          </a:solidFill>
                          <a:effectLst/>
                          <a:latin typeface="Courier New" panose="02070309020205020404" pitchFamily="49" charset="0"/>
                        </a:rPr>
                        <a:t> </a:t>
                      </a:r>
                      <a:r>
                        <a:rPr lang="en-US" sz="1200" b="1" dirty="0" smtClean="0">
                          <a:solidFill>
                            <a:srgbClr val="8080FF"/>
                          </a:solidFill>
                          <a:effectLst/>
                          <a:latin typeface="Courier New" panose="02070309020205020404" pitchFamily="49" charset="0"/>
                        </a:rPr>
                        <a:t>cx</a:t>
                      </a:r>
                      <a:r>
                        <a:rPr lang="en-US" sz="1200" dirty="0" smtClean="0">
                          <a:solidFill>
                            <a:srgbClr val="000000"/>
                          </a:solidFill>
                          <a:effectLst/>
                          <a:latin typeface="Courier New" panose="02070309020205020404" pitchFamily="49" charset="0"/>
                        </a:rPr>
                        <a:t> </a:t>
                      </a:r>
                    </a:p>
                    <a:p>
                      <a:r>
                        <a:rPr lang="en-US" sz="1200" b="1" dirty="0" smtClean="0">
                          <a:solidFill>
                            <a:srgbClr val="0000FF"/>
                          </a:solidFill>
                          <a:effectLst/>
                          <a:latin typeface="Courier New" panose="02070309020205020404" pitchFamily="49" charset="0"/>
                        </a:rPr>
                        <a:t>loop</a:t>
                      </a:r>
                      <a:r>
                        <a:rPr lang="en-US" sz="1200" dirty="0" smtClean="0">
                          <a:solidFill>
                            <a:srgbClr val="000000"/>
                          </a:solidFill>
                          <a:effectLst/>
                          <a:latin typeface="Courier New" panose="02070309020205020404" pitchFamily="49" charset="0"/>
                        </a:rPr>
                        <a:t> k1 </a:t>
                      </a:r>
                      <a:r>
                        <a:rPr lang="en-US" sz="1200" dirty="0" smtClean="0">
                          <a:solidFill>
                            <a:srgbClr val="008000"/>
                          </a:solidFill>
                          <a:effectLst/>
                          <a:latin typeface="Courier New" panose="02070309020205020404" pitchFamily="49" charset="0"/>
                        </a:rPr>
                        <a:t>; external loop.</a:t>
                      </a:r>
                      <a:r>
                        <a:rPr lang="en-US" sz="1200" dirty="0" smtClean="0">
                          <a:solidFill>
                            <a:srgbClr val="000000"/>
                          </a:solidFill>
                          <a:effectLst/>
                          <a:latin typeface="Courier New" panose="02070309020205020404" pitchFamily="49" charset="0"/>
                        </a:rPr>
                        <a:t> </a:t>
                      </a:r>
                    </a:p>
                    <a:p>
                      <a:r>
                        <a:rPr lang="en-US" sz="1200" b="1" dirty="0" smtClean="0">
                          <a:solidFill>
                            <a:srgbClr val="0000FF"/>
                          </a:solidFill>
                          <a:effectLst/>
                          <a:latin typeface="Courier New" panose="02070309020205020404" pitchFamily="49" charset="0"/>
                        </a:rPr>
                        <a:t>Ret</a:t>
                      </a:r>
                      <a:endParaRPr lang="en-US" sz="12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40137"/>
                  </a:ext>
                </a:extLst>
              </a:tr>
            </a:tbl>
          </a:graphicData>
        </a:graphic>
      </p:graphicFrame>
    </p:spTree>
    <p:extLst>
      <p:ext uri="{BB962C8B-B14F-4D97-AF65-F5344CB8AC3E}">
        <p14:creationId xmlns:p14="http://schemas.microsoft.com/office/powerpoint/2010/main" val="1325806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Practical</a:t>
            </a:r>
            <a:endParaRPr lang="en-US"/>
          </a:p>
        </p:txBody>
      </p:sp>
      <p:sp>
        <p:nvSpPr>
          <p:cNvPr id="3" name="Content Placeholder 2"/>
          <p:cNvSpPr>
            <a:spLocks noGrp="1"/>
          </p:cNvSpPr>
          <p:nvPr>
            <p:ph idx="1"/>
          </p:nvPr>
        </p:nvSpPr>
        <p:spPr>
          <a:xfrm>
            <a:off x="533768" y="1412776"/>
            <a:ext cx="7556313" cy="4144963"/>
          </a:xfrm>
        </p:spPr>
        <p:txBody>
          <a:bodyPr/>
          <a:lstStyle/>
          <a:p>
            <a:r>
              <a:rPr lang="en-US"/>
              <a:t>Write an assembly program let user input </a:t>
            </a:r>
            <a:r>
              <a:rPr lang="en-US" smtClean="0"/>
              <a:t>two positive integers number. Find greatest common divisor of them and print result.</a:t>
            </a:r>
            <a:endParaRPr lang="en-US"/>
          </a:p>
        </p:txBody>
      </p:sp>
      <p:pic>
        <p:nvPicPr>
          <p:cNvPr id="4" name="Picture 3"/>
          <p:cNvPicPr>
            <a:picLocks noChangeAspect="1"/>
          </p:cNvPicPr>
          <p:nvPr/>
        </p:nvPicPr>
        <p:blipFill>
          <a:blip r:embed="rId3"/>
          <a:stretch>
            <a:fillRect/>
          </a:stretch>
        </p:blipFill>
        <p:spPr>
          <a:xfrm>
            <a:off x="1340985" y="2637988"/>
            <a:ext cx="6713802" cy="3848433"/>
          </a:xfrm>
          <a:prstGeom prst="rect">
            <a:avLst/>
          </a:prstGeom>
        </p:spPr>
      </p:pic>
    </p:spTree>
    <p:extLst>
      <p:ext uri="{BB962C8B-B14F-4D97-AF65-F5344CB8AC3E}">
        <p14:creationId xmlns:p14="http://schemas.microsoft.com/office/powerpoint/2010/main" val="4240427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Procedures</a:t>
            </a:r>
            <a:r>
              <a:rPr lang="en-US" dirty="0"/>
              <a:t> </a:t>
            </a:r>
          </a:p>
        </p:txBody>
      </p:sp>
      <p:sp>
        <p:nvSpPr>
          <p:cNvPr id="3" name="Content Placeholder 2"/>
          <p:cNvSpPr>
            <a:spLocks noGrp="1"/>
          </p:cNvSpPr>
          <p:nvPr>
            <p:ph idx="1"/>
          </p:nvPr>
        </p:nvSpPr>
        <p:spPr/>
        <p:txBody>
          <a:bodyPr>
            <a:normAutofit lnSpcReduction="10000"/>
          </a:bodyPr>
          <a:lstStyle/>
          <a:p>
            <a:r>
              <a:rPr lang="en-US" dirty="0"/>
              <a:t>Procedure is a part of code that can be called from your program in order </a:t>
            </a:r>
            <a:r>
              <a:rPr lang="en-US" dirty="0" smtClean="0"/>
              <a:t>to make </a:t>
            </a:r>
            <a:r>
              <a:rPr lang="en-US" dirty="0"/>
              <a:t>some specific task. Procedures make program more structural and </a:t>
            </a:r>
            <a:r>
              <a:rPr lang="en-US" dirty="0" smtClean="0"/>
              <a:t>easier to </a:t>
            </a:r>
            <a:r>
              <a:rPr lang="en-US" dirty="0"/>
              <a:t>understand. Generally procedure returns to the same point from where </a:t>
            </a:r>
            <a:r>
              <a:rPr lang="en-US" dirty="0" smtClean="0"/>
              <a:t>it was called.</a:t>
            </a:r>
          </a:p>
          <a:p>
            <a:r>
              <a:rPr lang="en-US" dirty="0"/>
              <a:t>The syntax for procedure declaration</a:t>
            </a:r>
            <a:r>
              <a:rPr lang="en-US" dirty="0" smtClean="0"/>
              <a:t>:</a:t>
            </a:r>
          </a:p>
          <a:p>
            <a:endParaRPr lang="en-US" dirty="0"/>
          </a:p>
          <a:p>
            <a:endParaRPr lang="en-US" dirty="0" smtClean="0"/>
          </a:p>
          <a:p>
            <a:endParaRPr lang="en-US" dirty="0"/>
          </a:p>
          <a:p>
            <a:r>
              <a:rPr lang="en-US" b="1" dirty="0"/>
              <a:t>CALL </a:t>
            </a:r>
            <a:r>
              <a:rPr lang="en-US" dirty="0"/>
              <a:t>instruction is used to call a procedure. </a:t>
            </a:r>
          </a:p>
        </p:txBody>
      </p:sp>
      <p:graphicFrame>
        <p:nvGraphicFramePr>
          <p:cNvPr id="4" name="Table 3"/>
          <p:cNvGraphicFramePr>
            <a:graphicFrameLocks noGrp="1"/>
          </p:cNvGraphicFramePr>
          <p:nvPr>
            <p:extLst>
              <p:ext uri="{D42A27DB-BD31-4B8C-83A1-F6EECF244321}">
                <p14:modId xmlns:p14="http://schemas.microsoft.com/office/powerpoint/2010/main" val="2169135314"/>
              </p:ext>
            </p:extLst>
          </p:nvPr>
        </p:nvGraphicFramePr>
        <p:xfrm>
          <a:off x="899592" y="4057332"/>
          <a:ext cx="7272808" cy="1656184"/>
        </p:xfrm>
        <a:graphic>
          <a:graphicData uri="http://schemas.openxmlformats.org/drawingml/2006/table">
            <a:tbl>
              <a:tblPr/>
              <a:tblGrid>
                <a:gridCol w="7272808">
                  <a:extLst>
                    <a:ext uri="{9D8B030D-6E8A-4147-A177-3AD203B41FA5}">
                      <a16:colId xmlns:a16="http://schemas.microsoft.com/office/drawing/2014/main" val="2866939145"/>
                    </a:ext>
                  </a:extLst>
                </a:gridCol>
              </a:tblGrid>
              <a:tr h="1656184">
                <a:tc>
                  <a:txBody>
                    <a:bodyPr/>
                    <a:lstStyle/>
                    <a:p>
                      <a:r>
                        <a:rPr lang="en-US" sz="2000" dirty="0" smtClean="0">
                          <a:solidFill>
                            <a:srgbClr val="0080FF"/>
                          </a:solidFill>
                          <a:effectLst/>
                          <a:latin typeface="Courier New" panose="02070309020205020404" pitchFamily="49" charset="0"/>
                        </a:rPr>
                        <a:t>name</a:t>
                      </a:r>
                      <a:r>
                        <a:rPr lang="en-US" sz="2000" dirty="0" smtClean="0">
                          <a:solidFill>
                            <a:srgbClr val="000000"/>
                          </a:solidFill>
                          <a:effectLst/>
                          <a:latin typeface="Courier New" panose="02070309020205020404" pitchFamily="49" charset="0"/>
                        </a:rPr>
                        <a:t> </a:t>
                      </a:r>
                      <a:r>
                        <a:rPr lang="en-US" sz="2000" dirty="0" smtClean="0">
                          <a:solidFill>
                            <a:srgbClr val="0080FF"/>
                          </a:solidFill>
                          <a:effectLst/>
                          <a:latin typeface="Courier New" panose="02070309020205020404" pitchFamily="49" charset="0"/>
                        </a:rPr>
                        <a:t>PROC</a:t>
                      </a:r>
                      <a:r>
                        <a:rPr lang="en-US" sz="2000" dirty="0" smtClean="0">
                          <a:solidFill>
                            <a:srgbClr val="000000"/>
                          </a:solidFill>
                          <a:effectLst/>
                          <a:latin typeface="Courier New" panose="02070309020205020404" pitchFamily="49" charset="0"/>
                        </a:rPr>
                        <a:t> </a:t>
                      </a:r>
                    </a:p>
                    <a:p>
                      <a:r>
                        <a:rPr lang="en-US" sz="2000" dirty="0" smtClean="0">
                          <a:solidFill>
                            <a:srgbClr val="000000"/>
                          </a:solidFill>
                          <a:effectLst/>
                          <a:latin typeface="Courier New" panose="02070309020205020404" pitchFamily="49" charset="0"/>
                        </a:rPr>
                        <a:t>    </a:t>
                      </a:r>
                      <a:r>
                        <a:rPr lang="en-US" sz="2000" dirty="0" smtClean="0">
                          <a:solidFill>
                            <a:srgbClr val="008000"/>
                          </a:solidFill>
                          <a:effectLst/>
                          <a:latin typeface="Courier New" panose="02070309020205020404" pitchFamily="49" charset="0"/>
                        </a:rPr>
                        <a:t>; here goes the code</a:t>
                      </a:r>
                      <a:r>
                        <a:rPr lang="en-US" sz="2000" dirty="0" smtClean="0">
                          <a:solidFill>
                            <a:srgbClr val="000000"/>
                          </a:solidFill>
                          <a:effectLst/>
                          <a:latin typeface="Courier New" panose="02070309020205020404" pitchFamily="49" charset="0"/>
                        </a:rPr>
                        <a:t> </a:t>
                      </a:r>
                    </a:p>
                    <a:p>
                      <a:r>
                        <a:rPr lang="en-US" sz="2000" dirty="0" smtClean="0">
                          <a:solidFill>
                            <a:srgbClr val="000000"/>
                          </a:solidFill>
                          <a:effectLst/>
                          <a:latin typeface="Courier New" panose="02070309020205020404" pitchFamily="49" charset="0"/>
                        </a:rPr>
                        <a:t>    </a:t>
                      </a:r>
                      <a:r>
                        <a:rPr lang="en-US" sz="2000" dirty="0" smtClean="0">
                          <a:solidFill>
                            <a:srgbClr val="008000"/>
                          </a:solidFill>
                          <a:effectLst/>
                          <a:latin typeface="Courier New" panose="02070309020205020404" pitchFamily="49" charset="0"/>
                        </a:rPr>
                        <a:t>; of the procedure ...</a:t>
                      </a:r>
                      <a:r>
                        <a:rPr lang="en-US" sz="2000" dirty="0" smtClean="0">
                          <a:solidFill>
                            <a:srgbClr val="000000"/>
                          </a:solidFill>
                          <a:effectLst/>
                          <a:latin typeface="Courier New" panose="02070309020205020404" pitchFamily="49" charset="0"/>
                        </a:rPr>
                        <a:t> </a:t>
                      </a:r>
                    </a:p>
                    <a:p>
                      <a:r>
                        <a:rPr lang="en-US" sz="2000" b="1" dirty="0" smtClean="0">
                          <a:solidFill>
                            <a:srgbClr val="0000FF"/>
                          </a:solidFill>
                          <a:effectLst/>
                          <a:latin typeface="Courier New" panose="02070309020205020404" pitchFamily="49" charset="0"/>
                        </a:rPr>
                        <a:t>RET</a:t>
                      </a:r>
                      <a:r>
                        <a:rPr lang="en-US" sz="2000" dirty="0" smtClean="0">
                          <a:solidFill>
                            <a:srgbClr val="000000"/>
                          </a:solidFill>
                          <a:effectLst/>
                          <a:latin typeface="Courier New" panose="02070309020205020404" pitchFamily="49" charset="0"/>
                        </a:rPr>
                        <a:t> </a:t>
                      </a:r>
                    </a:p>
                    <a:p>
                      <a:r>
                        <a:rPr lang="en-US" sz="2000" dirty="0" smtClean="0">
                          <a:solidFill>
                            <a:srgbClr val="0080FF"/>
                          </a:solidFill>
                          <a:effectLst/>
                          <a:latin typeface="Courier New" panose="02070309020205020404" pitchFamily="49" charset="0"/>
                        </a:rPr>
                        <a:t>name</a:t>
                      </a:r>
                      <a:r>
                        <a:rPr lang="en-US" sz="2000" dirty="0" smtClean="0">
                          <a:solidFill>
                            <a:srgbClr val="000000"/>
                          </a:solidFill>
                          <a:effectLst/>
                          <a:latin typeface="Courier New" panose="02070309020205020404" pitchFamily="49" charset="0"/>
                        </a:rPr>
                        <a:t> </a:t>
                      </a:r>
                      <a:r>
                        <a:rPr lang="en-US" sz="2000" dirty="0" smtClean="0">
                          <a:solidFill>
                            <a:srgbClr val="0080FF"/>
                          </a:solidFill>
                          <a:effectLst/>
                          <a:latin typeface="Courier New" panose="02070309020205020404" pitchFamily="49" charset="0"/>
                        </a:rPr>
                        <a:t>ENDP</a:t>
                      </a:r>
                      <a:endParaRPr lang="en-US" sz="20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40137"/>
                  </a:ext>
                </a:extLst>
              </a:tr>
            </a:tbl>
          </a:graphicData>
        </a:graphic>
      </p:graphicFrame>
    </p:spTree>
    <p:extLst>
      <p:ext uri="{BB962C8B-B14F-4D97-AF65-F5344CB8AC3E}">
        <p14:creationId xmlns:p14="http://schemas.microsoft.com/office/powerpoint/2010/main" val="264601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Procedures</a:t>
            </a:r>
            <a:r>
              <a:rPr lang="en-US" dirty="0"/>
              <a:t> </a:t>
            </a:r>
          </a:p>
        </p:txBody>
      </p:sp>
      <p:sp>
        <p:nvSpPr>
          <p:cNvPr id="3" name="Content Placeholder 2"/>
          <p:cNvSpPr>
            <a:spLocks noGrp="1"/>
          </p:cNvSpPr>
          <p:nvPr>
            <p:ph idx="1"/>
          </p:nvPr>
        </p:nvSpPr>
        <p:spPr>
          <a:xfrm>
            <a:off x="498474" y="1124744"/>
            <a:ext cx="7556313" cy="4144963"/>
          </a:xfrm>
        </p:spPr>
        <p:txBody>
          <a:bodyPr/>
          <a:lstStyle/>
          <a:p>
            <a:r>
              <a:rPr lang="en-US" dirty="0" smtClean="0"/>
              <a:t>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63831842"/>
              </p:ext>
            </p:extLst>
          </p:nvPr>
        </p:nvGraphicFramePr>
        <p:xfrm>
          <a:off x="971600" y="1566975"/>
          <a:ext cx="7083187" cy="5273040"/>
        </p:xfrm>
        <a:graphic>
          <a:graphicData uri="http://schemas.openxmlformats.org/drawingml/2006/table">
            <a:tbl>
              <a:tblPr/>
              <a:tblGrid>
                <a:gridCol w="7083187">
                  <a:extLst>
                    <a:ext uri="{9D8B030D-6E8A-4147-A177-3AD203B41FA5}">
                      <a16:colId xmlns:a16="http://schemas.microsoft.com/office/drawing/2014/main" val="2866939145"/>
                    </a:ext>
                  </a:extLst>
                </a:gridCol>
              </a:tblGrid>
              <a:tr h="16561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smtClean="0">
                          <a:solidFill>
                            <a:srgbClr val="0080FF"/>
                          </a:solidFill>
                          <a:effectLst/>
                          <a:latin typeface="Courier New" panose="02070309020205020404" pitchFamily="49" charset="0"/>
                        </a:rPr>
                        <a:t>include</a:t>
                      </a:r>
                      <a:r>
                        <a:rPr lang="en-US" sz="2000" smtClean="0">
                          <a:solidFill>
                            <a:srgbClr val="000000"/>
                          </a:solidFill>
                          <a:effectLst/>
                          <a:latin typeface="Courier New" panose="02070309020205020404" pitchFamily="49" charset="0"/>
                        </a:rPr>
                        <a:t> </a:t>
                      </a:r>
                      <a:r>
                        <a:rPr lang="en-US" sz="2000" smtClean="0">
                          <a:solidFill>
                            <a:srgbClr val="808080"/>
                          </a:solidFill>
                          <a:effectLst/>
                          <a:latin typeface="Courier New" panose="02070309020205020404" pitchFamily="49" charset="0"/>
                        </a:rPr>
                        <a:t>"emu8086.inc"</a:t>
                      </a:r>
                      <a:r>
                        <a:rPr lang="en-US" sz="2000" smtClean="0">
                          <a:solidFill>
                            <a:srgbClr val="000000"/>
                          </a:solidFill>
                          <a:effectLst/>
                          <a:latin typeface="Courier New" panose="02070309020205020404" pitchFamily="49" charset="0"/>
                        </a:rPr>
                        <a:t> </a:t>
                      </a:r>
                      <a:endParaRPr lang="en-US" sz="2000" smtClean="0">
                        <a:solidFill>
                          <a:srgbClr val="0080FF"/>
                        </a:solidFill>
                        <a:effectLst/>
                        <a:latin typeface="Courier New" panose="02070309020205020404" pitchFamily="49" charset="0"/>
                      </a:endParaRPr>
                    </a:p>
                    <a:p>
                      <a:r>
                        <a:rPr lang="en-US" sz="2000" smtClean="0">
                          <a:solidFill>
                            <a:srgbClr val="0080FF"/>
                          </a:solidFill>
                          <a:effectLst/>
                          <a:latin typeface="Courier New" panose="02070309020205020404" pitchFamily="49" charset="0"/>
                        </a:rPr>
                        <a:t>ORG</a:t>
                      </a:r>
                      <a:r>
                        <a:rPr lang="en-US" sz="2000" smtClean="0">
                          <a:solidFill>
                            <a:srgbClr val="000000"/>
                          </a:solidFill>
                          <a:effectLst/>
                          <a:latin typeface="Courier New" panose="02070309020205020404" pitchFamily="49" charset="0"/>
                        </a:rPr>
                        <a:t> </a:t>
                      </a:r>
                      <a:r>
                        <a:rPr lang="en-US" sz="2000" dirty="0" smtClean="0">
                          <a:solidFill>
                            <a:srgbClr val="FF8000"/>
                          </a:solidFill>
                          <a:effectLst/>
                          <a:latin typeface="Courier New" panose="02070309020205020404" pitchFamily="49" charset="0"/>
                        </a:rPr>
                        <a:t>100h</a:t>
                      </a:r>
                      <a:r>
                        <a:rPr lang="en-US" sz="2000" dirty="0" smtClean="0">
                          <a:solidFill>
                            <a:srgbClr val="000000"/>
                          </a:solidFill>
                          <a:effectLst/>
                          <a:latin typeface="Courier New" panose="02070309020205020404" pitchFamily="49" charset="0"/>
                        </a:rPr>
                        <a:t> </a:t>
                      </a:r>
                    </a:p>
                    <a:p>
                      <a:endParaRPr lang="en-US" sz="2000" b="1" dirty="0" smtClean="0">
                        <a:solidFill>
                          <a:srgbClr val="000000"/>
                        </a:solidFill>
                        <a:effectLst/>
                        <a:latin typeface="Courier New" panose="02070309020205020404" pitchFamily="49" charset="0"/>
                      </a:endParaRPr>
                    </a:p>
                    <a:p>
                      <a:r>
                        <a:rPr lang="en-US" sz="2000" b="1" smtClean="0">
                          <a:solidFill>
                            <a:srgbClr val="0000FF"/>
                          </a:solidFill>
                          <a:effectLst/>
                          <a:latin typeface="Courier New" panose="02070309020205020404" pitchFamily="49" charset="0"/>
                        </a:rPr>
                        <a:t>MOV</a:t>
                      </a:r>
                      <a:r>
                        <a:rPr lang="en-US" sz="2000" smtClean="0">
                          <a:solidFill>
                            <a:srgbClr val="000000"/>
                          </a:solidFill>
                          <a:effectLst/>
                          <a:latin typeface="Courier New" panose="02070309020205020404" pitchFamily="49" charset="0"/>
                        </a:rPr>
                        <a:t> </a:t>
                      </a:r>
                      <a:r>
                        <a:rPr lang="en-US" sz="2000" b="1" dirty="0" smtClean="0">
                          <a:solidFill>
                            <a:srgbClr val="8080FF"/>
                          </a:solidFill>
                          <a:effectLst/>
                          <a:latin typeface="Courier New" panose="02070309020205020404" pitchFamily="49" charset="0"/>
                        </a:rPr>
                        <a:t>AX</a:t>
                      </a:r>
                      <a:r>
                        <a:rPr lang="en-US" sz="2000" b="1" dirty="0" smtClean="0">
                          <a:solidFill>
                            <a:srgbClr val="000080"/>
                          </a:solidFill>
                          <a:effectLst/>
                          <a:latin typeface="Courier New" panose="02070309020205020404" pitchFamily="49" charset="0"/>
                        </a:rPr>
                        <a:t>,</a:t>
                      </a:r>
                      <a:r>
                        <a:rPr lang="en-US" sz="2000" dirty="0" smtClean="0">
                          <a:solidFill>
                            <a:srgbClr val="000000"/>
                          </a:solidFill>
                          <a:effectLst/>
                          <a:latin typeface="Courier New" panose="02070309020205020404" pitchFamily="49" charset="0"/>
                        </a:rPr>
                        <a:t> </a:t>
                      </a:r>
                      <a:r>
                        <a:rPr lang="en-US" sz="2000" smtClean="0">
                          <a:solidFill>
                            <a:srgbClr val="FF8000"/>
                          </a:solidFill>
                          <a:effectLst/>
                          <a:latin typeface="Courier New" panose="02070309020205020404" pitchFamily="49" charset="0"/>
                        </a:rPr>
                        <a:t>2</a:t>
                      </a:r>
                      <a:r>
                        <a:rPr lang="en-US" sz="2000" smtClean="0">
                          <a:solidFill>
                            <a:srgbClr val="000000"/>
                          </a:solidFill>
                          <a:effectLst/>
                          <a:latin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smtClean="0">
                          <a:solidFill>
                            <a:srgbClr val="0000FF"/>
                          </a:solidFill>
                          <a:effectLst/>
                          <a:latin typeface="Courier New" panose="02070309020205020404" pitchFamily="49" charset="0"/>
                        </a:rPr>
                        <a:t>MOV</a:t>
                      </a:r>
                      <a:r>
                        <a:rPr lang="en-US" sz="2000" smtClean="0">
                          <a:solidFill>
                            <a:srgbClr val="000000"/>
                          </a:solidFill>
                          <a:effectLst/>
                          <a:latin typeface="Courier New" panose="02070309020205020404" pitchFamily="49" charset="0"/>
                        </a:rPr>
                        <a:t> </a:t>
                      </a:r>
                      <a:r>
                        <a:rPr lang="en-US" sz="2000" b="1" smtClean="0">
                          <a:solidFill>
                            <a:srgbClr val="8080FF"/>
                          </a:solidFill>
                          <a:effectLst/>
                          <a:latin typeface="Courier New" panose="02070309020205020404" pitchFamily="49" charset="0"/>
                        </a:rPr>
                        <a:t>BX</a:t>
                      </a:r>
                      <a:r>
                        <a:rPr lang="en-US" sz="2000" b="1" smtClean="0">
                          <a:solidFill>
                            <a:srgbClr val="000080"/>
                          </a:solidFill>
                          <a:effectLst/>
                          <a:latin typeface="Courier New" panose="02070309020205020404" pitchFamily="49" charset="0"/>
                        </a:rPr>
                        <a:t>,</a:t>
                      </a:r>
                      <a:r>
                        <a:rPr lang="en-US" sz="2000" smtClean="0">
                          <a:solidFill>
                            <a:srgbClr val="000000"/>
                          </a:solidFill>
                          <a:effectLst/>
                          <a:latin typeface="Courier New" panose="02070309020205020404" pitchFamily="49" charset="0"/>
                        </a:rPr>
                        <a:t> </a:t>
                      </a:r>
                      <a:r>
                        <a:rPr lang="en-US" sz="2000" smtClean="0">
                          <a:solidFill>
                            <a:srgbClr val="FF8000"/>
                          </a:solidFill>
                          <a:effectLst/>
                          <a:latin typeface="Courier New" panose="02070309020205020404" pitchFamily="49" charset="0"/>
                        </a:rPr>
                        <a:t>3</a:t>
                      </a:r>
                      <a:r>
                        <a:rPr lang="en-US" sz="2000" smtClean="0">
                          <a:solidFill>
                            <a:srgbClr val="000000"/>
                          </a:solidFill>
                          <a:effectLst/>
                          <a:latin typeface="Courier New" panose="02070309020205020404" pitchFamily="49" charset="0"/>
                        </a:rPr>
                        <a:t> </a:t>
                      </a:r>
                      <a:endParaRPr lang="en-US" sz="2000" dirty="0" smtClean="0">
                        <a:solidFill>
                          <a:srgbClr val="000000"/>
                        </a:solidFill>
                        <a:effectLst/>
                        <a:latin typeface="Courier New" panose="02070309020205020404" pitchFamily="49" charset="0"/>
                      </a:endParaRPr>
                    </a:p>
                    <a:p>
                      <a:r>
                        <a:rPr lang="en-US" sz="2000" b="1" smtClean="0">
                          <a:solidFill>
                            <a:srgbClr val="0000FF"/>
                          </a:solidFill>
                          <a:effectLst/>
                          <a:latin typeface="Courier New" panose="02070309020205020404" pitchFamily="49" charset="0"/>
                        </a:rPr>
                        <a:t>CALL</a:t>
                      </a:r>
                      <a:r>
                        <a:rPr lang="en-US" sz="2000" smtClean="0">
                          <a:solidFill>
                            <a:srgbClr val="000000"/>
                          </a:solidFill>
                          <a:effectLst/>
                          <a:latin typeface="Courier New" panose="02070309020205020404" pitchFamily="49" charset="0"/>
                        </a:rPr>
                        <a:t> sum </a:t>
                      </a:r>
                    </a:p>
                    <a:p>
                      <a:r>
                        <a:rPr lang="en-US" sz="2000" b="1" smtClean="0">
                          <a:solidFill>
                            <a:srgbClr val="0000FF"/>
                          </a:solidFill>
                          <a:effectLst/>
                          <a:latin typeface="Courier New" panose="02070309020205020404" pitchFamily="49" charset="0"/>
                        </a:rPr>
                        <a:t>RET</a:t>
                      </a:r>
                      <a:r>
                        <a:rPr lang="en-US" sz="2000" smtClean="0">
                          <a:solidFill>
                            <a:srgbClr val="000000"/>
                          </a:solidFill>
                          <a:effectLst/>
                          <a:latin typeface="Courier New" panose="02070309020205020404" pitchFamily="49" charset="0"/>
                        </a:rPr>
                        <a:t> </a:t>
                      </a:r>
                      <a:r>
                        <a:rPr lang="en-US" sz="2000" dirty="0" smtClean="0">
                          <a:solidFill>
                            <a:srgbClr val="008000"/>
                          </a:solidFill>
                          <a:effectLst/>
                          <a:latin typeface="Courier New" panose="02070309020205020404" pitchFamily="49" charset="0"/>
                        </a:rPr>
                        <a:t>; return to operating system.</a:t>
                      </a:r>
                      <a:r>
                        <a:rPr lang="en-US" sz="2000" dirty="0" smtClean="0">
                          <a:solidFill>
                            <a:srgbClr val="000000"/>
                          </a:solidFill>
                          <a:effectLst/>
                          <a:latin typeface="Courier New" panose="02070309020205020404" pitchFamily="49" charset="0"/>
                        </a:rPr>
                        <a:t> </a:t>
                      </a:r>
                    </a:p>
                    <a:p>
                      <a:endParaRPr lang="en-US" sz="2000" dirty="0" smtClean="0">
                        <a:solidFill>
                          <a:srgbClr val="000000"/>
                        </a:solidFill>
                        <a:effectLst/>
                        <a:latin typeface="Courier New" panose="02070309020205020404" pitchFamily="49" charset="0"/>
                      </a:endParaRPr>
                    </a:p>
                    <a:p>
                      <a:r>
                        <a:rPr lang="en-US" sz="2000" smtClean="0">
                          <a:solidFill>
                            <a:srgbClr val="000000"/>
                          </a:solidFill>
                          <a:effectLst/>
                          <a:latin typeface="Courier New" panose="02070309020205020404" pitchFamily="49" charset="0"/>
                        </a:rPr>
                        <a:t>sum </a:t>
                      </a:r>
                      <a:r>
                        <a:rPr lang="en-US" sz="2000" dirty="0" smtClean="0">
                          <a:solidFill>
                            <a:srgbClr val="0080FF"/>
                          </a:solidFill>
                          <a:effectLst/>
                          <a:latin typeface="Courier New" panose="02070309020205020404" pitchFamily="49" charset="0"/>
                        </a:rPr>
                        <a:t>PROC</a:t>
                      </a:r>
                      <a:r>
                        <a:rPr lang="en-US" sz="2000" dirty="0" smtClean="0">
                          <a:solidFill>
                            <a:srgbClr val="000000"/>
                          </a:solidFill>
                          <a:effectLst/>
                          <a:latin typeface="Courier New" panose="02070309020205020404" pitchFamily="49" charset="0"/>
                        </a:rPr>
                        <a:t> </a:t>
                      </a:r>
                    </a:p>
                    <a:p>
                      <a:r>
                        <a:rPr lang="en-US" sz="2000" b="1" smtClean="0">
                          <a:solidFill>
                            <a:srgbClr val="0000FF"/>
                          </a:solidFill>
                          <a:effectLst/>
                          <a:latin typeface="Courier New" panose="02070309020205020404" pitchFamily="49" charset="0"/>
                        </a:rPr>
                        <a:t>    ADD</a:t>
                      </a:r>
                      <a:r>
                        <a:rPr lang="en-US" sz="2000" smtClean="0">
                          <a:solidFill>
                            <a:srgbClr val="000000"/>
                          </a:solidFill>
                          <a:effectLst/>
                          <a:latin typeface="Courier New" panose="02070309020205020404" pitchFamily="49" charset="0"/>
                        </a:rPr>
                        <a:t> </a:t>
                      </a:r>
                      <a:r>
                        <a:rPr lang="en-US" sz="2000" b="1" smtClean="0">
                          <a:solidFill>
                            <a:srgbClr val="8080FF"/>
                          </a:solidFill>
                          <a:effectLst/>
                          <a:latin typeface="Courier New" panose="02070309020205020404" pitchFamily="49" charset="0"/>
                        </a:rPr>
                        <a:t>AX</a:t>
                      </a:r>
                      <a:r>
                        <a:rPr lang="en-US" sz="2000" b="1" smtClean="0">
                          <a:solidFill>
                            <a:srgbClr val="000080"/>
                          </a:solidFill>
                          <a:effectLst/>
                          <a:latin typeface="Courier New" panose="02070309020205020404" pitchFamily="49" charset="0"/>
                        </a:rPr>
                        <a:t>,</a:t>
                      </a:r>
                      <a:r>
                        <a:rPr lang="en-US" sz="2000" smtClean="0">
                          <a:solidFill>
                            <a:srgbClr val="000000"/>
                          </a:solidFill>
                          <a:effectLst/>
                          <a:latin typeface="Courier New" panose="02070309020205020404" pitchFamily="49" charset="0"/>
                        </a:rPr>
                        <a:t> </a:t>
                      </a:r>
                      <a:r>
                        <a:rPr lang="en-US" sz="2000" b="1" smtClean="0">
                          <a:solidFill>
                            <a:srgbClr val="8080FF"/>
                          </a:solidFill>
                          <a:effectLst/>
                          <a:latin typeface="Courier New" panose="02070309020205020404" pitchFamily="49" charset="0"/>
                        </a:rPr>
                        <a:t>BX</a:t>
                      </a:r>
                      <a:r>
                        <a:rPr lang="en-US" sz="2000" smtClean="0">
                          <a:solidFill>
                            <a:srgbClr val="000000"/>
                          </a:solidFill>
                          <a:effectLst/>
                          <a:latin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smtClean="0">
                          <a:solidFill>
                            <a:srgbClr val="000000"/>
                          </a:solidFill>
                          <a:effectLst/>
                          <a:latin typeface="Courier New" panose="02070309020205020404" pitchFamily="49" charset="0"/>
                        </a:rPr>
                        <a:t>    PRINT </a:t>
                      </a:r>
                      <a:r>
                        <a:rPr lang="en-US" sz="2000" smtClean="0">
                          <a:solidFill>
                            <a:srgbClr val="808000"/>
                          </a:solidFill>
                          <a:effectLst/>
                          <a:latin typeface="Courier New" panose="02070309020205020404" pitchFamily="49" charset="0"/>
                        </a:rPr>
                        <a:t>'Sum = '</a:t>
                      </a:r>
                      <a:endParaRPr lang="en-US" sz="2000" smtClean="0">
                        <a:solidFill>
                          <a:srgbClr val="000000"/>
                        </a:solidFill>
                        <a:effectLst/>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smtClean="0">
                          <a:solidFill>
                            <a:srgbClr val="000000"/>
                          </a:solidFill>
                          <a:effectLst/>
                          <a:latin typeface="Courier New" panose="02070309020205020404" pitchFamily="49" charset="0"/>
                        </a:rPr>
                        <a:t>    </a:t>
                      </a:r>
                      <a:r>
                        <a:rPr lang="en-US" sz="2000" b="1" smtClean="0">
                          <a:solidFill>
                            <a:srgbClr val="0000FF"/>
                          </a:solidFill>
                          <a:effectLst/>
                          <a:latin typeface="Courier New" panose="02070309020205020404" pitchFamily="49" charset="0"/>
                        </a:rPr>
                        <a:t>CALL</a:t>
                      </a:r>
                      <a:r>
                        <a:rPr lang="en-US" sz="2000" smtClean="0">
                          <a:solidFill>
                            <a:srgbClr val="000000"/>
                          </a:solidFill>
                          <a:effectLst/>
                          <a:latin typeface="Courier New" panose="02070309020205020404" pitchFamily="49" charset="0"/>
                        </a:rPr>
                        <a:t> PRINT_NUM </a:t>
                      </a:r>
                      <a:endParaRPr lang="en-US" sz="2000" dirty="0" smtClean="0">
                        <a:solidFill>
                          <a:srgbClr val="000000"/>
                        </a:solidFill>
                        <a:effectLst/>
                        <a:latin typeface="Courier New" panose="02070309020205020404" pitchFamily="49" charset="0"/>
                      </a:endParaRPr>
                    </a:p>
                    <a:p>
                      <a:r>
                        <a:rPr lang="en-US" sz="2000" b="1" dirty="0" smtClean="0">
                          <a:solidFill>
                            <a:srgbClr val="0000FF"/>
                          </a:solidFill>
                          <a:effectLst/>
                          <a:latin typeface="Courier New" panose="02070309020205020404" pitchFamily="49" charset="0"/>
                        </a:rPr>
                        <a:t>    RET</a:t>
                      </a:r>
                      <a:r>
                        <a:rPr lang="en-US" sz="2000" dirty="0" smtClean="0">
                          <a:solidFill>
                            <a:srgbClr val="000000"/>
                          </a:solidFill>
                          <a:effectLst/>
                          <a:latin typeface="Courier New" panose="02070309020205020404" pitchFamily="49" charset="0"/>
                        </a:rPr>
                        <a:t> </a:t>
                      </a:r>
                      <a:r>
                        <a:rPr lang="en-US" sz="2000" dirty="0" smtClean="0">
                          <a:solidFill>
                            <a:srgbClr val="008000"/>
                          </a:solidFill>
                          <a:effectLst/>
                          <a:latin typeface="Courier New" panose="02070309020205020404" pitchFamily="49" charset="0"/>
                        </a:rPr>
                        <a:t>; return to caller.</a:t>
                      </a:r>
                      <a:r>
                        <a:rPr lang="en-US" sz="2000" dirty="0" smtClean="0">
                          <a:solidFill>
                            <a:srgbClr val="000000"/>
                          </a:solidFill>
                          <a:effectLst/>
                          <a:latin typeface="Courier New" panose="02070309020205020404" pitchFamily="49" charset="0"/>
                        </a:rPr>
                        <a:t> </a:t>
                      </a:r>
                    </a:p>
                    <a:p>
                      <a:r>
                        <a:rPr lang="en-US" sz="2000" smtClean="0">
                          <a:solidFill>
                            <a:srgbClr val="000000"/>
                          </a:solidFill>
                          <a:effectLst/>
                          <a:latin typeface="Courier New" panose="02070309020205020404" pitchFamily="49" charset="0"/>
                        </a:rPr>
                        <a:t>sum </a:t>
                      </a:r>
                      <a:r>
                        <a:rPr lang="en-US" sz="2000" smtClean="0">
                          <a:solidFill>
                            <a:srgbClr val="0080FF"/>
                          </a:solidFill>
                          <a:effectLst/>
                          <a:latin typeface="Courier New" panose="02070309020205020404" pitchFamily="49" charset="0"/>
                        </a:rPr>
                        <a:t>ENDP</a:t>
                      </a:r>
                      <a:r>
                        <a:rPr lang="en-US" sz="2000" smtClean="0">
                          <a:solidFill>
                            <a:srgbClr val="000000"/>
                          </a:solidFill>
                          <a:effectLst/>
                          <a:latin typeface="Courier New" panose="02070309020205020404" pitchFamily="49" charset="0"/>
                        </a:rPr>
                        <a:t> </a:t>
                      </a:r>
                    </a:p>
                    <a:p>
                      <a:r>
                        <a:rPr lang="en-US" sz="2000" smtClean="0">
                          <a:solidFill>
                            <a:srgbClr val="000000"/>
                          </a:solidFill>
                          <a:effectLst/>
                          <a:latin typeface="Courier New" panose="02070309020205020404" pitchFamily="49" charset="0"/>
                        </a:rPr>
                        <a:t>DEFINE_PRINT_NUM </a:t>
                      </a:r>
                    </a:p>
                    <a:p>
                      <a:r>
                        <a:rPr lang="en-US" sz="2000" smtClean="0">
                          <a:solidFill>
                            <a:srgbClr val="000000"/>
                          </a:solidFill>
                          <a:effectLst/>
                          <a:latin typeface="Courier New" panose="02070309020205020404" pitchFamily="49" charset="0"/>
                        </a:rPr>
                        <a:t>DEFINE_PRINT_NUM_UNS</a:t>
                      </a:r>
                    </a:p>
                    <a:p>
                      <a:r>
                        <a:rPr lang="en-US" sz="2000" smtClean="0">
                          <a:solidFill>
                            <a:srgbClr val="0080FF"/>
                          </a:solidFill>
                          <a:effectLst/>
                          <a:latin typeface="Courier New" panose="02070309020205020404" pitchFamily="49" charset="0"/>
                        </a:rPr>
                        <a:t>END</a:t>
                      </a:r>
                      <a:endParaRPr lang="en-US" sz="20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40137"/>
                  </a:ext>
                </a:extLst>
              </a:tr>
            </a:tbl>
          </a:graphicData>
        </a:graphic>
      </p:graphicFrame>
    </p:spTree>
    <p:extLst>
      <p:ext uri="{BB962C8B-B14F-4D97-AF65-F5344CB8AC3E}">
        <p14:creationId xmlns:p14="http://schemas.microsoft.com/office/powerpoint/2010/main" val="3965903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Procedures</a:t>
            </a:r>
            <a:r>
              <a:rPr lang="en-US" dirty="0"/>
              <a:t> </a:t>
            </a:r>
          </a:p>
        </p:txBody>
      </p:sp>
      <p:sp>
        <p:nvSpPr>
          <p:cNvPr id="3" name="Content Placeholder 2"/>
          <p:cNvSpPr>
            <a:spLocks noGrp="1"/>
          </p:cNvSpPr>
          <p:nvPr>
            <p:ph idx="1"/>
          </p:nvPr>
        </p:nvSpPr>
        <p:spPr/>
        <p:txBody>
          <a:bodyPr/>
          <a:lstStyle/>
          <a:p>
            <a:r>
              <a:rPr lang="en-US" dirty="0"/>
              <a:t>The four major ways of passing parameters to and from a procedure are:</a:t>
            </a:r>
          </a:p>
          <a:p>
            <a:pPr lvl="1"/>
            <a:r>
              <a:rPr lang="en-US" dirty="0"/>
              <a:t>Passing parameters using registers</a:t>
            </a:r>
          </a:p>
          <a:p>
            <a:pPr lvl="1"/>
            <a:r>
              <a:rPr lang="en-US" dirty="0"/>
              <a:t>Passing parameters using memory</a:t>
            </a:r>
          </a:p>
          <a:p>
            <a:pPr lvl="1"/>
            <a:r>
              <a:rPr lang="en-US" dirty="0"/>
              <a:t>Passing parameters using pointers</a:t>
            </a:r>
          </a:p>
          <a:p>
            <a:pPr lvl="1"/>
            <a:r>
              <a:rPr lang="en-US" dirty="0"/>
              <a:t>Passing parameters using stack</a:t>
            </a:r>
          </a:p>
          <a:p>
            <a:endParaRPr lang="en-US" dirty="0"/>
          </a:p>
        </p:txBody>
      </p:sp>
    </p:spTree>
    <p:extLst>
      <p:ext uri="{BB962C8B-B14F-4D97-AF65-F5344CB8AC3E}">
        <p14:creationId xmlns:p14="http://schemas.microsoft.com/office/powerpoint/2010/main" val="317611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what </a:t>
            </a:r>
            <a:r>
              <a:rPr lang="en-US" dirty="0">
                <a:effectLst>
                  <a:outerShdw blurRad="38100" dist="38100" dir="2700000" algn="tl">
                    <a:srgbClr val="000000">
                      <a:alpha val="43137"/>
                    </a:srgbClr>
                  </a:outerShdw>
                </a:effectLst>
              </a:rPr>
              <a:t>is </a:t>
            </a:r>
            <a:r>
              <a:rPr lang="en-US" dirty="0" smtClean="0">
                <a:effectLst>
                  <a:outerShdw blurRad="38100" dist="38100" dir="2700000" algn="tl">
                    <a:srgbClr val="000000">
                      <a:alpha val="43137"/>
                    </a:srgbClr>
                  </a:outerShdw>
                </a:effectLst>
              </a:rPr>
              <a:t>assembly language</a:t>
            </a:r>
            <a:r>
              <a:rPr lang="en-US" dirty="0">
                <a:effectLst>
                  <a:outerShdw blurRad="38100" dist="38100" dir="2700000" algn="tl">
                    <a:srgbClr val="000000">
                      <a:alpha val="43137"/>
                    </a:srgbClr>
                  </a:outerShdw>
                </a:effectLst>
              </a:rPr>
              <a:t>? </a:t>
            </a:r>
            <a:r>
              <a:rPr lang="en-US" dirty="0"/>
              <a:t/>
            </a:r>
            <a:br>
              <a:rPr lang="en-US" dirty="0"/>
            </a:b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95536" y="1340768"/>
            <a:ext cx="6120680" cy="4824536"/>
          </a:xfrm>
        </p:spPr>
        <p:txBody>
          <a:bodyPr>
            <a:normAutofit fontScale="92500" lnSpcReduction="10000"/>
          </a:bodyPr>
          <a:lstStyle/>
          <a:p>
            <a:r>
              <a:rPr lang="en-US" dirty="0"/>
              <a:t>assembly language is a </a:t>
            </a:r>
            <a:r>
              <a:rPr lang="en-US" dirty="0" smtClean="0"/>
              <a:t>low level </a:t>
            </a:r>
            <a:r>
              <a:rPr lang="en-US" dirty="0"/>
              <a:t>programming language. </a:t>
            </a:r>
            <a:endParaRPr lang="en-US" dirty="0" smtClean="0"/>
          </a:p>
          <a:p>
            <a:r>
              <a:rPr lang="en-US" b="1" dirty="0"/>
              <a:t>general purpose registers</a:t>
            </a:r>
            <a:br>
              <a:rPr lang="en-US" b="1" dirty="0"/>
            </a:br>
            <a:r>
              <a:rPr lang="en-US" dirty="0"/>
              <a:t>8086 CPU has 8 general purpose registers, each register has its own </a:t>
            </a:r>
            <a:r>
              <a:rPr lang="en-US" dirty="0" smtClean="0"/>
              <a:t>name:</a:t>
            </a:r>
          </a:p>
          <a:p>
            <a:pPr lvl="1"/>
            <a:r>
              <a:rPr lang="en-US" b="1" dirty="0" smtClean="0"/>
              <a:t>AX </a:t>
            </a:r>
            <a:r>
              <a:rPr lang="en-US" dirty="0"/>
              <a:t>- the accumulator register </a:t>
            </a:r>
            <a:endParaRPr lang="en-US" dirty="0" smtClean="0"/>
          </a:p>
          <a:p>
            <a:pPr lvl="1"/>
            <a:r>
              <a:rPr lang="en-US" b="1" dirty="0" smtClean="0"/>
              <a:t>BX </a:t>
            </a:r>
            <a:r>
              <a:rPr lang="en-US" dirty="0"/>
              <a:t>- the base address </a:t>
            </a:r>
            <a:r>
              <a:rPr lang="en-US" dirty="0" smtClean="0"/>
              <a:t>register</a:t>
            </a:r>
          </a:p>
          <a:p>
            <a:pPr lvl="1"/>
            <a:r>
              <a:rPr lang="en-US" b="1" dirty="0" smtClean="0"/>
              <a:t>CX </a:t>
            </a:r>
            <a:r>
              <a:rPr lang="en-US" dirty="0"/>
              <a:t>- the count </a:t>
            </a:r>
            <a:r>
              <a:rPr lang="en-US" dirty="0" smtClean="0"/>
              <a:t>register</a:t>
            </a:r>
          </a:p>
          <a:p>
            <a:pPr lvl="1"/>
            <a:r>
              <a:rPr lang="en-US" b="1" dirty="0" smtClean="0"/>
              <a:t>DX </a:t>
            </a:r>
            <a:r>
              <a:rPr lang="en-US" dirty="0"/>
              <a:t>- the data </a:t>
            </a:r>
            <a:r>
              <a:rPr lang="en-US" dirty="0" smtClean="0"/>
              <a:t>register</a:t>
            </a:r>
          </a:p>
          <a:p>
            <a:pPr lvl="1"/>
            <a:r>
              <a:rPr lang="en-US" b="1" dirty="0" smtClean="0"/>
              <a:t>SI </a:t>
            </a:r>
            <a:r>
              <a:rPr lang="en-US" dirty="0"/>
              <a:t>- source index </a:t>
            </a:r>
            <a:r>
              <a:rPr lang="en-US" dirty="0" smtClean="0"/>
              <a:t>register.</a:t>
            </a:r>
          </a:p>
          <a:p>
            <a:pPr lvl="1"/>
            <a:r>
              <a:rPr lang="en-US" b="1" dirty="0" smtClean="0"/>
              <a:t>DI </a:t>
            </a:r>
            <a:r>
              <a:rPr lang="en-US" dirty="0"/>
              <a:t>- destination index </a:t>
            </a:r>
            <a:r>
              <a:rPr lang="en-US" dirty="0" smtClean="0"/>
              <a:t>register.</a:t>
            </a:r>
          </a:p>
          <a:p>
            <a:pPr lvl="1"/>
            <a:r>
              <a:rPr lang="en-US" b="1" dirty="0" smtClean="0"/>
              <a:t>BP </a:t>
            </a:r>
            <a:r>
              <a:rPr lang="en-US" dirty="0"/>
              <a:t>- base </a:t>
            </a:r>
            <a:r>
              <a:rPr lang="en-US" dirty="0" smtClean="0"/>
              <a:t>pointer.</a:t>
            </a:r>
          </a:p>
          <a:p>
            <a:pPr lvl="1"/>
            <a:r>
              <a:rPr lang="en-US" b="1" dirty="0" smtClean="0"/>
              <a:t>SP </a:t>
            </a:r>
            <a:r>
              <a:rPr lang="en-US" dirty="0"/>
              <a:t>- stack pointer. </a:t>
            </a:r>
            <a:br>
              <a:rPr lang="en-US" dirty="0"/>
            </a:br>
            <a:r>
              <a:rPr lang="en-US" dirty="0"/>
              <a:t/>
            </a:r>
            <a:br>
              <a:rPr lang="en-US" dirty="0"/>
            </a:br>
            <a:endParaRPr lang="en-US" dirty="0" smtClean="0"/>
          </a:p>
        </p:txBody>
      </p:sp>
      <p:pic>
        <p:nvPicPr>
          <p:cNvPr id="5" name="Picture 4"/>
          <p:cNvPicPr>
            <a:picLocks noChangeAspect="1"/>
          </p:cNvPicPr>
          <p:nvPr/>
        </p:nvPicPr>
        <p:blipFill>
          <a:blip r:embed="rId3"/>
          <a:stretch>
            <a:fillRect/>
          </a:stretch>
        </p:blipFill>
        <p:spPr>
          <a:xfrm>
            <a:off x="3995936" y="2852936"/>
            <a:ext cx="4944280" cy="25922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1000"/>
                                        <p:tgtEl>
                                          <p:spTgt spid="3">
                                            <p:txEl>
                                              <p:pRg st="0" end="0"/>
                                            </p:txEl>
                                          </p:spTgt>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1000"/>
                                        <p:tgtEl>
                                          <p:spTgt spid="3">
                                            <p:txEl>
                                              <p:pRg st="1" end="1"/>
                                            </p:txEl>
                                          </p:spTgt>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slide(fromBottom)">
                                      <p:cBhvr>
                                        <p:cTn id="14" dur="1000"/>
                                        <p:tgtEl>
                                          <p:spTgt spid="3">
                                            <p:txEl>
                                              <p:pRg st="2" end="2"/>
                                            </p:txEl>
                                          </p:spTgt>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slide(fromBottom)">
                                      <p:cBhvr>
                                        <p:cTn id="17" dur="1000"/>
                                        <p:tgtEl>
                                          <p:spTgt spid="3">
                                            <p:txEl>
                                              <p:pRg st="3" end="3"/>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slide(fromBottom)">
                                      <p:cBhvr>
                                        <p:cTn id="20" dur="1000"/>
                                        <p:tgtEl>
                                          <p:spTgt spid="3">
                                            <p:txEl>
                                              <p:pRg st="4" end="4"/>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slide(fromBottom)">
                                      <p:cBhvr>
                                        <p:cTn id="23" dur="1000"/>
                                        <p:tgtEl>
                                          <p:spTgt spid="3">
                                            <p:txEl>
                                              <p:pRg st="5" end="5"/>
                                            </p:txEl>
                                          </p:spTgt>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slide(fromBottom)">
                                      <p:cBhvr>
                                        <p:cTn id="26" dur="1000"/>
                                        <p:tgtEl>
                                          <p:spTgt spid="3">
                                            <p:txEl>
                                              <p:pRg st="6" end="6"/>
                                            </p:txEl>
                                          </p:spTgt>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slide(fromBottom)">
                                      <p:cBhvr>
                                        <p:cTn id="29" dur="1000"/>
                                        <p:tgtEl>
                                          <p:spTgt spid="3">
                                            <p:txEl>
                                              <p:pRg st="7" end="7"/>
                                            </p:txEl>
                                          </p:spTgt>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slide(fromBottom)">
                                      <p:cBhvr>
                                        <p:cTn id="32" dur="1000"/>
                                        <p:tgtEl>
                                          <p:spTgt spid="3">
                                            <p:txEl>
                                              <p:pRg st="8" end="8"/>
                                            </p:txEl>
                                          </p:spTgt>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slide(fromBottom)">
                                      <p:cBhvr>
                                        <p:cTn id="35"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Stack</a:t>
            </a:r>
            <a:r>
              <a:rPr lang="en-US" dirty="0"/>
              <a:t> </a:t>
            </a:r>
          </a:p>
        </p:txBody>
      </p:sp>
      <p:sp>
        <p:nvSpPr>
          <p:cNvPr id="3" name="Content Placeholder 2"/>
          <p:cNvSpPr>
            <a:spLocks noGrp="1"/>
          </p:cNvSpPr>
          <p:nvPr>
            <p:ph idx="1"/>
          </p:nvPr>
        </p:nvSpPr>
        <p:spPr>
          <a:xfrm>
            <a:off x="683568" y="1412776"/>
            <a:ext cx="7731259" cy="5112568"/>
          </a:xfrm>
        </p:spPr>
        <p:txBody>
          <a:bodyPr>
            <a:normAutofit fontScale="92500" lnSpcReduction="20000"/>
          </a:bodyPr>
          <a:lstStyle/>
          <a:p>
            <a:r>
              <a:rPr lang="en-US" dirty="0"/>
              <a:t>Stack is an area of memory for keeping temporary data </a:t>
            </a:r>
            <a:endParaRPr lang="en-US" dirty="0" smtClean="0"/>
          </a:p>
          <a:p>
            <a:r>
              <a:rPr lang="en-US" dirty="0"/>
              <a:t>there are two instructions that work with the </a:t>
            </a:r>
            <a:r>
              <a:rPr lang="en-US" dirty="0" smtClean="0"/>
              <a:t>stack:</a:t>
            </a:r>
          </a:p>
          <a:p>
            <a:pPr lvl="1"/>
            <a:r>
              <a:rPr lang="en-US" b="1" dirty="0" smtClean="0"/>
              <a:t>PUSH </a:t>
            </a:r>
            <a:r>
              <a:rPr lang="en-US" dirty="0"/>
              <a:t>- stores 16 bit value in the </a:t>
            </a:r>
            <a:r>
              <a:rPr lang="en-US" dirty="0" smtClean="0"/>
              <a:t>stack.</a:t>
            </a:r>
          </a:p>
          <a:p>
            <a:pPr lvl="1"/>
            <a:r>
              <a:rPr lang="en-US" b="1" dirty="0" smtClean="0"/>
              <a:t>POP </a:t>
            </a:r>
            <a:r>
              <a:rPr lang="en-US" dirty="0"/>
              <a:t>- gets 16 bit value from the stack. </a:t>
            </a:r>
            <a:endParaRPr lang="en-US" dirty="0" smtClean="0"/>
          </a:p>
          <a:p>
            <a:r>
              <a:rPr lang="en-US" dirty="0"/>
              <a:t>Syntax for </a:t>
            </a:r>
            <a:r>
              <a:rPr lang="en-US" b="1" dirty="0"/>
              <a:t>PUSH</a:t>
            </a:r>
            <a:r>
              <a:rPr lang="en-US" dirty="0"/>
              <a:t> instruction:</a:t>
            </a:r>
          </a:p>
          <a:p>
            <a:pPr lvl="1"/>
            <a:r>
              <a:rPr lang="en-US" b="1" u="sng" dirty="0"/>
              <a:t>PUSH</a:t>
            </a:r>
            <a:r>
              <a:rPr lang="en-US" dirty="0"/>
              <a:t> </a:t>
            </a:r>
            <a:r>
              <a:rPr lang="en-US" dirty="0" smtClean="0"/>
              <a:t>REG, SREG, memory, immediate</a:t>
            </a:r>
          </a:p>
          <a:p>
            <a:r>
              <a:rPr lang="en-US" dirty="0"/>
              <a:t>Syntax for </a:t>
            </a:r>
            <a:r>
              <a:rPr lang="en-US" b="1" dirty="0"/>
              <a:t>POP</a:t>
            </a:r>
            <a:r>
              <a:rPr lang="en-US" dirty="0"/>
              <a:t> instruction:</a:t>
            </a:r>
          </a:p>
          <a:p>
            <a:pPr lvl="1"/>
            <a:r>
              <a:rPr lang="en-US" b="1" u="sng" dirty="0"/>
              <a:t>POP</a:t>
            </a:r>
            <a:r>
              <a:rPr lang="en-US" dirty="0"/>
              <a:t> </a:t>
            </a:r>
            <a:r>
              <a:rPr lang="en-US" dirty="0" smtClean="0"/>
              <a:t>REG, SREG, memory</a:t>
            </a:r>
            <a:endParaRPr lang="en-US" dirty="0"/>
          </a:p>
          <a:p>
            <a:r>
              <a:rPr lang="en-US" dirty="0"/>
              <a:t>REG: AX, BX, CX, DX, DI, SI, BP, SP.</a:t>
            </a:r>
          </a:p>
          <a:p>
            <a:r>
              <a:rPr lang="en-US" dirty="0"/>
              <a:t>SREG: DS, ES, </a:t>
            </a:r>
            <a:r>
              <a:rPr lang="en-US" dirty="0" smtClean="0"/>
              <a:t>SS.</a:t>
            </a:r>
            <a:endParaRPr lang="en-US" dirty="0"/>
          </a:p>
          <a:p>
            <a:r>
              <a:rPr lang="en-US" dirty="0"/>
              <a:t>memory: [BX], [BX+SI+7], 16 bit variable, etc...</a:t>
            </a:r>
          </a:p>
          <a:p>
            <a:r>
              <a:rPr lang="en-US" dirty="0"/>
              <a:t>immediate: 5, -24, 3Fh, 10001101b, etc</a:t>
            </a:r>
            <a:r>
              <a:rPr lang="en-US" dirty="0" smtClean="0"/>
              <a:t>...</a:t>
            </a:r>
            <a:endParaRPr lang="en-US" dirty="0"/>
          </a:p>
        </p:txBody>
      </p:sp>
    </p:spTree>
    <p:extLst>
      <p:ext uri="{BB962C8B-B14F-4D97-AF65-F5344CB8AC3E}">
        <p14:creationId xmlns:p14="http://schemas.microsoft.com/office/powerpoint/2010/main" val="18122018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Stack</a:t>
            </a:r>
            <a:r>
              <a:rPr lang="en-US" dirty="0"/>
              <a:t> </a:t>
            </a:r>
          </a:p>
        </p:txBody>
      </p:sp>
      <p:sp>
        <p:nvSpPr>
          <p:cNvPr id="3" name="Content Placeholder 2"/>
          <p:cNvSpPr>
            <a:spLocks noGrp="1"/>
          </p:cNvSpPr>
          <p:nvPr>
            <p:ph idx="1"/>
          </p:nvPr>
        </p:nvSpPr>
        <p:spPr/>
        <p:txBody>
          <a:bodyPr/>
          <a:lstStyle/>
          <a:p>
            <a:r>
              <a:rPr lang="en-US" dirty="0" smtClean="0"/>
              <a:t>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06903121"/>
              </p:ext>
            </p:extLst>
          </p:nvPr>
        </p:nvGraphicFramePr>
        <p:xfrm>
          <a:off x="498474" y="2780928"/>
          <a:ext cx="6449790" cy="3444240"/>
        </p:xfrm>
        <a:graphic>
          <a:graphicData uri="http://schemas.openxmlformats.org/drawingml/2006/table">
            <a:tbl>
              <a:tblPr/>
              <a:tblGrid>
                <a:gridCol w="6449790">
                  <a:extLst>
                    <a:ext uri="{9D8B030D-6E8A-4147-A177-3AD203B41FA5}">
                      <a16:colId xmlns:a16="http://schemas.microsoft.com/office/drawing/2014/main" val="2866939145"/>
                    </a:ext>
                  </a:extLst>
                </a:gridCol>
              </a:tblGrid>
              <a:tr h="1656184">
                <a:tc>
                  <a:txBody>
                    <a:bodyPr/>
                    <a:lstStyle/>
                    <a:p>
                      <a:r>
                        <a:rPr lang="en-US" sz="2000" dirty="0" smtClean="0">
                          <a:solidFill>
                            <a:srgbClr val="0080FF"/>
                          </a:solidFill>
                          <a:effectLst/>
                          <a:latin typeface="Courier New" panose="02070309020205020404" pitchFamily="49" charset="0"/>
                        </a:rPr>
                        <a:t>ORG</a:t>
                      </a:r>
                      <a:r>
                        <a:rPr lang="en-US" sz="2000" dirty="0" smtClean="0">
                          <a:solidFill>
                            <a:srgbClr val="000000"/>
                          </a:solidFill>
                          <a:effectLst/>
                          <a:latin typeface="Courier New" panose="02070309020205020404" pitchFamily="49" charset="0"/>
                        </a:rPr>
                        <a:t> </a:t>
                      </a:r>
                      <a:r>
                        <a:rPr lang="en-US" sz="2000" dirty="0" smtClean="0">
                          <a:solidFill>
                            <a:srgbClr val="FF8000"/>
                          </a:solidFill>
                          <a:effectLst/>
                          <a:latin typeface="Courier New" panose="02070309020205020404" pitchFamily="49" charset="0"/>
                        </a:rPr>
                        <a:t>100h</a:t>
                      </a:r>
                      <a:r>
                        <a:rPr lang="en-US" sz="2000" dirty="0" smtClean="0">
                          <a:solidFill>
                            <a:srgbClr val="000000"/>
                          </a:solidFill>
                          <a:effectLst/>
                          <a:latin typeface="Courier New" panose="02070309020205020404" pitchFamily="49" charset="0"/>
                        </a:rPr>
                        <a:t> </a:t>
                      </a:r>
                    </a:p>
                    <a:p>
                      <a:endParaRPr lang="en-US" sz="2000" b="1" dirty="0" smtClean="0">
                        <a:solidFill>
                          <a:srgbClr val="000000"/>
                        </a:solidFill>
                        <a:effectLst/>
                        <a:latin typeface="Courier New" panose="02070309020205020404" pitchFamily="49" charset="0"/>
                      </a:endParaRPr>
                    </a:p>
                    <a:p>
                      <a:r>
                        <a:rPr lang="en-US" sz="2000" b="1" dirty="0" smtClean="0">
                          <a:solidFill>
                            <a:srgbClr val="0000FF"/>
                          </a:solidFill>
                          <a:effectLst/>
                          <a:latin typeface="Courier New" panose="02070309020205020404" pitchFamily="49" charset="0"/>
                        </a:rPr>
                        <a:t>MOV</a:t>
                      </a:r>
                      <a:r>
                        <a:rPr lang="en-US" sz="2000" dirty="0" smtClean="0">
                          <a:solidFill>
                            <a:srgbClr val="000000"/>
                          </a:solidFill>
                          <a:effectLst/>
                          <a:latin typeface="Courier New" panose="02070309020205020404" pitchFamily="49" charset="0"/>
                        </a:rPr>
                        <a:t> </a:t>
                      </a:r>
                      <a:r>
                        <a:rPr lang="en-US" sz="2000" b="1" dirty="0" smtClean="0">
                          <a:solidFill>
                            <a:srgbClr val="8080FF"/>
                          </a:solidFill>
                          <a:effectLst/>
                          <a:latin typeface="Courier New" panose="02070309020205020404" pitchFamily="49" charset="0"/>
                        </a:rPr>
                        <a:t>AX</a:t>
                      </a:r>
                      <a:r>
                        <a:rPr lang="en-US" sz="2000" b="1" dirty="0" smtClean="0">
                          <a:solidFill>
                            <a:srgbClr val="000080"/>
                          </a:solidFill>
                          <a:effectLst/>
                          <a:latin typeface="Courier New" panose="02070309020205020404" pitchFamily="49" charset="0"/>
                        </a:rPr>
                        <a:t>,</a:t>
                      </a:r>
                      <a:r>
                        <a:rPr lang="en-US" sz="2000" dirty="0" smtClean="0">
                          <a:solidFill>
                            <a:srgbClr val="000000"/>
                          </a:solidFill>
                          <a:effectLst/>
                          <a:latin typeface="Courier New" panose="02070309020205020404" pitchFamily="49" charset="0"/>
                        </a:rPr>
                        <a:t> </a:t>
                      </a:r>
                      <a:r>
                        <a:rPr lang="en-US" sz="2000" dirty="0" smtClean="0">
                          <a:solidFill>
                            <a:srgbClr val="FF8000"/>
                          </a:solidFill>
                          <a:effectLst/>
                          <a:latin typeface="Courier New" panose="02070309020205020404" pitchFamily="49" charset="0"/>
                        </a:rPr>
                        <a:t>1212h</a:t>
                      </a:r>
                      <a:r>
                        <a:rPr lang="en-US" sz="2000" dirty="0" smtClean="0">
                          <a:solidFill>
                            <a:srgbClr val="000000"/>
                          </a:solidFill>
                          <a:effectLst/>
                          <a:latin typeface="Courier New" panose="02070309020205020404" pitchFamily="49" charset="0"/>
                        </a:rPr>
                        <a:t> </a:t>
                      </a:r>
                      <a:r>
                        <a:rPr lang="en-US" sz="2000" dirty="0" smtClean="0">
                          <a:solidFill>
                            <a:srgbClr val="008000"/>
                          </a:solidFill>
                          <a:effectLst/>
                          <a:latin typeface="Courier New" panose="02070309020205020404" pitchFamily="49" charset="0"/>
                        </a:rPr>
                        <a:t>; store 1212h in AX.</a:t>
                      </a:r>
                      <a:r>
                        <a:rPr lang="en-US" sz="2000" dirty="0" smtClean="0">
                          <a:solidFill>
                            <a:srgbClr val="000000"/>
                          </a:solidFill>
                          <a:effectLst/>
                          <a:latin typeface="Courier New" panose="02070309020205020404" pitchFamily="49" charset="0"/>
                        </a:rPr>
                        <a:t> </a:t>
                      </a:r>
                    </a:p>
                    <a:p>
                      <a:r>
                        <a:rPr lang="en-US" sz="2000" b="1" dirty="0" smtClean="0">
                          <a:solidFill>
                            <a:srgbClr val="0000FF"/>
                          </a:solidFill>
                          <a:effectLst/>
                          <a:latin typeface="Courier New" panose="02070309020205020404" pitchFamily="49" charset="0"/>
                        </a:rPr>
                        <a:t>MOV</a:t>
                      </a:r>
                      <a:r>
                        <a:rPr lang="en-US" sz="2000" dirty="0" smtClean="0">
                          <a:solidFill>
                            <a:srgbClr val="000000"/>
                          </a:solidFill>
                          <a:effectLst/>
                          <a:latin typeface="Courier New" panose="02070309020205020404" pitchFamily="49" charset="0"/>
                        </a:rPr>
                        <a:t> </a:t>
                      </a:r>
                      <a:r>
                        <a:rPr lang="en-US" sz="2000" b="1" dirty="0" smtClean="0">
                          <a:solidFill>
                            <a:srgbClr val="8080FF"/>
                          </a:solidFill>
                          <a:effectLst/>
                          <a:latin typeface="Courier New" panose="02070309020205020404" pitchFamily="49" charset="0"/>
                        </a:rPr>
                        <a:t>BX</a:t>
                      </a:r>
                      <a:r>
                        <a:rPr lang="en-US" sz="2000" b="1" dirty="0" smtClean="0">
                          <a:solidFill>
                            <a:srgbClr val="000080"/>
                          </a:solidFill>
                          <a:effectLst/>
                          <a:latin typeface="Courier New" panose="02070309020205020404" pitchFamily="49" charset="0"/>
                        </a:rPr>
                        <a:t>,</a:t>
                      </a:r>
                      <a:r>
                        <a:rPr lang="en-US" sz="2000" dirty="0" smtClean="0">
                          <a:solidFill>
                            <a:srgbClr val="000000"/>
                          </a:solidFill>
                          <a:effectLst/>
                          <a:latin typeface="Courier New" panose="02070309020205020404" pitchFamily="49" charset="0"/>
                        </a:rPr>
                        <a:t> </a:t>
                      </a:r>
                      <a:r>
                        <a:rPr lang="en-US" sz="2000" dirty="0" smtClean="0">
                          <a:solidFill>
                            <a:srgbClr val="FF8000"/>
                          </a:solidFill>
                          <a:effectLst/>
                          <a:latin typeface="Courier New" panose="02070309020205020404" pitchFamily="49" charset="0"/>
                        </a:rPr>
                        <a:t>3434h</a:t>
                      </a:r>
                      <a:r>
                        <a:rPr lang="en-US" sz="2000" dirty="0" smtClean="0">
                          <a:solidFill>
                            <a:srgbClr val="000000"/>
                          </a:solidFill>
                          <a:effectLst/>
                          <a:latin typeface="Courier New" panose="02070309020205020404" pitchFamily="49" charset="0"/>
                        </a:rPr>
                        <a:t> </a:t>
                      </a:r>
                      <a:r>
                        <a:rPr lang="en-US" sz="2000" dirty="0" smtClean="0">
                          <a:solidFill>
                            <a:srgbClr val="008000"/>
                          </a:solidFill>
                          <a:effectLst/>
                          <a:latin typeface="Courier New" panose="02070309020205020404" pitchFamily="49" charset="0"/>
                        </a:rPr>
                        <a:t>; store 3434h in BX</a:t>
                      </a:r>
                      <a:r>
                        <a:rPr lang="en-US" sz="2000" dirty="0" smtClean="0">
                          <a:solidFill>
                            <a:srgbClr val="000000"/>
                          </a:solidFill>
                          <a:effectLst/>
                          <a:latin typeface="Courier New" panose="02070309020205020404" pitchFamily="49" charset="0"/>
                        </a:rPr>
                        <a:t> </a:t>
                      </a:r>
                    </a:p>
                    <a:p>
                      <a:r>
                        <a:rPr lang="en-US" sz="2000" b="1" dirty="0" smtClean="0">
                          <a:solidFill>
                            <a:srgbClr val="0000FF"/>
                          </a:solidFill>
                          <a:effectLst/>
                          <a:latin typeface="Courier New" panose="02070309020205020404" pitchFamily="49" charset="0"/>
                        </a:rPr>
                        <a:t>PUSH</a:t>
                      </a:r>
                      <a:r>
                        <a:rPr lang="en-US" sz="2000" dirty="0" smtClean="0">
                          <a:solidFill>
                            <a:srgbClr val="000000"/>
                          </a:solidFill>
                          <a:effectLst/>
                          <a:latin typeface="Courier New" panose="02070309020205020404" pitchFamily="49" charset="0"/>
                        </a:rPr>
                        <a:t> </a:t>
                      </a:r>
                      <a:r>
                        <a:rPr lang="en-US" sz="2000" b="1" dirty="0" smtClean="0">
                          <a:solidFill>
                            <a:srgbClr val="8080FF"/>
                          </a:solidFill>
                          <a:effectLst/>
                          <a:latin typeface="Courier New" panose="02070309020205020404" pitchFamily="49" charset="0"/>
                        </a:rPr>
                        <a:t>AX</a:t>
                      </a:r>
                      <a:r>
                        <a:rPr lang="en-US" sz="2000" dirty="0" smtClean="0">
                          <a:solidFill>
                            <a:srgbClr val="000000"/>
                          </a:solidFill>
                          <a:effectLst/>
                          <a:latin typeface="Courier New" panose="02070309020205020404" pitchFamily="49" charset="0"/>
                        </a:rPr>
                        <a:t> </a:t>
                      </a:r>
                      <a:r>
                        <a:rPr lang="en-US" sz="2000" dirty="0" smtClean="0">
                          <a:solidFill>
                            <a:srgbClr val="008000"/>
                          </a:solidFill>
                          <a:effectLst/>
                          <a:latin typeface="Courier New" panose="02070309020205020404" pitchFamily="49" charset="0"/>
                        </a:rPr>
                        <a:t>; store value of AX in stack.</a:t>
                      </a:r>
                      <a:r>
                        <a:rPr lang="en-US" sz="2000" dirty="0" smtClean="0">
                          <a:solidFill>
                            <a:srgbClr val="000000"/>
                          </a:solidFill>
                          <a:effectLst/>
                          <a:latin typeface="Courier New" panose="02070309020205020404" pitchFamily="49" charset="0"/>
                        </a:rPr>
                        <a:t> </a:t>
                      </a:r>
                    </a:p>
                    <a:p>
                      <a:r>
                        <a:rPr lang="en-US" sz="2000" b="1" dirty="0" smtClean="0">
                          <a:solidFill>
                            <a:srgbClr val="0000FF"/>
                          </a:solidFill>
                          <a:effectLst/>
                          <a:latin typeface="Courier New" panose="02070309020205020404" pitchFamily="49" charset="0"/>
                        </a:rPr>
                        <a:t>PUSH</a:t>
                      </a:r>
                      <a:r>
                        <a:rPr lang="en-US" sz="2000" dirty="0" smtClean="0">
                          <a:solidFill>
                            <a:srgbClr val="000000"/>
                          </a:solidFill>
                          <a:effectLst/>
                          <a:latin typeface="Courier New" panose="02070309020205020404" pitchFamily="49" charset="0"/>
                        </a:rPr>
                        <a:t> </a:t>
                      </a:r>
                      <a:r>
                        <a:rPr lang="en-US" sz="2000" b="1" dirty="0" smtClean="0">
                          <a:solidFill>
                            <a:srgbClr val="8080FF"/>
                          </a:solidFill>
                          <a:effectLst/>
                          <a:latin typeface="Courier New" panose="02070309020205020404" pitchFamily="49" charset="0"/>
                        </a:rPr>
                        <a:t>BX</a:t>
                      </a:r>
                      <a:r>
                        <a:rPr lang="en-US" sz="2000" dirty="0" smtClean="0">
                          <a:solidFill>
                            <a:srgbClr val="000000"/>
                          </a:solidFill>
                          <a:effectLst/>
                          <a:latin typeface="Courier New" panose="02070309020205020404" pitchFamily="49" charset="0"/>
                        </a:rPr>
                        <a:t> </a:t>
                      </a:r>
                      <a:r>
                        <a:rPr lang="en-US" sz="2000" dirty="0" smtClean="0">
                          <a:solidFill>
                            <a:srgbClr val="008000"/>
                          </a:solidFill>
                          <a:effectLst/>
                          <a:latin typeface="Courier New" panose="02070309020205020404" pitchFamily="49" charset="0"/>
                        </a:rPr>
                        <a:t>; store value of BX in stack.</a:t>
                      </a:r>
                      <a:r>
                        <a:rPr lang="en-US" sz="2000" dirty="0" smtClean="0">
                          <a:solidFill>
                            <a:srgbClr val="000000"/>
                          </a:solidFill>
                          <a:effectLst/>
                          <a:latin typeface="Courier New" panose="02070309020205020404" pitchFamily="49" charset="0"/>
                        </a:rPr>
                        <a:t> </a:t>
                      </a:r>
                    </a:p>
                    <a:p>
                      <a:r>
                        <a:rPr lang="en-US" sz="2000" b="1" dirty="0" smtClean="0">
                          <a:solidFill>
                            <a:srgbClr val="0000FF"/>
                          </a:solidFill>
                          <a:effectLst/>
                          <a:latin typeface="Courier New" panose="02070309020205020404" pitchFamily="49" charset="0"/>
                        </a:rPr>
                        <a:t>POP</a:t>
                      </a:r>
                      <a:r>
                        <a:rPr lang="en-US" sz="2000" dirty="0" smtClean="0">
                          <a:solidFill>
                            <a:srgbClr val="000000"/>
                          </a:solidFill>
                          <a:effectLst/>
                          <a:latin typeface="Courier New" panose="02070309020205020404" pitchFamily="49" charset="0"/>
                        </a:rPr>
                        <a:t> </a:t>
                      </a:r>
                      <a:r>
                        <a:rPr lang="en-US" sz="2000" b="1" dirty="0" smtClean="0">
                          <a:solidFill>
                            <a:srgbClr val="8080FF"/>
                          </a:solidFill>
                          <a:effectLst/>
                          <a:latin typeface="Courier New" panose="02070309020205020404" pitchFamily="49" charset="0"/>
                        </a:rPr>
                        <a:t>AX</a:t>
                      </a:r>
                      <a:r>
                        <a:rPr lang="en-US" sz="2000" dirty="0" smtClean="0">
                          <a:solidFill>
                            <a:srgbClr val="000000"/>
                          </a:solidFill>
                          <a:effectLst/>
                          <a:latin typeface="Courier New" panose="02070309020205020404" pitchFamily="49" charset="0"/>
                        </a:rPr>
                        <a:t> </a:t>
                      </a:r>
                      <a:r>
                        <a:rPr lang="en-US" sz="2000" dirty="0" smtClean="0">
                          <a:solidFill>
                            <a:srgbClr val="008000"/>
                          </a:solidFill>
                          <a:effectLst/>
                          <a:latin typeface="Courier New" panose="02070309020205020404" pitchFamily="49" charset="0"/>
                        </a:rPr>
                        <a:t>; set AX to original value of BX.</a:t>
                      </a:r>
                      <a:r>
                        <a:rPr lang="en-US" sz="2000" dirty="0" smtClean="0">
                          <a:solidFill>
                            <a:srgbClr val="000000"/>
                          </a:solidFill>
                          <a:effectLst/>
                          <a:latin typeface="Courier New" panose="02070309020205020404" pitchFamily="49" charset="0"/>
                        </a:rPr>
                        <a:t> </a:t>
                      </a:r>
                    </a:p>
                    <a:p>
                      <a:r>
                        <a:rPr lang="en-US" sz="2000" b="1" dirty="0" smtClean="0">
                          <a:solidFill>
                            <a:srgbClr val="0000FF"/>
                          </a:solidFill>
                          <a:effectLst/>
                          <a:latin typeface="Courier New" panose="02070309020205020404" pitchFamily="49" charset="0"/>
                        </a:rPr>
                        <a:t>POP</a:t>
                      </a:r>
                      <a:r>
                        <a:rPr lang="en-US" sz="2000" dirty="0" smtClean="0">
                          <a:solidFill>
                            <a:srgbClr val="000000"/>
                          </a:solidFill>
                          <a:effectLst/>
                          <a:latin typeface="Courier New" panose="02070309020205020404" pitchFamily="49" charset="0"/>
                        </a:rPr>
                        <a:t> </a:t>
                      </a:r>
                      <a:r>
                        <a:rPr lang="en-US" sz="2000" b="1" dirty="0" smtClean="0">
                          <a:solidFill>
                            <a:srgbClr val="8080FF"/>
                          </a:solidFill>
                          <a:effectLst/>
                          <a:latin typeface="Courier New" panose="02070309020205020404" pitchFamily="49" charset="0"/>
                        </a:rPr>
                        <a:t>BX</a:t>
                      </a:r>
                      <a:r>
                        <a:rPr lang="en-US" sz="2000" dirty="0" smtClean="0">
                          <a:solidFill>
                            <a:srgbClr val="000000"/>
                          </a:solidFill>
                          <a:effectLst/>
                          <a:latin typeface="Courier New" panose="02070309020205020404" pitchFamily="49" charset="0"/>
                        </a:rPr>
                        <a:t> </a:t>
                      </a:r>
                      <a:r>
                        <a:rPr lang="en-US" sz="2000" dirty="0" smtClean="0">
                          <a:solidFill>
                            <a:srgbClr val="008000"/>
                          </a:solidFill>
                          <a:effectLst/>
                          <a:latin typeface="Courier New" panose="02070309020205020404" pitchFamily="49" charset="0"/>
                        </a:rPr>
                        <a:t>; set BX to original value of AX.</a:t>
                      </a:r>
                      <a:r>
                        <a:rPr lang="en-US" sz="2000" dirty="0" smtClean="0">
                          <a:solidFill>
                            <a:srgbClr val="000000"/>
                          </a:solidFill>
                          <a:effectLst/>
                          <a:latin typeface="Courier New" panose="02070309020205020404" pitchFamily="49" charset="0"/>
                        </a:rPr>
                        <a:t> </a:t>
                      </a:r>
                    </a:p>
                    <a:p>
                      <a:endParaRPr lang="en-US" sz="2000" b="1" dirty="0" smtClean="0">
                        <a:solidFill>
                          <a:srgbClr val="000000"/>
                        </a:solidFill>
                        <a:effectLst/>
                        <a:latin typeface="Courier New" panose="02070309020205020404" pitchFamily="49" charset="0"/>
                      </a:endParaRPr>
                    </a:p>
                    <a:p>
                      <a:r>
                        <a:rPr lang="en-US" sz="2000" b="1" dirty="0" smtClean="0">
                          <a:solidFill>
                            <a:srgbClr val="0000FF"/>
                          </a:solidFill>
                          <a:effectLst/>
                          <a:latin typeface="Courier New" panose="02070309020205020404" pitchFamily="49" charset="0"/>
                        </a:rPr>
                        <a:t>RET</a:t>
                      </a:r>
                      <a:r>
                        <a:rPr lang="en-US" sz="2000" dirty="0" smtClean="0">
                          <a:solidFill>
                            <a:srgbClr val="000000"/>
                          </a:solidFill>
                          <a:effectLst/>
                          <a:latin typeface="Courier New" panose="02070309020205020404" pitchFamily="49" charset="0"/>
                        </a:rPr>
                        <a:t> </a:t>
                      </a:r>
                    </a:p>
                    <a:p>
                      <a:r>
                        <a:rPr lang="en-US" sz="2000" dirty="0" smtClean="0">
                          <a:solidFill>
                            <a:srgbClr val="0080FF"/>
                          </a:solidFill>
                          <a:effectLst/>
                          <a:latin typeface="Courier New" panose="02070309020205020404" pitchFamily="49" charset="0"/>
                        </a:rPr>
                        <a:t>END</a:t>
                      </a:r>
                      <a:endParaRPr lang="en-US" sz="20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40137"/>
                  </a:ext>
                </a:extLst>
              </a:tr>
            </a:tbl>
          </a:graphicData>
        </a:graphic>
      </p:graphicFrame>
      <p:pic>
        <p:nvPicPr>
          <p:cNvPr id="6" name="Picture 5"/>
          <p:cNvPicPr>
            <a:picLocks noChangeAspect="1"/>
          </p:cNvPicPr>
          <p:nvPr/>
        </p:nvPicPr>
        <p:blipFill>
          <a:blip r:embed="rId3"/>
          <a:stretch>
            <a:fillRect/>
          </a:stretch>
        </p:blipFill>
        <p:spPr>
          <a:xfrm>
            <a:off x="7164288" y="2780928"/>
            <a:ext cx="1546994" cy="2857748"/>
          </a:xfrm>
          <a:prstGeom prst="rect">
            <a:avLst/>
          </a:prstGeom>
        </p:spPr>
      </p:pic>
    </p:spTree>
    <p:extLst>
      <p:ext uri="{BB962C8B-B14F-4D97-AF65-F5344CB8AC3E}">
        <p14:creationId xmlns:p14="http://schemas.microsoft.com/office/powerpoint/2010/main" val="766186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Macros</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Macros are just like procedures, but not really. Macros look like procedures</a:t>
            </a:r>
            <a:r>
              <a:rPr lang="en-US" dirty="0" smtClean="0"/>
              <a:t>, but </a:t>
            </a:r>
            <a:r>
              <a:rPr lang="en-US" dirty="0"/>
              <a:t>they exist only until </a:t>
            </a:r>
            <a:r>
              <a:rPr lang="en-US" dirty="0" smtClean="0"/>
              <a:t>the </a:t>
            </a:r>
            <a:r>
              <a:rPr lang="en-US" dirty="0"/>
              <a:t>code is compiled, after compilation all macros </a:t>
            </a:r>
            <a:r>
              <a:rPr lang="en-US" dirty="0" smtClean="0"/>
              <a:t>are replaced </a:t>
            </a:r>
            <a:r>
              <a:rPr lang="en-US" dirty="0"/>
              <a:t>with real instructions. If </a:t>
            </a:r>
            <a:r>
              <a:rPr lang="en-US" dirty="0" smtClean="0"/>
              <a:t>the </a:t>
            </a:r>
            <a:r>
              <a:rPr lang="en-US" dirty="0"/>
              <a:t>declared a macro and never used it </a:t>
            </a:r>
            <a:r>
              <a:rPr lang="en-US" dirty="0" smtClean="0"/>
              <a:t>in the </a:t>
            </a:r>
            <a:r>
              <a:rPr lang="en-US" dirty="0"/>
              <a:t>code, compiler will simply ignore it. </a:t>
            </a:r>
            <a:br>
              <a:rPr lang="en-US" dirty="0"/>
            </a:br>
            <a:endParaRPr lang="en-US" dirty="0"/>
          </a:p>
        </p:txBody>
      </p:sp>
      <p:sp>
        <p:nvSpPr>
          <p:cNvPr id="4" name="Rectangle 3"/>
          <p:cNvSpPr/>
          <p:nvPr/>
        </p:nvSpPr>
        <p:spPr>
          <a:xfrm>
            <a:off x="1475656" y="3861048"/>
            <a:ext cx="7254552" cy="1938992"/>
          </a:xfrm>
          <a:prstGeom prst="rect">
            <a:avLst/>
          </a:prstGeom>
        </p:spPr>
        <p:txBody>
          <a:bodyPr wrap="square">
            <a:spAutoFit/>
          </a:bodyPr>
          <a:lstStyle/>
          <a:p>
            <a:r>
              <a:rPr lang="en-US" dirty="0">
                <a:solidFill>
                  <a:srgbClr val="008000"/>
                </a:solidFill>
                <a:latin typeface="Courier New" panose="02070309020205020404" pitchFamily="49" charset="0"/>
              </a:rPr>
              <a:t>;Macro definition:</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smtClean="0">
                <a:solidFill>
                  <a:srgbClr val="0080FF"/>
                </a:solidFill>
                <a:latin typeface="Courier New" panose="02070309020205020404" pitchFamily="49" charset="0"/>
              </a:rPr>
              <a:t>&lt;name&gt;</a:t>
            </a:r>
            <a:r>
              <a:rPr lang="en-US" smtClean="0">
                <a:solidFill>
                  <a:srgbClr val="000000"/>
                </a:solidFill>
                <a:latin typeface="Courier New" panose="02070309020205020404" pitchFamily="49" charset="0"/>
              </a:rPr>
              <a:t> </a:t>
            </a:r>
            <a:r>
              <a:rPr lang="en-US">
                <a:solidFill>
                  <a:srgbClr val="0080FF"/>
                </a:solidFill>
                <a:latin typeface="Courier New" panose="02070309020205020404" pitchFamily="49" charset="0"/>
              </a:rPr>
              <a:t>MACRO</a:t>
            </a:r>
            <a:r>
              <a:rPr lang="en-US">
                <a:solidFill>
                  <a:srgbClr val="000000"/>
                </a:solidFill>
                <a:latin typeface="Courier New" panose="02070309020205020404" pitchFamily="49" charset="0"/>
              </a:rPr>
              <a:t> </a:t>
            </a:r>
            <a:r>
              <a:rPr lang="en-US" smtClean="0">
                <a:solidFill>
                  <a:srgbClr val="000000"/>
                </a:solidFill>
                <a:latin typeface="Courier New" panose="02070309020205020404" pitchFamily="49" charset="0"/>
              </a:rPr>
              <a:t>param1</a:t>
            </a:r>
            <a:r>
              <a:rPr lang="en-US" b="1" smtClean="0">
                <a:solidFill>
                  <a:srgbClr val="000080"/>
                </a:solidFill>
                <a:latin typeface="Courier New" panose="02070309020205020404" pitchFamily="49" charset="0"/>
              </a:rPr>
              <a:t>,</a:t>
            </a:r>
            <a:r>
              <a:rPr lang="en-US">
                <a:solidFill>
                  <a:srgbClr val="000000"/>
                </a:solidFill>
                <a:latin typeface="Courier New" panose="02070309020205020404" pitchFamily="49" charset="0"/>
              </a:rPr>
              <a:t> </a:t>
            </a:r>
            <a:r>
              <a:rPr lang="en-US" smtClean="0">
                <a:solidFill>
                  <a:srgbClr val="000000"/>
                </a:solidFill>
                <a:latin typeface="Courier New" panose="02070309020205020404" pitchFamily="49" charset="0"/>
              </a:rPr>
              <a:t>param2 ... </a:t>
            </a:r>
            <a:endParaRPr lang="en-US" dirty="0" smtClean="0">
              <a:solidFill>
                <a:srgbClr val="000000"/>
              </a:solidFill>
              <a:latin typeface="Courier New" panose="02070309020205020404" pitchFamily="49" charset="0"/>
            </a:endParaRPr>
          </a:p>
          <a:p>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The code here</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smtClean="0">
                <a:solidFill>
                  <a:srgbClr val="008000"/>
                </a:solidFill>
                <a:latin typeface="Courier New" panose="02070309020205020404" pitchFamily="49" charset="0"/>
              </a:rPr>
              <a:t>     ;&lt;</a:t>
            </a:r>
            <a:r>
              <a:rPr lang="en-US" dirty="0">
                <a:solidFill>
                  <a:srgbClr val="008000"/>
                </a:solidFill>
                <a:latin typeface="Courier New" panose="02070309020205020404" pitchFamily="49" charset="0"/>
              </a:rPr>
              <a:t>instructions&gt;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smtClean="0">
                <a:solidFill>
                  <a:srgbClr val="0080FF"/>
                </a:solidFill>
                <a:latin typeface="Courier New" panose="02070309020205020404" pitchFamily="49" charset="0"/>
              </a:rPr>
              <a:t>ENDM</a:t>
            </a:r>
            <a:endParaRPr lang="en-US" dirty="0">
              <a:effectLst/>
            </a:endParaRPr>
          </a:p>
        </p:txBody>
      </p:sp>
    </p:spTree>
    <p:extLst>
      <p:ext uri="{BB962C8B-B14F-4D97-AF65-F5344CB8AC3E}">
        <p14:creationId xmlns:p14="http://schemas.microsoft.com/office/powerpoint/2010/main" val="13943207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Macros</a:t>
            </a:r>
            <a:r>
              <a:rPr lang="en-US" dirty="0"/>
              <a:t> </a:t>
            </a:r>
            <a:br>
              <a:rPr lang="en-US" dirty="0"/>
            </a:br>
            <a:endParaRPr lang="en-US" dirty="0"/>
          </a:p>
        </p:txBody>
      </p:sp>
      <p:sp>
        <p:nvSpPr>
          <p:cNvPr id="3" name="Content Placeholder 2"/>
          <p:cNvSpPr>
            <a:spLocks noGrp="1"/>
          </p:cNvSpPr>
          <p:nvPr>
            <p:ph idx="1"/>
          </p:nvPr>
        </p:nvSpPr>
        <p:spPr>
          <a:xfrm>
            <a:off x="498473" y="1340769"/>
            <a:ext cx="7556313" cy="576064"/>
          </a:xfrm>
        </p:spPr>
        <p:txBody>
          <a:bodyPr/>
          <a:lstStyle/>
          <a:p>
            <a:r>
              <a:rPr lang="en-US" smtClean="0"/>
              <a:t>Example</a:t>
            </a:r>
            <a:endParaRPr lang="en-US" dirty="0"/>
          </a:p>
        </p:txBody>
      </p:sp>
      <p:sp>
        <p:nvSpPr>
          <p:cNvPr id="7" name="Rectangle 6"/>
          <p:cNvSpPr/>
          <p:nvPr/>
        </p:nvSpPr>
        <p:spPr>
          <a:xfrm>
            <a:off x="1115616" y="1916832"/>
            <a:ext cx="5310336" cy="4770537"/>
          </a:xfrm>
          <a:prstGeom prst="rect">
            <a:avLst/>
          </a:prstGeom>
        </p:spPr>
        <p:txBody>
          <a:bodyPr wrap="square">
            <a:spAutoFit/>
          </a:bodyPr>
          <a:lstStyle/>
          <a:p>
            <a:r>
              <a:rPr lang="en-US" sz="1600">
                <a:solidFill>
                  <a:srgbClr val="0080FF"/>
                </a:solidFill>
                <a:latin typeface="Courier New" panose="02070309020205020404" pitchFamily="49" charset="0"/>
              </a:rPr>
              <a:t>include</a:t>
            </a:r>
            <a:r>
              <a:rPr lang="en-US" sz="1600">
                <a:solidFill>
                  <a:srgbClr val="000000"/>
                </a:solidFill>
                <a:latin typeface="Courier New" panose="02070309020205020404" pitchFamily="49" charset="0"/>
              </a:rPr>
              <a:t> </a:t>
            </a:r>
            <a:r>
              <a:rPr lang="en-US" sz="1600">
                <a:solidFill>
                  <a:srgbClr val="808000"/>
                </a:solidFill>
                <a:latin typeface="Courier New" panose="02070309020205020404" pitchFamily="49" charset="0"/>
              </a:rPr>
              <a:t>'emu8086.inc'</a:t>
            </a:r>
            <a:r>
              <a:rPr lang="en-US" sz="1600">
                <a:solidFill>
                  <a:srgbClr val="000000"/>
                </a:solidFill>
                <a:latin typeface="Courier New" panose="02070309020205020404" pitchFamily="49" charset="0"/>
              </a:rPr>
              <a:t> </a:t>
            </a:r>
            <a:r>
              <a:rPr lang="en-US" sz="1600">
                <a:solidFill>
                  <a:srgbClr val="0080FF"/>
                </a:solidFill>
                <a:latin typeface="Courier New" panose="02070309020205020404" pitchFamily="49" charset="0"/>
              </a:rPr>
              <a:t>org</a:t>
            </a:r>
            <a:r>
              <a:rPr lang="en-US" sz="1600">
                <a:solidFill>
                  <a:srgbClr val="000000"/>
                </a:solidFill>
                <a:latin typeface="Courier New" panose="02070309020205020404" pitchFamily="49" charset="0"/>
              </a:rPr>
              <a:t> </a:t>
            </a:r>
            <a:r>
              <a:rPr lang="en-US" sz="1600">
                <a:solidFill>
                  <a:srgbClr val="FF8000"/>
                </a:solidFill>
                <a:latin typeface="Courier New" panose="02070309020205020404" pitchFamily="49" charset="0"/>
              </a:rPr>
              <a:t>100h</a:t>
            </a:r>
            <a:r>
              <a:rPr lang="en-US" sz="1600">
                <a:solidFill>
                  <a:srgbClr val="000000"/>
                </a:solidFill>
                <a:latin typeface="Courier New" panose="02070309020205020404" pitchFamily="49" charset="0"/>
              </a:rPr>
              <a:t> </a:t>
            </a:r>
            <a:endParaRPr lang="en-US" sz="1600" smtClean="0">
              <a:solidFill>
                <a:srgbClr val="000000"/>
              </a:solidFill>
              <a:latin typeface="Courier New" panose="02070309020205020404" pitchFamily="49" charset="0"/>
            </a:endParaRPr>
          </a:p>
          <a:p>
            <a:r>
              <a:rPr lang="en-US" sz="1600" smtClean="0">
                <a:solidFill>
                  <a:srgbClr val="000000"/>
                </a:solidFill>
                <a:latin typeface="Courier New" panose="02070309020205020404" pitchFamily="49" charset="0"/>
              </a:rPr>
              <a:t>	sum </a:t>
            </a:r>
            <a:r>
              <a:rPr lang="en-US" sz="1600">
                <a:solidFill>
                  <a:srgbClr val="FF8000"/>
                </a:solidFill>
                <a:latin typeface="Courier New" panose="02070309020205020404" pitchFamily="49" charset="0"/>
              </a:rPr>
              <a:t>5</a:t>
            </a:r>
            <a:r>
              <a:rPr lang="en-US" sz="1600" b="1">
                <a:solidFill>
                  <a:srgbClr val="000080"/>
                </a:solidFill>
                <a:latin typeface="Courier New" panose="02070309020205020404" pitchFamily="49" charset="0"/>
              </a:rPr>
              <a:t>,</a:t>
            </a:r>
            <a:r>
              <a:rPr lang="en-US" sz="1600">
                <a:solidFill>
                  <a:srgbClr val="000000"/>
                </a:solidFill>
                <a:latin typeface="Courier New" panose="02070309020205020404" pitchFamily="49" charset="0"/>
              </a:rPr>
              <a:t> </a:t>
            </a:r>
            <a:r>
              <a:rPr lang="en-US" sz="1600">
                <a:solidFill>
                  <a:srgbClr val="FF8000"/>
                </a:solidFill>
                <a:latin typeface="Courier New" panose="02070309020205020404" pitchFamily="49" charset="0"/>
              </a:rPr>
              <a:t>6</a:t>
            </a:r>
            <a:r>
              <a:rPr lang="en-US" sz="1600">
                <a:solidFill>
                  <a:srgbClr val="000000"/>
                </a:solidFill>
                <a:latin typeface="Courier New" panose="02070309020205020404" pitchFamily="49" charset="0"/>
              </a:rPr>
              <a:t> </a:t>
            </a:r>
            <a:endParaRPr lang="en-US" sz="1600" smtClean="0">
              <a:solidFill>
                <a:srgbClr val="000000"/>
              </a:solidFill>
              <a:latin typeface="Courier New" panose="02070309020205020404" pitchFamily="49" charset="0"/>
            </a:endParaRPr>
          </a:p>
          <a:p>
            <a:r>
              <a:rPr lang="en-US" sz="1600" b="1" smtClean="0">
                <a:solidFill>
                  <a:srgbClr val="0000FF"/>
                </a:solidFill>
                <a:latin typeface="Courier New" panose="02070309020205020404" pitchFamily="49" charset="0"/>
              </a:rPr>
              <a:t>ret</a:t>
            </a:r>
            <a:r>
              <a:rPr lang="en-US" sz="1600" smtClean="0">
                <a:solidFill>
                  <a:srgbClr val="000000"/>
                </a:solidFill>
                <a:latin typeface="Courier New" panose="02070309020205020404" pitchFamily="49" charset="0"/>
              </a:rPr>
              <a:t> </a:t>
            </a:r>
          </a:p>
          <a:p>
            <a:endParaRPr lang="en-US" sz="1600">
              <a:solidFill>
                <a:srgbClr val="000000"/>
              </a:solidFill>
              <a:latin typeface="Courier New" panose="02070309020205020404" pitchFamily="49" charset="0"/>
            </a:endParaRPr>
          </a:p>
          <a:p>
            <a:r>
              <a:rPr lang="en-US" sz="1600" smtClean="0">
                <a:solidFill>
                  <a:srgbClr val="000000"/>
                </a:solidFill>
                <a:latin typeface="Courier New" panose="02070309020205020404" pitchFamily="49" charset="0"/>
              </a:rPr>
              <a:t>sum </a:t>
            </a:r>
            <a:r>
              <a:rPr lang="en-US" sz="1600">
                <a:solidFill>
                  <a:srgbClr val="0080FF"/>
                </a:solidFill>
                <a:latin typeface="Courier New" panose="02070309020205020404" pitchFamily="49" charset="0"/>
              </a:rPr>
              <a:t>macro</a:t>
            </a:r>
            <a:r>
              <a:rPr lang="en-US" sz="1600">
                <a:solidFill>
                  <a:srgbClr val="000000"/>
                </a:solidFill>
                <a:latin typeface="Courier New" panose="02070309020205020404" pitchFamily="49" charset="0"/>
              </a:rPr>
              <a:t> x</a:t>
            </a:r>
            <a:r>
              <a:rPr lang="en-US" sz="1600" b="1">
                <a:solidFill>
                  <a:srgbClr val="000080"/>
                </a:solidFill>
                <a:latin typeface="Courier New" panose="02070309020205020404" pitchFamily="49" charset="0"/>
              </a:rPr>
              <a:t>,</a:t>
            </a:r>
            <a:r>
              <a:rPr lang="en-US" sz="1600">
                <a:solidFill>
                  <a:srgbClr val="000000"/>
                </a:solidFill>
                <a:latin typeface="Courier New" panose="02070309020205020404" pitchFamily="49" charset="0"/>
              </a:rPr>
              <a:t> y </a:t>
            </a:r>
            <a:endParaRPr lang="en-US" sz="1600" smtClean="0">
              <a:solidFill>
                <a:srgbClr val="000000"/>
              </a:solidFill>
              <a:latin typeface="Courier New" panose="02070309020205020404" pitchFamily="49" charset="0"/>
            </a:endParaRPr>
          </a:p>
          <a:p>
            <a:r>
              <a:rPr lang="en-US" sz="1600" b="1" smtClean="0">
                <a:solidFill>
                  <a:srgbClr val="0000FF"/>
                </a:solidFill>
                <a:latin typeface="Courier New" panose="02070309020205020404" pitchFamily="49" charset="0"/>
              </a:rPr>
              <a:t>push</a:t>
            </a:r>
            <a:r>
              <a:rPr lang="en-US" sz="1600" smtClean="0">
                <a:solidFill>
                  <a:srgbClr val="000000"/>
                </a:solidFill>
                <a:latin typeface="Courier New" panose="02070309020205020404" pitchFamily="49" charset="0"/>
              </a:rPr>
              <a:t> </a:t>
            </a:r>
            <a:r>
              <a:rPr lang="en-US" sz="1600" b="1">
                <a:solidFill>
                  <a:srgbClr val="8080FF"/>
                </a:solidFill>
                <a:latin typeface="Courier New" panose="02070309020205020404" pitchFamily="49" charset="0"/>
              </a:rPr>
              <a:t>ax</a:t>
            </a:r>
            <a:r>
              <a:rPr lang="en-US" sz="1600">
                <a:solidFill>
                  <a:srgbClr val="000000"/>
                </a:solidFill>
                <a:latin typeface="Courier New" panose="02070309020205020404" pitchFamily="49" charset="0"/>
              </a:rPr>
              <a:t> </a:t>
            </a:r>
            <a:endParaRPr lang="en-US" sz="1600" smtClean="0">
              <a:solidFill>
                <a:srgbClr val="000000"/>
              </a:solidFill>
              <a:latin typeface="Courier New" panose="02070309020205020404" pitchFamily="49" charset="0"/>
            </a:endParaRPr>
          </a:p>
          <a:p>
            <a:r>
              <a:rPr lang="en-US" sz="1600" b="1" smtClean="0">
                <a:solidFill>
                  <a:srgbClr val="0000FF"/>
                </a:solidFill>
                <a:latin typeface="Courier New" panose="02070309020205020404" pitchFamily="49" charset="0"/>
              </a:rPr>
              <a:t>mov</a:t>
            </a:r>
            <a:r>
              <a:rPr lang="en-US" sz="1600" smtClean="0">
                <a:solidFill>
                  <a:srgbClr val="000000"/>
                </a:solidFill>
                <a:latin typeface="Courier New" panose="02070309020205020404" pitchFamily="49" charset="0"/>
              </a:rPr>
              <a:t> </a:t>
            </a:r>
            <a:r>
              <a:rPr lang="en-US" sz="1600" b="1">
                <a:solidFill>
                  <a:srgbClr val="8080FF"/>
                </a:solidFill>
                <a:latin typeface="Courier New" panose="02070309020205020404" pitchFamily="49" charset="0"/>
              </a:rPr>
              <a:t>ax</a:t>
            </a:r>
            <a:r>
              <a:rPr lang="en-US" sz="1600" b="1">
                <a:solidFill>
                  <a:srgbClr val="000080"/>
                </a:solidFill>
                <a:latin typeface="Courier New" panose="02070309020205020404" pitchFamily="49" charset="0"/>
              </a:rPr>
              <a:t>,</a:t>
            </a:r>
            <a:r>
              <a:rPr lang="en-US" sz="1600">
                <a:solidFill>
                  <a:srgbClr val="000000"/>
                </a:solidFill>
                <a:latin typeface="Courier New" panose="02070309020205020404" pitchFamily="49" charset="0"/>
              </a:rPr>
              <a:t> x </a:t>
            </a:r>
            <a:endParaRPr lang="en-US" sz="1600" smtClean="0">
              <a:solidFill>
                <a:srgbClr val="000000"/>
              </a:solidFill>
              <a:latin typeface="Courier New" panose="02070309020205020404" pitchFamily="49" charset="0"/>
            </a:endParaRPr>
          </a:p>
          <a:p>
            <a:r>
              <a:rPr lang="en-US" sz="1600" b="1" smtClean="0">
                <a:solidFill>
                  <a:srgbClr val="0000FF"/>
                </a:solidFill>
                <a:latin typeface="Courier New" panose="02070309020205020404" pitchFamily="49" charset="0"/>
              </a:rPr>
              <a:t>call</a:t>
            </a:r>
            <a:r>
              <a:rPr lang="en-US" sz="1600" smtClean="0">
                <a:solidFill>
                  <a:srgbClr val="000000"/>
                </a:solidFill>
                <a:latin typeface="Courier New" panose="02070309020205020404" pitchFamily="49" charset="0"/>
              </a:rPr>
              <a:t> </a:t>
            </a:r>
            <a:r>
              <a:rPr lang="en-US" sz="1600">
                <a:solidFill>
                  <a:srgbClr val="000000"/>
                </a:solidFill>
                <a:latin typeface="Courier New" panose="02070309020205020404" pitchFamily="49" charset="0"/>
              </a:rPr>
              <a:t>print_num </a:t>
            </a:r>
            <a:endParaRPr lang="en-US" sz="1600" smtClean="0">
              <a:solidFill>
                <a:srgbClr val="000000"/>
              </a:solidFill>
              <a:latin typeface="Courier New" panose="02070309020205020404" pitchFamily="49" charset="0"/>
            </a:endParaRPr>
          </a:p>
          <a:p>
            <a:r>
              <a:rPr lang="en-US" sz="1600" smtClean="0">
                <a:solidFill>
                  <a:srgbClr val="000000"/>
                </a:solidFill>
                <a:latin typeface="Courier New" panose="02070309020205020404" pitchFamily="49" charset="0"/>
              </a:rPr>
              <a:t>PRINT </a:t>
            </a:r>
            <a:r>
              <a:rPr lang="en-US" sz="1600">
                <a:solidFill>
                  <a:srgbClr val="808080"/>
                </a:solidFill>
                <a:latin typeface="Courier New" panose="02070309020205020404" pitchFamily="49" charset="0"/>
              </a:rPr>
              <a:t>" + "</a:t>
            </a:r>
            <a:r>
              <a:rPr lang="en-US" sz="1600">
                <a:solidFill>
                  <a:srgbClr val="000000"/>
                </a:solidFill>
                <a:latin typeface="Courier New" panose="02070309020205020404" pitchFamily="49" charset="0"/>
              </a:rPr>
              <a:t> </a:t>
            </a:r>
            <a:endParaRPr lang="en-US" sz="1600" smtClean="0">
              <a:solidFill>
                <a:srgbClr val="000000"/>
              </a:solidFill>
              <a:latin typeface="Courier New" panose="02070309020205020404" pitchFamily="49" charset="0"/>
            </a:endParaRPr>
          </a:p>
          <a:p>
            <a:r>
              <a:rPr lang="en-US" sz="1600" b="1" smtClean="0">
                <a:solidFill>
                  <a:srgbClr val="0000FF"/>
                </a:solidFill>
                <a:latin typeface="Courier New" panose="02070309020205020404" pitchFamily="49" charset="0"/>
              </a:rPr>
              <a:t>mov</a:t>
            </a:r>
            <a:r>
              <a:rPr lang="en-US" sz="1600" smtClean="0">
                <a:solidFill>
                  <a:srgbClr val="000000"/>
                </a:solidFill>
                <a:latin typeface="Courier New" panose="02070309020205020404" pitchFamily="49" charset="0"/>
              </a:rPr>
              <a:t> </a:t>
            </a:r>
            <a:r>
              <a:rPr lang="en-US" sz="1600" b="1">
                <a:solidFill>
                  <a:srgbClr val="8080FF"/>
                </a:solidFill>
                <a:latin typeface="Courier New" panose="02070309020205020404" pitchFamily="49" charset="0"/>
              </a:rPr>
              <a:t>ax</a:t>
            </a:r>
            <a:r>
              <a:rPr lang="en-US" sz="1600" b="1">
                <a:solidFill>
                  <a:srgbClr val="000080"/>
                </a:solidFill>
                <a:latin typeface="Courier New" panose="02070309020205020404" pitchFamily="49" charset="0"/>
              </a:rPr>
              <a:t>,</a:t>
            </a:r>
            <a:r>
              <a:rPr lang="en-US" sz="1600">
                <a:solidFill>
                  <a:srgbClr val="000000"/>
                </a:solidFill>
                <a:latin typeface="Courier New" panose="02070309020205020404" pitchFamily="49" charset="0"/>
              </a:rPr>
              <a:t> y </a:t>
            </a:r>
            <a:endParaRPr lang="en-US" sz="1600" smtClean="0">
              <a:solidFill>
                <a:srgbClr val="000000"/>
              </a:solidFill>
              <a:latin typeface="Courier New" panose="02070309020205020404" pitchFamily="49" charset="0"/>
            </a:endParaRPr>
          </a:p>
          <a:p>
            <a:r>
              <a:rPr lang="en-US" sz="1600" b="1" smtClean="0">
                <a:solidFill>
                  <a:srgbClr val="0000FF"/>
                </a:solidFill>
                <a:latin typeface="Courier New" panose="02070309020205020404" pitchFamily="49" charset="0"/>
              </a:rPr>
              <a:t>call</a:t>
            </a:r>
            <a:r>
              <a:rPr lang="en-US" sz="1600" smtClean="0">
                <a:solidFill>
                  <a:srgbClr val="000000"/>
                </a:solidFill>
                <a:latin typeface="Courier New" panose="02070309020205020404" pitchFamily="49" charset="0"/>
              </a:rPr>
              <a:t> </a:t>
            </a:r>
            <a:r>
              <a:rPr lang="en-US" sz="1600">
                <a:solidFill>
                  <a:srgbClr val="000000"/>
                </a:solidFill>
                <a:latin typeface="Courier New" panose="02070309020205020404" pitchFamily="49" charset="0"/>
              </a:rPr>
              <a:t>print_num </a:t>
            </a:r>
            <a:endParaRPr lang="en-US" sz="1600" smtClean="0">
              <a:solidFill>
                <a:srgbClr val="000000"/>
              </a:solidFill>
              <a:latin typeface="Courier New" panose="02070309020205020404" pitchFamily="49" charset="0"/>
            </a:endParaRPr>
          </a:p>
          <a:p>
            <a:r>
              <a:rPr lang="en-US" sz="1600" b="1" smtClean="0">
                <a:solidFill>
                  <a:srgbClr val="0000FF"/>
                </a:solidFill>
                <a:latin typeface="Courier New" panose="02070309020205020404" pitchFamily="49" charset="0"/>
              </a:rPr>
              <a:t>add</a:t>
            </a:r>
            <a:r>
              <a:rPr lang="en-US" sz="1600" smtClean="0">
                <a:solidFill>
                  <a:srgbClr val="000000"/>
                </a:solidFill>
                <a:latin typeface="Courier New" panose="02070309020205020404" pitchFamily="49" charset="0"/>
              </a:rPr>
              <a:t> </a:t>
            </a:r>
            <a:r>
              <a:rPr lang="en-US" sz="1600" b="1">
                <a:solidFill>
                  <a:srgbClr val="8080FF"/>
                </a:solidFill>
                <a:latin typeface="Courier New" panose="02070309020205020404" pitchFamily="49" charset="0"/>
              </a:rPr>
              <a:t>ax</a:t>
            </a:r>
            <a:r>
              <a:rPr lang="en-US" sz="1600" b="1">
                <a:solidFill>
                  <a:srgbClr val="000080"/>
                </a:solidFill>
                <a:latin typeface="Courier New" panose="02070309020205020404" pitchFamily="49" charset="0"/>
              </a:rPr>
              <a:t>,</a:t>
            </a:r>
            <a:r>
              <a:rPr lang="en-US" sz="1600">
                <a:solidFill>
                  <a:srgbClr val="000000"/>
                </a:solidFill>
                <a:latin typeface="Courier New" panose="02070309020205020404" pitchFamily="49" charset="0"/>
              </a:rPr>
              <a:t> x </a:t>
            </a:r>
            <a:endParaRPr lang="en-US" sz="1600" smtClean="0">
              <a:solidFill>
                <a:srgbClr val="000000"/>
              </a:solidFill>
              <a:latin typeface="Courier New" panose="02070309020205020404" pitchFamily="49" charset="0"/>
            </a:endParaRPr>
          </a:p>
          <a:p>
            <a:r>
              <a:rPr lang="en-US" sz="1600" smtClean="0">
                <a:solidFill>
                  <a:srgbClr val="000000"/>
                </a:solidFill>
                <a:latin typeface="Courier New" panose="02070309020205020404" pitchFamily="49" charset="0"/>
              </a:rPr>
              <a:t>PRINT </a:t>
            </a:r>
            <a:r>
              <a:rPr lang="en-US" sz="1600">
                <a:solidFill>
                  <a:srgbClr val="808080"/>
                </a:solidFill>
                <a:latin typeface="Courier New" panose="02070309020205020404" pitchFamily="49" charset="0"/>
              </a:rPr>
              <a:t>" = "</a:t>
            </a:r>
            <a:r>
              <a:rPr lang="en-US" sz="1600">
                <a:solidFill>
                  <a:srgbClr val="000000"/>
                </a:solidFill>
                <a:latin typeface="Courier New" panose="02070309020205020404" pitchFamily="49" charset="0"/>
              </a:rPr>
              <a:t> </a:t>
            </a:r>
            <a:endParaRPr lang="en-US" sz="1600" smtClean="0">
              <a:solidFill>
                <a:srgbClr val="000000"/>
              </a:solidFill>
              <a:latin typeface="Courier New" panose="02070309020205020404" pitchFamily="49" charset="0"/>
            </a:endParaRPr>
          </a:p>
          <a:p>
            <a:r>
              <a:rPr lang="en-US" sz="1600" b="1" smtClean="0">
                <a:solidFill>
                  <a:srgbClr val="0000FF"/>
                </a:solidFill>
                <a:latin typeface="Courier New" panose="02070309020205020404" pitchFamily="49" charset="0"/>
              </a:rPr>
              <a:t>call</a:t>
            </a:r>
            <a:r>
              <a:rPr lang="en-US" sz="1600" smtClean="0">
                <a:solidFill>
                  <a:srgbClr val="000000"/>
                </a:solidFill>
                <a:latin typeface="Courier New" panose="02070309020205020404" pitchFamily="49" charset="0"/>
              </a:rPr>
              <a:t> </a:t>
            </a:r>
            <a:r>
              <a:rPr lang="en-US" sz="1600">
                <a:solidFill>
                  <a:srgbClr val="000000"/>
                </a:solidFill>
                <a:latin typeface="Courier New" panose="02070309020205020404" pitchFamily="49" charset="0"/>
              </a:rPr>
              <a:t>print_num </a:t>
            </a:r>
            <a:endParaRPr lang="en-US" sz="1600" smtClean="0">
              <a:solidFill>
                <a:srgbClr val="000000"/>
              </a:solidFill>
              <a:latin typeface="Courier New" panose="02070309020205020404" pitchFamily="49" charset="0"/>
            </a:endParaRPr>
          </a:p>
          <a:p>
            <a:r>
              <a:rPr lang="en-US" sz="1600" b="1" smtClean="0">
                <a:solidFill>
                  <a:srgbClr val="0000FF"/>
                </a:solidFill>
                <a:latin typeface="Courier New" panose="02070309020205020404" pitchFamily="49" charset="0"/>
              </a:rPr>
              <a:t>pop</a:t>
            </a:r>
            <a:r>
              <a:rPr lang="en-US" sz="1600" smtClean="0">
                <a:solidFill>
                  <a:srgbClr val="000000"/>
                </a:solidFill>
                <a:latin typeface="Courier New" panose="02070309020205020404" pitchFamily="49" charset="0"/>
              </a:rPr>
              <a:t> </a:t>
            </a:r>
            <a:r>
              <a:rPr lang="en-US" sz="1600" b="1">
                <a:solidFill>
                  <a:srgbClr val="8080FF"/>
                </a:solidFill>
                <a:latin typeface="Courier New" panose="02070309020205020404" pitchFamily="49" charset="0"/>
              </a:rPr>
              <a:t>ax</a:t>
            </a:r>
            <a:r>
              <a:rPr lang="en-US" sz="1600">
                <a:solidFill>
                  <a:srgbClr val="000000"/>
                </a:solidFill>
                <a:latin typeface="Courier New" panose="02070309020205020404" pitchFamily="49" charset="0"/>
              </a:rPr>
              <a:t> </a:t>
            </a:r>
            <a:endParaRPr lang="en-US" sz="1600" smtClean="0">
              <a:solidFill>
                <a:srgbClr val="000000"/>
              </a:solidFill>
              <a:latin typeface="Courier New" panose="02070309020205020404" pitchFamily="49" charset="0"/>
            </a:endParaRPr>
          </a:p>
          <a:p>
            <a:r>
              <a:rPr lang="en-US" sz="1600" smtClean="0">
                <a:solidFill>
                  <a:srgbClr val="000000"/>
                </a:solidFill>
                <a:latin typeface="Courier New" panose="02070309020205020404" pitchFamily="49" charset="0"/>
              </a:rPr>
              <a:t>sum </a:t>
            </a:r>
            <a:r>
              <a:rPr lang="en-US" sz="1600" smtClean="0">
                <a:solidFill>
                  <a:srgbClr val="0080FF"/>
                </a:solidFill>
                <a:latin typeface="Courier New" panose="02070309020205020404" pitchFamily="49" charset="0"/>
              </a:rPr>
              <a:t>endm</a:t>
            </a:r>
            <a:r>
              <a:rPr lang="en-US" sz="1600" smtClean="0">
                <a:solidFill>
                  <a:srgbClr val="000000"/>
                </a:solidFill>
                <a:latin typeface="Courier New" panose="02070309020205020404" pitchFamily="49" charset="0"/>
              </a:rPr>
              <a:t> </a:t>
            </a:r>
          </a:p>
          <a:p>
            <a:endParaRPr lang="en-US" sz="1600" smtClean="0">
              <a:solidFill>
                <a:srgbClr val="000000"/>
              </a:solidFill>
              <a:latin typeface="Courier New" panose="02070309020205020404" pitchFamily="49" charset="0"/>
            </a:endParaRPr>
          </a:p>
          <a:p>
            <a:r>
              <a:rPr lang="en-US" sz="1600" smtClean="0">
                <a:solidFill>
                  <a:srgbClr val="000000"/>
                </a:solidFill>
                <a:latin typeface="Courier New" panose="02070309020205020404" pitchFamily="49" charset="0"/>
              </a:rPr>
              <a:t>DEFINE_PRINT_NUM </a:t>
            </a:r>
          </a:p>
          <a:p>
            <a:r>
              <a:rPr lang="en-US" sz="1600" smtClean="0">
                <a:solidFill>
                  <a:srgbClr val="000000"/>
                </a:solidFill>
                <a:latin typeface="Courier New" panose="02070309020205020404" pitchFamily="49" charset="0"/>
              </a:rPr>
              <a:t>DEFINE_PRINT_NUM_UNS </a:t>
            </a:r>
            <a:endParaRPr lang="en-US" sz="1600">
              <a:effectLst/>
            </a:endParaRPr>
          </a:p>
        </p:txBody>
      </p:sp>
    </p:spTree>
    <p:extLst>
      <p:ext uri="{BB962C8B-B14F-4D97-AF65-F5344CB8AC3E}">
        <p14:creationId xmlns:p14="http://schemas.microsoft.com/office/powerpoint/2010/main" val="6985748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667000"/>
            <a:ext cx="3657600" cy="4191000"/>
          </a:xfrm>
        </p:spPr>
        <p:txBody>
          <a:bodyPr>
            <a:normAutofit/>
          </a:bodyPr>
          <a:lstStyle/>
          <a:p>
            <a:r>
              <a:rPr lang="en-US" sz="1765" dirty="0" smtClean="0"/>
              <a:t>Addressing modes</a:t>
            </a:r>
          </a:p>
          <a:p>
            <a:pPr lvl="1"/>
            <a:r>
              <a:rPr lang="en-US" sz="1765" dirty="0" smtClean="0"/>
              <a:t>Immediate addressing</a:t>
            </a:r>
          </a:p>
          <a:p>
            <a:pPr lvl="1"/>
            <a:r>
              <a:rPr lang="en-US" sz="1765" dirty="0" smtClean="0"/>
              <a:t>Direct addressing</a:t>
            </a:r>
          </a:p>
          <a:p>
            <a:pPr lvl="1"/>
            <a:r>
              <a:rPr lang="en-US" sz="1765" dirty="0" smtClean="0"/>
              <a:t>Indirect addressing</a:t>
            </a:r>
          </a:p>
          <a:p>
            <a:pPr lvl="1"/>
            <a:r>
              <a:rPr lang="en-US" sz="1765" dirty="0" smtClean="0"/>
              <a:t>Register addressing</a:t>
            </a:r>
          </a:p>
          <a:p>
            <a:pPr lvl="1"/>
            <a:r>
              <a:rPr lang="en-US" sz="1765" dirty="0" smtClean="0"/>
              <a:t>Register indirect addressing</a:t>
            </a:r>
          </a:p>
          <a:p>
            <a:pPr lvl="1"/>
            <a:r>
              <a:rPr lang="en-US" sz="1765" dirty="0" smtClean="0"/>
              <a:t>Displacement addressing </a:t>
            </a:r>
          </a:p>
          <a:p>
            <a:pPr lvl="1"/>
            <a:r>
              <a:rPr lang="en-US" sz="1765" dirty="0" smtClean="0"/>
              <a:t>Stack addressing</a:t>
            </a:r>
          </a:p>
        </p:txBody>
      </p:sp>
      <p:sp>
        <p:nvSpPr>
          <p:cNvPr id="32" name="Content Placeholder 31"/>
          <p:cNvSpPr>
            <a:spLocks noGrp="1"/>
          </p:cNvSpPr>
          <p:nvPr>
            <p:ph sz="quarter" idx="4"/>
          </p:nvPr>
        </p:nvSpPr>
        <p:spPr>
          <a:xfrm>
            <a:off x="4800600" y="2286000"/>
            <a:ext cx="3657600" cy="4114800"/>
          </a:xfrm>
        </p:spPr>
        <p:txBody>
          <a:bodyPr>
            <a:normAutofit/>
          </a:bodyPr>
          <a:lstStyle/>
          <a:p>
            <a:r>
              <a:rPr lang="en-US" sz="1765" dirty="0" smtClean="0"/>
              <a:t>x86 addressing modes</a:t>
            </a:r>
          </a:p>
          <a:p>
            <a:r>
              <a:rPr lang="en-US" sz="1765" dirty="0" smtClean="0"/>
              <a:t>ARM addressing modes</a:t>
            </a:r>
          </a:p>
          <a:p>
            <a:r>
              <a:rPr lang="en-US" sz="1765" dirty="0" smtClean="0"/>
              <a:t>Instruction formats</a:t>
            </a:r>
          </a:p>
          <a:p>
            <a:pPr lvl="1"/>
            <a:r>
              <a:rPr lang="en-US" sz="1765" dirty="0" smtClean="0"/>
              <a:t>Instruction length</a:t>
            </a:r>
          </a:p>
          <a:p>
            <a:pPr lvl="1"/>
            <a:r>
              <a:rPr lang="en-US" sz="1765" dirty="0" smtClean="0"/>
              <a:t>Allocation of bits</a:t>
            </a:r>
          </a:p>
          <a:p>
            <a:pPr lvl="1"/>
            <a:r>
              <a:rPr lang="en-US" sz="1765" dirty="0" smtClean="0"/>
              <a:t>Variable-length instructions</a:t>
            </a:r>
          </a:p>
          <a:p>
            <a:r>
              <a:rPr lang="en-US" sz="1765" dirty="0" smtClean="0"/>
              <a:t>X86 instruction formats</a:t>
            </a:r>
          </a:p>
          <a:p>
            <a:r>
              <a:rPr lang="en-US" sz="1765" dirty="0" smtClean="0"/>
              <a:t>ARM instruction formats</a:t>
            </a:r>
          </a:p>
        </p:txBody>
      </p:sp>
      <p:sp>
        <p:nvSpPr>
          <p:cNvPr id="44035" name="Rectangle 3"/>
          <p:cNvSpPr>
            <a:spLocks noGrp="1" noChangeArrowheads="1"/>
          </p:cNvSpPr>
          <p:nvPr>
            <p:ph type="body" idx="1"/>
          </p:nvPr>
        </p:nvSpPr>
        <p:spPr>
          <a:xfrm>
            <a:off x="497541" y="1295400"/>
            <a:ext cx="3657600" cy="1098177"/>
          </a:xfrm>
        </p:spPr>
        <p:txBody>
          <a:bodyPr>
            <a:normAutofit/>
          </a:bodyPr>
          <a:lstStyle/>
          <a:p>
            <a:r>
              <a:rPr lang="en-US" dirty="0" smtClean="0"/>
              <a:t>    </a:t>
            </a:r>
          </a:p>
          <a:p>
            <a:endParaRPr lang="en-US" sz="800" dirty="0" smtClean="0"/>
          </a:p>
          <a:p>
            <a:endParaRPr lang="en-US" sz="800" dirty="0" smtClean="0"/>
          </a:p>
          <a:p>
            <a:r>
              <a:rPr lang="en-US" sz="3200" dirty="0" smtClean="0"/>
              <a:t>Chapter 13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Instruction Sets: Addressing Modes and Formats</a:t>
            </a:r>
            <a:endParaRPr lang="en-US" dirty="0">
              <a:solidFill>
                <a:srgbClr val="6666CC"/>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what is assembly language?</a:t>
            </a:r>
            <a:endParaRPr lang="en-US" dirty="0"/>
          </a:p>
        </p:txBody>
      </p:sp>
      <p:sp>
        <p:nvSpPr>
          <p:cNvPr id="3" name="Content Placeholder 2"/>
          <p:cNvSpPr>
            <a:spLocks noGrp="1"/>
          </p:cNvSpPr>
          <p:nvPr>
            <p:ph idx="1"/>
          </p:nvPr>
        </p:nvSpPr>
        <p:spPr>
          <a:xfrm>
            <a:off x="498474" y="1981200"/>
            <a:ext cx="8394006" cy="4144963"/>
          </a:xfrm>
        </p:spPr>
        <p:txBody>
          <a:bodyPr/>
          <a:lstStyle/>
          <a:p>
            <a:r>
              <a:rPr lang="en-US" b="1" dirty="0" smtClean="0"/>
              <a:t>Segment registers</a:t>
            </a:r>
          </a:p>
          <a:p>
            <a:pPr lvl="1"/>
            <a:r>
              <a:rPr lang="en-US" b="1" dirty="0" smtClean="0"/>
              <a:t>CS </a:t>
            </a:r>
            <a:r>
              <a:rPr lang="en-US" dirty="0"/>
              <a:t>- points at the segment containing the current program</a:t>
            </a:r>
            <a:r>
              <a:rPr lang="en-US" dirty="0" smtClean="0"/>
              <a:t>.  </a:t>
            </a:r>
          </a:p>
          <a:p>
            <a:pPr lvl="1"/>
            <a:r>
              <a:rPr lang="en-US" dirty="0" smtClean="0"/>
              <a:t> </a:t>
            </a:r>
            <a:r>
              <a:rPr lang="en-US" b="1" dirty="0" smtClean="0"/>
              <a:t>DS </a:t>
            </a:r>
            <a:r>
              <a:rPr lang="en-US" dirty="0"/>
              <a:t>- generally points at segment where variables are defined</a:t>
            </a:r>
            <a:r>
              <a:rPr lang="en-US" dirty="0" smtClean="0"/>
              <a:t>.</a:t>
            </a:r>
          </a:p>
          <a:p>
            <a:pPr lvl="1"/>
            <a:r>
              <a:rPr lang="en-US" dirty="0" smtClean="0"/>
              <a:t> </a:t>
            </a:r>
            <a:r>
              <a:rPr lang="en-US" b="1" dirty="0" smtClean="0"/>
              <a:t>ES </a:t>
            </a:r>
            <a:r>
              <a:rPr lang="en-US" dirty="0"/>
              <a:t>- extra segment register, it's up to a coder to define its usage</a:t>
            </a:r>
            <a:r>
              <a:rPr lang="en-US" dirty="0" smtClean="0"/>
              <a:t>.</a:t>
            </a:r>
          </a:p>
          <a:p>
            <a:pPr lvl="1"/>
            <a:r>
              <a:rPr lang="en-US" dirty="0" smtClean="0"/>
              <a:t> </a:t>
            </a:r>
            <a:r>
              <a:rPr lang="en-US" b="1" dirty="0" smtClean="0"/>
              <a:t>SS </a:t>
            </a:r>
            <a:r>
              <a:rPr lang="en-US" dirty="0"/>
              <a:t>- points at the segment containing the stack. </a:t>
            </a:r>
          </a:p>
          <a:p>
            <a:r>
              <a:rPr lang="en-US" b="1" dirty="0" smtClean="0"/>
              <a:t>Special </a:t>
            </a:r>
            <a:r>
              <a:rPr lang="en-US" b="1" dirty="0"/>
              <a:t>purpose </a:t>
            </a:r>
            <a:r>
              <a:rPr lang="en-US" b="1" dirty="0" smtClean="0"/>
              <a:t>registers</a:t>
            </a:r>
          </a:p>
          <a:p>
            <a:pPr lvl="1"/>
            <a:r>
              <a:rPr lang="en-US" dirty="0" smtClean="0"/>
              <a:t> </a:t>
            </a:r>
            <a:r>
              <a:rPr lang="en-US" b="1" dirty="0"/>
              <a:t>IP </a:t>
            </a:r>
            <a:r>
              <a:rPr lang="en-US" dirty="0"/>
              <a:t>- the instruction pointer</a:t>
            </a:r>
            <a:r>
              <a:rPr lang="en-US" dirty="0" smtClean="0"/>
              <a:t>.</a:t>
            </a:r>
          </a:p>
          <a:p>
            <a:pPr lvl="1"/>
            <a:r>
              <a:rPr lang="en-US" dirty="0" smtClean="0"/>
              <a:t> </a:t>
            </a:r>
            <a:r>
              <a:rPr lang="en-US" b="1" dirty="0" smtClean="0"/>
              <a:t>flags </a:t>
            </a:r>
            <a:r>
              <a:rPr lang="en-US" b="1" dirty="0"/>
              <a:t>register </a:t>
            </a:r>
            <a:r>
              <a:rPr lang="en-US" dirty="0"/>
              <a:t>- determines the current state of the microprocessor. </a:t>
            </a:r>
            <a:br>
              <a:rPr lang="en-US" dirty="0"/>
            </a:br>
            <a:r>
              <a:rPr lang="en-US" dirty="0"/>
              <a:t/>
            </a:r>
            <a:br>
              <a:rPr lang="en-US" dirty="0"/>
            </a:br>
            <a:endParaRPr lang="en-US" dirty="0"/>
          </a:p>
        </p:txBody>
      </p:sp>
    </p:spTree>
    <p:extLst>
      <p:ext uri="{BB962C8B-B14F-4D97-AF65-F5344CB8AC3E}">
        <p14:creationId xmlns:p14="http://schemas.microsoft.com/office/powerpoint/2010/main" val="959114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4921118"/>
              </p:ext>
            </p:extLst>
          </p:nvPr>
        </p:nvGraphicFramePr>
        <p:xfrm>
          <a:off x="666137" y="1630828"/>
          <a:ext cx="7220986" cy="4572000"/>
        </p:xfrm>
        <a:graphic>
          <a:graphicData uri="http://schemas.openxmlformats.org/drawingml/2006/table">
            <a:tbl>
              <a:tblPr/>
              <a:tblGrid>
                <a:gridCol w="7220986">
                  <a:extLst>
                    <a:ext uri="{9D8B030D-6E8A-4147-A177-3AD203B41FA5}">
                      <a16:colId xmlns:a16="http://schemas.microsoft.com/office/drawing/2014/main" val="2866939145"/>
                    </a:ext>
                  </a:extLst>
                </a:gridCol>
              </a:tblGrid>
              <a:tr h="3325793">
                <a:tc>
                  <a:txBody>
                    <a:bodyPr/>
                    <a:lstStyle/>
                    <a:p>
                      <a:r>
                        <a:rPr lang="en-US" sz="1400" dirty="0" smtClean="0">
                          <a:solidFill>
                            <a:srgbClr val="0080FF"/>
                          </a:solidFill>
                          <a:effectLst/>
                          <a:latin typeface="Courier New" panose="02070309020205020404" pitchFamily="49" charset="0"/>
                        </a:rPr>
                        <a:t>org</a:t>
                      </a:r>
                      <a:r>
                        <a:rPr lang="en-US" sz="1400" dirty="0" smtClean="0">
                          <a:solidFill>
                            <a:srgbClr val="000000"/>
                          </a:solidFill>
                          <a:effectLst/>
                          <a:latin typeface="Courier New" panose="02070309020205020404" pitchFamily="49" charset="0"/>
                        </a:rPr>
                        <a:t> </a:t>
                      </a:r>
                      <a:r>
                        <a:rPr lang="en-US" sz="1400" dirty="0" smtClean="0">
                          <a:solidFill>
                            <a:srgbClr val="FF8000"/>
                          </a:solidFill>
                          <a:effectLst/>
                          <a:latin typeface="Courier New" panose="02070309020205020404" pitchFamily="49" charset="0"/>
                        </a:rPr>
                        <a:t>100h</a:t>
                      </a:r>
                      <a:r>
                        <a:rPr lang="en-US" sz="1400" dirty="0" smtClean="0">
                          <a:solidFill>
                            <a:srgbClr val="000000"/>
                          </a:solidFill>
                          <a:effectLst/>
                          <a:latin typeface="Courier New" panose="02070309020205020404" pitchFamily="49" charset="0"/>
                        </a:rPr>
                        <a:t> </a:t>
                      </a:r>
                    </a:p>
                    <a:p>
                      <a:endParaRPr lang="en-US" sz="1400" dirty="0" smtClean="0">
                        <a:solidFill>
                          <a:srgbClr val="000000"/>
                        </a:solidFill>
                        <a:effectLst/>
                        <a:latin typeface="Courier New" panose="02070309020205020404" pitchFamily="49" charset="0"/>
                      </a:endParaRPr>
                    </a:p>
                    <a:p>
                      <a:r>
                        <a:rPr lang="en-US" sz="1400" dirty="0" smtClean="0">
                          <a:solidFill>
                            <a:srgbClr val="008000"/>
                          </a:solidFill>
                          <a:effectLst/>
                          <a:latin typeface="Courier New" panose="02070309020205020404" pitchFamily="49" charset="0"/>
                        </a:rPr>
                        <a:t>; set video mode </a:t>
                      </a:r>
                    </a:p>
                    <a:p>
                      <a:r>
                        <a:rPr lang="en-US" sz="1400" b="1" dirty="0" err="1" smtClean="0">
                          <a:solidFill>
                            <a:srgbClr val="0000FF"/>
                          </a:solidFill>
                          <a:effectLst/>
                          <a:latin typeface="Courier New" panose="02070309020205020404" pitchFamily="49" charset="0"/>
                        </a:rPr>
                        <a:t>mov</a:t>
                      </a:r>
                      <a:r>
                        <a:rPr lang="en-US" sz="1400" dirty="0" smtClean="0">
                          <a:solidFill>
                            <a:srgbClr val="000000"/>
                          </a:solidFill>
                          <a:effectLst/>
                          <a:latin typeface="Courier New" panose="02070309020205020404" pitchFamily="49" charset="0"/>
                        </a:rPr>
                        <a:t> </a:t>
                      </a:r>
                      <a:r>
                        <a:rPr lang="en-US" sz="1400" b="1" dirty="0" smtClean="0">
                          <a:solidFill>
                            <a:srgbClr val="8080FF"/>
                          </a:solidFill>
                          <a:effectLst/>
                          <a:latin typeface="Courier New" panose="02070309020205020404" pitchFamily="49" charset="0"/>
                        </a:rPr>
                        <a:t>ax</a:t>
                      </a:r>
                      <a:r>
                        <a:rPr lang="en-US" sz="1400" b="1" dirty="0" smtClean="0">
                          <a:solidFill>
                            <a:srgbClr val="000080"/>
                          </a:solidFill>
                          <a:effectLst/>
                          <a:latin typeface="Courier New" panose="02070309020205020404" pitchFamily="49" charset="0"/>
                        </a:rPr>
                        <a:t>,</a:t>
                      </a:r>
                      <a:r>
                        <a:rPr lang="en-US" sz="1400" dirty="0" smtClean="0">
                          <a:solidFill>
                            <a:srgbClr val="000000"/>
                          </a:solidFill>
                          <a:effectLst/>
                          <a:latin typeface="Courier New" panose="02070309020205020404" pitchFamily="49" charset="0"/>
                        </a:rPr>
                        <a:t> </a:t>
                      </a:r>
                      <a:r>
                        <a:rPr lang="en-US" sz="1400" dirty="0" smtClean="0">
                          <a:solidFill>
                            <a:srgbClr val="FF8000"/>
                          </a:solidFill>
                          <a:effectLst/>
                          <a:latin typeface="Courier New" panose="02070309020205020404" pitchFamily="49" charset="0"/>
                        </a:rPr>
                        <a:t>3</a:t>
                      </a:r>
                      <a:r>
                        <a:rPr lang="en-US" sz="1400" dirty="0" smtClean="0">
                          <a:solidFill>
                            <a:srgbClr val="000000"/>
                          </a:solidFill>
                          <a:effectLst/>
                          <a:latin typeface="Courier New" panose="02070309020205020404" pitchFamily="49" charset="0"/>
                        </a:rPr>
                        <a:t> </a:t>
                      </a:r>
                      <a:r>
                        <a:rPr lang="en-US" sz="1400" dirty="0" smtClean="0">
                          <a:solidFill>
                            <a:srgbClr val="008000"/>
                          </a:solidFill>
                          <a:effectLst/>
                          <a:latin typeface="Courier New" panose="02070309020205020404" pitchFamily="49" charset="0"/>
                        </a:rPr>
                        <a:t>; text mode 80x25, 16 colors, 8 pages (ah=0, al=3)</a:t>
                      </a:r>
                      <a:r>
                        <a:rPr lang="en-US" sz="1400" dirty="0" smtClean="0">
                          <a:solidFill>
                            <a:srgbClr val="000000"/>
                          </a:solidFill>
                          <a:effectLst/>
                          <a:latin typeface="Courier New" panose="02070309020205020404" pitchFamily="49" charset="0"/>
                        </a:rPr>
                        <a:t> </a:t>
                      </a:r>
                    </a:p>
                    <a:p>
                      <a:r>
                        <a:rPr lang="en-US" sz="1400" b="1" dirty="0" err="1" smtClean="0">
                          <a:solidFill>
                            <a:srgbClr val="0000FF"/>
                          </a:solidFill>
                          <a:effectLst/>
                          <a:latin typeface="Courier New" panose="02070309020205020404" pitchFamily="49" charset="0"/>
                        </a:rPr>
                        <a:t>int</a:t>
                      </a:r>
                      <a:r>
                        <a:rPr lang="en-US" sz="1400" dirty="0" smtClean="0">
                          <a:solidFill>
                            <a:srgbClr val="000000"/>
                          </a:solidFill>
                          <a:effectLst/>
                          <a:latin typeface="Courier New" panose="02070309020205020404" pitchFamily="49" charset="0"/>
                        </a:rPr>
                        <a:t> </a:t>
                      </a:r>
                      <a:r>
                        <a:rPr lang="en-US" sz="1400" dirty="0" smtClean="0">
                          <a:solidFill>
                            <a:srgbClr val="FF8000"/>
                          </a:solidFill>
                          <a:effectLst/>
                          <a:latin typeface="Courier New" panose="02070309020205020404" pitchFamily="49" charset="0"/>
                        </a:rPr>
                        <a:t>10h</a:t>
                      </a:r>
                      <a:r>
                        <a:rPr lang="en-US" sz="1400" dirty="0" smtClean="0">
                          <a:solidFill>
                            <a:srgbClr val="000000"/>
                          </a:solidFill>
                          <a:effectLst/>
                          <a:latin typeface="Courier New" panose="02070309020205020404" pitchFamily="49" charset="0"/>
                        </a:rPr>
                        <a:t> </a:t>
                      </a:r>
                      <a:r>
                        <a:rPr lang="en-US" sz="1400" dirty="0" smtClean="0">
                          <a:solidFill>
                            <a:srgbClr val="008000"/>
                          </a:solidFill>
                          <a:effectLst/>
                          <a:latin typeface="Courier New" panose="02070309020205020404" pitchFamily="49" charset="0"/>
                        </a:rPr>
                        <a:t>; do it</a:t>
                      </a:r>
                      <a:r>
                        <a:rPr lang="en-US" sz="1400" smtClean="0">
                          <a:solidFill>
                            <a:srgbClr val="008000"/>
                          </a:solidFill>
                          <a:effectLst/>
                          <a:latin typeface="Courier New" panose="02070309020205020404" pitchFamily="49" charset="0"/>
                        </a:rPr>
                        <a:t>!</a:t>
                      </a:r>
                      <a:r>
                        <a:rPr lang="en-US" sz="1400" smtClean="0">
                          <a:solidFill>
                            <a:srgbClr val="000000"/>
                          </a:solidFill>
                          <a:effectLst/>
                          <a:latin typeface="Courier New" panose="02070309020205020404" pitchFamily="49" charset="0"/>
                        </a:rPr>
                        <a:t> </a:t>
                      </a:r>
                      <a:endParaRPr lang="en-US" sz="1400" dirty="0" smtClean="0">
                        <a:solidFill>
                          <a:srgbClr val="000000"/>
                        </a:solidFill>
                        <a:effectLst/>
                        <a:latin typeface="Courier New" panose="02070309020205020404" pitchFamily="49" charset="0"/>
                      </a:endParaRPr>
                    </a:p>
                    <a:p>
                      <a:r>
                        <a:rPr lang="en-US" sz="1400" b="1" dirty="0" err="1" smtClean="0">
                          <a:solidFill>
                            <a:srgbClr val="0000FF"/>
                          </a:solidFill>
                          <a:effectLst/>
                          <a:latin typeface="Courier New" panose="02070309020205020404" pitchFamily="49" charset="0"/>
                        </a:rPr>
                        <a:t>mov</a:t>
                      </a:r>
                      <a:r>
                        <a:rPr lang="en-US" sz="1400" dirty="0" smtClean="0">
                          <a:solidFill>
                            <a:srgbClr val="000000"/>
                          </a:solidFill>
                          <a:effectLst/>
                          <a:latin typeface="Courier New" panose="02070309020205020404" pitchFamily="49" charset="0"/>
                        </a:rPr>
                        <a:t> </a:t>
                      </a:r>
                      <a:r>
                        <a:rPr lang="en-US" sz="1400" b="1" dirty="0" smtClean="0">
                          <a:solidFill>
                            <a:srgbClr val="8080FF"/>
                          </a:solidFill>
                          <a:effectLst/>
                          <a:latin typeface="Courier New" panose="02070309020205020404" pitchFamily="49" charset="0"/>
                        </a:rPr>
                        <a:t>ax</a:t>
                      </a:r>
                      <a:r>
                        <a:rPr lang="en-US" sz="1400" b="1" dirty="0" smtClean="0">
                          <a:solidFill>
                            <a:srgbClr val="000080"/>
                          </a:solidFill>
                          <a:effectLst/>
                          <a:latin typeface="Courier New" panose="02070309020205020404" pitchFamily="49" charset="0"/>
                        </a:rPr>
                        <a:t>,</a:t>
                      </a:r>
                      <a:r>
                        <a:rPr lang="en-US" sz="1400" dirty="0" smtClean="0">
                          <a:solidFill>
                            <a:srgbClr val="000000"/>
                          </a:solidFill>
                          <a:effectLst/>
                          <a:latin typeface="Courier New" panose="02070309020205020404" pitchFamily="49" charset="0"/>
                        </a:rPr>
                        <a:t> </a:t>
                      </a:r>
                      <a:r>
                        <a:rPr lang="en-US" sz="1400" smtClean="0">
                          <a:solidFill>
                            <a:srgbClr val="FF8000"/>
                          </a:solidFill>
                          <a:effectLst/>
                          <a:latin typeface="Courier New" panose="02070309020205020404" pitchFamily="49" charset="0"/>
                        </a:rPr>
                        <a:t>1003h</a:t>
                      </a:r>
                      <a:r>
                        <a:rPr lang="en-US" sz="1400" smtClean="0">
                          <a:solidFill>
                            <a:srgbClr val="000000"/>
                          </a:solidFill>
                          <a:effectLst/>
                          <a:latin typeface="Courier New" panose="02070309020205020404" pitchFamily="49" charset="0"/>
                        </a:rPr>
                        <a:t> </a:t>
                      </a:r>
                      <a:r>
                        <a:rPr lang="en-US" sz="1400" smtClean="0">
                          <a:solidFill>
                            <a:srgbClr val="008000"/>
                          </a:solidFill>
                          <a:effectLst/>
                          <a:latin typeface="Courier New" panose="02070309020205020404" pitchFamily="49" charset="0"/>
                        </a:rPr>
                        <a:t>; cancel blinking and enable all 16 colors:</a:t>
                      </a:r>
                      <a:r>
                        <a:rPr lang="en-US" sz="1400" smtClean="0">
                          <a:solidFill>
                            <a:srgbClr val="000000"/>
                          </a:solidFill>
                          <a:effectLst/>
                          <a:latin typeface="Courier New" panose="02070309020205020404" pitchFamily="49" charset="0"/>
                        </a:rPr>
                        <a:t> </a:t>
                      </a:r>
                      <a:endParaRPr lang="en-US" sz="1400" dirty="0" smtClean="0">
                        <a:solidFill>
                          <a:srgbClr val="000000"/>
                        </a:solidFill>
                        <a:effectLst/>
                        <a:latin typeface="Courier New" panose="02070309020205020404" pitchFamily="49" charset="0"/>
                      </a:endParaRPr>
                    </a:p>
                    <a:p>
                      <a:r>
                        <a:rPr lang="en-US" sz="1400" b="1" dirty="0" err="1" smtClean="0">
                          <a:solidFill>
                            <a:srgbClr val="0000FF"/>
                          </a:solidFill>
                          <a:effectLst/>
                          <a:latin typeface="Courier New" panose="02070309020205020404" pitchFamily="49" charset="0"/>
                        </a:rPr>
                        <a:t>mov</a:t>
                      </a:r>
                      <a:r>
                        <a:rPr lang="en-US" sz="1400" dirty="0" smtClean="0">
                          <a:solidFill>
                            <a:srgbClr val="000000"/>
                          </a:solidFill>
                          <a:effectLst/>
                          <a:latin typeface="Courier New" panose="02070309020205020404" pitchFamily="49" charset="0"/>
                        </a:rPr>
                        <a:t> </a:t>
                      </a:r>
                      <a:r>
                        <a:rPr lang="en-US" sz="1400" b="1" dirty="0" err="1" smtClean="0">
                          <a:solidFill>
                            <a:srgbClr val="8080FF"/>
                          </a:solidFill>
                          <a:effectLst/>
                          <a:latin typeface="Courier New" panose="02070309020205020404" pitchFamily="49" charset="0"/>
                        </a:rPr>
                        <a:t>bx</a:t>
                      </a:r>
                      <a:r>
                        <a:rPr lang="en-US" sz="1400" b="1" dirty="0" smtClean="0">
                          <a:solidFill>
                            <a:srgbClr val="000080"/>
                          </a:solidFill>
                          <a:effectLst/>
                          <a:latin typeface="Courier New" panose="02070309020205020404" pitchFamily="49" charset="0"/>
                        </a:rPr>
                        <a:t>,</a:t>
                      </a:r>
                      <a:r>
                        <a:rPr lang="en-US" sz="1400" dirty="0" smtClean="0">
                          <a:solidFill>
                            <a:srgbClr val="000000"/>
                          </a:solidFill>
                          <a:effectLst/>
                          <a:latin typeface="Courier New" panose="02070309020205020404" pitchFamily="49" charset="0"/>
                        </a:rPr>
                        <a:t> </a:t>
                      </a:r>
                      <a:r>
                        <a:rPr lang="en-US" sz="1400" dirty="0" smtClean="0">
                          <a:solidFill>
                            <a:srgbClr val="FF8000"/>
                          </a:solidFill>
                          <a:effectLst/>
                          <a:latin typeface="Courier New" panose="02070309020205020404" pitchFamily="49" charset="0"/>
                        </a:rPr>
                        <a:t>0</a:t>
                      </a:r>
                      <a:r>
                        <a:rPr lang="en-US" sz="1400" dirty="0" smtClean="0">
                          <a:solidFill>
                            <a:srgbClr val="000000"/>
                          </a:solidFill>
                          <a:effectLst/>
                          <a:latin typeface="Courier New" panose="02070309020205020404" pitchFamily="49" charset="0"/>
                        </a:rPr>
                        <a:t> </a:t>
                      </a:r>
                    </a:p>
                    <a:p>
                      <a:r>
                        <a:rPr lang="en-US" sz="1400" b="1" dirty="0" err="1" smtClean="0">
                          <a:solidFill>
                            <a:srgbClr val="0000FF"/>
                          </a:solidFill>
                          <a:effectLst/>
                          <a:latin typeface="Courier New" panose="02070309020205020404" pitchFamily="49" charset="0"/>
                        </a:rPr>
                        <a:t>int</a:t>
                      </a:r>
                      <a:r>
                        <a:rPr lang="en-US" sz="1400" dirty="0" smtClean="0">
                          <a:solidFill>
                            <a:srgbClr val="000000"/>
                          </a:solidFill>
                          <a:effectLst/>
                          <a:latin typeface="Courier New" panose="02070309020205020404" pitchFamily="49" charset="0"/>
                        </a:rPr>
                        <a:t> </a:t>
                      </a:r>
                      <a:r>
                        <a:rPr lang="en-US" sz="1400" dirty="0" smtClean="0">
                          <a:solidFill>
                            <a:srgbClr val="FF8000"/>
                          </a:solidFill>
                          <a:effectLst/>
                          <a:latin typeface="Courier New" panose="02070309020205020404" pitchFamily="49" charset="0"/>
                        </a:rPr>
                        <a:t>10h</a:t>
                      </a:r>
                      <a:r>
                        <a:rPr lang="en-US" sz="1400" dirty="0" smtClean="0">
                          <a:solidFill>
                            <a:srgbClr val="000000"/>
                          </a:solidFill>
                          <a:effectLst/>
                          <a:latin typeface="Courier New" panose="02070309020205020404" pitchFamily="49" charset="0"/>
                        </a:rPr>
                        <a:t> </a:t>
                      </a:r>
                    </a:p>
                    <a:p>
                      <a:endParaRPr lang="en-US" sz="1400" dirty="0" smtClean="0">
                        <a:solidFill>
                          <a:srgbClr val="000000"/>
                        </a:solidFill>
                        <a:effectLst/>
                        <a:latin typeface="Courier New" panose="02070309020205020404" pitchFamily="49" charset="0"/>
                      </a:endParaRPr>
                    </a:p>
                    <a:p>
                      <a:r>
                        <a:rPr lang="en-US" sz="1400" dirty="0" smtClean="0">
                          <a:solidFill>
                            <a:srgbClr val="008000"/>
                          </a:solidFill>
                          <a:effectLst/>
                          <a:latin typeface="Courier New" panose="02070309020205020404" pitchFamily="49" charset="0"/>
                        </a:rPr>
                        <a:t>; set </a:t>
                      </a:r>
                      <a:r>
                        <a:rPr lang="en-US" sz="1400" smtClean="0">
                          <a:solidFill>
                            <a:srgbClr val="008000"/>
                          </a:solidFill>
                          <a:effectLst/>
                          <a:latin typeface="Courier New" panose="02070309020205020404" pitchFamily="49" charset="0"/>
                        </a:rPr>
                        <a:t>segment register for screen:</a:t>
                      </a:r>
                      <a:r>
                        <a:rPr lang="en-US" sz="1400" smtClean="0">
                          <a:solidFill>
                            <a:srgbClr val="000000"/>
                          </a:solidFill>
                          <a:effectLst/>
                          <a:latin typeface="Courier New" panose="02070309020205020404" pitchFamily="49" charset="0"/>
                        </a:rPr>
                        <a:t> </a:t>
                      </a:r>
                      <a:endParaRPr lang="en-US" sz="1400" dirty="0" smtClean="0">
                        <a:solidFill>
                          <a:srgbClr val="000000"/>
                        </a:solidFill>
                        <a:effectLst/>
                        <a:latin typeface="Courier New" panose="02070309020205020404" pitchFamily="49" charset="0"/>
                      </a:endParaRPr>
                    </a:p>
                    <a:p>
                      <a:r>
                        <a:rPr lang="en-US" sz="1400" b="1" dirty="0" err="1" smtClean="0">
                          <a:solidFill>
                            <a:srgbClr val="0000FF"/>
                          </a:solidFill>
                          <a:effectLst/>
                          <a:latin typeface="Courier New" panose="02070309020205020404" pitchFamily="49" charset="0"/>
                        </a:rPr>
                        <a:t>mov</a:t>
                      </a:r>
                      <a:r>
                        <a:rPr lang="en-US" sz="1400" dirty="0" smtClean="0">
                          <a:solidFill>
                            <a:srgbClr val="000000"/>
                          </a:solidFill>
                          <a:effectLst/>
                          <a:latin typeface="Courier New" panose="02070309020205020404" pitchFamily="49" charset="0"/>
                        </a:rPr>
                        <a:t> </a:t>
                      </a:r>
                      <a:r>
                        <a:rPr lang="en-US" sz="1400" b="1" dirty="0" smtClean="0">
                          <a:solidFill>
                            <a:srgbClr val="8080FF"/>
                          </a:solidFill>
                          <a:effectLst/>
                          <a:latin typeface="Courier New" panose="02070309020205020404" pitchFamily="49" charset="0"/>
                        </a:rPr>
                        <a:t>ax</a:t>
                      </a:r>
                      <a:r>
                        <a:rPr lang="en-US" sz="1400" b="1" dirty="0" smtClean="0">
                          <a:solidFill>
                            <a:srgbClr val="000080"/>
                          </a:solidFill>
                          <a:effectLst/>
                          <a:latin typeface="Courier New" panose="02070309020205020404" pitchFamily="49" charset="0"/>
                        </a:rPr>
                        <a:t>,</a:t>
                      </a:r>
                      <a:r>
                        <a:rPr lang="en-US" sz="1400" dirty="0" smtClean="0">
                          <a:solidFill>
                            <a:srgbClr val="000000"/>
                          </a:solidFill>
                          <a:effectLst/>
                          <a:latin typeface="Courier New" panose="02070309020205020404" pitchFamily="49" charset="0"/>
                        </a:rPr>
                        <a:t> </a:t>
                      </a:r>
                      <a:r>
                        <a:rPr lang="en-US" sz="1400" dirty="0" smtClean="0">
                          <a:solidFill>
                            <a:srgbClr val="FF8000"/>
                          </a:solidFill>
                          <a:effectLst/>
                          <a:latin typeface="Courier New" panose="02070309020205020404" pitchFamily="49" charset="0"/>
                        </a:rPr>
                        <a:t>0b800h</a:t>
                      </a:r>
                      <a:r>
                        <a:rPr lang="en-US" sz="1400" dirty="0" smtClean="0">
                          <a:solidFill>
                            <a:srgbClr val="000000"/>
                          </a:solidFill>
                          <a:effectLst/>
                          <a:latin typeface="Courier New" panose="02070309020205020404" pitchFamily="49" charset="0"/>
                        </a:rPr>
                        <a:t> </a:t>
                      </a:r>
                    </a:p>
                    <a:p>
                      <a:r>
                        <a:rPr lang="en-US" sz="1400" b="1" dirty="0" err="1" smtClean="0">
                          <a:solidFill>
                            <a:srgbClr val="0000FF"/>
                          </a:solidFill>
                          <a:effectLst/>
                          <a:latin typeface="Courier New" panose="02070309020205020404" pitchFamily="49" charset="0"/>
                        </a:rPr>
                        <a:t>mov</a:t>
                      </a:r>
                      <a:r>
                        <a:rPr lang="en-US" sz="1400" dirty="0" smtClean="0">
                          <a:solidFill>
                            <a:srgbClr val="000000"/>
                          </a:solidFill>
                          <a:effectLst/>
                          <a:latin typeface="Courier New" panose="02070309020205020404" pitchFamily="49" charset="0"/>
                        </a:rPr>
                        <a:t> </a:t>
                      </a:r>
                      <a:r>
                        <a:rPr lang="en-US" sz="1400" b="1" dirty="0" smtClean="0">
                          <a:solidFill>
                            <a:srgbClr val="8080FF"/>
                          </a:solidFill>
                          <a:effectLst/>
                          <a:latin typeface="Courier New" panose="02070309020205020404" pitchFamily="49" charset="0"/>
                        </a:rPr>
                        <a:t>ds</a:t>
                      </a:r>
                      <a:r>
                        <a:rPr lang="en-US" sz="1400" b="1" dirty="0" smtClean="0">
                          <a:solidFill>
                            <a:srgbClr val="000080"/>
                          </a:solidFill>
                          <a:effectLst/>
                          <a:latin typeface="Courier New" panose="02070309020205020404" pitchFamily="49" charset="0"/>
                        </a:rPr>
                        <a:t>,</a:t>
                      </a:r>
                      <a:r>
                        <a:rPr lang="en-US" sz="1400" dirty="0" smtClean="0">
                          <a:solidFill>
                            <a:srgbClr val="000000"/>
                          </a:solidFill>
                          <a:effectLst/>
                          <a:latin typeface="Courier New" panose="02070309020205020404" pitchFamily="49" charset="0"/>
                        </a:rPr>
                        <a:t> </a:t>
                      </a:r>
                      <a:r>
                        <a:rPr lang="en-US" sz="1400" b="1" dirty="0" smtClean="0">
                          <a:solidFill>
                            <a:srgbClr val="8080FF"/>
                          </a:solidFill>
                          <a:effectLst/>
                          <a:latin typeface="Courier New" panose="02070309020205020404" pitchFamily="49" charset="0"/>
                        </a:rPr>
                        <a:t>ax</a:t>
                      </a:r>
                      <a:r>
                        <a:rPr lang="en-US" sz="1400" dirty="0" smtClean="0">
                          <a:solidFill>
                            <a:srgbClr val="000000"/>
                          </a:solidFill>
                          <a:effectLst/>
                          <a:latin typeface="Courier New" panose="02070309020205020404" pitchFamily="49" charset="0"/>
                        </a:rPr>
                        <a:t> </a:t>
                      </a:r>
                    </a:p>
                    <a:p>
                      <a:endParaRPr lang="en-US" sz="1400" dirty="0" smtClean="0">
                        <a:solidFill>
                          <a:srgbClr val="000000"/>
                        </a:solidFill>
                        <a:effectLst/>
                        <a:latin typeface="Courier New" panose="02070309020205020404" pitchFamily="49" charset="0"/>
                      </a:endParaRPr>
                    </a:p>
                    <a:p>
                      <a:r>
                        <a:rPr lang="en-US" sz="1400" dirty="0" smtClean="0">
                          <a:solidFill>
                            <a:srgbClr val="008000"/>
                          </a:solidFill>
                          <a:effectLst/>
                          <a:latin typeface="Courier New" panose="02070309020205020404" pitchFamily="49" charset="0"/>
                        </a:rPr>
                        <a:t>; print "hello world"</a:t>
                      </a:r>
                      <a:r>
                        <a:rPr lang="en-US" sz="1400" dirty="0" smtClean="0">
                          <a:solidFill>
                            <a:srgbClr val="000000"/>
                          </a:solidFill>
                          <a:effectLst/>
                          <a:latin typeface="Courier New" panose="02070309020205020404" pitchFamily="49" charset="0"/>
                        </a:rPr>
                        <a:t> </a:t>
                      </a:r>
                    </a:p>
                    <a:p>
                      <a:r>
                        <a:rPr lang="en-US" sz="1400" dirty="0" smtClean="0">
                          <a:solidFill>
                            <a:srgbClr val="008000"/>
                          </a:solidFill>
                          <a:effectLst/>
                          <a:latin typeface="Courier New" panose="02070309020205020404" pitchFamily="49" charset="0"/>
                        </a:rPr>
                        <a:t>; first byte is </a:t>
                      </a:r>
                      <a:r>
                        <a:rPr lang="en-US" sz="1400" dirty="0" err="1" smtClean="0">
                          <a:solidFill>
                            <a:srgbClr val="008000"/>
                          </a:solidFill>
                          <a:effectLst/>
                          <a:latin typeface="Courier New" panose="02070309020205020404" pitchFamily="49" charset="0"/>
                        </a:rPr>
                        <a:t>ascii</a:t>
                      </a:r>
                      <a:r>
                        <a:rPr lang="en-US" sz="1400" dirty="0" smtClean="0">
                          <a:solidFill>
                            <a:srgbClr val="008000"/>
                          </a:solidFill>
                          <a:effectLst/>
                          <a:latin typeface="Courier New" panose="02070309020205020404" pitchFamily="49" charset="0"/>
                        </a:rPr>
                        <a:t> code, second byte is color code.</a:t>
                      </a:r>
                      <a:r>
                        <a:rPr lang="en-US" sz="1400" dirty="0" smtClean="0">
                          <a:solidFill>
                            <a:srgbClr val="000000"/>
                          </a:solidFill>
                          <a:effectLst/>
                          <a:latin typeface="Courier New" panose="02070309020205020404" pitchFamily="49" charset="0"/>
                        </a:rPr>
                        <a:t> </a:t>
                      </a:r>
                    </a:p>
                    <a:p>
                      <a:r>
                        <a:rPr lang="en-US" sz="1400" b="1" dirty="0" err="1" smtClean="0">
                          <a:solidFill>
                            <a:srgbClr val="0000FF"/>
                          </a:solidFill>
                          <a:effectLst/>
                          <a:latin typeface="Courier New" panose="02070309020205020404" pitchFamily="49" charset="0"/>
                        </a:rPr>
                        <a:t>mov</a:t>
                      </a:r>
                      <a:r>
                        <a:rPr lang="en-US" sz="1400" dirty="0" smtClean="0">
                          <a:solidFill>
                            <a:srgbClr val="000000"/>
                          </a:solidFill>
                          <a:effectLst/>
                          <a:latin typeface="Courier New" panose="02070309020205020404" pitchFamily="49" charset="0"/>
                        </a:rPr>
                        <a:t> </a:t>
                      </a:r>
                      <a:r>
                        <a:rPr lang="en-US" sz="1400" b="1" dirty="0" smtClean="0">
                          <a:solidFill>
                            <a:srgbClr val="000080"/>
                          </a:solidFill>
                          <a:effectLst/>
                          <a:latin typeface="Courier New" panose="02070309020205020404" pitchFamily="49" charset="0"/>
                        </a:rPr>
                        <a:t>[</a:t>
                      </a:r>
                      <a:r>
                        <a:rPr lang="en-US" sz="1400" dirty="0" smtClean="0">
                          <a:solidFill>
                            <a:srgbClr val="FF8000"/>
                          </a:solidFill>
                          <a:effectLst/>
                          <a:latin typeface="Courier New" panose="02070309020205020404" pitchFamily="49" charset="0"/>
                        </a:rPr>
                        <a:t>02h</a:t>
                      </a:r>
                      <a:r>
                        <a:rPr lang="en-US" sz="1400" b="1" dirty="0" smtClean="0">
                          <a:solidFill>
                            <a:srgbClr val="000080"/>
                          </a:solidFill>
                          <a:effectLst/>
                          <a:latin typeface="Courier New" panose="02070309020205020404" pitchFamily="49" charset="0"/>
                        </a:rPr>
                        <a:t>],</a:t>
                      </a:r>
                      <a:r>
                        <a:rPr lang="en-US" sz="1400" dirty="0" smtClean="0">
                          <a:solidFill>
                            <a:srgbClr val="000000"/>
                          </a:solidFill>
                          <a:effectLst/>
                          <a:latin typeface="Courier New" panose="02070309020205020404" pitchFamily="49" charset="0"/>
                        </a:rPr>
                        <a:t> </a:t>
                      </a:r>
                      <a:r>
                        <a:rPr lang="en-US" sz="1400" dirty="0" smtClean="0">
                          <a:solidFill>
                            <a:srgbClr val="808000"/>
                          </a:solidFill>
                          <a:effectLst/>
                          <a:latin typeface="Courier New" panose="02070309020205020404" pitchFamily="49" charset="0"/>
                        </a:rPr>
                        <a:t>'H'</a:t>
                      </a:r>
                      <a:r>
                        <a:rPr lang="en-US" sz="1400" dirty="0" smtClean="0">
                          <a:solidFill>
                            <a:srgbClr val="000000"/>
                          </a:solidFill>
                          <a:effectLst/>
                          <a:latin typeface="Courier New" panose="02070309020205020404" pitchFamily="49" charset="0"/>
                        </a:rPr>
                        <a:t> </a:t>
                      </a:r>
                    </a:p>
                    <a:p>
                      <a:r>
                        <a:rPr lang="en-US" sz="1400" b="1" dirty="0" err="1" smtClean="0">
                          <a:solidFill>
                            <a:srgbClr val="0000FF"/>
                          </a:solidFill>
                          <a:effectLst/>
                          <a:latin typeface="Courier New" panose="02070309020205020404" pitchFamily="49" charset="0"/>
                        </a:rPr>
                        <a:t>mov</a:t>
                      </a:r>
                      <a:r>
                        <a:rPr lang="en-US" sz="1400" dirty="0" smtClean="0">
                          <a:solidFill>
                            <a:srgbClr val="000000"/>
                          </a:solidFill>
                          <a:effectLst/>
                          <a:latin typeface="Courier New" panose="02070309020205020404" pitchFamily="49" charset="0"/>
                        </a:rPr>
                        <a:t> </a:t>
                      </a:r>
                      <a:r>
                        <a:rPr lang="en-US" sz="1400" b="1" dirty="0" smtClean="0">
                          <a:solidFill>
                            <a:srgbClr val="000080"/>
                          </a:solidFill>
                          <a:effectLst/>
                          <a:latin typeface="Courier New" panose="02070309020205020404" pitchFamily="49" charset="0"/>
                        </a:rPr>
                        <a:t>[</a:t>
                      </a:r>
                      <a:r>
                        <a:rPr lang="en-US" sz="1400" dirty="0" smtClean="0">
                          <a:solidFill>
                            <a:srgbClr val="FF8000"/>
                          </a:solidFill>
                          <a:effectLst/>
                          <a:latin typeface="Courier New" panose="02070309020205020404" pitchFamily="49" charset="0"/>
                        </a:rPr>
                        <a:t>04h</a:t>
                      </a:r>
                      <a:r>
                        <a:rPr lang="en-US" sz="1400" b="1" dirty="0" smtClean="0">
                          <a:solidFill>
                            <a:srgbClr val="000080"/>
                          </a:solidFill>
                          <a:effectLst/>
                          <a:latin typeface="Courier New" panose="02070309020205020404" pitchFamily="49" charset="0"/>
                        </a:rPr>
                        <a:t>],</a:t>
                      </a:r>
                      <a:r>
                        <a:rPr lang="en-US" sz="1400" dirty="0" smtClean="0">
                          <a:solidFill>
                            <a:srgbClr val="000000"/>
                          </a:solidFill>
                          <a:effectLst/>
                          <a:latin typeface="Courier New" panose="02070309020205020404" pitchFamily="49" charset="0"/>
                        </a:rPr>
                        <a:t> </a:t>
                      </a:r>
                      <a:r>
                        <a:rPr lang="en-US" sz="1400" dirty="0" smtClean="0">
                          <a:solidFill>
                            <a:srgbClr val="808000"/>
                          </a:solidFill>
                          <a:effectLst/>
                          <a:latin typeface="Courier New" panose="02070309020205020404" pitchFamily="49" charset="0"/>
                        </a:rPr>
                        <a:t>'e‘</a:t>
                      </a:r>
                    </a:p>
                    <a:p>
                      <a:r>
                        <a:rPr lang="en-US" sz="1400" b="1" dirty="0" err="1" smtClean="0">
                          <a:solidFill>
                            <a:srgbClr val="0000FF"/>
                          </a:solidFill>
                          <a:effectLst/>
                          <a:latin typeface="Courier New" panose="02070309020205020404" pitchFamily="49" charset="0"/>
                        </a:rPr>
                        <a:t>mov</a:t>
                      </a:r>
                      <a:r>
                        <a:rPr lang="en-US" sz="1400" dirty="0" smtClean="0">
                          <a:solidFill>
                            <a:srgbClr val="000000"/>
                          </a:solidFill>
                          <a:effectLst/>
                          <a:latin typeface="Courier New" panose="02070309020205020404" pitchFamily="49" charset="0"/>
                        </a:rPr>
                        <a:t> </a:t>
                      </a:r>
                      <a:r>
                        <a:rPr lang="en-US" sz="1400" b="1" dirty="0" smtClean="0">
                          <a:solidFill>
                            <a:srgbClr val="000080"/>
                          </a:solidFill>
                          <a:effectLst/>
                          <a:latin typeface="Courier New" panose="02070309020205020404" pitchFamily="49" charset="0"/>
                        </a:rPr>
                        <a:t>[</a:t>
                      </a:r>
                      <a:r>
                        <a:rPr lang="en-US" sz="1400" dirty="0" smtClean="0">
                          <a:solidFill>
                            <a:srgbClr val="FF8000"/>
                          </a:solidFill>
                          <a:effectLst/>
                          <a:latin typeface="Courier New" panose="02070309020205020404" pitchFamily="49" charset="0"/>
                        </a:rPr>
                        <a:t>06h</a:t>
                      </a:r>
                      <a:r>
                        <a:rPr lang="en-US" sz="1400" b="1" dirty="0" smtClean="0">
                          <a:solidFill>
                            <a:srgbClr val="000080"/>
                          </a:solidFill>
                          <a:effectLst/>
                          <a:latin typeface="Courier New" panose="02070309020205020404" pitchFamily="49" charset="0"/>
                        </a:rPr>
                        <a:t>],</a:t>
                      </a:r>
                      <a:r>
                        <a:rPr lang="en-US" sz="1400" dirty="0" smtClean="0">
                          <a:solidFill>
                            <a:srgbClr val="000000"/>
                          </a:solidFill>
                          <a:effectLst/>
                          <a:latin typeface="Courier New" panose="02070309020205020404" pitchFamily="49" charset="0"/>
                        </a:rPr>
                        <a:t> </a:t>
                      </a:r>
                      <a:r>
                        <a:rPr lang="en-US" sz="1400" dirty="0" smtClean="0">
                          <a:solidFill>
                            <a:srgbClr val="808000"/>
                          </a:solidFill>
                          <a:effectLst/>
                          <a:latin typeface="Courier New" panose="02070309020205020404" pitchFamily="49" charset="0"/>
                        </a:rPr>
                        <a:t>'l'</a:t>
                      </a:r>
                      <a:r>
                        <a:rPr lang="en-US" sz="1400" dirty="0" smtClean="0">
                          <a:solidFill>
                            <a:srgbClr val="000000"/>
                          </a:solidFill>
                          <a:effectLst/>
                          <a:latin typeface="Courier New" panose="02070309020205020404" pitchFamily="49" charset="0"/>
                        </a:rPr>
                        <a:t> </a:t>
                      </a:r>
                    </a:p>
                    <a:p>
                      <a:r>
                        <a:rPr lang="en-US" sz="1400" b="1" dirty="0" err="1" smtClean="0">
                          <a:solidFill>
                            <a:srgbClr val="0000FF"/>
                          </a:solidFill>
                          <a:effectLst/>
                          <a:latin typeface="Courier New" panose="02070309020205020404" pitchFamily="49" charset="0"/>
                        </a:rPr>
                        <a:t>mov</a:t>
                      </a:r>
                      <a:r>
                        <a:rPr lang="en-US" sz="1400" dirty="0" smtClean="0">
                          <a:solidFill>
                            <a:srgbClr val="000000"/>
                          </a:solidFill>
                          <a:effectLst/>
                          <a:latin typeface="Courier New" panose="02070309020205020404" pitchFamily="49" charset="0"/>
                        </a:rPr>
                        <a:t> </a:t>
                      </a:r>
                      <a:r>
                        <a:rPr lang="en-US" sz="1400" b="1" dirty="0" smtClean="0">
                          <a:solidFill>
                            <a:srgbClr val="000080"/>
                          </a:solidFill>
                          <a:effectLst/>
                          <a:latin typeface="Courier New" panose="02070309020205020404" pitchFamily="49" charset="0"/>
                        </a:rPr>
                        <a:t>[</a:t>
                      </a:r>
                      <a:r>
                        <a:rPr lang="en-US" sz="1400" dirty="0" smtClean="0">
                          <a:solidFill>
                            <a:srgbClr val="FF8000"/>
                          </a:solidFill>
                          <a:effectLst/>
                          <a:latin typeface="Courier New" panose="02070309020205020404" pitchFamily="49" charset="0"/>
                        </a:rPr>
                        <a:t>08h</a:t>
                      </a:r>
                      <a:r>
                        <a:rPr lang="en-US" sz="1400" b="1" dirty="0" smtClean="0">
                          <a:solidFill>
                            <a:srgbClr val="000080"/>
                          </a:solidFill>
                          <a:effectLst/>
                          <a:latin typeface="Courier New" panose="02070309020205020404" pitchFamily="49" charset="0"/>
                        </a:rPr>
                        <a:t>],</a:t>
                      </a:r>
                      <a:r>
                        <a:rPr lang="en-US" sz="1400" dirty="0" smtClean="0">
                          <a:solidFill>
                            <a:srgbClr val="000000"/>
                          </a:solidFill>
                          <a:effectLst/>
                          <a:latin typeface="Courier New" panose="02070309020205020404" pitchFamily="49" charset="0"/>
                        </a:rPr>
                        <a:t> </a:t>
                      </a:r>
                      <a:r>
                        <a:rPr lang="en-US" sz="1400" dirty="0" smtClean="0">
                          <a:solidFill>
                            <a:srgbClr val="808000"/>
                          </a:solidFill>
                          <a:effectLst/>
                          <a:latin typeface="Courier New" panose="02070309020205020404" pitchFamily="49" charset="0"/>
                        </a:rPr>
                        <a:t>'l'</a:t>
                      </a:r>
                      <a:r>
                        <a:rPr lang="en-US" sz="1400" dirty="0" smtClean="0">
                          <a:solidFill>
                            <a:srgbClr val="000000"/>
                          </a:solidFill>
                          <a:effectLst/>
                          <a:latin typeface="Courier New" panose="02070309020205020404" pitchFamily="49" charset="0"/>
                        </a:rPr>
                        <a:t> </a:t>
                      </a:r>
                    </a:p>
                    <a:p>
                      <a:r>
                        <a:rPr lang="en-US" sz="1400" b="1" dirty="0" err="1" smtClean="0">
                          <a:solidFill>
                            <a:srgbClr val="0000FF"/>
                          </a:solidFill>
                          <a:effectLst/>
                          <a:latin typeface="Courier New" panose="02070309020205020404" pitchFamily="49" charset="0"/>
                        </a:rPr>
                        <a:t>mov</a:t>
                      </a:r>
                      <a:r>
                        <a:rPr lang="en-US" sz="1400" dirty="0" smtClean="0">
                          <a:solidFill>
                            <a:srgbClr val="000000"/>
                          </a:solidFill>
                          <a:effectLst/>
                          <a:latin typeface="Courier New" panose="02070309020205020404" pitchFamily="49" charset="0"/>
                        </a:rPr>
                        <a:t> </a:t>
                      </a:r>
                      <a:r>
                        <a:rPr lang="en-US" sz="1400" b="1" dirty="0" smtClean="0">
                          <a:solidFill>
                            <a:srgbClr val="000080"/>
                          </a:solidFill>
                          <a:effectLst/>
                          <a:latin typeface="Courier New" panose="02070309020205020404" pitchFamily="49" charset="0"/>
                        </a:rPr>
                        <a:t>[</a:t>
                      </a:r>
                      <a:r>
                        <a:rPr lang="en-US" sz="1400" dirty="0" smtClean="0">
                          <a:solidFill>
                            <a:srgbClr val="FF8000"/>
                          </a:solidFill>
                          <a:effectLst/>
                          <a:latin typeface="Courier New" panose="02070309020205020404" pitchFamily="49" charset="0"/>
                        </a:rPr>
                        <a:t>0ah</a:t>
                      </a:r>
                      <a:r>
                        <a:rPr lang="en-US" sz="1400" b="1" dirty="0" smtClean="0">
                          <a:solidFill>
                            <a:srgbClr val="000080"/>
                          </a:solidFill>
                          <a:effectLst/>
                          <a:latin typeface="Courier New" panose="02070309020205020404" pitchFamily="49" charset="0"/>
                        </a:rPr>
                        <a:t>],</a:t>
                      </a:r>
                      <a:r>
                        <a:rPr lang="en-US" sz="1400" dirty="0" smtClean="0">
                          <a:solidFill>
                            <a:srgbClr val="000000"/>
                          </a:solidFill>
                          <a:effectLst/>
                          <a:latin typeface="Courier New" panose="02070309020205020404" pitchFamily="49" charset="0"/>
                        </a:rPr>
                        <a:t> </a:t>
                      </a:r>
                      <a:r>
                        <a:rPr lang="en-US" sz="1400" dirty="0" smtClean="0">
                          <a:solidFill>
                            <a:srgbClr val="808000"/>
                          </a:solidFill>
                          <a:effectLst/>
                          <a:latin typeface="Courier New" panose="02070309020205020404" pitchFamily="49" charset="0"/>
                        </a:rPr>
                        <a:t>'o'</a:t>
                      </a:r>
                      <a:r>
                        <a:rPr lang="en-US" sz="1400" dirty="0" smtClean="0">
                          <a:solidFill>
                            <a:srgbClr val="000000"/>
                          </a:solidFill>
                          <a:effectLst/>
                          <a:latin typeface="Courier New" panose="02070309020205020404" pitchFamily="49" charset="0"/>
                        </a:rPr>
                        <a:t> </a:t>
                      </a:r>
                    </a:p>
                    <a:p>
                      <a:r>
                        <a:rPr lang="en-US" sz="1400" b="1" dirty="0" err="1" smtClean="0">
                          <a:solidFill>
                            <a:srgbClr val="0000FF"/>
                          </a:solidFill>
                          <a:effectLst/>
                          <a:latin typeface="Courier New" panose="02070309020205020404" pitchFamily="49" charset="0"/>
                        </a:rPr>
                        <a:t>mov</a:t>
                      </a:r>
                      <a:r>
                        <a:rPr lang="en-US" sz="1400" dirty="0" smtClean="0">
                          <a:solidFill>
                            <a:srgbClr val="000000"/>
                          </a:solidFill>
                          <a:effectLst/>
                          <a:latin typeface="Courier New" panose="02070309020205020404" pitchFamily="49" charset="0"/>
                        </a:rPr>
                        <a:t> </a:t>
                      </a:r>
                      <a:r>
                        <a:rPr lang="en-US" sz="1400" b="1" dirty="0" smtClean="0">
                          <a:solidFill>
                            <a:srgbClr val="000080"/>
                          </a:solidFill>
                          <a:effectLst/>
                          <a:latin typeface="Courier New" panose="02070309020205020404" pitchFamily="49" charset="0"/>
                        </a:rPr>
                        <a:t>[</a:t>
                      </a:r>
                      <a:r>
                        <a:rPr lang="en-US" sz="1400" dirty="0" smtClean="0">
                          <a:solidFill>
                            <a:srgbClr val="FF8000"/>
                          </a:solidFill>
                          <a:effectLst/>
                          <a:latin typeface="Courier New" panose="02070309020205020404" pitchFamily="49" charset="0"/>
                        </a:rPr>
                        <a:t>0ch</a:t>
                      </a:r>
                      <a:r>
                        <a:rPr lang="en-US" sz="1400" b="1" dirty="0" smtClean="0">
                          <a:solidFill>
                            <a:srgbClr val="000080"/>
                          </a:solidFill>
                          <a:effectLst/>
                          <a:latin typeface="Courier New" panose="02070309020205020404" pitchFamily="49" charset="0"/>
                        </a:rPr>
                        <a:t>],</a:t>
                      </a:r>
                      <a:r>
                        <a:rPr lang="en-US" sz="1400" dirty="0" smtClean="0">
                          <a:solidFill>
                            <a:srgbClr val="000000"/>
                          </a:solidFill>
                          <a:effectLst/>
                          <a:latin typeface="Courier New" panose="02070309020205020404" pitchFamily="49" charset="0"/>
                        </a:rPr>
                        <a:t> </a:t>
                      </a:r>
                      <a:r>
                        <a:rPr lang="en-US" sz="1400" dirty="0" smtClean="0">
                          <a:solidFill>
                            <a:srgbClr val="808000"/>
                          </a:solidFill>
                          <a:effectLst/>
                          <a:latin typeface="Courier New" panose="02070309020205020404" pitchFamily="49" charset="0"/>
                        </a:rPr>
                        <a:t>','</a:t>
                      </a:r>
                      <a:endParaRPr lang="en-US" sz="1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40137"/>
                  </a:ext>
                </a:extLst>
              </a:tr>
            </a:tbl>
          </a:graphicData>
        </a:graphic>
      </p:graphicFrame>
    </p:spTree>
    <p:extLst>
      <p:ext uri="{BB962C8B-B14F-4D97-AF65-F5344CB8AC3E}">
        <p14:creationId xmlns:p14="http://schemas.microsoft.com/office/powerpoint/2010/main" val="3462353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 instruction</a:t>
            </a:r>
            <a:endParaRPr lang="en-US" dirty="0"/>
          </a:p>
        </p:txBody>
      </p:sp>
      <p:sp>
        <p:nvSpPr>
          <p:cNvPr id="3" name="Content Placeholder 2"/>
          <p:cNvSpPr>
            <a:spLocks noGrp="1"/>
          </p:cNvSpPr>
          <p:nvPr>
            <p:ph idx="1"/>
          </p:nvPr>
        </p:nvSpPr>
        <p:spPr>
          <a:xfrm>
            <a:off x="508008" y="1772816"/>
            <a:ext cx="7817942" cy="4144963"/>
          </a:xfrm>
        </p:spPr>
        <p:txBody>
          <a:bodyPr>
            <a:normAutofit/>
          </a:bodyPr>
          <a:lstStyle/>
          <a:p>
            <a:r>
              <a:rPr lang="en-US" dirty="0" smtClean="0"/>
              <a:t>Copies </a:t>
            </a:r>
            <a:r>
              <a:rPr lang="en-US" dirty="0"/>
              <a:t>the </a:t>
            </a:r>
            <a:r>
              <a:rPr lang="en-US" b="1" dirty="0"/>
              <a:t>second operand </a:t>
            </a:r>
            <a:r>
              <a:rPr lang="en-US" dirty="0"/>
              <a:t>(source) to the </a:t>
            </a:r>
            <a:r>
              <a:rPr lang="en-US" b="1" dirty="0"/>
              <a:t>first operand </a:t>
            </a:r>
            <a:r>
              <a:rPr lang="en-US" dirty="0"/>
              <a:t>(destination</a:t>
            </a:r>
            <a:r>
              <a:rPr lang="en-US" dirty="0" smtClean="0"/>
              <a:t>).</a:t>
            </a:r>
          </a:p>
          <a:p>
            <a:r>
              <a:rPr lang="en-US" dirty="0" smtClean="0"/>
              <a:t> The </a:t>
            </a:r>
            <a:r>
              <a:rPr lang="en-US" dirty="0"/>
              <a:t>source operand can be an immediate value, general-purpose </a:t>
            </a:r>
            <a:r>
              <a:rPr lang="en-US" dirty="0" smtClean="0"/>
              <a:t>register or </a:t>
            </a:r>
            <a:r>
              <a:rPr lang="en-US" dirty="0"/>
              <a:t>memory location</a:t>
            </a:r>
            <a:r>
              <a:rPr lang="en-US" dirty="0" smtClean="0"/>
              <a:t>.</a:t>
            </a:r>
          </a:p>
          <a:p>
            <a:r>
              <a:rPr lang="en-US" dirty="0" smtClean="0"/>
              <a:t>The </a:t>
            </a:r>
            <a:r>
              <a:rPr lang="en-US" dirty="0"/>
              <a:t>destination register can be a general-purpose register, or </a:t>
            </a:r>
            <a:r>
              <a:rPr lang="en-US" dirty="0" smtClean="0"/>
              <a:t>memory location.</a:t>
            </a:r>
          </a:p>
          <a:p>
            <a:r>
              <a:rPr lang="en-US" b="1" dirty="0" smtClean="0">
                <a:solidFill>
                  <a:srgbClr val="FF0000"/>
                </a:solidFill>
              </a:rPr>
              <a:t>Both </a:t>
            </a:r>
            <a:r>
              <a:rPr lang="en-US" b="1" dirty="0">
                <a:solidFill>
                  <a:srgbClr val="FF0000"/>
                </a:solidFill>
              </a:rPr>
              <a:t>operands must be the same size, which can be a byte or a word. </a:t>
            </a:r>
            <a:r>
              <a:rPr lang="en-US" dirty="0"/>
              <a:t/>
            </a:r>
            <a:br>
              <a:rPr lang="en-US" dirty="0"/>
            </a:br>
            <a:endParaRPr lang="en-US" dirty="0"/>
          </a:p>
        </p:txBody>
      </p:sp>
    </p:spTree>
    <p:extLst>
      <p:ext uri="{BB962C8B-B14F-4D97-AF65-F5344CB8AC3E}">
        <p14:creationId xmlns:p14="http://schemas.microsoft.com/office/powerpoint/2010/main" val="187266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 instruction</a:t>
            </a:r>
            <a:endParaRPr lang="en-US" dirty="0"/>
          </a:p>
        </p:txBody>
      </p:sp>
      <p:sp>
        <p:nvSpPr>
          <p:cNvPr id="3" name="Content Placeholder 2"/>
          <p:cNvSpPr>
            <a:spLocks noGrp="1"/>
          </p:cNvSpPr>
          <p:nvPr>
            <p:ph idx="1"/>
          </p:nvPr>
        </p:nvSpPr>
        <p:spPr>
          <a:xfrm>
            <a:off x="468454" y="1772816"/>
            <a:ext cx="8024432" cy="4144963"/>
          </a:xfrm>
        </p:spPr>
        <p:txBody>
          <a:bodyPr>
            <a:normAutofit/>
          </a:bodyPr>
          <a:lstStyle/>
          <a:p>
            <a:r>
              <a:rPr lang="en-US" b="1" dirty="0" smtClean="0"/>
              <a:t>Types </a:t>
            </a:r>
            <a:r>
              <a:rPr lang="en-US" b="1" dirty="0"/>
              <a:t>of operands are supported:</a:t>
            </a:r>
          </a:p>
          <a:p>
            <a:pPr lvl="1"/>
            <a:r>
              <a:rPr lang="en-US" dirty="0"/>
              <a:t>MOV REG, memory</a:t>
            </a:r>
          </a:p>
          <a:p>
            <a:pPr lvl="1"/>
            <a:r>
              <a:rPr lang="en-US" dirty="0"/>
              <a:t>MOV memory, REG</a:t>
            </a:r>
          </a:p>
          <a:p>
            <a:pPr lvl="1"/>
            <a:r>
              <a:rPr lang="en-US" dirty="0"/>
              <a:t>MOV REG, REG</a:t>
            </a:r>
          </a:p>
          <a:p>
            <a:pPr lvl="1"/>
            <a:r>
              <a:rPr lang="en-US" dirty="0"/>
              <a:t>MOV memory, immediate</a:t>
            </a:r>
          </a:p>
          <a:p>
            <a:pPr lvl="1"/>
            <a:r>
              <a:rPr lang="en-US" dirty="0"/>
              <a:t>MOV REG, immediate</a:t>
            </a:r>
          </a:p>
          <a:p>
            <a:pPr lvl="1"/>
            <a:r>
              <a:rPr lang="en-US" dirty="0"/>
              <a:t>REG: AX, BX, CX, DX, AH, AL, BL, BH, CH, CL, DH, DL, DI, SI, BP, SP.</a:t>
            </a:r>
          </a:p>
          <a:p>
            <a:pPr lvl="1"/>
            <a:r>
              <a:rPr lang="en-US" dirty="0"/>
              <a:t>memory: [BX], [BX+SI+7], variable, etc...</a:t>
            </a:r>
          </a:p>
          <a:p>
            <a:pPr lvl="1"/>
            <a:r>
              <a:rPr lang="en-US" dirty="0"/>
              <a:t>immediate: 5, -24, 3Fh, 10001101b, etc...</a:t>
            </a:r>
          </a:p>
        </p:txBody>
      </p:sp>
    </p:spTree>
    <p:extLst>
      <p:ext uri="{BB962C8B-B14F-4D97-AF65-F5344CB8AC3E}">
        <p14:creationId xmlns:p14="http://schemas.microsoft.com/office/powerpoint/2010/main" val="166142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 instruction</a:t>
            </a:r>
          </a:p>
        </p:txBody>
      </p:sp>
      <p:sp>
        <p:nvSpPr>
          <p:cNvPr id="3" name="Content Placeholder 2"/>
          <p:cNvSpPr>
            <a:spLocks noGrp="1"/>
          </p:cNvSpPr>
          <p:nvPr>
            <p:ph idx="1"/>
          </p:nvPr>
        </p:nvSpPr>
        <p:spPr/>
        <p:txBody>
          <a:bodyPr/>
          <a:lstStyle/>
          <a:p>
            <a:r>
              <a:rPr lang="en-US" b="1" dirty="0" smtClean="0"/>
              <a:t>Example</a:t>
            </a:r>
          </a:p>
          <a:p>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457064525"/>
              </p:ext>
            </p:extLst>
          </p:nvPr>
        </p:nvGraphicFramePr>
        <p:xfrm>
          <a:off x="498474" y="2987677"/>
          <a:ext cx="8466014" cy="2834640"/>
        </p:xfrm>
        <a:graphic>
          <a:graphicData uri="http://schemas.openxmlformats.org/drawingml/2006/table">
            <a:tbl>
              <a:tblPr/>
              <a:tblGrid>
                <a:gridCol w="8466014">
                  <a:extLst>
                    <a:ext uri="{9D8B030D-6E8A-4147-A177-3AD203B41FA5}">
                      <a16:colId xmlns:a16="http://schemas.microsoft.com/office/drawing/2014/main" val="2866939145"/>
                    </a:ext>
                  </a:extLst>
                </a:gridCol>
              </a:tblGrid>
              <a:tr h="2385199">
                <a:tc>
                  <a:txBody>
                    <a:bodyPr/>
                    <a:lstStyle/>
                    <a:p>
                      <a:r>
                        <a:rPr lang="en-US" sz="1800" dirty="0" smtClean="0">
                          <a:solidFill>
                            <a:srgbClr val="0080FF"/>
                          </a:solidFill>
                          <a:effectLst/>
                          <a:latin typeface="Courier New" panose="02070309020205020404" pitchFamily="49" charset="0"/>
                        </a:rPr>
                        <a:t>ORG</a:t>
                      </a:r>
                      <a:r>
                        <a:rPr lang="en-US" sz="1800" dirty="0" smtClean="0">
                          <a:solidFill>
                            <a:srgbClr val="000000"/>
                          </a:solidFill>
                          <a:effectLst/>
                          <a:latin typeface="Courier New" panose="02070309020205020404" pitchFamily="49" charset="0"/>
                        </a:rPr>
                        <a:t> </a:t>
                      </a:r>
                      <a:r>
                        <a:rPr lang="en-US" sz="1800" dirty="0" smtClean="0">
                          <a:solidFill>
                            <a:srgbClr val="FF8000"/>
                          </a:solidFill>
                          <a:effectLst/>
                          <a:latin typeface="Courier New" panose="02070309020205020404" pitchFamily="49" charset="0"/>
                        </a:rPr>
                        <a:t>100h</a:t>
                      </a:r>
                      <a:r>
                        <a:rPr lang="en-US" sz="1800" dirty="0" smtClean="0">
                          <a:solidFill>
                            <a:srgbClr val="000000"/>
                          </a:solidFill>
                          <a:effectLst/>
                          <a:latin typeface="Courier New" panose="02070309020205020404" pitchFamily="49" charset="0"/>
                        </a:rPr>
                        <a:t> </a:t>
                      </a:r>
                      <a:r>
                        <a:rPr lang="en-US" sz="1800" dirty="0" smtClean="0">
                          <a:solidFill>
                            <a:srgbClr val="008000"/>
                          </a:solidFill>
                          <a:effectLst/>
                          <a:latin typeface="Courier New" panose="02070309020205020404" pitchFamily="49" charset="0"/>
                        </a:rPr>
                        <a:t>; this directive required for a simple 1 segment .com program.</a:t>
                      </a:r>
                      <a:r>
                        <a:rPr lang="en-US" sz="1800" dirty="0" smtClean="0">
                          <a:solidFill>
                            <a:srgbClr val="000000"/>
                          </a:solidFill>
                          <a:effectLst/>
                          <a:latin typeface="Courier New" panose="02070309020205020404" pitchFamily="49" charset="0"/>
                        </a:rPr>
                        <a:t> </a:t>
                      </a:r>
                    </a:p>
                    <a:p>
                      <a:r>
                        <a:rPr lang="en-US" sz="1800" b="1" dirty="0" smtClean="0">
                          <a:solidFill>
                            <a:srgbClr val="0000FF"/>
                          </a:solidFill>
                          <a:effectLst/>
                          <a:latin typeface="Courier New" panose="02070309020205020404" pitchFamily="49" charset="0"/>
                        </a:rPr>
                        <a:t>MOV</a:t>
                      </a:r>
                      <a:r>
                        <a:rPr lang="en-US" sz="1800" dirty="0" smtClean="0">
                          <a:solidFill>
                            <a:srgbClr val="000000"/>
                          </a:solidFill>
                          <a:effectLst/>
                          <a:latin typeface="Courier New" panose="02070309020205020404" pitchFamily="49" charset="0"/>
                        </a:rPr>
                        <a:t> </a:t>
                      </a:r>
                      <a:r>
                        <a:rPr lang="en-US" sz="1800" b="1" dirty="0" smtClean="0">
                          <a:solidFill>
                            <a:srgbClr val="8080FF"/>
                          </a:solidFill>
                          <a:effectLst/>
                          <a:latin typeface="Courier New" panose="02070309020205020404" pitchFamily="49" charset="0"/>
                        </a:rPr>
                        <a:t>AX</a:t>
                      </a:r>
                      <a:r>
                        <a:rPr lang="en-US" sz="1800" b="1" dirty="0" smtClean="0">
                          <a:solidFill>
                            <a:srgbClr val="000080"/>
                          </a:solidFill>
                          <a:effectLst/>
                          <a:latin typeface="Courier New" panose="02070309020205020404" pitchFamily="49" charset="0"/>
                        </a:rPr>
                        <a:t>,</a:t>
                      </a:r>
                      <a:r>
                        <a:rPr lang="en-US" sz="1800" dirty="0" smtClean="0">
                          <a:solidFill>
                            <a:srgbClr val="000000"/>
                          </a:solidFill>
                          <a:effectLst/>
                          <a:latin typeface="Courier New" panose="02070309020205020404" pitchFamily="49" charset="0"/>
                        </a:rPr>
                        <a:t> </a:t>
                      </a:r>
                      <a:r>
                        <a:rPr lang="en-US" sz="1800" dirty="0" smtClean="0">
                          <a:solidFill>
                            <a:srgbClr val="FF8000"/>
                          </a:solidFill>
                          <a:effectLst/>
                          <a:latin typeface="Courier New" panose="02070309020205020404" pitchFamily="49" charset="0"/>
                        </a:rPr>
                        <a:t>0B800h</a:t>
                      </a:r>
                      <a:r>
                        <a:rPr lang="en-US" sz="1800" dirty="0" smtClean="0">
                          <a:solidFill>
                            <a:srgbClr val="000000"/>
                          </a:solidFill>
                          <a:effectLst/>
                          <a:latin typeface="Courier New" panose="02070309020205020404" pitchFamily="49" charset="0"/>
                        </a:rPr>
                        <a:t> </a:t>
                      </a:r>
                      <a:r>
                        <a:rPr lang="en-US" sz="1800" dirty="0" smtClean="0">
                          <a:solidFill>
                            <a:srgbClr val="008000"/>
                          </a:solidFill>
                          <a:effectLst/>
                          <a:latin typeface="Courier New" panose="02070309020205020404" pitchFamily="49" charset="0"/>
                        </a:rPr>
                        <a:t>; set AX to hexadecimal value of B800h.</a:t>
                      </a:r>
                      <a:r>
                        <a:rPr lang="en-US" sz="1800" dirty="0" smtClean="0">
                          <a:solidFill>
                            <a:srgbClr val="000000"/>
                          </a:solidFill>
                          <a:effectLst/>
                          <a:latin typeface="Courier New" panose="02070309020205020404" pitchFamily="49" charset="0"/>
                        </a:rPr>
                        <a:t> </a:t>
                      </a:r>
                    </a:p>
                    <a:p>
                      <a:r>
                        <a:rPr lang="en-US" sz="1800" b="1" dirty="0" smtClean="0">
                          <a:solidFill>
                            <a:srgbClr val="0000FF"/>
                          </a:solidFill>
                          <a:effectLst/>
                          <a:latin typeface="Courier New" panose="02070309020205020404" pitchFamily="49" charset="0"/>
                        </a:rPr>
                        <a:t>MOV</a:t>
                      </a:r>
                      <a:r>
                        <a:rPr lang="en-US" sz="1800" dirty="0" smtClean="0">
                          <a:solidFill>
                            <a:srgbClr val="000000"/>
                          </a:solidFill>
                          <a:effectLst/>
                          <a:latin typeface="Courier New" panose="02070309020205020404" pitchFamily="49" charset="0"/>
                        </a:rPr>
                        <a:t> </a:t>
                      </a:r>
                      <a:r>
                        <a:rPr lang="en-US" sz="1800" b="1" dirty="0" smtClean="0">
                          <a:solidFill>
                            <a:srgbClr val="8080FF"/>
                          </a:solidFill>
                          <a:effectLst/>
                          <a:latin typeface="Courier New" panose="02070309020205020404" pitchFamily="49" charset="0"/>
                        </a:rPr>
                        <a:t>DS</a:t>
                      </a:r>
                      <a:r>
                        <a:rPr lang="en-US" sz="1800" b="1" dirty="0" smtClean="0">
                          <a:solidFill>
                            <a:srgbClr val="000080"/>
                          </a:solidFill>
                          <a:effectLst/>
                          <a:latin typeface="Courier New" panose="02070309020205020404" pitchFamily="49" charset="0"/>
                        </a:rPr>
                        <a:t>,</a:t>
                      </a:r>
                      <a:r>
                        <a:rPr lang="en-US" sz="1800" dirty="0" smtClean="0">
                          <a:solidFill>
                            <a:srgbClr val="000000"/>
                          </a:solidFill>
                          <a:effectLst/>
                          <a:latin typeface="Courier New" panose="02070309020205020404" pitchFamily="49" charset="0"/>
                        </a:rPr>
                        <a:t> </a:t>
                      </a:r>
                      <a:r>
                        <a:rPr lang="en-US" sz="1800" b="1" dirty="0" smtClean="0">
                          <a:solidFill>
                            <a:srgbClr val="8080FF"/>
                          </a:solidFill>
                          <a:effectLst/>
                          <a:latin typeface="Courier New" panose="02070309020205020404" pitchFamily="49" charset="0"/>
                        </a:rPr>
                        <a:t>AX</a:t>
                      </a:r>
                      <a:r>
                        <a:rPr lang="en-US" sz="1800" dirty="0" smtClean="0">
                          <a:solidFill>
                            <a:srgbClr val="000000"/>
                          </a:solidFill>
                          <a:effectLst/>
                          <a:latin typeface="Courier New" panose="02070309020205020404" pitchFamily="49" charset="0"/>
                        </a:rPr>
                        <a:t> </a:t>
                      </a:r>
                      <a:r>
                        <a:rPr lang="en-US" sz="1800" dirty="0" smtClean="0">
                          <a:solidFill>
                            <a:srgbClr val="008000"/>
                          </a:solidFill>
                          <a:effectLst/>
                          <a:latin typeface="Courier New" panose="02070309020205020404" pitchFamily="49" charset="0"/>
                        </a:rPr>
                        <a:t>; copy value of AX to DS.</a:t>
                      </a:r>
                      <a:r>
                        <a:rPr lang="en-US" sz="1800" dirty="0" smtClean="0">
                          <a:solidFill>
                            <a:srgbClr val="000000"/>
                          </a:solidFill>
                          <a:effectLst/>
                          <a:latin typeface="Courier New" panose="02070309020205020404" pitchFamily="49" charset="0"/>
                        </a:rPr>
                        <a:t> </a:t>
                      </a:r>
                    </a:p>
                    <a:p>
                      <a:r>
                        <a:rPr lang="en-US" sz="1800" b="1" dirty="0" smtClean="0">
                          <a:solidFill>
                            <a:srgbClr val="0000FF"/>
                          </a:solidFill>
                          <a:effectLst/>
                          <a:latin typeface="Courier New" panose="02070309020205020404" pitchFamily="49" charset="0"/>
                        </a:rPr>
                        <a:t>MOV</a:t>
                      </a:r>
                      <a:r>
                        <a:rPr lang="en-US" sz="1800" dirty="0" smtClean="0">
                          <a:solidFill>
                            <a:srgbClr val="000000"/>
                          </a:solidFill>
                          <a:effectLst/>
                          <a:latin typeface="Courier New" panose="02070309020205020404" pitchFamily="49" charset="0"/>
                        </a:rPr>
                        <a:t> </a:t>
                      </a:r>
                      <a:r>
                        <a:rPr lang="en-US" sz="1800" b="1" dirty="0" smtClean="0">
                          <a:solidFill>
                            <a:srgbClr val="8080FF"/>
                          </a:solidFill>
                          <a:effectLst/>
                          <a:latin typeface="Courier New" panose="02070309020205020404" pitchFamily="49" charset="0"/>
                        </a:rPr>
                        <a:t>CL</a:t>
                      </a:r>
                      <a:r>
                        <a:rPr lang="en-US" sz="1800" b="1" dirty="0" smtClean="0">
                          <a:solidFill>
                            <a:srgbClr val="000080"/>
                          </a:solidFill>
                          <a:effectLst/>
                          <a:latin typeface="Courier New" panose="02070309020205020404" pitchFamily="49" charset="0"/>
                        </a:rPr>
                        <a:t>,</a:t>
                      </a:r>
                      <a:r>
                        <a:rPr lang="en-US" sz="1800" dirty="0" smtClean="0">
                          <a:solidFill>
                            <a:srgbClr val="000000"/>
                          </a:solidFill>
                          <a:effectLst/>
                          <a:latin typeface="Courier New" panose="02070309020205020404" pitchFamily="49" charset="0"/>
                        </a:rPr>
                        <a:t> </a:t>
                      </a:r>
                      <a:r>
                        <a:rPr lang="en-US" sz="1800" dirty="0" smtClean="0">
                          <a:solidFill>
                            <a:srgbClr val="808000"/>
                          </a:solidFill>
                          <a:effectLst/>
                          <a:latin typeface="Courier New" panose="02070309020205020404" pitchFamily="49" charset="0"/>
                        </a:rPr>
                        <a:t>'A'</a:t>
                      </a:r>
                      <a:r>
                        <a:rPr lang="en-US" sz="1800" dirty="0" smtClean="0">
                          <a:solidFill>
                            <a:srgbClr val="000000"/>
                          </a:solidFill>
                          <a:effectLst/>
                          <a:latin typeface="Courier New" panose="02070309020205020404" pitchFamily="49" charset="0"/>
                        </a:rPr>
                        <a:t> </a:t>
                      </a:r>
                      <a:r>
                        <a:rPr lang="en-US" sz="1800" dirty="0" smtClean="0">
                          <a:solidFill>
                            <a:srgbClr val="008000"/>
                          </a:solidFill>
                          <a:effectLst/>
                          <a:latin typeface="Courier New" panose="02070309020205020404" pitchFamily="49" charset="0"/>
                        </a:rPr>
                        <a:t>; set CL to ASCII code of 'A', it is 41h.</a:t>
                      </a:r>
                      <a:r>
                        <a:rPr lang="en-US" sz="1800" dirty="0" smtClean="0">
                          <a:solidFill>
                            <a:srgbClr val="000000"/>
                          </a:solidFill>
                          <a:effectLst/>
                          <a:latin typeface="Courier New" panose="02070309020205020404" pitchFamily="49" charset="0"/>
                        </a:rPr>
                        <a:t> </a:t>
                      </a:r>
                    </a:p>
                    <a:p>
                      <a:r>
                        <a:rPr lang="en-US" sz="1800" b="1" dirty="0" smtClean="0">
                          <a:solidFill>
                            <a:srgbClr val="0000FF"/>
                          </a:solidFill>
                          <a:effectLst/>
                          <a:latin typeface="Courier New" panose="02070309020205020404" pitchFamily="49" charset="0"/>
                        </a:rPr>
                        <a:t>MOV</a:t>
                      </a:r>
                      <a:r>
                        <a:rPr lang="en-US" sz="1800" dirty="0" smtClean="0">
                          <a:solidFill>
                            <a:srgbClr val="000000"/>
                          </a:solidFill>
                          <a:effectLst/>
                          <a:latin typeface="Courier New" panose="02070309020205020404" pitchFamily="49" charset="0"/>
                        </a:rPr>
                        <a:t> </a:t>
                      </a:r>
                      <a:r>
                        <a:rPr lang="en-US" sz="1800" b="1" dirty="0" smtClean="0">
                          <a:solidFill>
                            <a:srgbClr val="8080FF"/>
                          </a:solidFill>
                          <a:effectLst/>
                          <a:latin typeface="Courier New" panose="02070309020205020404" pitchFamily="49" charset="0"/>
                        </a:rPr>
                        <a:t>CH</a:t>
                      </a:r>
                      <a:r>
                        <a:rPr lang="en-US" sz="1800" b="1" smtClean="0">
                          <a:solidFill>
                            <a:srgbClr val="000080"/>
                          </a:solidFill>
                          <a:effectLst/>
                          <a:latin typeface="Courier New" panose="02070309020205020404" pitchFamily="49" charset="0"/>
                        </a:rPr>
                        <a:t>,</a:t>
                      </a:r>
                      <a:r>
                        <a:rPr lang="en-US" sz="1800" smtClean="0">
                          <a:solidFill>
                            <a:srgbClr val="000000"/>
                          </a:solidFill>
                          <a:effectLst/>
                          <a:latin typeface="Courier New" panose="02070309020205020404" pitchFamily="49" charset="0"/>
                        </a:rPr>
                        <a:t> </a:t>
                      </a:r>
                      <a:r>
                        <a:rPr lang="en-US" sz="1800" smtClean="0">
                          <a:solidFill>
                            <a:srgbClr val="FF8000"/>
                          </a:solidFill>
                          <a:effectLst/>
                          <a:latin typeface="Courier New" panose="02070309020205020404" pitchFamily="49" charset="0"/>
                        </a:rPr>
                        <a:t>11011111b</a:t>
                      </a:r>
                      <a:r>
                        <a:rPr lang="en-US" sz="1800" smtClean="0">
                          <a:solidFill>
                            <a:srgbClr val="000000"/>
                          </a:solidFill>
                          <a:effectLst/>
                          <a:latin typeface="Courier New" panose="02070309020205020404" pitchFamily="49" charset="0"/>
                        </a:rPr>
                        <a:t> </a:t>
                      </a:r>
                      <a:r>
                        <a:rPr lang="en-US" sz="1800" smtClean="0">
                          <a:solidFill>
                            <a:srgbClr val="008000"/>
                          </a:solidFill>
                          <a:effectLst/>
                          <a:latin typeface="Courier New" panose="02070309020205020404" pitchFamily="49" charset="0"/>
                        </a:rPr>
                        <a:t>; &lt;1101&gt; brg</a:t>
                      </a:r>
                      <a:r>
                        <a:rPr lang="en-US" sz="1800" baseline="0" smtClean="0">
                          <a:solidFill>
                            <a:srgbClr val="008000"/>
                          </a:solidFill>
                          <a:effectLst/>
                          <a:latin typeface="Courier New" panose="02070309020205020404" pitchFamily="49" charset="0"/>
                        </a:rPr>
                        <a:t> pink. &lt;1111&gt; text color white</a:t>
                      </a:r>
                      <a:r>
                        <a:rPr lang="en-US" sz="1800" smtClean="0">
                          <a:solidFill>
                            <a:srgbClr val="000000"/>
                          </a:solidFill>
                          <a:effectLst/>
                          <a:latin typeface="Courier New" panose="02070309020205020404" pitchFamily="49" charset="0"/>
                        </a:rPr>
                        <a:t> </a:t>
                      </a:r>
                      <a:endParaRPr lang="en-US" sz="1800" dirty="0" smtClean="0">
                        <a:solidFill>
                          <a:srgbClr val="000000"/>
                        </a:solidFill>
                        <a:effectLst/>
                        <a:latin typeface="Courier New" panose="02070309020205020404" pitchFamily="49" charset="0"/>
                      </a:endParaRPr>
                    </a:p>
                    <a:p>
                      <a:r>
                        <a:rPr lang="en-US" sz="1800" b="1" dirty="0" smtClean="0">
                          <a:solidFill>
                            <a:srgbClr val="0000FF"/>
                          </a:solidFill>
                          <a:effectLst/>
                          <a:latin typeface="Courier New" panose="02070309020205020404" pitchFamily="49" charset="0"/>
                        </a:rPr>
                        <a:t>MOV</a:t>
                      </a:r>
                      <a:r>
                        <a:rPr lang="en-US" sz="1800" dirty="0" smtClean="0">
                          <a:solidFill>
                            <a:srgbClr val="000000"/>
                          </a:solidFill>
                          <a:effectLst/>
                          <a:latin typeface="Courier New" panose="02070309020205020404" pitchFamily="49" charset="0"/>
                        </a:rPr>
                        <a:t> </a:t>
                      </a:r>
                      <a:r>
                        <a:rPr lang="en-US" sz="1800" b="1" dirty="0" smtClean="0">
                          <a:solidFill>
                            <a:srgbClr val="8080FF"/>
                          </a:solidFill>
                          <a:effectLst/>
                          <a:latin typeface="Courier New" panose="02070309020205020404" pitchFamily="49" charset="0"/>
                        </a:rPr>
                        <a:t>BX</a:t>
                      </a:r>
                      <a:r>
                        <a:rPr lang="en-US" sz="1800" b="1" smtClean="0">
                          <a:solidFill>
                            <a:srgbClr val="000080"/>
                          </a:solidFill>
                          <a:effectLst/>
                          <a:latin typeface="Courier New" panose="02070309020205020404" pitchFamily="49" charset="0"/>
                        </a:rPr>
                        <a:t>,</a:t>
                      </a:r>
                      <a:r>
                        <a:rPr lang="en-US" sz="1800" smtClean="0">
                          <a:solidFill>
                            <a:srgbClr val="000000"/>
                          </a:solidFill>
                          <a:effectLst/>
                          <a:latin typeface="Courier New" panose="02070309020205020404" pitchFamily="49" charset="0"/>
                        </a:rPr>
                        <a:t> </a:t>
                      </a:r>
                      <a:r>
                        <a:rPr lang="en-US" sz="1800" smtClean="0">
                          <a:solidFill>
                            <a:srgbClr val="FF8000"/>
                          </a:solidFill>
                          <a:effectLst/>
                          <a:latin typeface="Courier New" panose="02070309020205020404" pitchFamily="49" charset="0"/>
                        </a:rPr>
                        <a:t>0000h</a:t>
                      </a:r>
                      <a:r>
                        <a:rPr lang="en-US" sz="1800" smtClean="0">
                          <a:solidFill>
                            <a:srgbClr val="000000"/>
                          </a:solidFill>
                          <a:effectLst/>
                          <a:latin typeface="Courier New" panose="02070309020205020404" pitchFamily="49" charset="0"/>
                        </a:rPr>
                        <a:t> </a:t>
                      </a:r>
                      <a:r>
                        <a:rPr lang="en-US" sz="1800" dirty="0" smtClean="0">
                          <a:solidFill>
                            <a:srgbClr val="008000"/>
                          </a:solidFill>
                          <a:effectLst/>
                          <a:latin typeface="Courier New" panose="02070309020205020404" pitchFamily="49" charset="0"/>
                        </a:rPr>
                        <a:t>; set BX </a:t>
                      </a:r>
                      <a:r>
                        <a:rPr lang="en-US" sz="1800" smtClean="0">
                          <a:solidFill>
                            <a:srgbClr val="008000"/>
                          </a:solidFill>
                          <a:effectLst/>
                          <a:latin typeface="Courier New" panose="02070309020205020404" pitchFamily="49" charset="0"/>
                        </a:rPr>
                        <a:t>to 0000h</a:t>
                      </a:r>
                      <a:r>
                        <a:rPr lang="en-US" sz="1800" dirty="0" smtClean="0">
                          <a:solidFill>
                            <a:srgbClr val="008000"/>
                          </a:solidFill>
                          <a:effectLst/>
                          <a:latin typeface="Courier New" panose="02070309020205020404" pitchFamily="49" charset="0"/>
                        </a:rPr>
                        <a:t>.</a:t>
                      </a:r>
                      <a:r>
                        <a:rPr lang="en-US" sz="1800" dirty="0" smtClean="0">
                          <a:solidFill>
                            <a:srgbClr val="000000"/>
                          </a:solidFill>
                          <a:effectLst/>
                          <a:latin typeface="Courier New" panose="02070309020205020404" pitchFamily="49" charset="0"/>
                        </a:rPr>
                        <a:t> </a:t>
                      </a:r>
                    </a:p>
                    <a:p>
                      <a:r>
                        <a:rPr lang="en-US" sz="1800" b="1" dirty="0" smtClean="0">
                          <a:solidFill>
                            <a:srgbClr val="0000FF"/>
                          </a:solidFill>
                          <a:effectLst/>
                          <a:latin typeface="Courier New" panose="02070309020205020404" pitchFamily="49" charset="0"/>
                        </a:rPr>
                        <a:t>MOV</a:t>
                      </a:r>
                      <a:r>
                        <a:rPr lang="en-US" sz="1800" dirty="0" smtClean="0">
                          <a:solidFill>
                            <a:srgbClr val="000000"/>
                          </a:solidFill>
                          <a:effectLst/>
                          <a:latin typeface="Courier New" panose="02070309020205020404" pitchFamily="49" charset="0"/>
                        </a:rPr>
                        <a:t> </a:t>
                      </a:r>
                      <a:r>
                        <a:rPr lang="en-US" sz="1800" b="1" dirty="0" smtClean="0">
                          <a:solidFill>
                            <a:srgbClr val="000080"/>
                          </a:solidFill>
                          <a:effectLst/>
                          <a:latin typeface="Courier New" panose="02070309020205020404" pitchFamily="49" charset="0"/>
                        </a:rPr>
                        <a:t>[</a:t>
                      </a:r>
                      <a:r>
                        <a:rPr lang="en-US" sz="1800" b="1" dirty="0" smtClean="0">
                          <a:solidFill>
                            <a:srgbClr val="8080FF"/>
                          </a:solidFill>
                          <a:effectLst/>
                          <a:latin typeface="Courier New" panose="02070309020205020404" pitchFamily="49" charset="0"/>
                        </a:rPr>
                        <a:t>BX</a:t>
                      </a:r>
                      <a:r>
                        <a:rPr lang="en-US" sz="1800" b="1" dirty="0" smtClean="0">
                          <a:solidFill>
                            <a:srgbClr val="000080"/>
                          </a:solidFill>
                          <a:effectLst/>
                          <a:latin typeface="Courier New" panose="02070309020205020404" pitchFamily="49" charset="0"/>
                        </a:rPr>
                        <a:t>],</a:t>
                      </a:r>
                      <a:r>
                        <a:rPr lang="en-US" sz="1800" dirty="0" smtClean="0">
                          <a:solidFill>
                            <a:srgbClr val="000000"/>
                          </a:solidFill>
                          <a:effectLst/>
                          <a:latin typeface="Courier New" panose="02070309020205020404" pitchFamily="49" charset="0"/>
                        </a:rPr>
                        <a:t> </a:t>
                      </a:r>
                      <a:r>
                        <a:rPr lang="en-US" sz="1800" b="1" dirty="0" smtClean="0">
                          <a:solidFill>
                            <a:srgbClr val="8080FF"/>
                          </a:solidFill>
                          <a:effectLst/>
                          <a:latin typeface="Courier New" panose="02070309020205020404" pitchFamily="49" charset="0"/>
                        </a:rPr>
                        <a:t>CX</a:t>
                      </a:r>
                      <a:r>
                        <a:rPr lang="en-US" sz="1800" dirty="0" smtClean="0">
                          <a:solidFill>
                            <a:srgbClr val="000000"/>
                          </a:solidFill>
                          <a:effectLst/>
                          <a:latin typeface="Courier New" panose="02070309020205020404" pitchFamily="49" charset="0"/>
                        </a:rPr>
                        <a:t> </a:t>
                      </a:r>
                      <a:r>
                        <a:rPr lang="en-US" sz="1800" dirty="0" smtClean="0">
                          <a:solidFill>
                            <a:srgbClr val="008000"/>
                          </a:solidFill>
                          <a:effectLst/>
                          <a:latin typeface="Courier New" panose="02070309020205020404" pitchFamily="49" charset="0"/>
                        </a:rPr>
                        <a:t>; copy contents of CX to memory at B800:015E</a:t>
                      </a:r>
                      <a:r>
                        <a:rPr lang="en-US" sz="1800" dirty="0" smtClean="0">
                          <a:solidFill>
                            <a:srgbClr val="000000"/>
                          </a:solidFill>
                          <a:effectLst/>
                          <a:latin typeface="Courier New" panose="02070309020205020404" pitchFamily="49" charset="0"/>
                        </a:rPr>
                        <a:t> </a:t>
                      </a:r>
                    </a:p>
                    <a:p>
                      <a:r>
                        <a:rPr lang="en-US" sz="1800" b="1" dirty="0" smtClean="0">
                          <a:solidFill>
                            <a:srgbClr val="0000FF"/>
                          </a:solidFill>
                          <a:effectLst/>
                          <a:latin typeface="Courier New" panose="02070309020205020404" pitchFamily="49" charset="0"/>
                        </a:rPr>
                        <a:t>RET</a:t>
                      </a:r>
                      <a:r>
                        <a:rPr lang="en-US" sz="1800" dirty="0" smtClean="0">
                          <a:solidFill>
                            <a:srgbClr val="000000"/>
                          </a:solidFill>
                          <a:effectLst/>
                          <a:latin typeface="Courier New" panose="02070309020205020404" pitchFamily="49" charset="0"/>
                        </a:rPr>
                        <a:t> </a:t>
                      </a:r>
                      <a:r>
                        <a:rPr lang="en-US" sz="1800" dirty="0" smtClean="0">
                          <a:solidFill>
                            <a:srgbClr val="008000"/>
                          </a:solidFill>
                          <a:effectLst/>
                          <a:latin typeface="Courier New" panose="02070309020205020404" pitchFamily="49" charset="0"/>
                        </a:rPr>
                        <a:t>; returns to operating system.</a:t>
                      </a:r>
                      <a:endParaRPr lang="en-US" sz="1800" dirty="0" smtClean="0">
                        <a:effectLst/>
                      </a:endParaRPr>
                    </a:p>
                    <a:p>
                      <a:endParaRPr lang="en-US" sz="1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40137"/>
                  </a:ext>
                </a:extLst>
              </a:tr>
            </a:tbl>
          </a:graphicData>
        </a:graphic>
      </p:graphicFrame>
      <p:sp>
        <p:nvSpPr>
          <p:cNvPr id="5" name="Rectangle 1"/>
          <p:cNvSpPr>
            <a:spLocks noChangeArrowheads="1"/>
          </p:cNvSpPr>
          <p:nvPr/>
        </p:nvSpPr>
        <p:spPr bwMode="auto">
          <a:xfrm>
            <a:off x="3514725"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4458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6611</TotalTime>
  <Words>4416</Words>
  <Application>Microsoft Office PowerPoint</Application>
  <PresentationFormat>On-screen Show (4:3)</PresentationFormat>
  <Paragraphs>621</Paragraphs>
  <Slides>44</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ＭＳ Ｐゴシック</vt:lpstr>
      <vt:lpstr>Arial</vt:lpstr>
      <vt:lpstr>Courier New</vt:lpstr>
      <vt:lpstr>Rockwell</vt:lpstr>
      <vt:lpstr>Times New Roman</vt:lpstr>
      <vt:lpstr>Wingdings</vt:lpstr>
      <vt:lpstr>Advantage</vt:lpstr>
      <vt:lpstr>William Stallings  Computer Organization  and Architecture 9th Edition</vt:lpstr>
      <vt:lpstr>Chapter 13</vt:lpstr>
      <vt:lpstr>Development environment set up</vt:lpstr>
      <vt:lpstr>what is assembly language?  </vt:lpstr>
      <vt:lpstr>what is assembly language?</vt:lpstr>
      <vt:lpstr>Hello world!</vt:lpstr>
      <vt:lpstr>MOV instruction</vt:lpstr>
      <vt:lpstr>MOV instruction</vt:lpstr>
      <vt:lpstr>MOV instruction</vt:lpstr>
      <vt:lpstr>Variables </vt:lpstr>
      <vt:lpstr>Arrays</vt:lpstr>
      <vt:lpstr>Interrupts </vt:lpstr>
      <vt:lpstr>Library of common functions - emu8086.inc </vt:lpstr>
      <vt:lpstr>Library of common functions - emu8086.inc </vt:lpstr>
      <vt:lpstr>Library of common functions - emu8086.inc </vt:lpstr>
      <vt:lpstr>Library of common functions - emu8086.inc </vt:lpstr>
      <vt:lpstr>Library of common functions - emu8086.inc </vt:lpstr>
      <vt:lpstr>Arithmetic and logic instructions </vt:lpstr>
      <vt:lpstr>instructions</vt:lpstr>
      <vt:lpstr>instructions</vt:lpstr>
      <vt:lpstr>instructions</vt:lpstr>
      <vt:lpstr>instructions</vt:lpstr>
      <vt:lpstr>instructions</vt:lpstr>
      <vt:lpstr>Practical</vt:lpstr>
      <vt:lpstr>instructions</vt:lpstr>
      <vt:lpstr>instructions</vt:lpstr>
      <vt:lpstr>program flow control </vt:lpstr>
      <vt:lpstr>Unconditional jumps</vt:lpstr>
      <vt:lpstr>Short Conditional Jumps</vt:lpstr>
      <vt:lpstr>Short Conditional Jumps</vt:lpstr>
      <vt:lpstr>Short Conditional Jumps</vt:lpstr>
      <vt:lpstr>Short Conditional Jumps</vt:lpstr>
      <vt:lpstr>Short Conditional Jumps</vt:lpstr>
      <vt:lpstr>Loops</vt:lpstr>
      <vt:lpstr>Loops Example</vt:lpstr>
      <vt:lpstr>Practical</vt:lpstr>
      <vt:lpstr>Procedures </vt:lpstr>
      <vt:lpstr>Procedures </vt:lpstr>
      <vt:lpstr>Procedures </vt:lpstr>
      <vt:lpstr>The Stack </vt:lpstr>
      <vt:lpstr>The Stack </vt:lpstr>
      <vt:lpstr>Macros  </vt:lpstr>
      <vt:lpstr>Macros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Giang Do</cp:lastModifiedBy>
  <cp:revision>330</cp:revision>
  <dcterms:created xsi:type="dcterms:W3CDTF">2012-07-21T04:30:17Z</dcterms:created>
  <dcterms:modified xsi:type="dcterms:W3CDTF">2021-03-22T15:41:21Z</dcterms:modified>
</cp:coreProperties>
</file>