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8"/>
  </p:notesMasterIdLst>
  <p:handoutMasterIdLst>
    <p:handoutMasterId r:id="rId29"/>
  </p:handoutMasterIdLst>
  <p:sldIdLst>
    <p:sldId id="334" r:id="rId2"/>
    <p:sldId id="335" r:id="rId3"/>
    <p:sldId id="337" r:id="rId4"/>
    <p:sldId id="338" r:id="rId5"/>
    <p:sldId id="339" r:id="rId6"/>
    <p:sldId id="258" r:id="rId7"/>
    <p:sldId id="260" r:id="rId8"/>
    <p:sldId id="262" r:id="rId9"/>
    <p:sldId id="265" r:id="rId10"/>
    <p:sldId id="268" r:id="rId11"/>
    <p:sldId id="270" r:id="rId12"/>
    <p:sldId id="272" r:id="rId13"/>
    <p:sldId id="273" r:id="rId14"/>
    <p:sldId id="274" r:id="rId15"/>
    <p:sldId id="276" r:id="rId16"/>
    <p:sldId id="305" r:id="rId17"/>
    <p:sldId id="306" r:id="rId18"/>
    <p:sldId id="307" r:id="rId19"/>
    <p:sldId id="313" r:id="rId20"/>
    <p:sldId id="314" r:id="rId21"/>
    <p:sldId id="341" r:id="rId22"/>
    <p:sldId id="315" r:id="rId23"/>
    <p:sldId id="328" r:id="rId24"/>
    <p:sldId id="336" r:id="rId25"/>
    <p:sldId id="343" r:id="rId26"/>
    <p:sldId id="342" r:id="rId2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343" autoAdjust="0"/>
  </p:normalViewPr>
  <p:slideViewPr>
    <p:cSldViewPr>
      <p:cViewPr varScale="1">
        <p:scale>
          <a:sx n="75" d="100"/>
          <a:sy n="75" d="100"/>
        </p:scale>
        <p:origin x="105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6.xml"/><Relationship Id="rId2" Type="http://schemas.openxmlformats.org/officeDocument/2006/relationships/slide" Target="slides/slide6.xml"/><Relationship Id="rId16" Type="http://schemas.openxmlformats.org/officeDocument/2006/relationships/slide" Target="slides/slide25.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24.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8AB26D-4CFD-9E4C-A174-AB8867C02A29}">
      <dgm:prSet/>
      <dgm:spPr/>
      <dgm:t>
        <a:bodyPr/>
        <a:lstStyle/>
        <a:p>
          <a:pPr rtl="0"/>
          <a:r>
            <a:rPr lang="en-US" dirty="0" smtClean="0"/>
            <a:t>Address field contains the effective address of the operand</a:t>
          </a:r>
          <a:endParaRPr lang="en-US" dirty="0"/>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dgm:spPr/>
      <dgm:t>
        <a:bodyPr/>
        <a:lstStyle/>
        <a:p>
          <a:pPr rtl="0"/>
          <a:r>
            <a:rPr lang="en-US" dirty="0" smtClean="0"/>
            <a:t>Effective address (EA) = address field (A)</a:t>
          </a:r>
          <a:endParaRPr lang="en-US" dirty="0"/>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dgm:spPr/>
      <dgm:t>
        <a:bodyPr/>
        <a:lstStyle/>
        <a:p>
          <a:pPr rtl="0"/>
          <a:r>
            <a:rPr lang="en-US" dirty="0" smtClean="0"/>
            <a:t>Was common in earlier generations of computers </a:t>
          </a:r>
          <a:endParaRPr lang="en-US" dirty="0"/>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dgm:spPr/>
      <dgm:t>
        <a:bodyPr/>
        <a:lstStyle/>
        <a:p>
          <a:pPr rtl="0"/>
          <a:r>
            <a:rPr lang="en-US" dirty="0" smtClean="0"/>
            <a:t>Requires only one memory reference and no special calculation</a:t>
          </a:r>
          <a:endParaRPr lang="en-US" dirty="0"/>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dgm:spPr/>
      <dgm:t>
        <a:bodyPr/>
        <a:lstStyle/>
        <a:p>
          <a:pPr rtl="0"/>
          <a:r>
            <a:rPr lang="en-US" dirty="0" smtClean="0"/>
            <a:t>Limitation is that it provides only a limited address space</a:t>
          </a:r>
          <a:endParaRPr lang="en-US" dirty="0"/>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t>
        <a:bodyPr/>
        <a:lstStyle/>
        <a:p>
          <a:endParaRPr lang="en-US"/>
        </a:p>
      </dgm:t>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LinFactY="-100000" custLinFactNeighborX="5253" custLinFactNeighborY="-109857">
        <dgm:presLayoutVars>
          <dgm:chPref val="3"/>
        </dgm:presLayoutVars>
      </dgm:prSet>
      <dgm:spPr/>
      <dgm:t>
        <a:bodyPr/>
        <a:lstStyle/>
        <a:p>
          <a:endParaRPr lang="en-US"/>
        </a:p>
      </dgm:t>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LinFactY="-23900" custLinFactNeighborX="3113" custLinFactNeighborY="-100000">
        <dgm:presLayoutVars>
          <dgm:chPref val="3"/>
        </dgm:presLayoutVars>
      </dgm:prSet>
      <dgm:spPr/>
      <dgm:t>
        <a:bodyPr/>
        <a:lstStyle/>
        <a:p>
          <a:endParaRPr lang="en-US"/>
        </a:p>
      </dgm:t>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dgm:presLayoutVars>
          <dgm:chPref val="3"/>
        </dgm:presLayoutVars>
      </dgm:prSet>
      <dgm:spPr/>
      <dgm:t>
        <a:bodyPr/>
        <a:lstStyle/>
        <a:p>
          <a:endParaRPr lang="en-US"/>
        </a:p>
      </dgm:t>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LinFactY="25376" custLinFactNeighborX="-1167" custLinFactNeighborY="100000">
        <dgm:presLayoutVars>
          <dgm:chPref val="3"/>
        </dgm:presLayoutVars>
      </dgm:prSet>
      <dgm:spPr/>
      <dgm:t>
        <a:bodyPr/>
        <a:lstStyle/>
        <a:p>
          <a:endParaRPr lang="en-US"/>
        </a:p>
      </dgm:t>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LinFactY="100000" custLinFactNeighborX="2151" custLinFactNeighborY="154312">
        <dgm:presLayoutVars>
          <dgm:chPref val="3"/>
        </dgm:presLayoutVars>
      </dgm:prSet>
      <dgm:spPr/>
      <dgm:t>
        <a:bodyPr/>
        <a:lstStyle/>
        <a:p>
          <a:endParaRPr lang="en-US"/>
        </a:p>
      </dgm:t>
    </dgm:pt>
    <dgm:pt modelId="{F1E07AB8-D1E0-C947-8D7D-8AB75D3F23C4}" type="pres">
      <dgm:prSet presAssocID="{E7959769-F8B0-3448-94F6-C6A9B40CA168}" presName="hierChild2" presStyleCnt="0"/>
      <dgm:spPr/>
    </dgm:pt>
  </dgm:ptLst>
  <dgm:cxnLst>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14F81DE7-E285-5041-BD7D-1C6C0E0658B0}" srcId="{92FA89BD-1116-324D-97C8-88FE2DB3F9E8}" destId="{068AB26D-4CFD-9E4C-A174-AB8867C02A29}" srcOrd="0" destOrd="0" parTransId="{502DAB36-1928-9E4E-8ECF-F64517C71482}" sibTransId="{93BF055A-D774-684E-97E6-98DE66B0102C}"/>
    <dgm:cxn modelId="{CE0D4EDE-2517-FA42-8909-C851D9A1E132}" srcId="{92FA89BD-1116-324D-97C8-88FE2DB3F9E8}" destId="{B61EB01F-3255-E448-843C-0813C908709C}" srcOrd="1" destOrd="0" parTransId="{B3781EA8-B71B-414E-8CE3-304268965574}" sibTransId="{48C15F19-CC9A-FA4E-98CB-651D3D84BA1A}"/>
    <dgm:cxn modelId="{E279E903-9A7E-B34F-9661-DE17B3F21575}" type="presOf" srcId="{B61EB01F-3255-E448-843C-0813C908709C}" destId="{6D46C026-68A7-5742-AF4E-074BC1F884E1}" srcOrd="0" destOrd="0" presId="urn:microsoft.com/office/officeart/2005/8/layout/hierarchy1"/>
    <dgm:cxn modelId="{1985FEC8-0546-8649-8743-6A74CF30190E}" type="presOf" srcId="{E7959769-F8B0-3448-94F6-C6A9B40CA168}" destId="{8AB8A0B0-B803-DC4A-A0A0-7E45D900705C}" srcOrd="0" destOrd="0" presId="urn:microsoft.com/office/officeart/2005/8/layout/hierarchy1"/>
    <dgm:cxn modelId="{9D7577EB-867C-5B47-ABC3-669FE2836611}" type="presOf" srcId="{92FA89BD-1116-324D-97C8-88FE2DB3F9E8}" destId="{9F3805DB-70C8-BD4E-8D37-61EBD4D9E5E6}"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A7F95E04-5640-9F40-85BF-0CEA1BFA3741}" srcId="{92FA89BD-1116-324D-97C8-88FE2DB3F9E8}" destId="{895AE01B-6F9C-BB4E-A002-7ABAE5B78A16}" srcOrd="3" destOrd="0" parTransId="{729079CE-ECB0-7A45-9179-F79E02618CD5}" sibTransId="{232DA005-3DB1-E04A-99C6-A9434DDE18D3}"/>
    <dgm:cxn modelId="{963393FE-A5B7-AD4E-A666-7833361FC71E}" type="presOf" srcId="{6061AE15-8788-1048-B0F2-AB4BFD703868}" destId="{297D322A-B2A9-5C43-975C-6419BB181B8E}"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smtClean="0"/>
            <a:t>Define the layout of the bits of an instruction, in terms of its constituent fields</a:t>
          </a:r>
          <a:endParaRPr lang="en-US" dirty="0"/>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smtClean="0"/>
            <a:t>Must include an opcode and, implicitly or explicitly, indicate the addressing mode for each operand</a:t>
          </a:r>
          <a:endParaRPr lang="en-US" dirty="0"/>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smtClean="0"/>
            <a:t>For most instruction sets more than one instruction format is used</a:t>
          </a:r>
          <a:endParaRPr lang="en-US" dirty="0"/>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t>
        <a:bodyPr/>
        <a:lstStyle/>
        <a:p>
          <a:endParaRPr lang="en-US"/>
        </a:p>
      </dgm:t>
    </dgm:pt>
    <dgm:pt modelId="{E839FB02-6AB5-C645-8052-5011DD110ED1}" type="pres">
      <dgm:prSet presAssocID="{A84DDF75-04FC-C749-87DB-D94F9CC939FC}" presName="node" presStyleLbl="node1" presStyleIdx="0" presStyleCnt="3">
        <dgm:presLayoutVars>
          <dgm:bulletEnabled val="1"/>
        </dgm:presLayoutVars>
      </dgm:prSet>
      <dgm:spPr/>
      <dgm:t>
        <a:bodyPr/>
        <a:lstStyle/>
        <a:p>
          <a:endParaRPr lang="en-US"/>
        </a:p>
      </dgm:t>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t>
        <a:bodyPr/>
        <a:lstStyle/>
        <a:p>
          <a:endParaRPr lang="en-US"/>
        </a:p>
      </dgm:t>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t>
        <a:bodyPr/>
        <a:lstStyle/>
        <a:p>
          <a:endParaRPr lang="en-US"/>
        </a:p>
      </dgm:t>
    </dgm:pt>
  </dgm:ptLst>
  <dgm:cxnLst>
    <dgm:cxn modelId="{A7A330B4-3D0E-664B-B1A1-084CA6DCA15E}" type="presOf" srcId="{E52EECE0-E083-6E4D-88A7-8ED519498F8F}" destId="{9C22D813-78A6-F44B-A184-BA63B43415D4}" srcOrd="0" destOrd="0" presId="urn:microsoft.com/office/officeart/2005/8/layout/hList6"/>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6FF957D8-C305-4B4E-8994-7453F5EEBE2D}" type="presOf" srcId="{A61C6F7B-D81F-D246-8E70-7D0563A0E411}" destId="{11DA530E-381C-884C-92DD-C175D8033C96}" srcOrd="0" destOrd="0" presId="urn:microsoft.com/office/officeart/2005/8/layout/hList6"/>
    <dgm:cxn modelId="{AB1AE5FA-9F41-5C4B-9F00-F11A469F950F}" type="presOf" srcId="{A84DDF75-04FC-C749-87DB-D94F9CC939FC}" destId="{E839FB02-6AB5-C645-8052-5011DD110ED1}"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Address field contains the effective address of the operand</a:t>
          </a:r>
          <a:endParaRPr lang="en-US" sz="1100" kern="1200" dirty="0"/>
        </a:p>
      </dsp:txBody>
      <dsp:txXfrm>
        <a:off x="264295" y="326733"/>
        <a:ext cx="1380774" cy="857321"/>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Effective address (EA) = address field (A)</a:t>
          </a:r>
          <a:endParaRPr lang="en-US" sz="1100" kern="1200" dirty="0"/>
        </a:p>
      </dsp:txBody>
      <dsp:txXfrm>
        <a:off x="1986417" y="1109514"/>
        <a:ext cx="1380774" cy="857321"/>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Was common in earlier generations of computers </a:t>
          </a:r>
          <a:endParaRPr lang="en-US" sz="1100" kern="1200" dirty="0"/>
        </a:p>
      </dsp:txBody>
      <dsp:txXfrm>
        <a:off x="3694585" y="2237828"/>
        <a:ext cx="1380774" cy="857321"/>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Requires only one memory reference and no special calculation</a:t>
          </a:r>
          <a:endParaRPr lang="en-US" sz="1100" kern="1200" dirty="0"/>
        </a:p>
      </dsp:txBody>
      <dsp:txXfrm>
        <a:off x="5430661" y="3379584"/>
        <a:ext cx="1380774" cy="857321"/>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Limitation is that it provides only a limited address space</a:t>
          </a:r>
          <a:endParaRPr lang="en-US" sz="1100" kern="1200" dirty="0"/>
        </a:p>
      </dsp:txBody>
      <dsp:txXfrm>
        <a:off x="7203153" y="4297606"/>
        <a:ext cx="1380774" cy="857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Define the layout of the bits of an instruction, in terms of its constituent fields</a:t>
          </a:r>
          <a:endParaRPr lang="en-US" sz="2600" kern="1200" dirty="0"/>
        </a:p>
      </dsp:txBody>
      <dsp:txXfrm rot="5400000">
        <a:off x="986" y="981392"/>
        <a:ext cx="2563564" cy="2944178"/>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Must include an opcode and, implicitly or explicitly, indicate the addressing mode for each operand</a:t>
          </a:r>
          <a:endParaRPr lang="en-US" sz="2600" kern="1200" dirty="0"/>
        </a:p>
      </dsp:txBody>
      <dsp:txXfrm rot="5400000">
        <a:off x="2756817" y="981392"/>
        <a:ext cx="2563564" cy="2944178"/>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For most instruction sets more than one instruction format is used</a:t>
          </a:r>
          <a:endParaRPr lang="en-US" sz="2600" kern="1200" dirty="0"/>
        </a:p>
      </dsp:txBody>
      <dsp:txXfrm rot="5400000">
        <a:off x="5512649" y="981392"/>
        <a:ext cx="2563564" cy="2944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598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1066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Formats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120056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Just as register addressing is analogous to direct addressing, </a:t>
            </a:r>
            <a:r>
              <a:rPr lang="en-US" sz="1200" b="1" kern="1200" dirty="0" smtClean="0">
                <a:solidFill>
                  <a:schemeClr val="tx1"/>
                </a:solidFill>
                <a:latin typeface="Times New Roman" pitchFamily="-1" charset="0"/>
                <a:ea typeface="+mn-ea"/>
                <a:cs typeface="+mn-cs"/>
              </a:rPr>
              <a:t>register indirect addressing </a:t>
            </a:r>
            <a:r>
              <a:rPr lang="en-US" sz="1200" kern="1200" dirty="0" smtClean="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smtClean="0"/>
          </a:p>
          <a:p>
            <a:endParaRPr lang="en-GB" dirty="0"/>
          </a:p>
        </p:txBody>
      </p:sp>
    </p:spTree>
    <p:extLst>
      <p:ext uri="{BB962C8B-B14F-4D97-AF65-F5344CB8AC3E}">
        <p14:creationId xmlns:p14="http://schemas.microsoft.com/office/powerpoint/2010/main" val="185465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smtClean="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EA = A + (</a:t>
            </a:r>
            <a:r>
              <a:rPr lang="en-US" sz="1200" b="1" kern="1200" baseline="0" dirty="0" smtClean="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We will describe three of the most common uses of displacement addressing: </a:t>
            </a:r>
            <a:endParaRPr lang="en-US" dirty="0" smtClean="0"/>
          </a:p>
          <a:p>
            <a:r>
              <a:rPr lang="en-US" sz="1200" kern="1200" dirty="0" smtClean="0">
                <a:solidFill>
                  <a:schemeClr val="tx1"/>
                </a:solidFill>
                <a:latin typeface="Times New Roman" pitchFamily="-1" charset="0"/>
                <a:ea typeface="+mn-ea"/>
                <a:cs typeface="+mn-cs"/>
              </a:rPr>
              <a:t>• Relative addressing</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Base-register addressing </a:t>
            </a:r>
          </a:p>
          <a:p>
            <a:r>
              <a:rPr lang="en-US" sz="1200" kern="1200" dirty="0" smtClean="0">
                <a:solidFill>
                  <a:schemeClr val="tx1"/>
                </a:solidFill>
                <a:latin typeface="Times New Roman" pitchFamily="-1" charset="0"/>
                <a:ea typeface="+mn-ea"/>
                <a:cs typeface="+mn-cs"/>
              </a:rPr>
              <a:t>• Indexing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2181723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smtClean="0"/>
          </a:p>
          <a:p>
            <a:endParaRPr lang="en-GB" dirty="0"/>
          </a:p>
        </p:txBody>
      </p:sp>
    </p:spTree>
    <p:extLst>
      <p:ext uri="{BB962C8B-B14F-4D97-AF65-F5344CB8AC3E}">
        <p14:creationId xmlns:p14="http://schemas.microsoft.com/office/powerpoint/2010/main" val="2915371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base-register addressing, </a:t>
            </a:r>
            <a:r>
              <a:rPr lang="en-US" sz="1200" kern="1200" dirty="0" smtClean="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and the number of possible registers is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then one instruction can reference any one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areas of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words. </a:t>
            </a:r>
            <a:endParaRPr lang="en-US" dirty="0" smtClean="0"/>
          </a:p>
          <a:p>
            <a:endParaRPr lang="en-GB" dirty="0"/>
          </a:p>
        </p:txBody>
      </p:sp>
    </p:spTree>
    <p:extLst>
      <p:ext uri="{BB962C8B-B14F-4D97-AF65-F5344CB8AC3E}">
        <p14:creationId xmlns:p14="http://schemas.microsoft.com/office/powerpoint/2010/main" val="646166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smtClean="0">
                <a:solidFill>
                  <a:schemeClr val="tx1"/>
                </a:solidFill>
                <a:latin typeface="Times New Roman" pitchFamily="-1" charset="0"/>
                <a:ea typeface="+mn-ea"/>
                <a:cs typeface="+mn-cs"/>
              </a:rPr>
              <a:t>index register, </a:t>
            </a:r>
            <a:r>
              <a:rPr lang="en-US" sz="1200" kern="1200" dirty="0" smtClean="0">
                <a:solidFill>
                  <a:schemeClr val="tx1"/>
                </a:solidFill>
                <a:latin typeface="Times New Roman" pitchFamily="-1" charset="0"/>
                <a:ea typeface="+mn-ea"/>
                <a:cs typeface="+mn-cs"/>
              </a:rPr>
              <a:t>is initialized to 0. After each operation, the index register is incremented by 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smtClean="0">
                <a:solidFill>
                  <a:schemeClr val="tx1"/>
                </a:solidFill>
                <a:latin typeface="Times New Roman" pitchFamily="-1" charset="0"/>
                <a:ea typeface="+mn-ea"/>
                <a:cs typeface="+mn-cs"/>
              </a:rPr>
              <a:t>autoindexing. </a:t>
            </a:r>
            <a:r>
              <a:rPr lang="en-US" sz="1200" kern="1200" dirty="0" smtClean="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smtClean="0"/>
          </a:p>
          <a:p>
            <a:r>
              <a:rPr lang="en-US" sz="1200" kern="1200" dirty="0" smtClean="0">
                <a:solidFill>
                  <a:schemeClr val="tx1"/>
                </a:solidFill>
                <a:latin typeface="Times New Roman" pitchFamily="-1" charset="0"/>
                <a:ea typeface="+mn-ea"/>
                <a:cs typeface="+mn-cs"/>
              </a:rPr>
              <a:t>If indexing is performed after the indirection, it is termed </a:t>
            </a:r>
            <a:r>
              <a:rPr lang="en-US" sz="1200" b="1" kern="1200" dirty="0" smtClean="0">
                <a:solidFill>
                  <a:schemeClr val="tx1"/>
                </a:solidFill>
                <a:latin typeface="Times New Roman" pitchFamily="-1" charset="0"/>
                <a:ea typeface="+mn-ea"/>
                <a:cs typeface="+mn-cs"/>
              </a:rPr>
              <a:t>postindexing.</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a:t>
            </a:r>
            <a:r>
              <a:rPr lang="en-US" sz="1200" b="1" kern="1200" dirty="0" smtClean="0">
                <a:solidFill>
                  <a:schemeClr val="tx1"/>
                </a:solidFill>
                <a:latin typeface="Times New Roman" pitchFamily="-1" charset="0"/>
                <a:ea typeface="+mn-ea"/>
                <a:cs typeface="+mn-cs"/>
              </a:rPr>
              <a:t>preindexing, </a:t>
            </a:r>
            <a:r>
              <a:rPr lang="en-US" sz="1200" kern="1200" dirty="0" smtClean="0">
                <a:solidFill>
                  <a:schemeClr val="tx1"/>
                </a:solidFill>
                <a:latin typeface="Times New Roman" pitchFamily="-1" charset="0"/>
                <a:ea typeface="+mn-ea"/>
                <a:cs typeface="+mn-cs"/>
              </a:rPr>
              <a:t>the indexing is performed before the indirection.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smtClean="0"/>
          </a:p>
          <a:p>
            <a:r>
              <a:rPr lang="en-US" sz="1200" kern="1200" dirty="0" smtClean="0">
                <a:solidFill>
                  <a:schemeClr val="tx1"/>
                </a:solidFill>
                <a:latin typeface="Times New Roman" pitchFamily="-1" charset="0"/>
                <a:ea typeface="+mn-ea"/>
                <a:cs typeface="+mn-cs"/>
              </a:rPr>
              <a:t>Typically, an instruction set will not include both preindexing and postindexing.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1542344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smtClean="0">
                <a:solidFill>
                  <a:schemeClr val="tx1"/>
                </a:solidFill>
                <a:latin typeface="Times New Roman" pitchFamily="-1" charset="0"/>
                <a:ea typeface="+mn-ea"/>
                <a:cs typeface="+mn-cs"/>
              </a:rPr>
              <a:t>pushdown list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last-in-first-out queue. </a:t>
            </a:r>
            <a:r>
              <a:rPr lang="en-US" sz="1200" kern="1200" dirty="0" smtClean="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157825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smtClean="0"/>
          </a:p>
          <a:p>
            <a:endParaRPr lang="en-GB" dirty="0"/>
          </a:p>
        </p:txBody>
      </p:sp>
    </p:spTree>
    <p:extLst>
      <p:ext uri="{BB962C8B-B14F-4D97-AF65-F5344CB8AC3E}">
        <p14:creationId xmlns:p14="http://schemas.microsoft.com/office/powerpoint/2010/main" val="1869028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smtClean="0"/>
          </a:p>
          <a:p>
            <a:endParaRPr lang="en-US" dirty="0" smtClean="0"/>
          </a:p>
          <a:p>
            <a:endParaRPr lang="en-GB" dirty="0"/>
          </a:p>
        </p:txBody>
      </p:sp>
    </p:spTree>
    <p:extLst>
      <p:ext uri="{BB962C8B-B14F-4D97-AF65-F5344CB8AC3E}">
        <p14:creationId xmlns:p14="http://schemas.microsoft.com/office/powerpoint/2010/main" val="11123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following interrelated factors go into determining the use of the addressing bits.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addressing modes: </a:t>
            </a:r>
            <a:r>
              <a:rPr lang="en-US" sz="1200" kern="1200" dirty="0" smtClean="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operands: </a:t>
            </a:r>
            <a:r>
              <a:rPr lang="en-US" sz="1200" b="0" kern="1200" dirty="0" smtClean="0">
                <a:solidFill>
                  <a:schemeClr val="tx1"/>
                </a:solidFill>
                <a:latin typeface="Times New Roman" pitchFamily="-1" charset="0"/>
                <a:ea typeface="+mn-ea"/>
                <a:cs typeface="+mn-cs"/>
              </a:rPr>
              <a:t>We have seen that fewer addresses can make for longer, </a:t>
            </a:r>
            <a:r>
              <a:rPr lang="en-US" sz="1200" kern="1200" dirty="0" smtClean="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versus memory: </a:t>
            </a:r>
            <a:r>
              <a:rPr lang="en-US" sz="1200" kern="1200" dirty="0" smtClean="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register sets: </a:t>
            </a:r>
            <a:r>
              <a:rPr lang="en-US" sz="1200" b="0" kern="1200" dirty="0" smtClean="0">
                <a:solidFill>
                  <a:schemeClr val="tx1"/>
                </a:solidFill>
                <a:latin typeface="Times New Roman" pitchFamily="-1" charset="0"/>
                <a:ea typeface="+mn-ea"/>
                <a:cs typeface="+mn-cs"/>
              </a:rPr>
              <a:t>Most contemporary machines have one set of general- </a:t>
            </a:r>
            <a:r>
              <a:rPr lang="en-US" sz="1200" kern="1200" dirty="0" smtClean="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range: </a:t>
            </a:r>
            <a:r>
              <a:rPr lang="en-US" sz="1200" kern="1200" dirty="0" smtClean="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granularity: </a:t>
            </a:r>
            <a:r>
              <a:rPr lang="en-US" sz="1200" kern="1200" dirty="0" smtClean="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102333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smtClean="0">
                <a:solidFill>
                  <a:schemeClr val="tx1"/>
                </a:solidFill>
                <a:latin typeface="Times New Roman" pitchFamily="-1" charset="0"/>
                <a:ea typeface="+mn-ea"/>
                <a:cs typeface="+mn-cs"/>
              </a:rPr>
              <a:t>7</a:t>
            </a:r>
            <a:r>
              <a:rPr lang="en-US" sz="1200" kern="1200" dirty="0" smtClean="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smtClean="0">
                <a:solidFill>
                  <a:schemeClr val="tx1"/>
                </a:solidFill>
                <a:latin typeface="Times New Roman" pitchFamily="-1" charset="0"/>
                <a:ea typeface="+mn-ea"/>
                <a:cs typeface="+mn-cs"/>
              </a:rPr>
              <a:t>microinstruction. </a:t>
            </a:r>
            <a:r>
              <a:rPr lang="en-US" sz="1200" kern="1200" dirty="0" smtClean="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194490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Chapter 12, we focused on </a:t>
            </a:r>
            <a:r>
              <a:rPr lang="en-US" sz="1200" i="1" kern="1200" dirty="0" smtClean="0">
                <a:solidFill>
                  <a:schemeClr val="tx1"/>
                </a:solidFill>
                <a:latin typeface="Times New Roman" pitchFamily="-1" charset="0"/>
                <a:ea typeface="+mn-ea"/>
                <a:cs typeface="+mn-cs"/>
              </a:rPr>
              <a:t>what </a:t>
            </a:r>
            <a:r>
              <a:rPr lang="en-US" sz="1200" kern="1200" dirty="0" smtClean="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dirty="0" smtClean="0">
                <a:solidFill>
                  <a:schemeClr val="tx1"/>
                </a:solidFill>
                <a:latin typeface="Times New Roman" pitchFamily="-1" charset="0"/>
                <a:ea typeface="+mn-ea"/>
                <a:cs typeface="+mn-cs"/>
              </a:rPr>
              <a:t>how </a:t>
            </a:r>
            <a:r>
              <a:rPr lang="en-US" sz="1200" kern="1200" dirty="0" smtClean="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547246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design principles employed in designing the instruction set were the following [BELL78c]: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Orthogonality: </a:t>
            </a:r>
            <a:r>
              <a:rPr lang="en-US" sz="1200" kern="1200" dirty="0" smtClean="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Completeness: </a:t>
            </a:r>
            <a:r>
              <a:rPr lang="en-US" sz="1200" kern="1200" dirty="0" smtClean="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Direct addressing: </a:t>
            </a:r>
            <a:r>
              <a:rPr lang="en-US" sz="1200" kern="1200" dirty="0" smtClean="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of these principles advances the main goal of ease of programming.</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smtClean="0"/>
          </a:p>
          <a:p>
            <a:r>
              <a:rPr lang="en-US" sz="1200" kern="1200" dirty="0" smtClean="0">
                <a:solidFill>
                  <a:schemeClr val="tx1"/>
                </a:solidFill>
                <a:latin typeface="Times New Roman" pitchFamily="-1" charset="0"/>
                <a:ea typeface="+mn-ea"/>
                <a:cs typeface="+mn-cs"/>
              </a:rPr>
              <a:t>allowed. The same general-purpose registers are also used as index registers.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smtClean="0"/>
          </a:p>
          <a:p>
            <a:r>
              <a:rPr lang="en-US" sz="1200" kern="1200" dirty="0" smtClean="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smtClean="0"/>
          </a:p>
          <a:p>
            <a:endParaRPr lang="en-US" dirty="0" smtClean="0"/>
          </a:p>
          <a:p>
            <a:endParaRPr lang="en-US" dirty="0"/>
          </a:p>
        </p:txBody>
      </p:sp>
    </p:spTree>
    <p:extLst>
      <p:ext uri="{BB962C8B-B14F-4D97-AF65-F5344CB8AC3E}">
        <p14:creationId xmlns:p14="http://schemas.microsoft.com/office/powerpoint/2010/main" val="200099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smtClean="0"/>
          </a:p>
          <a:p>
            <a:endParaRPr lang="en-US" dirty="0"/>
          </a:p>
        </p:txBody>
      </p:sp>
    </p:spTree>
    <p:extLst>
      <p:ext uri="{BB962C8B-B14F-4D97-AF65-F5344CB8AC3E}">
        <p14:creationId xmlns:p14="http://schemas.microsoft.com/office/powerpoint/2010/main" val="2120299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smtClean="0">
                <a:solidFill>
                  <a:schemeClr val="tx1"/>
                </a:solidFill>
                <a:latin typeface="Times New Roman" pitchFamily="-1" charset="0"/>
                <a:ea typeface="+mn-ea"/>
                <a:cs typeface="+mn-cs"/>
              </a:rPr>
              <a:t>orthogonality. </a:t>
            </a:r>
          </a:p>
          <a:p>
            <a:endParaRPr lang="en-US" sz="1200" i="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smtClean="0"/>
          </a:p>
          <a:p>
            <a:endParaRPr lang="en-US" dirty="0" smtClean="0"/>
          </a:p>
          <a:p>
            <a:endParaRPr lang="en-US" dirty="0"/>
          </a:p>
        </p:txBody>
      </p:sp>
    </p:spTree>
    <p:extLst>
      <p:ext uri="{BB962C8B-B14F-4D97-AF65-F5344CB8AC3E}">
        <p14:creationId xmlns:p14="http://schemas.microsoft.com/office/powerpoint/2010/main" val="3636730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Consider the simple BASIC statement N=I+J+K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the contents of location 201 into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202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203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Store the contents of the AC in location 204.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is clearly a tedious and very error-prone process.</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slight improvement is to write the program in hexadecimal rather than </a:t>
            </a:r>
            <a:endParaRPr lang="en-US" dirty="0" smtClean="0"/>
          </a:p>
          <a:p>
            <a:r>
              <a:rPr lang="en-US" sz="1200" kern="1200" dirty="0" smtClean="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smtClean="0">
                <a:solidFill>
                  <a:schemeClr val="tx1"/>
                </a:solidFill>
                <a:latin typeface="Times New Roman" pitchFamily="-1" charset="0"/>
                <a:ea typeface="+mn-ea"/>
                <a:cs typeface="+mn-cs"/>
              </a:rPr>
              <a:t>symbolic program </a:t>
            </a:r>
            <a:r>
              <a:rPr lang="en-US" sz="1200" kern="1200" dirty="0" smtClean="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smtClean="0">
                <a:solidFill>
                  <a:schemeClr val="tx1"/>
                </a:solidFill>
                <a:latin typeface="Times New Roman" pitchFamily="-1" charset="0"/>
                <a:ea typeface="+mn-ea"/>
                <a:cs typeface="+mn-cs"/>
              </a:rPr>
              <a:t>pseudoinstruction </a:t>
            </a:r>
            <a:r>
              <a:rPr lang="en-US" sz="1200" kern="1200" dirty="0" smtClean="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this last refinement, we have an </a:t>
            </a:r>
            <a:r>
              <a:rPr lang="en-US" sz="1200" i="1" kern="1200" dirty="0" smtClean="0">
                <a:solidFill>
                  <a:schemeClr val="tx1"/>
                </a:solidFill>
                <a:latin typeface="Times New Roman" pitchFamily="-1" charset="0"/>
                <a:ea typeface="+mn-ea"/>
                <a:cs typeface="+mn-cs"/>
              </a:rPr>
              <a:t>assembly language. </a:t>
            </a:r>
            <a:r>
              <a:rPr lang="en-US" sz="1200" kern="1200" dirty="0" smtClean="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smtClean="0">
                <a:solidFill>
                  <a:schemeClr val="tx1"/>
                </a:solidFill>
                <a:latin typeface="Times New Roman" pitchFamily="-1" charset="0"/>
                <a:ea typeface="+mn-ea"/>
                <a:cs typeface="+mn-cs"/>
              </a:rPr>
              <a:t>assembler. </a:t>
            </a:r>
            <a:r>
              <a:rPr lang="en-US" sz="1200" kern="1200" dirty="0" smtClean="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smtClean="0"/>
          </a:p>
          <a:p>
            <a:endParaRPr lang="en-US" dirty="0"/>
          </a:p>
        </p:txBody>
      </p:sp>
    </p:spTree>
    <p:extLst>
      <p:ext uri="{BB962C8B-B14F-4D97-AF65-F5344CB8AC3E}">
        <p14:creationId xmlns:p14="http://schemas.microsoft.com/office/powerpoint/2010/main" val="241367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extLst>
      <p:ext uri="{BB962C8B-B14F-4D97-AF65-F5344CB8AC3E}">
        <p14:creationId xmlns:p14="http://schemas.microsoft.com/office/powerpoint/2010/main" val="1868734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25</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1509270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26</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extLst>
      <p:ext uri="{BB962C8B-B14F-4D97-AF65-F5344CB8AC3E}">
        <p14:creationId xmlns:p14="http://schemas.microsoft.com/office/powerpoint/2010/main" val="233212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Immediate </a:t>
            </a:r>
          </a:p>
          <a:p>
            <a:r>
              <a:rPr lang="en-US" sz="1200" kern="1200" dirty="0" smtClean="0">
                <a:solidFill>
                  <a:schemeClr val="tx1"/>
                </a:solidFill>
                <a:latin typeface="Times New Roman" pitchFamily="-1" charset="0"/>
                <a:ea typeface="+mn-ea"/>
                <a:cs typeface="+mn-cs"/>
              </a:rPr>
              <a:t>• 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Indirect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Register </a:t>
            </a:r>
            <a:endParaRPr lang="en-US" dirty="0" smtClean="0"/>
          </a:p>
          <a:p>
            <a:r>
              <a:rPr lang="en-US" sz="1200" kern="1200" dirty="0" smtClean="0">
                <a:solidFill>
                  <a:schemeClr val="tx1"/>
                </a:solidFill>
                <a:latin typeface="Times New Roman" pitchFamily="-1" charset="0"/>
                <a:ea typeface="+mn-ea"/>
                <a:cs typeface="+mn-cs"/>
              </a:rPr>
              <a:t>• Register indirect </a:t>
            </a:r>
          </a:p>
          <a:p>
            <a:r>
              <a:rPr lang="en-US" sz="1200" kern="1200" dirty="0" smtClean="0">
                <a:solidFill>
                  <a:schemeClr val="tx1"/>
                </a:solidFill>
                <a:latin typeface="Times New Roman" pitchFamily="-1" charset="0"/>
                <a:ea typeface="+mn-ea"/>
                <a:cs typeface="+mn-cs"/>
              </a:rPr>
              <a:t>• Displacement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Stack </a:t>
            </a:r>
            <a:endParaRPr lang="en-US" dirty="0" smtClean="0"/>
          </a:p>
          <a:p>
            <a:endParaRPr lang="en-US" dirty="0"/>
          </a:p>
        </p:txBody>
      </p:sp>
    </p:spTree>
    <p:extLst>
      <p:ext uri="{BB962C8B-B14F-4D97-AF65-F5344CB8AC3E}">
        <p14:creationId xmlns:p14="http://schemas.microsoft.com/office/powerpoint/2010/main" val="415569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modes are illustrated in Figure 13.1. In this section, we use the following notation: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 contents of an address field in the instruction</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R = contents of an address field in the instruction that refers to a register </a:t>
            </a:r>
            <a:endParaRPr lang="en-US" dirty="0" smtClean="0"/>
          </a:p>
          <a:p>
            <a:r>
              <a:rPr lang="en-US" sz="1200" kern="1200" dirty="0" smtClean="0">
                <a:solidFill>
                  <a:schemeClr val="tx1"/>
                </a:solidFill>
                <a:latin typeface="Times New Roman" pitchFamily="-1" charset="0"/>
                <a:ea typeface="+mn-ea"/>
                <a:cs typeface="+mn-cs"/>
              </a:rPr>
              <a:t>EA = actual (effective) address of the location containing the referenced operand </a:t>
            </a:r>
            <a:endParaRPr lang="en-US" dirty="0" smtClean="0"/>
          </a:p>
          <a:p>
            <a:r>
              <a:rPr lang="en-US" sz="1200" kern="1200" dirty="0" smtClean="0">
                <a:solidFill>
                  <a:schemeClr val="tx1"/>
                </a:solidFill>
                <a:latin typeface="Times New Roman" pitchFamily="-1" charset="0"/>
                <a:ea typeface="+mn-ea"/>
                <a:cs typeface="+mn-cs"/>
              </a:rPr>
              <a:t>(X) = contents of memory location X or register X</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extLst>
      <p:ext uri="{BB962C8B-B14F-4D97-AF65-F5344CB8AC3E}">
        <p14:creationId xmlns:p14="http://schemas.microsoft.com/office/powerpoint/2010/main" val="246903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Table 13.1 indicates the address calculation performed for each addressing </a:t>
            </a:r>
            <a:endParaRPr lang="en-US" dirty="0" smtClean="0"/>
          </a:p>
          <a:p>
            <a:r>
              <a:rPr lang="en-US" sz="1200" kern="1200" dirty="0" smtClean="0">
                <a:solidFill>
                  <a:schemeClr val="tx1"/>
                </a:solidFill>
                <a:latin typeface="Times New Roman" pitchFamily="-1" charset="0"/>
                <a:ea typeface="+mn-ea"/>
                <a:cs typeface="+mn-cs"/>
              </a:rPr>
              <a:t>mode.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smtClean="0">
                <a:solidFill>
                  <a:schemeClr val="tx1"/>
                </a:solidFill>
                <a:latin typeface="Times New Roman" pitchFamily="-1" charset="0"/>
                <a:ea typeface="+mn-ea"/>
                <a:cs typeface="+mn-cs"/>
              </a:rPr>
              <a:t>mode field. </a:t>
            </a:r>
            <a:r>
              <a:rPr lang="en-US" sz="1200" kern="1200" dirty="0" smtClean="0">
                <a:solidFill>
                  <a:schemeClr val="tx1"/>
                </a:solidFill>
                <a:latin typeface="Times New Roman" pitchFamily="-1" charset="0"/>
                <a:ea typeface="+mn-ea"/>
                <a:cs typeface="+mn-cs"/>
              </a:rPr>
              <a:t>The value of the mode field determines which addressing mode is to be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smtClean="0">
                <a:solidFill>
                  <a:schemeClr val="tx1"/>
                </a:solidFill>
                <a:latin typeface="Times New Roman" pitchFamily="-1" charset="0"/>
                <a:ea typeface="+mn-ea"/>
                <a:cs typeface="+mn-cs"/>
              </a:rPr>
              <a:t>effective address </a:t>
            </a:r>
            <a:r>
              <a:rPr lang="en-US" sz="1200" kern="1200" dirty="0" smtClean="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smtClean="0"/>
          </a:p>
          <a:p>
            <a:endParaRPr lang="en-US" dirty="0"/>
          </a:p>
        </p:txBody>
      </p:sp>
    </p:spTree>
    <p:extLst>
      <p:ext uri="{BB962C8B-B14F-4D97-AF65-F5344CB8AC3E}">
        <p14:creationId xmlns:p14="http://schemas.microsoft.com/office/powerpoint/2010/main" val="3089425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simplest form of addressing is </a:t>
            </a:r>
            <a:r>
              <a:rPr lang="en-US" sz="1200" b="1" kern="1200" dirty="0" smtClean="0">
                <a:solidFill>
                  <a:schemeClr val="tx1"/>
                </a:solidFill>
                <a:latin typeface="Times New Roman" pitchFamily="-1" charset="0"/>
                <a:ea typeface="+mn-ea"/>
                <a:cs typeface="+mn-cs"/>
              </a:rPr>
              <a:t>immediate addressing, </a:t>
            </a:r>
            <a:r>
              <a:rPr lang="en-US" sz="1200" kern="1200" dirty="0" smtClean="0">
                <a:solidFill>
                  <a:schemeClr val="tx1"/>
                </a:solidFill>
                <a:latin typeface="Times New Roman" pitchFamily="-1" charset="0"/>
                <a:ea typeface="+mn-ea"/>
                <a:cs typeface="+mn-cs"/>
              </a:rPr>
              <a:t>in which the operand value is present in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Operand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size. In some cases, the immediate binary value is interpreted as an unsigned nonnegative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smtClean="0"/>
          </a:p>
          <a:p>
            <a:endParaRPr lang="en-GB" dirty="0"/>
          </a:p>
        </p:txBody>
      </p:sp>
    </p:spTree>
    <p:extLst>
      <p:ext uri="{BB962C8B-B14F-4D97-AF65-F5344CB8AC3E}">
        <p14:creationId xmlns:p14="http://schemas.microsoft.com/office/powerpoint/2010/main" val="311715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smtClean="0"/>
          </a:p>
          <a:p>
            <a:r>
              <a:rPr lang="en-US" sz="1200" kern="1200" dirty="0" smtClean="0">
                <a:solidFill>
                  <a:schemeClr val="tx1"/>
                </a:solidFill>
                <a:latin typeface="Times New Roman" pitchFamily="-1" charset="0"/>
                <a:ea typeface="+mn-ea"/>
                <a:cs typeface="+mn-cs"/>
              </a:rPr>
              <a:t>EA = A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smtClean="0"/>
          </a:p>
          <a:p>
            <a:endParaRPr lang="en-GB" dirty="0"/>
          </a:p>
        </p:txBody>
      </p:sp>
    </p:spTree>
    <p:extLst>
      <p:ext uri="{BB962C8B-B14F-4D97-AF65-F5344CB8AC3E}">
        <p14:creationId xmlns:p14="http://schemas.microsoft.com/office/powerpoint/2010/main" val="265658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smtClean="0">
                <a:solidFill>
                  <a:schemeClr val="tx1"/>
                </a:solidFill>
                <a:latin typeface="Times New Roman" pitchFamily="-1" charset="0"/>
                <a:ea typeface="+mn-ea"/>
                <a:cs typeface="+mn-cs"/>
              </a:rPr>
              <a:t>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defined earlier, the parentheses are to be interpreted as meaning </a:t>
            </a:r>
            <a:r>
              <a:rPr lang="en-US" sz="1200" i="1" kern="1200" dirty="0" smtClean="0">
                <a:solidFill>
                  <a:schemeClr val="tx1"/>
                </a:solidFill>
                <a:latin typeface="Times New Roman" pitchFamily="-1" charset="0"/>
                <a:ea typeface="+mn-ea"/>
                <a:cs typeface="+mn-cs"/>
              </a:rPr>
              <a:t>contents of. </a:t>
            </a:r>
            <a:r>
              <a:rPr lang="en-US" sz="1200" kern="1200" dirty="0" smtClean="0">
                <a:solidFill>
                  <a:schemeClr val="tx1"/>
                </a:solidFill>
                <a:latin typeface="Times New Roman" pitchFamily="-1" charset="0"/>
                <a:ea typeface="+mn-ea"/>
                <a:cs typeface="+mn-cs"/>
              </a:rPr>
              <a:t>The obvious advantage of this approach is that for a word length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an address space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Although the number of words that can be addressed is now equal to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where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rarely used variant of indirect addressing is multilevel or cascaded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smtClean="0"/>
          </a:p>
          <a:p>
            <a:endParaRPr lang="en-GB" dirty="0"/>
          </a:p>
        </p:txBody>
      </p:sp>
    </p:spTree>
    <p:extLst>
      <p:ext uri="{BB962C8B-B14F-4D97-AF65-F5344CB8AC3E}">
        <p14:creationId xmlns:p14="http://schemas.microsoft.com/office/powerpoint/2010/main" val="315887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smtClean="0">
                <a:solidFill>
                  <a:schemeClr val="tx1"/>
                </a:solidFill>
                <a:latin typeface="Times New Roman" pitchFamily="-1" charset="0"/>
                <a:ea typeface="+mn-ea"/>
                <a:cs typeface="+mn-cs"/>
              </a:rPr>
              <a:t>Register addressing </a:t>
            </a:r>
            <a:r>
              <a:rPr lang="en-US" sz="1200" kern="1200" dirty="0" smtClean="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smtClean="0"/>
          </a:p>
          <a:p>
            <a:endParaRPr lang="en-GB" dirty="0"/>
          </a:p>
        </p:txBody>
      </p:sp>
    </p:spTree>
    <p:extLst>
      <p:ext uri="{BB962C8B-B14F-4D97-AF65-F5344CB8AC3E}">
        <p14:creationId xmlns:p14="http://schemas.microsoft.com/office/powerpoint/2010/main" val="288264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5/7/2017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5/7/2017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5/7/2017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d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noFill/>
          <a:ln/>
        </p:spPr>
        <p:txBody>
          <a:bodyPr lIns="90488" tIns="44450" rIns="90488" bIns="44450"/>
          <a:lstStyle/>
          <a:p>
            <a:r>
              <a:rPr lang="en-US" dirty="0" smtClean="0"/>
              <a:t>Analogous to indirect addressing</a:t>
            </a:r>
          </a:p>
          <a:p>
            <a:pPr lvl="1"/>
            <a:r>
              <a:rPr lang="en-US" dirty="0" smtClean="0"/>
              <a:t>The only difference is whether the address field refers to a memory location or a register</a:t>
            </a:r>
          </a:p>
          <a:p>
            <a:r>
              <a:rPr lang="en-US" dirty="0" smtClean="0"/>
              <a:t>EA = (R)</a:t>
            </a:r>
          </a:p>
          <a:p>
            <a:r>
              <a:rPr lang="en-US" dirty="0" smtClean="0"/>
              <a:t>Address space limitation of the address field is overcome by having that field refer to a word-length location containing an address</a:t>
            </a:r>
          </a:p>
          <a:p>
            <a:r>
              <a:rPr lang="en-US" dirty="0" smtClean="0"/>
              <a:t>Uses one less memory reference than indirect addressing</a:t>
            </a:r>
          </a:p>
          <a:p>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noFill/>
          <a:ln/>
        </p:spPr>
        <p:txBody>
          <a:bodyPr lIns="90488" tIns="44450" rIns="90488" bIns="44450">
            <a:normAutofit fontScale="92500" lnSpcReduction="20000"/>
          </a:bodyPr>
          <a:lstStyle/>
          <a:p>
            <a:r>
              <a:rPr lang="en-US" dirty="0" smtClean="0"/>
              <a:t>Combines the capabilities of direct addressing and register indirect addressing</a:t>
            </a:r>
          </a:p>
          <a:p>
            <a:r>
              <a:rPr lang="en-US" dirty="0" smtClean="0"/>
              <a:t>EA </a:t>
            </a:r>
            <a:r>
              <a:rPr lang="en-US" dirty="0"/>
              <a:t>= A + (R)</a:t>
            </a:r>
            <a:endParaRPr lang="en-US" dirty="0" smtClean="0"/>
          </a:p>
          <a:p>
            <a:r>
              <a:rPr lang="en-US" dirty="0" smtClean="0"/>
              <a:t>Requires that the instruction have two address fields, at least one of which is explicit</a:t>
            </a:r>
            <a:endParaRPr lang="en-US" sz="2400" dirty="0" smtClean="0"/>
          </a:p>
          <a:p>
            <a:pPr lvl="1"/>
            <a:r>
              <a:rPr lang="en-US" dirty="0" smtClean="0"/>
              <a:t>The value contained in one address field (value = A) is used directly</a:t>
            </a:r>
          </a:p>
          <a:p>
            <a:pPr lvl="1"/>
            <a:r>
              <a:rPr lang="en-US" dirty="0" smtClean="0"/>
              <a:t>The other address field refers to a register whose contents are added to A to produce the effective address</a:t>
            </a:r>
          </a:p>
          <a:p>
            <a:pPr marL="228600" lvl="1">
              <a:spcBef>
                <a:spcPts val="2000"/>
              </a:spcBef>
              <a:buClr>
                <a:schemeClr val="accent1"/>
              </a:buClr>
            </a:pPr>
            <a:r>
              <a:rPr lang="en-US" sz="2054" dirty="0" smtClean="0"/>
              <a:t>Most common uses:</a:t>
            </a:r>
          </a:p>
          <a:p>
            <a:pPr lvl="1"/>
            <a:r>
              <a:rPr lang="en-US" sz="1838" dirty="0" smtClean="0"/>
              <a:t>Relative addressing</a:t>
            </a:r>
          </a:p>
          <a:p>
            <a:pPr lvl="1"/>
            <a:r>
              <a:rPr lang="en-US" sz="1838" dirty="0" smtClean="0"/>
              <a:t>Base-register addressing</a:t>
            </a:r>
          </a:p>
          <a:p>
            <a:pPr lvl="1"/>
            <a:r>
              <a:rPr lang="en-US" sz="1838" dirty="0" smtClean="0"/>
              <a:t>Indexing </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sp>
        <p:nvSpPr>
          <p:cNvPr id="36869" name="Rectangle 5"/>
          <p:cNvSpPr>
            <a:spLocks noGrp="1" noChangeArrowheads="1"/>
          </p:cNvSpPr>
          <p:nvPr>
            <p:ph idx="1"/>
          </p:nvPr>
        </p:nvSpPr>
        <p:spPr>
          <a:xfrm>
            <a:off x="457200" y="1676400"/>
            <a:ext cx="7556313" cy="4724400"/>
          </a:xfrm>
          <a:noFill/>
          <a:ln/>
        </p:spPr>
        <p:txBody>
          <a:bodyPr lIns="90488" tIns="44450" rIns="90488" bIns="44450">
            <a:normAutofit/>
          </a:bodyPr>
          <a:lstStyle/>
          <a:p>
            <a:r>
              <a:rPr lang="en-US" dirty="0" smtClean="0"/>
              <a:t>The implicitly referenced register is the program counter (PC)</a:t>
            </a:r>
          </a:p>
          <a:p>
            <a:pPr lvl="1"/>
            <a:r>
              <a:rPr lang="en-US" dirty="0" smtClean="0"/>
              <a:t>The next instruction address is added to the address field to produce the EA</a:t>
            </a:r>
          </a:p>
          <a:p>
            <a:pPr lvl="1"/>
            <a:r>
              <a:rPr lang="en-US" dirty="0" smtClean="0"/>
              <a:t>Typically the address field is treated as a twos complement number for this operation</a:t>
            </a:r>
          </a:p>
          <a:p>
            <a:pPr lvl="1"/>
            <a:r>
              <a:rPr lang="en-US" dirty="0" smtClean="0"/>
              <a:t>Thus the effective address is a displacement relative to the address of the instruction</a:t>
            </a:r>
          </a:p>
          <a:p>
            <a:r>
              <a:rPr lang="en-US" dirty="0" smtClean="0"/>
              <a:t>Exploits the concept of locality</a:t>
            </a:r>
          </a:p>
          <a:p>
            <a:r>
              <a:rPr lang="en-US" dirty="0" smtClean="0"/>
              <a:t>Saves address bits in the instruction if most memory references are relatively near to the instruction being executed</a:t>
            </a:r>
            <a:endParaRPr 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noFill/>
          <a:ln/>
        </p:spPr>
        <p:txBody>
          <a:bodyPr lIns="90488" tIns="44450" rIns="90488" bIns="44450">
            <a:normAutofit fontScale="92500" lnSpcReduction="10000"/>
          </a:bodyPr>
          <a:lstStyle/>
          <a:p>
            <a:r>
              <a:rPr lang="en-US" dirty="0" smtClean="0"/>
              <a:t>The referenced register contains a main memory address and the address field contains a displacement from that address</a:t>
            </a:r>
          </a:p>
          <a:p>
            <a:r>
              <a:rPr lang="en-US" dirty="0" smtClean="0"/>
              <a:t>The register reference may be explicit or implicit</a:t>
            </a:r>
          </a:p>
          <a:p>
            <a:r>
              <a:rPr lang="en-US" dirty="0" smtClean="0"/>
              <a:t>Exploits the locality of memory references</a:t>
            </a:r>
          </a:p>
          <a:p>
            <a:r>
              <a:rPr lang="en-US" dirty="0" smtClean="0"/>
              <a:t>Convenient means of implementing segmentation</a:t>
            </a:r>
          </a:p>
          <a:p>
            <a:r>
              <a:rPr lang="en-US" dirty="0" smtClean="0"/>
              <a:t>In some implementations a single segment base register is employed and is used implicitly</a:t>
            </a:r>
          </a:p>
          <a:p>
            <a:r>
              <a:rPr lang="en-US" dirty="0" smtClean="0"/>
              <a:t>In others the programmer may choose a register to hold the base address of a segment and the instruction must reference it explicitly</a:t>
            </a:r>
            <a:endParaRPr 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Indexed Addressing</a:t>
            </a:r>
          </a:p>
        </p:txBody>
      </p:sp>
      <p:sp>
        <p:nvSpPr>
          <p:cNvPr id="40965" name="Rectangle 5"/>
          <p:cNvSpPr>
            <a:spLocks noGrp="1" noChangeArrowheads="1"/>
          </p:cNvSpPr>
          <p:nvPr>
            <p:ph idx="1"/>
          </p:nvPr>
        </p:nvSpPr>
        <p:spPr>
          <a:xfrm>
            <a:off x="457200" y="1828800"/>
            <a:ext cx="7556313" cy="5029200"/>
          </a:xfrm>
          <a:noFill/>
          <a:ln/>
        </p:spPr>
        <p:txBody>
          <a:bodyPr lIns="90488" tIns="44450" rIns="90488" bIns="44450">
            <a:normAutofit fontScale="77500" lnSpcReduction="20000"/>
          </a:bodyPr>
          <a:lstStyle/>
          <a:p>
            <a:r>
              <a:rPr lang="en-US" dirty="0" smtClean="0"/>
              <a:t>The address field references a main memory address and the referenced register contains a positive displacement from that address</a:t>
            </a:r>
          </a:p>
          <a:p>
            <a:r>
              <a:rPr lang="en-US" dirty="0" smtClean="0"/>
              <a:t>The method of calculating the EA is the same as for base-register addressing</a:t>
            </a:r>
          </a:p>
          <a:p>
            <a:r>
              <a:rPr lang="en-US" dirty="0" smtClean="0"/>
              <a:t>An important use is to provide an efficient mechanism for performing iterative operations</a:t>
            </a:r>
          </a:p>
          <a:p>
            <a:r>
              <a:rPr lang="en-US" dirty="0" smtClean="0"/>
              <a:t>Autoindexing</a:t>
            </a:r>
          </a:p>
          <a:p>
            <a:pPr lvl="1"/>
            <a:r>
              <a:rPr lang="en-US" dirty="0" smtClean="0"/>
              <a:t>Automatically increment or decrement the index register after each reference to it</a:t>
            </a:r>
          </a:p>
          <a:p>
            <a:pPr lvl="1"/>
            <a:r>
              <a:rPr lang="en-US" dirty="0" smtClean="0"/>
              <a:t>EA = A + (R)</a:t>
            </a:r>
          </a:p>
          <a:p>
            <a:pPr lvl="1"/>
            <a:r>
              <a:rPr lang="en-US" dirty="0" smtClean="0"/>
              <a:t>(R) </a:t>
            </a:r>
            <a:r>
              <a:rPr lang="en-US" dirty="0"/>
              <a:t>= </a:t>
            </a:r>
            <a:r>
              <a:rPr lang="en-US" dirty="0" smtClean="0">
                <a:ea typeface="Wingdings"/>
                <a:cs typeface="Wingdings"/>
              </a:rPr>
              <a:t>(R) + 1</a:t>
            </a:r>
            <a:endParaRPr lang="en-US" dirty="0" smtClean="0"/>
          </a:p>
          <a:p>
            <a:r>
              <a:rPr lang="en-US" dirty="0" smtClean="0"/>
              <a:t>Postindexing</a:t>
            </a:r>
          </a:p>
          <a:p>
            <a:pPr lvl="1"/>
            <a:r>
              <a:rPr lang="en-US" dirty="0" smtClean="0"/>
              <a:t>Indexing is performed after the indirection</a:t>
            </a:r>
          </a:p>
          <a:p>
            <a:pPr lvl="1"/>
            <a:r>
              <a:rPr lang="en-US" dirty="0" smtClean="0"/>
              <a:t>EA = (A) + (R)</a:t>
            </a:r>
          </a:p>
          <a:p>
            <a:r>
              <a:rPr lang="en-US" dirty="0" smtClean="0"/>
              <a:t>Preindexing</a:t>
            </a:r>
          </a:p>
          <a:p>
            <a:pPr lvl="1"/>
            <a:r>
              <a:rPr lang="en-US" dirty="0" smtClean="0"/>
              <a:t>Indexing is performed before the indirection</a:t>
            </a:r>
          </a:p>
          <a:p>
            <a:pPr lvl="1"/>
            <a:r>
              <a:rPr lang="en-US" dirty="0" smtClean="0"/>
              <a:t>EA = (A + (R))</a:t>
            </a:r>
          </a:p>
          <a:p>
            <a:endParaRPr 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noFill/>
          <a:ln/>
        </p:spPr>
        <p:txBody>
          <a:bodyPr lIns="90488" tIns="44450" rIns="90488" bIns="44450">
            <a:normAutofit/>
          </a:bodyPr>
          <a:lstStyle/>
          <a:p>
            <a:pPr>
              <a:lnSpc>
                <a:spcPct val="80000"/>
              </a:lnSpc>
            </a:pPr>
            <a:r>
              <a:rPr lang="en-US" sz="1600" dirty="0" smtClean="0"/>
              <a:t>A stack is a linear array of locations</a:t>
            </a:r>
          </a:p>
          <a:p>
            <a:pPr lvl="1">
              <a:lnSpc>
                <a:spcPct val="80000"/>
              </a:lnSpc>
            </a:pPr>
            <a:r>
              <a:rPr lang="en-US" sz="1400" dirty="0" smtClean="0"/>
              <a:t>Sometimes referred to as a </a:t>
            </a:r>
            <a:r>
              <a:rPr lang="en-US" sz="1400" i="1" dirty="0" smtClean="0"/>
              <a:t>pushdown list </a:t>
            </a:r>
            <a:r>
              <a:rPr lang="en-US" sz="1400" dirty="0" smtClean="0"/>
              <a:t>or </a:t>
            </a:r>
            <a:r>
              <a:rPr lang="en-US" sz="1400" i="1" dirty="0" smtClean="0"/>
              <a:t>last-in-first-out queue</a:t>
            </a:r>
          </a:p>
          <a:p>
            <a:pPr>
              <a:lnSpc>
                <a:spcPct val="80000"/>
              </a:lnSpc>
            </a:pPr>
            <a:r>
              <a:rPr lang="en-US" sz="1600" dirty="0" smtClean="0"/>
              <a:t>A stack is a reserved block of locations</a:t>
            </a:r>
          </a:p>
          <a:p>
            <a:pPr lvl="1">
              <a:lnSpc>
                <a:spcPct val="80000"/>
              </a:lnSpc>
            </a:pPr>
            <a:r>
              <a:rPr lang="en-US" sz="1400" dirty="0" smtClean="0"/>
              <a:t>Items are appended to the top of the stack so that the block is partially filled</a:t>
            </a:r>
          </a:p>
          <a:p>
            <a:pPr>
              <a:lnSpc>
                <a:spcPct val="80000"/>
              </a:lnSpc>
            </a:pPr>
            <a:r>
              <a:rPr lang="en-US" sz="1600" dirty="0" smtClean="0"/>
              <a:t>Associated with the stack is a pointer whose value is the address of the top of the stack</a:t>
            </a:r>
          </a:p>
          <a:p>
            <a:pPr lvl="1">
              <a:lnSpc>
                <a:spcPct val="80000"/>
              </a:lnSpc>
            </a:pPr>
            <a:r>
              <a:rPr lang="en-US" sz="1400" dirty="0" smtClean="0"/>
              <a:t>The stack pointer is maintained in a register</a:t>
            </a:r>
          </a:p>
          <a:p>
            <a:pPr lvl="1">
              <a:lnSpc>
                <a:spcPct val="80000"/>
              </a:lnSpc>
            </a:pPr>
            <a:r>
              <a:rPr lang="en-US" sz="1400" dirty="0" smtClean="0"/>
              <a:t>Thus references to stack locations in memory are in fact register indirect addresses</a:t>
            </a:r>
          </a:p>
          <a:p>
            <a:pPr marL="228600" lvl="1">
              <a:lnSpc>
                <a:spcPct val="80000"/>
              </a:lnSpc>
              <a:spcBef>
                <a:spcPts val="2000"/>
              </a:spcBef>
              <a:buClr>
                <a:schemeClr val="accent1"/>
              </a:buClr>
            </a:pPr>
            <a:r>
              <a:rPr lang="en-US" sz="1600" dirty="0" smtClean="0"/>
              <a:t>Is a form of implied addressing</a:t>
            </a:r>
          </a:p>
          <a:p>
            <a:pPr marL="228600" lvl="1">
              <a:lnSpc>
                <a:spcPct val="80000"/>
              </a:lnSpc>
              <a:spcBef>
                <a:spcPts val="2000"/>
              </a:spcBef>
              <a:buClr>
                <a:schemeClr val="accent1"/>
              </a:buClr>
            </a:pPr>
            <a:r>
              <a:rPr lang="en-US" sz="1600" dirty="0" smtClean="0"/>
              <a:t>The machine instructions need not include a memory reference but implicitly operate on the top of the stack</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dirty="0" smtClean="0">
                <a:solidFill>
                  <a:srgbClr val="0070C0"/>
                </a:solidFill>
                <a:effectLst>
                  <a:outerShdw blurRad="38100" dist="38100" dir="2700000" algn="tl">
                    <a:srgbClr val="000000">
                      <a:alpha val="43137"/>
                    </a:srgbClr>
                  </a:outerShdw>
                </a:effectLst>
              </a:rPr>
              <a:t>13.3   Instruction </a:t>
            </a:r>
            <a:r>
              <a:rPr lang="en-US" dirty="0">
                <a:solidFill>
                  <a:srgbClr val="0070C0"/>
                </a:solidFill>
                <a:effectLst>
                  <a:outerShdw blurRad="38100" dist="38100" dir="2700000" algn="tl">
                    <a:srgbClr val="000000">
                      <a:alpha val="43137"/>
                    </a:srgbClr>
                  </a:outerShdw>
                </a:effectLst>
              </a:rPr>
              <a:t>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600200"/>
            <a:ext cx="7556313" cy="4525963"/>
          </a:xfrm>
        </p:spPr>
        <p:txBody>
          <a:bodyPr>
            <a:normAutofit/>
          </a:bodyPr>
          <a:lstStyle/>
          <a:p>
            <a:r>
              <a:rPr lang="en-US" dirty="0" smtClean="0"/>
              <a:t>Most basic design issue</a:t>
            </a:r>
          </a:p>
          <a:p>
            <a:r>
              <a:rPr lang="en-US" dirty="0" smtClean="0"/>
              <a:t>Affects, and is affected by:</a:t>
            </a:r>
          </a:p>
          <a:p>
            <a:pPr lvl="1"/>
            <a:r>
              <a:rPr lang="en-US" dirty="0" smtClean="0"/>
              <a:t>Memory size</a:t>
            </a:r>
          </a:p>
          <a:p>
            <a:pPr lvl="1"/>
            <a:r>
              <a:rPr lang="en-US" dirty="0" smtClean="0"/>
              <a:t>Memory organization</a:t>
            </a:r>
          </a:p>
          <a:p>
            <a:pPr lvl="1"/>
            <a:r>
              <a:rPr lang="en-US" dirty="0" smtClean="0"/>
              <a:t>Bus structure</a:t>
            </a:r>
          </a:p>
          <a:p>
            <a:pPr lvl="1"/>
            <a:r>
              <a:rPr lang="en-US" dirty="0" smtClean="0"/>
              <a:t>Processor complexity</a:t>
            </a:r>
          </a:p>
          <a:p>
            <a:pPr lvl="1"/>
            <a:r>
              <a:rPr lang="en-US" dirty="0" smtClean="0"/>
              <a:t>Processor speed</a:t>
            </a:r>
          </a:p>
          <a:p>
            <a:pPr marL="228600" lvl="1">
              <a:spcBef>
                <a:spcPts val="2000"/>
              </a:spcBef>
              <a:buClr>
                <a:schemeClr val="accent1"/>
              </a:buClr>
            </a:pPr>
            <a:r>
              <a:rPr lang="en-US" sz="2000" dirty="0" smtClean="0"/>
              <a:t>Should be equal to the memory-transfer length or one should be a multiple of the other</a:t>
            </a:r>
          </a:p>
          <a:p>
            <a:pPr marL="228600" lvl="1">
              <a:spcBef>
                <a:spcPts val="2000"/>
              </a:spcBef>
              <a:buClr>
                <a:schemeClr val="accent1"/>
              </a:buClr>
            </a:pPr>
            <a:r>
              <a:rPr lang="en-US" sz="2000" dirty="0" smtClean="0"/>
              <a:t>Should be a multiple of the character length, which is usually 8 bits, and of the length of fixed-point numbers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p:txBody>
          <a:bodyPr/>
          <a:lstStyle/>
          <a:p>
            <a:r>
              <a:rPr lang="en-US" dirty="0"/>
              <a:t>Number of addressing </a:t>
            </a:r>
            <a:r>
              <a:rPr lang="en-US" dirty="0" smtClean="0"/>
              <a:t>modes	</a:t>
            </a:r>
          </a:p>
          <a:p>
            <a:r>
              <a:rPr lang="en-US" dirty="0"/>
              <a:t>Number of operands</a:t>
            </a:r>
          </a:p>
          <a:p>
            <a:r>
              <a:rPr lang="en-US" dirty="0"/>
              <a:t>Register versus memory</a:t>
            </a:r>
          </a:p>
          <a:p>
            <a:r>
              <a:rPr lang="en-US" dirty="0"/>
              <a:t>Number of register sets</a:t>
            </a:r>
          </a:p>
          <a:p>
            <a:r>
              <a:rPr lang="en-US" dirty="0"/>
              <a:t>Address range</a:t>
            </a:r>
          </a:p>
          <a:p>
            <a:r>
              <a:rPr lang="en-US" dirty="0"/>
              <a:t>Address granularity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fade">
                                      <p:cBhvr>
                                        <p:cTn id="7" dur="2000"/>
                                        <p:tgtEl>
                                          <p:spTgt spid="108547">
                                            <p:txEl>
                                              <p:pRg st="0" end="0"/>
                                            </p:txEl>
                                          </p:spTgt>
                                        </p:tgtEl>
                                      </p:cBhvr>
                                    </p:animEffect>
                                    <p:anim calcmode="lin" valueType="num">
                                      <p:cBhvr>
                                        <p:cTn id="8" dur="2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108547">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08547">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2000"/>
                            </p:stCondLst>
                            <p:childTnLst>
                              <p:par>
                                <p:cTn id="12" presetID="37" presetClass="entr" presetSubtype="0" fill="hold" grpId="0" nodeType="afterEffect">
                                  <p:stCondLst>
                                    <p:cond delay="0"/>
                                  </p:stCondLst>
                                  <p:childTnLst>
                                    <p:set>
                                      <p:cBhvr>
                                        <p:cTn id="13" dur="1" fill="hold">
                                          <p:stCondLst>
                                            <p:cond delay="0"/>
                                          </p:stCondLst>
                                        </p:cTn>
                                        <p:tgtEl>
                                          <p:spTgt spid="108547">
                                            <p:txEl>
                                              <p:pRg st="1" end="1"/>
                                            </p:txEl>
                                          </p:spTgt>
                                        </p:tgtEl>
                                        <p:attrNameLst>
                                          <p:attrName>style.visibility</p:attrName>
                                        </p:attrNameLst>
                                      </p:cBhvr>
                                      <p:to>
                                        <p:strVal val="visible"/>
                                      </p:to>
                                    </p:set>
                                    <p:animEffect transition="in" filter="fade">
                                      <p:cBhvr>
                                        <p:cTn id="14" dur="2000"/>
                                        <p:tgtEl>
                                          <p:spTgt spid="108547">
                                            <p:txEl>
                                              <p:pRg st="1" end="1"/>
                                            </p:txEl>
                                          </p:spTgt>
                                        </p:tgtEl>
                                      </p:cBhvr>
                                    </p:animEffect>
                                    <p:anim calcmode="lin" valueType="num">
                                      <p:cBhvr>
                                        <p:cTn id="15" dur="20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p:cTn id="16" dur="1800" decel="100000" fill="hold"/>
                                        <p:tgtEl>
                                          <p:spTgt spid="108547">
                                            <p:txEl>
                                              <p:pRg st="1" end="1"/>
                                            </p:txEl>
                                          </p:spTgt>
                                        </p:tgtEl>
                                        <p:attrNameLst>
                                          <p:attrName>ppt_y</p:attrName>
                                        </p:attrNameLst>
                                      </p:cBhvr>
                                      <p:tavLst>
                                        <p:tav tm="0">
                                          <p:val>
                                            <p:strVal val="#ppt_y+1"/>
                                          </p:val>
                                        </p:tav>
                                        <p:tav tm="100000">
                                          <p:val>
                                            <p:strVal val="#ppt_y-.03"/>
                                          </p:val>
                                        </p:tav>
                                      </p:tavLst>
                                    </p:anim>
                                    <p:anim calcmode="lin" valueType="num">
                                      <p:cBhvr>
                                        <p:cTn id="17" dur="200" accel="100000" fill="hold">
                                          <p:stCondLst>
                                            <p:cond delay="1800"/>
                                          </p:stCondLst>
                                        </p:cTn>
                                        <p:tgtEl>
                                          <p:spTgt spid="108547">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4000"/>
                            </p:stCondLst>
                            <p:childTnLst>
                              <p:par>
                                <p:cTn id="19" presetID="37" presetClass="entr" presetSubtype="0" fill="hold" grpId="0" nodeType="afterEffect">
                                  <p:stCondLst>
                                    <p:cond delay="0"/>
                                  </p:stCondLst>
                                  <p:childTnLst>
                                    <p:set>
                                      <p:cBhvr>
                                        <p:cTn id="20" dur="1" fill="hold">
                                          <p:stCondLst>
                                            <p:cond delay="0"/>
                                          </p:stCondLst>
                                        </p:cTn>
                                        <p:tgtEl>
                                          <p:spTgt spid="108547">
                                            <p:txEl>
                                              <p:pRg st="2" end="2"/>
                                            </p:txEl>
                                          </p:spTgt>
                                        </p:tgtEl>
                                        <p:attrNameLst>
                                          <p:attrName>style.visibility</p:attrName>
                                        </p:attrNameLst>
                                      </p:cBhvr>
                                      <p:to>
                                        <p:strVal val="visible"/>
                                      </p:to>
                                    </p:set>
                                    <p:animEffect transition="in" filter="fade">
                                      <p:cBhvr>
                                        <p:cTn id="21" dur="2000"/>
                                        <p:tgtEl>
                                          <p:spTgt spid="108547">
                                            <p:txEl>
                                              <p:pRg st="2" end="2"/>
                                            </p:txEl>
                                          </p:spTgt>
                                        </p:tgtEl>
                                      </p:cBhvr>
                                    </p:animEffect>
                                    <p:anim calcmode="lin" valueType="num">
                                      <p:cBhvr>
                                        <p:cTn id="22" dur="20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p:cTn id="23" dur="1800" decel="100000" fill="hold"/>
                                        <p:tgtEl>
                                          <p:spTgt spid="108547">
                                            <p:txEl>
                                              <p:pRg st="2" end="2"/>
                                            </p:txEl>
                                          </p:spTgt>
                                        </p:tgtEl>
                                        <p:attrNameLst>
                                          <p:attrName>ppt_y</p:attrName>
                                        </p:attrNameLst>
                                      </p:cBhvr>
                                      <p:tavLst>
                                        <p:tav tm="0">
                                          <p:val>
                                            <p:strVal val="#ppt_y+1"/>
                                          </p:val>
                                        </p:tav>
                                        <p:tav tm="100000">
                                          <p:val>
                                            <p:strVal val="#ppt_y-.03"/>
                                          </p:val>
                                        </p:tav>
                                      </p:tavLst>
                                    </p:anim>
                                    <p:anim calcmode="lin" valueType="num">
                                      <p:cBhvr>
                                        <p:cTn id="24" dur="200" accel="100000" fill="hold">
                                          <p:stCondLst>
                                            <p:cond delay="1800"/>
                                          </p:stCondLst>
                                        </p:cTn>
                                        <p:tgtEl>
                                          <p:spTgt spid="108547">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6000"/>
                            </p:stCondLst>
                            <p:childTnLst>
                              <p:par>
                                <p:cTn id="26" presetID="37" presetClass="entr" presetSubtype="0" fill="hold" grpId="0" nodeType="afterEffect">
                                  <p:stCondLst>
                                    <p:cond delay="0"/>
                                  </p:stCondLst>
                                  <p:childTnLst>
                                    <p:set>
                                      <p:cBhvr>
                                        <p:cTn id="27" dur="1" fill="hold">
                                          <p:stCondLst>
                                            <p:cond delay="0"/>
                                          </p:stCondLst>
                                        </p:cTn>
                                        <p:tgtEl>
                                          <p:spTgt spid="108547">
                                            <p:txEl>
                                              <p:pRg st="3" end="3"/>
                                            </p:txEl>
                                          </p:spTgt>
                                        </p:tgtEl>
                                        <p:attrNameLst>
                                          <p:attrName>style.visibility</p:attrName>
                                        </p:attrNameLst>
                                      </p:cBhvr>
                                      <p:to>
                                        <p:strVal val="visible"/>
                                      </p:to>
                                    </p:set>
                                    <p:animEffect transition="in" filter="fade">
                                      <p:cBhvr>
                                        <p:cTn id="28" dur="2000"/>
                                        <p:tgtEl>
                                          <p:spTgt spid="108547">
                                            <p:txEl>
                                              <p:pRg st="3" end="3"/>
                                            </p:txEl>
                                          </p:spTgt>
                                        </p:tgtEl>
                                      </p:cBhvr>
                                    </p:animEffect>
                                    <p:anim calcmode="lin" valueType="num">
                                      <p:cBhvr>
                                        <p:cTn id="29" dur="2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p:cTn id="30" dur="1800" decel="100000" fill="hold"/>
                                        <p:tgtEl>
                                          <p:spTgt spid="108547">
                                            <p:txEl>
                                              <p:pRg st="3" end="3"/>
                                            </p:txEl>
                                          </p:spTgt>
                                        </p:tgtEl>
                                        <p:attrNameLst>
                                          <p:attrName>ppt_y</p:attrName>
                                        </p:attrNameLst>
                                      </p:cBhvr>
                                      <p:tavLst>
                                        <p:tav tm="0">
                                          <p:val>
                                            <p:strVal val="#ppt_y+1"/>
                                          </p:val>
                                        </p:tav>
                                        <p:tav tm="100000">
                                          <p:val>
                                            <p:strVal val="#ppt_y-.03"/>
                                          </p:val>
                                        </p:tav>
                                      </p:tavLst>
                                    </p:anim>
                                    <p:anim calcmode="lin" valueType="num">
                                      <p:cBhvr>
                                        <p:cTn id="31" dur="200" accel="100000" fill="hold">
                                          <p:stCondLst>
                                            <p:cond delay="1800"/>
                                          </p:stCondLst>
                                        </p:cTn>
                                        <p:tgtEl>
                                          <p:spTgt spid="108547">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8000"/>
                            </p:stCondLst>
                            <p:childTnLst>
                              <p:par>
                                <p:cTn id="33" presetID="37" presetClass="entr" presetSubtype="0" fill="hold" grpId="0" nodeType="after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Effect transition="in" filter="fade">
                                      <p:cBhvr>
                                        <p:cTn id="35" dur="2000"/>
                                        <p:tgtEl>
                                          <p:spTgt spid="108547">
                                            <p:txEl>
                                              <p:pRg st="4" end="4"/>
                                            </p:txEl>
                                          </p:spTgt>
                                        </p:tgtEl>
                                      </p:cBhvr>
                                    </p:animEffect>
                                    <p:anim calcmode="lin" valueType="num">
                                      <p:cBhvr>
                                        <p:cTn id="36" dur="20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108547">
                                            <p:txEl>
                                              <p:pRg st="4" end="4"/>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108547">
                                            <p:txEl>
                                              <p:pRg st="4" end="4"/>
                                            </p:txEl>
                                          </p:spTgt>
                                        </p:tgtEl>
                                        <p:attrNameLst>
                                          <p:attrName>ppt_y</p:attrName>
                                        </p:attrNameLst>
                                      </p:cBhvr>
                                      <p:tavLst>
                                        <p:tav tm="0">
                                          <p:val>
                                            <p:strVal val="#ppt_y-.03"/>
                                          </p:val>
                                        </p:tav>
                                        <p:tav tm="100000">
                                          <p:val>
                                            <p:strVal val="#ppt_y"/>
                                          </p:val>
                                        </p:tav>
                                      </p:tavLst>
                                    </p:anim>
                                  </p:childTnLst>
                                </p:cTn>
                              </p:par>
                            </p:childTnLst>
                          </p:cTn>
                        </p:par>
                        <p:par>
                          <p:cTn id="39" fill="hold">
                            <p:stCondLst>
                              <p:cond delay="10000"/>
                            </p:stCondLst>
                            <p:childTnLst>
                              <p:par>
                                <p:cTn id="40" presetID="37" presetClass="entr" presetSubtype="0" fill="hold" grpId="0" nodeType="afterEffect">
                                  <p:stCondLst>
                                    <p:cond delay="0"/>
                                  </p:stCondLst>
                                  <p:childTnLst>
                                    <p:set>
                                      <p:cBhvr>
                                        <p:cTn id="41" dur="1" fill="hold">
                                          <p:stCondLst>
                                            <p:cond delay="0"/>
                                          </p:stCondLst>
                                        </p:cTn>
                                        <p:tgtEl>
                                          <p:spTgt spid="108547">
                                            <p:txEl>
                                              <p:pRg st="5" end="5"/>
                                            </p:txEl>
                                          </p:spTgt>
                                        </p:tgtEl>
                                        <p:attrNameLst>
                                          <p:attrName>style.visibility</p:attrName>
                                        </p:attrNameLst>
                                      </p:cBhvr>
                                      <p:to>
                                        <p:strVal val="visible"/>
                                      </p:to>
                                    </p:set>
                                    <p:animEffect transition="in" filter="fade">
                                      <p:cBhvr>
                                        <p:cTn id="42" dur="2000"/>
                                        <p:tgtEl>
                                          <p:spTgt spid="108547">
                                            <p:txEl>
                                              <p:pRg st="5" end="5"/>
                                            </p:txEl>
                                          </p:spTgt>
                                        </p:tgtEl>
                                      </p:cBhvr>
                                    </p:animEffect>
                                    <p:anim calcmode="lin" valueType="num">
                                      <p:cBhvr>
                                        <p:cTn id="43" dur="20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p:cTn id="44" dur="1800" decel="100000" fill="hold"/>
                                        <p:tgtEl>
                                          <p:spTgt spid="108547">
                                            <p:txEl>
                                              <p:pRg st="5" end="5"/>
                                            </p:txEl>
                                          </p:spTgt>
                                        </p:tgtEl>
                                        <p:attrNameLst>
                                          <p:attrName>ppt_y</p:attrName>
                                        </p:attrNameLst>
                                      </p:cBhvr>
                                      <p:tavLst>
                                        <p:tav tm="0">
                                          <p:val>
                                            <p:strVal val="#ppt_y+1"/>
                                          </p:val>
                                        </p:tav>
                                        <p:tav tm="100000">
                                          <p:val>
                                            <p:strVal val="#ppt_y-.03"/>
                                          </p:val>
                                        </p:tav>
                                      </p:tavLst>
                                    </p:anim>
                                    <p:anim calcmode="lin" valueType="num">
                                      <p:cBhvr>
                                        <p:cTn id="45" dur="200" accel="100000" fill="hold">
                                          <p:stCondLst>
                                            <p:cond delay="1800"/>
                                          </p:stCondLst>
                                        </p:cTn>
                                        <p:tgtEl>
                                          <p:spTgt spid="10854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304800" y="152400"/>
            <a:ext cx="7556500" cy="1116013"/>
          </a:xfrm>
        </p:spPr>
        <p:txBody>
          <a:bodyPr/>
          <a:lstStyle/>
          <a:p>
            <a:r>
              <a:rPr lang="en-GB" dirty="0">
                <a:effectLst>
                  <a:outerShdw blurRad="38100" dist="38100" dir="2700000" algn="tl">
                    <a:srgbClr val="000000">
                      <a:alpha val="43137"/>
                    </a:srgbClr>
                  </a:outerShdw>
                </a:effectLst>
              </a:rPr>
              <a:t>PDP-8 Instruction Format</a:t>
            </a: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7273" r="4706" b="30909"/>
              <a:stretch>
                <a:fillRect/>
              </a:stretch>
            </p:blipFill>
          </mc:Choice>
          <mc:Fallback>
            <p:blipFill>
              <a:blip r:embed="rId4"/>
              <a:srcRect l="5882" t="7273" r="4706" b="30909"/>
              <a:stretch>
                <a:fillRect/>
              </a:stretch>
            </p:blipFill>
          </mc:Fallback>
        </mc:AlternateContent>
        <p:spPr>
          <a:xfrm>
            <a:off x="1600200" y="774226"/>
            <a:ext cx="6799443" cy="60837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13</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638800"/>
            <a:ext cx="6191157" cy="885825"/>
          </a:xfrm>
        </p:spPr>
        <p:txBody>
          <a:bodyPr>
            <a:normAutofit fontScale="70000" lnSpcReduction="20000"/>
          </a:bodyPr>
          <a:lstStyle/>
          <a:p>
            <a:r>
              <a:rPr lang="en-US" sz="4400" dirty="0" smtClean="0"/>
              <a:t>Instruction Sets:  Addressing Modes and Formats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11765" r="6364" b="64706"/>
              <a:stretch>
                <a:fillRect/>
              </a:stretch>
            </p:blipFill>
          </mc:Choice>
          <mc:Fallback>
            <p:blipFill>
              <a:blip r:embed="rId4"/>
              <a:srcRect l="5455" t="11765" r="6364" b="64706"/>
              <a:stretch>
                <a:fillRect/>
              </a:stretch>
            </p:blipFill>
          </mc:Fallback>
        </mc:AlternateContent>
        <p:spPr>
          <a:xfrm>
            <a:off x="-73018" y="3016678"/>
            <a:ext cx="9217018" cy="190038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Variable-Length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Variations can be provided efficiently and compactly</a:t>
            </a:r>
          </a:p>
          <a:p>
            <a:r>
              <a:rPr lang="en-US" dirty="0" smtClean="0"/>
              <a:t>Increases the complexity of the processor</a:t>
            </a:r>
          </a:p>
          <a:p>
            <a:r>
              <a:rPr lang="en-US" dirty="0" smtClean="0"/>
              <a:t>Does not remove the desirability of making all of the instruction lengths integrally related to word length</a:t>
            </a:r>
          </a:p>
          <a:p>
            <a:pPr lvl="1"/>
            <a:r>
              <a:rPr lang="en-US" dirty="0" smtClean="0"/>
              <a:t>Because the processor does not know the length of the next instruction to be fetched a typical strategy is to fetch a number of bytes or words equal to at least the longest possible instruction</a:t>
            </a:r>
          </a:p>
          <a:p>
            <a:pPr lvl="1"/>
            <a:r>
              <a:rPr lang="en-US" dirty="0" smtClean="0"/>
              <a:t>Sometimes multiple instructions are fetched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467544" y="404664"/>
            <a:ext cx="4995664" cy="539948"/>
          </a:xfrm>
        </p:spPr>
        <p:txBody>
          <a:bodyPr/>
          <a:lstStyle/>
          <a:p>
            <a:r>
              <a:rPr lang="en-GB" sz="2800" dirty="0">
                <a:effectLst>
                  <a:outerShdw blurRad="38100" dist="38100" dir="2700000" algn="tl">
                    <a:srgbClr val="000000">
                      <a:alpha val="43137"/>
                    </a:srgbClr>
                  </a:outerShdw>
                </a:effectLst>
              </a:rPr>
              <a:t>PDP-11 Instruction Format</a:t>
            </a: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51520" y="489764"/>
            <a:ext cx="8280920" cy="639889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97036" y="360040"/>
            <a:ext cx="7099300" cy="692696"/>
          </a:xfrm>
        </p:spPr>
        <p:txBody>
          <a:bodyPr/>
          <a:lstStyle/>
          <a:p>
            <a:r>
              <a:rPr lang="en-GB" dirty="0" smtClean="0">
                <a:solidFill>
                  <a:srgbClr val="0070C0"/>
                </a:solidFill>
                <a:effectLst>
                  <a:outerShdw blurRad="38100" dist="38100" dir="2700000" algn="tl">
                    <a:srgbClr val="000000">
                      <a:alpha val="43137"/>
                    </a:srgbClr>
                  </a:outerShdw>
                </a:effectLst>
              </a:rPr>
              <a:t>13.5  Assembly </a:t>
            </a:r>
            <a:r>
              <a:rPr lang="en-GB" dirty="0" smtClean="0">
                <a:solidFill>
                  <a:srgbClr val="0070C0"/>
                </a:solidFill>
                <a:effectLst>
                  <a:outerShdw blurRad="38100" dist="38100" dir="2700000" algn="tl">
                    <a:srgbClr val="000000">
                      <a:alpha val="43137"/>
                    </a:srgbClr>
                  </a:outerShdw>
                </a:effectLst>
              </a:rPr>
              <a:t>Language</a:t>
            </a:r>
            <a:endParaRPr lang="en-GB" sz="3200" dirty="0">
              <a:effectLst>
                <a:outerShdw blurRad="38100" dist="38100" dir="2700000" algn="tl">
                  <a:srgbClr val="000000">
                    <a:alpha val="43137"/>
                  </a:srgbClr>
                </a:outerShdw>
              </a:effectLst>
            </a:endParaRPr>
          </a:p>
        </p:txBody>
      </p:sp>
      <p:sp>
        <p:nvSpPr>
          <p:cNvPr id="2" name="Rectangle 1"/>
          <p:cNvSpPr/>
          <p:nvPr/>
        </p:nvSpPr>
        <p:spPr>
          <a:xfrm>
            <a:off x="2051720" y="2060848"/>
            <a:ext cx="4104456" cy="584775"/>
          </a:xfrm>
          <a:prstGeom prst="rect">
            <a:avLst/>
          </a:prstGeom>
        </p:spPr>
        <p:txBody>
          <a:bodyPr wrap="square">
            <a:spAutoFit/>
          </a:bodyPr>
          <a:lstStyle/>
          <a:p>
            <a:r>
              <a:rPr lang="en-US" sz="3200" i="1" dirty="0" smtClean="0">
                <a:solidFill>
                  <a:schemeClr val="tx1">
                    <a:lumMod val="75000"/>
                    <a:lumOff val="25000"/>
                  </a:schemeClr>
                </a:solidFill>
              </a:rPr>
              <a:t>See file Assembly.pptx</a:t>
            </a:r>
            <a:endParaRPr lang="en-US" sz="3200" i="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667000"/>
            <a:ext cx="3657600" cy="4191000"/>
          </a:xfrm>
        </p:spPr>
        <p:txBody>
          <a:bodyPr>
            <a:normAutofit/>
          </a:bodyPr>
          <a:lstStyle/>
          <a:p>
            <a:r>
              <a:rPr lang="en-US" sz="1765" dirty="0" smtClean="0"/>
              <a:t>Addressing modes</a:t>
            </a:r>
          </a:p>
          <a:p>
            <a:pPr lvl="1"/>
            <a:r>
              <a:rPr lang="en-US" sz="1765" dirty="0" smtClean="0"/>
              <a:t>Immediate addressing</a:t>
            </a:r>
          </a:p>
          <a:p>
            <a:pPr lvl="1"/>
            <a:r>
              <a:rPr lang="en-US" sz="1765" dirty="0" smtClean="0"/>
              <a:t>Direct addressing</a:t>
            </a:r>
          </a:p>
          <a:p>
            <a:pPr lvl="1"/>
            <a:r>
              <a:rPr lang="en-US" sz="1765" dirty="0" smtClean="0"/>
              <a:t>Indirect addressing</a:t>
            </a:r>
          </a:p>
          <a:p>
            <a:pPr lvl="1"/>
            <a:r>
              <a:rPr lang="en-US" sz="1765" dirty="0" smtClean="0"/>
              <a:t>Register addressing</a:t>
            </a:r>
          </a:p>
          <a:p>
            <a:pPr lvl="1"/>
            <a:r>
              <a:rPr lang="en-US" sz="1765" dirty="0" smtClean="0"/>
              <a:t>Register indirect addressing</a:t>
            </a:r>
          </a:p>
          <a:p>
            <a:pPr lvl="1"/>
            <a:r>
              <a:rPr lang="en-US" sz="1765" dirty="0" smtClean="0"/>
              <a:t>Displacement addressing </a:t>
            </a:r>
          </a:p>
          <a:p>
            <a:pPr lvl="1"/>
            <a:r>
              <a:rPr lang="en-US" sz="1765" dirty="0" smtClean="0"/>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solidFill>
                  <a:schemeClr val="bg1">
                    <a:lumMod val="65000"/>
                  </a:schemeClr>
                </a:solidFill>
              </a:rPr>
              <a:t>x86 addressing modes</a:t>
            </a:r>
          </a:p>
          <a:p>
            <a:r>
              <a:rPr lang="en-US" sz="1765" dirty="0" smtClean="0">
                <a:solidFill>
                  <a:schemeClr val="bg1">
                    <a:lumMod val="65000"/>
                  </a:schemeClr>
                </a:solidFill>
              </a:rPr>
              <a:t>ARM addressing modes</a:t>
            </a:r>
          </a:p>
          <a:p>
            <a:r>
              <a:rPr lang="en-US" sz="1765" dirty="0" smtClean="0"/>
              <a:t>Instruction formats</a:t>
            </a:r>
          </a:p>
          <a:p>
            <a:pPr lvl="1"/>
            <a:r>
              <a:rPr lang="en-US" sz="1765" dirty="0" smtClean="0"/>
              <a:t>Instruction length</a:t>
            </a:r>
          </a:p>
          <a:p>
            <a:pPr lvl="1"/>
            <a:r>
              <a:rPr lang="en-US" sz="1765" dirty="0" smtClean="0"/>
              <a:t>Allocation of bits</a:t>
            </a:r>
          </a:p>
          <a:p>
            <a:pPr lvl="1"/>
            <a:r>
              <a:rPr lang="en-US" sz="1765" dirty="0" smtClean="0"/>
              <a:t>Variable-length instructions</a:t>
            </a:r>
          </a:p>
          <a:p>
            <a:r>
              <a:rPr lang="en-US" sz="1765" dirty="0" smtClean="0">
                <a:solidFill>
                  <a:schemeClr val="bg1">
                    <a:lumMod val="65000"/>
                  </a:schemeClr>
                </a:solidFill>
              </a:rPr>
              <a:t>X86 instruction formats</a:t>
            </a:r>
          </a:p>
          <a:p>
            <a:r>
              <a:rPr lang="en-US" sz="1765" dirty="0" smtClean="0">
                <a:solidFill>
                  <a:schemeClr val="bg1">
                    <a:lumMod val="65000"/>
                  </a:schemeClr>
                </a:solidFill>
              </a:rPr>
              <a:t>ARM instruction formats</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2060848"/>
            <a:ext cx="8147248" cy="4343400"/>
          </a:xfrm>
        </p:spPr>
        <p:txBody>
          <a:bodyPr numCol="2">
            <a:normAutofit/>
          </a:bodyPr>
          <a:lstStyle/>
          <a:p>
            <a:pPr>
              <a:spcBef>
                <a:spcPts val="600"/>
              </a:spcBef>
            </a:pPr>
            <a:r>
              <a:rPr lang="en-US" sz="2000" dirty="0" smtClean="0"/>
              <a:t>auto indexing</a:t>
            </a:r>
            <a:endParaRPr lang="en-US" sz="2000" dirty="0"/>
          </a:p>
          <a:p>
            <a:pPr>
              <a:spcBef>
                <a:spcPts val="600"/>
              </a:spcBef>
            </a:pPr>
            <a:r>
              <a:rPr lang="en-US" sz="2000" dirty="0"/>
              <a:t>base-register addressing</a:t>
            </a:r>
          </a:p>
          <a:p>
            <a:pPr>
              <a:spcBef>
                <a:spcPts val="600"/>
              </a:spcBef>
            </a:pPr>
            <a:r>
              <a:rPr lang="en-US" sz="2000" dirty="0"/>
              <a:t>direct addressing</a:t>
            </a:r>
          </a:p>
          <a:p>
            <a:pPr>
              <a:spcBef>
                <a:spcPts val="600"/>
              </a:spcBef>
            </a:pPr>
            <a:r>
              <a:rPr lang="en-US" sz="2000" dirty="0"/>
              <a:t>displacement addressing</a:t>
            </a:r>
          </a:p>
          <a:p>
            <a:pPr>
              <a:spcBef>
                <a:spcPts val="600"/>
              </a:spcBef>
            </a:pPr>
            <a:r>
              <a:rPr lang="en-US" sz="2000" dirty="0"/>
              <a:t>effective address</a:t>
            </a:r>
          </a:p>
          <a:p>
            <a:pPr>
              <a:spcBef>
                <a:spcPts val="600"/>
              </a:spcBef>
            </a:pPr>
            <a:r>
              <a:rPr lang="en-US" sz="2000" dirty="0"/>
              <a:t>immediate addressing</a:t>
            </a:r>
          </a:p>
          <a:p>
            <a:pPr>
              <a:spcBef>
                <a:spcPts val="600"/>
              </a:spcBef>
            </a:pPr>
            <a:r>
              <a:rPr lang="en-US" sz="2000" dirty="0"/>
              <a:t>indexing</a:t>
            </a:r>
          </a:p>
          <a:p>
            <a:pPr>
              <a:spcBef>
                <a:spcPts val="600"/>
              </a:spcBef>
            </a:pPr>
            <a:r>
              <a:rPr lang="en-US" sz="2000" dirty="0"/>
              <a:t>indirect addressing</a:t>
            </a:r>
          </a:p>
          <a:p>
            <a:pPr>
              <a:spcBef>
                <a:spcPts val="600"/>
              </a:spcBef>
            </a:pPr>
            <a:r>
              <a:rPr lang="en-US" sz="2000" dirty="0"/>
              <a:t>instruction format</a:t>
            </a:r>
          </a:p>
          <a:p>
            <a:pPr>
              <a:spcBef>
                <a:spcPts val="600"/>
              </a:spcBef>
            </a:pPr>
            <a:r>
              <a:rPr lang="en-US" sz="2000" dirty="0" err="1"/>
              <a:t>postindexing</a:t>
            </a:r>
            <a:endParaRPr lang="en-US" sz="2000" dirty="0"/>
          </a:p>
          <a:p>
            <a:pPr>
              <a:spcBef>
                <a:spcPts val="600"/>
              </a:spcBef>
            </a:pPr>
            <a:r>
              <a:rPr lang="en-US" sz="2000" dirty="0" err="1"/>
              <a:t>preindexing</a:t>
            </a:r>
            <a:endParaRPr lang="en-US" sz="2000" dirty="0"/>
          </a:p>
          <a:p>
            <a:pPr>
              <a:spcBef>
                <a:spcPts val="600"/>
              </a:spcBef>
            </a:pPr>
            <a:r>
              <a:rPr lang="en-US" sz="2000" dirty="0"/>
              <a:t>register addressing</a:t>
            </a:r>
          </a:p>
          <a:p>
            <a:pPr>
              <a:spcBef>
                <a:spcPts val="600"/>
              </a:spcBef>
            </a:pPr>
            <a:r>
              <a:rPr lang="en-US" sz="2000" dirty="0"/>
              <a:t>register indirect addressing</a:t>
            </a:r>
          </a:p>
          <a:p>
            <a:pPr>
              <a:spcBef>
                <a:spcPts val="600"/>
              </a:spcBef>
            </a:pPr>
            <a:r>
              <a:rPr lang="en-US" sz="2000" dirty="0"/>
              <a:t>relative addressing</a:t>
            </a:r>
          </a:p>
          <a:p>
            <a:pPr marL="0" indent="0">
              <a:spcBef>
                <a:spcPts val="600"/>
              </a:spcBef>
              <a:buNone/>
            </a:pPr>
            <a:endParaRPr lang="en-US" sz="2000" dirty="0"/>
          </a:p>
          <a:p>
            <a:pPr>
              <a:spcBef>
                <a:spcPts val="600"/>
              </a:spcBef>
            </a:pPr>
            <a:endParaRPr lang="en-US" sz="2000" dirty="0" smtClean="0"/>
          </a:p>
          <a:p>
            <a:pPr>
              <a:spcBef>
                <a:spcPts val="600"/>
              </a:spcBef>
            </a:pPr>
            <a:endParaRPr lang="en-US" sz="2000"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13</a:t>
            </a:r>
          </a:p>
          <a:p>
            <a:endParaRPr lang="en-US" dirty="0"/>
          </a:p>
        </p:txBody>
      </p:sp>
    </p:spTree>
    <p:extLst>
      <p:ext uri="{BB962C8B-B14F-4D97-AF65-F5344CB8AC3E}">
        <p14:creationId xmlns:p14="http://schemas.microsoft.com/office/powerpoint/2010/main" val="1722963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smtClean="0">
                <a:solidFill>
                  <a:srgbClr val="0070C0"/>
                </a:solidFill>
              </a:rPr>
              <a:t>Homework</a:t>
            </a:r>
            <a:endParaRPr lang="en-US" sz="4400" dirty="0">
              <a:solidFill>
                <a:srgbClr val="0070C0"/>
              </a:solidFill>
            </a:endParaRPr>
          </a:p>
        </p:txBody>
      </p:sp>
      <p:sp>
        <p:nvSpPr>
          <p:cNvPr id="32" name="Content Placeholder 31"/>
          <p:cNvSpPr>
            <a:spLocks noGrp="1"/>
          </p:cNvSpPr>
          <p:nvPr>
            <p:ph sz="quarter" idx="4"/>
          </p:nvPr>
        </p:nvSpPr>
        <p:spPr>
          <a:xfrm>
            <a:off x="626368" y="1412776"/>
            <a:ext cx="4089648" cy="936104"/>
          </a:xfrm>
        </p:spPr>
        <p:txBody>
          <a:bodyPr>
            <a:normAutofit/>
          </a:bodyPr>
          <a:lstStyle/>
          <a:p>
            <a:r>
              <a:rPr lang="en-US" sz="1765"/>
              <a:t> </a:t>
            </a:r>
            <a:r>
              <a:rPr lang="en-US" sz="1765" smtClean="0"/>
              <a:t>13.1  2  3  4  5  6  7  13  16</a:t>
            </a:r>
            <a:endParaRPr lang="en-US" sz="1765" dirty="0" smtClean="0"/>
          </a:p>
        </p:txBody>
      </p:sp>
    </p:spTree>
    <p:extLst>
      <p:ext uri="{BB962C8B-B14F-4D97-AF65-F5344CB8AC3E}">
        <p14:creationId xmlns:p14="http://schemas.microsoft.com/office/powerpoint/2010/main" val="779503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628110"/>
            <a:ext cx="7556313" cy="928682"/>
          </a:xfrm>
        </p:spPr>
        <p:txBody>
          <a:bodyPr/>
          <a:lstStyle/>
          <a:p>
            <a:r>
              <a:rPr lang="en-US" dirty="0" smtClean="0">
                <a:solidFill>
                  <a:srgbClr val="0070C0"/>
                </a:solidFill>
                <a:effectLst>
                  <a:outerShdw blurRad="38100" dist="38100" dir="2700000" algn="tl">
                    <a:srgbClr val="000000">
                      <a:alpha val="43137"/>
                    </a:srgbClr>
                  </a:outerShdw>
                </a:effectLst>
              </a:rPr>
              <a:t>13.1   Addressing Modes</a:t>
            </a:r>
            <a:endParaRPr lang="en-US"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95400" y="1988840"/>
            <a:ext cx="3733800" cy="4000947"/>
          </a:xfrm>
        </p:spPr>
        <p:txBody>
          <a:bodyPr/>
          <a:lstStyle/>
          <a:p>
            <a:r>
              <a:rPr lang="en-US" dirty="0" smtClean="0"/>
              <a:t>Immediate</a:t>
            </a:r>
          </a:p>
          <a:p>
            <a:r>
              <a:rPr lang="en-US" dirty="0" smtClean="0"/>
              <a:t>Direct</a:t>
            </a:r>
          </a:p>
          <a:p>
            <a:r>
              <a:rPr lang="en-US" dirty="0" smtClean="0"/>
              <a:t>Indirect</a:t>
            </a:r>
          </a:p>
          <a:p>
            <a:r>
              <a:rPr lang="en-US" dirty="0" smtClean="0"/>
              <a:t>Register</a:t>
            </a:r>
          </a:p>
          <a:p>
            <a:r>
              <a:rPr lang="en-US" dirty="0" smtClean="0"/>
              <a:t>Register indirect</a:t>
            </a:r>
          </a:p>
          <a:p>
            <a:r>
              <a:rPr lang="en-US" dirty="0" smtClean="0"/>
              <a:t>Displacement</a:t>
            </a:r>
          </a:p>
          <a:p>
            <a:r>
              <a:rPr lang="en-US" dirty="0" smtClean="0"/>
              <a:t>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1000"/>
                                        <p:tgtEl>
                                          <p:spTgt spid="3">
                                            <p:txEl>
                                              <p:pRg st="2" end="2"/>
                                            </p:txEl>
                                          </p:spTgt>
                                        </p:tgtEl>
                                      </p:cBhvr>
                                    </p:animEffect>
                                  </p:childTnLst>
                                </p:cTn>
                              </p:par>
                            </p:childTnLst>
                          </p:cTn>
                        </p:par>
                        <p:par>
                          <p:cTn id="16" fill="hold">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1000"/>
                                        <p:tgtEl>
                                          <p:spTgt spid="3">
                                            <p:txEl>
                                              <p:pRg st="3" end="3"/>
                                            </p:txEl>
                                          </p:spTgt>
                                        </p:tgtEl>
                                      </p:cBhvr>
                                    </p:animEffect>
                                  </p:childTnLst>
                                </p:cTn>
                              </p:par>
                            </p:childTnLst>
                          </p:cTn>
                        </p:par>
                        <p:par>
                          <p:cTn id="20" fill="hold">
                            <p:stCondLst>
                              <p:cond delay="4000"/>
                            </p:stCondLst>
                            <p:childTnLst>
                              <p:par>
                                <p:cTn id="21" presetID="1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1000"/>
                                        <p:tgtEl>
                                          <p:spTgt spid="3">
                                            <p:txEl>
                                              <p:pRg st="4" end="4"/>
                                            </p:txEl>
                                          </p:spTgt>
                                        </p:tgtEl>
                                      </p:cBhvr>
                                    </p:animEffect>
                                  </p:childTnLst>
                                </p:cTn>
                              </p:par>
                            </p:childTnLst>
                          </p:cTn>
                        </p:par>
                        <p:par>
                          <p:cTn id="24" fill="hold">
                            <p:stCondLst>
                              <p:cond delay="5000"/>
                            </p:stCondLst>
                            <p:childTnLst>
                              <p:par>
                                <p:cTn id="25" presetID="1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1000"/>
                                        <p:tgtEl>
                                          <p:spTgt spid="3">
                                            <p:txEl>
                                              <p:pRg st="5" end="5"/>
                                            </p:txEl>
                                          </p:spTgt>
                                        </p:tgtEl>
                                      </p:cBhvr>
                                    </p:animEffect>
                                  </p:childTnLst>
                                </p:cTn>
                              </p:par>
                            </p:childTnLst>
                          </p:cTn>
                        </p:par>
                        <p:par>
                          <p:cTn id="28" fill="hold">
                            <p:stCondLst>
                              <p:cond delay="6000"/>
                            </p:stCondLst>
                            <p:childTnLst>
                              <p:par>
                                <p:cTn id="29" presetID="1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3255264" cy="1162050"/>
          </a:xfrm>
        </p:spPr>
        <p:txBody>
          <a:bodyPr/>
          <a:lstStyle/>
          <a:p>
            <a:r>
              <a:rPr lang="en-US" dirty="0" smtClean="0">
                <a:effectLst>
                  <a:outerShdw blurRad="38100" dist="38100" dir="2700000" algn="tl">
                    <a:srgbClr val="000000">
                      <a:alpha val="43137"/>
                    </a:srgbClr>
                  </a:outerShdw>
                </a:effectLst>
              </a:rPr>
              <a:t>Addressing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8182" r="18824" b="4545"/>
              <a:stretch>
                <a:fillRect/>
              </a:stretch>
            </p:blipFill>
          </mc:Choice>
          <mc:Fallback>
            <p:blipFill>
              <a:blip r:embed="rId4"/>
              <a:srcRect l="20000" t="8182" r="18824" b="4545"/>
              <a:stretch>
                <a:fillRect/>
              </a:stretch>
            </p:blipFill>
          </mc:Fallback>
        </mc:AlternateContent>
        <p:spPr>
          <a:xfrm>
            <a:off x="4534162" y="-104964"/>
            <a:ext cx="3771638" cy="696296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lstStyle/>
          <a:p>
            <a:r>
              <a:rPr lang="en-US" dirty="0" smtClean="0">
                <a:effectLst>
                  <a:outerShdw blurRad="38100" dist="38100" dir="2700000" algn="tl">
                    <a:srgbClr val="000000">
                      <a:alpha val="43137"/>
                    </a:srgbClr>
                  </a:outerShdw>
                </a:effectLst>
              </a:rPr>
              <a:t>Basic Addressing Modes</a:t>
            </a:r>
            <a:endParaRPr lang="en-US" dirty="0">
              <a:effectLst>
                <a:outerShdw blurRad="38100" dist="38100" dir="2700000" algn="tl">
                  <a:srgbClr val="000000">
                    <a:alpha val="43137"/>
                  </a:srgbClr>
                </a:outerShdw>
              </a:effectLst>
            </a:endParaRPr>
          </a:p>
        </p:txBody>
      </p:sp>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667000"/>
            <a:ext cx="8723586" cy="3162300"/>
          </a:xfrm>
          <a:prstGeom prst="rect">
            <a:avLst/>
          </a:prstGeom>
        </p:spPr>
      </p:pic>
      <p:pic>
        <p:nvPicPr>
          <p:cNvPr id="10" name="Picture 9"/>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1524000" y="5943600"/>
            <a:ext cx="5943600" cy="177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98474" y="1981200"/>
            <a:ext cx="7556313" cy="4419600"/>
          </a:xfrm>
        </p:spPr>
        <p:txBody>
          <a:bodyPr>
            <a:normAutofit fontScale="92500" lnSpcReduction="20000"/>
          </a:bodyPr>
          <a:lstStyle/>
          <a:p>
            <a:r>
              <a:rPr lang="en-US" dirty="0" smtClean="0"/>
              <a:t>Simplest form of addressing</a:t>
            </a:r>
          </a:p>
          <a:p>
            <a:r>
              <a:rPr lang="en-US" dirty="0" smtClean="0"/>
              <a:t>Operand = A</a:t>
            </a:r>
          </a:p>
          <a:p>
            <a:r>
              <a:rPr lang="en-US" dirty="0" smtClean="0"/>
              <a:t>This mode can be used to define and use constants or set initial values of variables</a:t>
            </a:r>
          </a:p>
          <a:p>
            <a:pPr lvl="1"/>
            <a:r>
              <a:rPr lang="en-US" dirty="0" smtClean="0"/>
              <a:t>Typically the number will be stored in twos complement form</a:t>
            </a:r>
          </a:p>
          <a:p>
            <a:pPr lvl="1"/>
            <a:r>
              <a:rPr lang="en-US" dirty="0" smtClean="0"/>
              <a:t>The leftmost bit of the operand field is used as a sign bit</a:t>
            </a:r>
          </a:p>
          <a:p>
            <a:r>
              <a:rPr lang="en-US" dirty="0" smtClean="0"/>
              <a:t>Advantage:</a:t>
            </a:r>
          </a:p>
          <a:p>
            <a:pPr lvl="1"/>
            <a:r>
              <a:rPr lang="en-US" dirty="0" smtClean="0"/>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smtClean="0"/>
              <a:t>Disadvantage:</a:t>
            </a:r>
          </a:p>
          <a:p>
            <a:pPr lvl="1"/>
            <a:r>
              <a:rPr lang="en-US" sz="1765" dirty="0" smtClean="0"/>
              <a:t>The size of the number is restricted to the size of the address field, which, in most instruction sets, is small compared with the word length</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graphicFrame>
        <p:nvGraphicFramePr>
          <p:cNvPr id="7" name="Content Placeholder 6"/>
          <p:cNvGraphicFramePr>
            <a:graphicFrameLocks noGrp="1"/>
          </p:cNvGraphicFramePr>
          <p:nvPr>
            <p:ph idx="4294967295"/>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t>
            </a:r>
            <a:r>
              <a:rPr lang="en-US" dirty="0" smtClean="0">
                <a:effectLst>
                  <a:outerShdw blurRad="38100" dist="38100" dir="2700000" algn="tl">
                    <a:srgbClr val="000000">
                      <a:alpha val="43137"/>
                    </a:srgbClr>
                  </a:outerShdw>
                </a:effectLst>
              </a:rPr>
              <a:t>Addressing</a:t>
            </a:r>
            <a:endParaRPr lang="en-US" dirty="0">
              <a:effectLst>
                <a:outerShdw blurRad="38100" dist="38100" dir="2700000" algn="tl">
                  <a:srgbClr val="000000">
                    <a:alpha val="43137"/>
                  </a:srgbClr>
                </a:outerShdw>
              </a:effectLst>
            </a:endParaRPr>
          </a:p>
        </p:txBody>
      </p:sp>
      <p:sp>
        <p:nvSpPr>
          <p:cNvPr id="16389" name="Rectangle 5"/>
          <p:cNvSpPr>
            <a:spLocks noGrp="1" noChangeArrowheads="1"/>
          </p:cNvSpPr>
          <p:nvPr>
            <p:ph idx="1"/>
          </p:nvPr>
        </p:nvSpPr>
        <p:spPr>
          <a:xfrm>
            <a:off x="498474" y="1981200"/>
            <a:ext cx="7556313" cy="4648200"/>
          </a:xfrm>
          <a:noFill/>
          <a:ln/>
        </p:spPr>
        <p:txBody>
          <a:bodyPr lIns="90488" tIns="44450" rIns="90488" bIns="44450">
            <a:normAutofit fontScale="85000" lnSpcReduction="20000"/>
          </a:bodyPr>
          <a:lstStyle/>
          <a:p>
            <a:r>
              <a:rPr lang="en-US" dirty="0" smtClean="0"/>
              <a:t>Reference to the address of a word in memory which contains a full-length address of the operand</a:t>
            </a:r>
          </a:p>
          <a:p>
            <a:r>
              <a:rPr lang="en-US" dirty="0" smtClean="0"/>
              <a:t>EA = (A)</a:t>
            </a:r>
          </a:p>
          <a:p>
            <a:pPr lvl="1"/>
            <a:r>
              <a:rPr lang="en-US" dirty="0" smtClean="0"/>
              <a:t>Parentheses are to be interpreted as meaning </a:t>
            </a:r>
            <a:r>
              <a:rPr lang="en-US" i="1" dirty="0" smtClean="0"/>
              <a:t>contents of</a:t>
            </a:r>
          </a:p>
          <a:p>
            <a:r>
              <a:rPr lang="en-US" dirty="0" smtClean="0"/>
              <a:t>Advantage:</a:t>
            </a:r>
          </a:p>
          <a:p>
            <a:pPr lvl="1"/>
            <a:r>
              <a:rPr lang="en-US" dirty="0" smtClean="0"/>
              <a:t>For a word length of </a:t>
            </a:r>
            <a:r>
              <a:rPr lang="en-US" i="1" dirty="0" smtClean="0"/>
              <a:t>N</a:t>
            </a:r>
            <a:r>
              <a:rPr lang="en-US" dirty="0" smtClean="0"/>
              <a:t> an address space of 2</a:t>
            </a:r>
            <a:r>
              <a:rPr lang="en-US" baseline="30000" dirty="0" smtClean="0"/>
              <a:t>N </a:t>
            </a:r>
            <a:r>
              <a:rPr lang="en-US" dirty="0" smtClean="0"/>
              <a:t>is now available</a:t>
            </a:r>
          </a:p>
          <a:p>
            <a:r>
              <a:rPr lang="en-US" dirty="0" smtClean="0"/>
              <a:t>Disadvantage:</a:t>
            </a:r>
          </a:p>
          <a:p>
            <a:pPr lvl="1"/>
            <a:r>
              <a:rPr lang="en-US" dirty="0" smtClean="0"/>
              <a:t>Instruction execution requires two memory references to fetch the operand</a:t>
            </a:r>
          </a:p>
          <a:p>
            <a:pPr lvl="2"/>
            <a:r>
              <a:rPr lang="en-US" dirty="0" smtClean="0"/>
              <a:t>One to get its address and a second to get its value</a:t>
            </a:r>
          </a:p>
          <a:p>
            <a:pPr marL="228600" lvl="2">
              <a:spcBef>
                <a:spcPts val="2000"/>
              </a:spcBef>
            </a:pPr>
            <a:r>
              <a:rPr lang="en-US" sz="2054" dirty="0" smtClean="0"/>
              <a:t>A rarely used variant of indirect addressing is multilevel or cascaded indirect addressing</a:t>
            </a:r>
          </a:p>
          <a:p>
            <a:pPr lvl="1"/>
            <a:r>
              <a:rPr lang="en-US" sz="1838" dirty="0" smtClean="0"/>
              <a:t>EA = ( . . . (A) . . . )</a:t>
            </a:r>
          </a:p>
          <a:p>
            <a:pPr lvl="1"/>
            <a:r>
              <a:rPr lang="en-US" sz="1838" dirty="0" smtClean="0"/>
              <a:t>Disadvantage is that three or more memory references could be required to fetch an operand</a:t>
            </a:r>
          </a:p>
          <a:p>
            <a:endParaRPr 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Addressing</a:t>
            </a:r>
            <a:endParaRPr lang="en-US" dirty="0"/>
          </a:p>
        </p:txBody>
      </p:sp>
      <p:sp>
        <p:nvSpPr>
          <p:cNvPr id="22533" name="Rectangle 5"/>
          <p:cNvSpPr>
            <a:spLocks noGrp="1" noChangeArrowheads="1"/>
          </p:cNvSpPr>
          <p:nvPr>
            <p:ph idx="1"/>
          </p:nvPr>
        </p:nvSpPr>
        <p:spPr>
          <a:xfrm>
            <a:off x="498474" y="1981200"/>
            <a:ext cx="7556313" cy="4343400"/>
          </a:xfrm>
          <a:noFill/>
          <a:ln/>
        </p:spPr>
        <p:txBody>
          <a:bodyPr lIns="90488" tIns="44450" rIns="90488" bIns="44450"/>
          <a:lstStyle/>
          <a:p>
            <a:r>
              <a:rPr lang="en-US" dirty="0" smtClean="0"/>
              <a:t>Address field refers to a register rather than a main memory address</a:t>
            </a:r>
          </a:p>
          <a:p>
            <a:r>
              <a:rPr lang="en-US" dirty="0" smtClean="0"/>
              <a:t>EA = R</a:t>
            </a:r>
          </a:p>
          <a:p>
            <a:r>
              <a:rPr lang="en-US" dirty="0" smtClean="0"/>
              <a:t>Advantages:</a:t>
            </a:r>
          </a:p>
          <a:p>
            <a:pPr lvl="1"/>
            <a:r>
              <a:rPr lang="en-US" dirty="0" smtClean="0"/>
              <a:t>Only a small address field is needed in the instruction</a:t>
            </a:r>
          </a:p>
          <a:p>
            <a:pPr lvl="1"/>
            <a:r>
              <a:rPr lang="en-US" dirty="0" smtClean="0"/>
              <a:t>No time-consuming memory references are required</a:t>
            </a:r>
          </a:p>
          <a:p>
            <a:r>
              <a:rPr lang="en-US" dirty="0" smtClean="0"/>
              <a:t>Disadvantage:</a:t>
            </a:r>
          </a:p>
          <a:p>
            <a:pPr lvl="1"/>
            <a:r>
              <a:rPr lang="en-US" dirty="0" smtClean="0"/>
              <a:t>The address space is very limited</a:t>
            </a:r>
          </a:p>
          <a:p>
            <a:endParaRPr lang="en-US"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5190</TotalTime>
  <Words>6790</Words>
  <Application>Microsoft Office PowerPoint</Application>
  <PresentationFormat>On-screen Show (4:3)</PresentationFormat>
  <Paragraphs>394</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Rockwell</vt:lpstr>
      <vt:lpstr>Times New Roman</vt:lpstr>
      <vt:lpstr>Wingdings</vt:lpstr>
      <vt:lpstr>Advantage</vt:lpstr>
      <vt:lpstr>William Stallings  Computer Organization  and Architecture 9th Edition</vt:lpstr>
      <vt:lpstr>Chapter 13</vt:lpstr>
      <vt:lpstr>13.1   Addressing Modes</vt:lpstr>
      <vt:lpstr>Addressing  Modes</vt:lpstr>
      <vt:lpstr>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Indexed Addressing</vt:lpstr>
      <vt:lpstr>Stack Addressing</vt:lpstr>
      <vt:lpstr>13.3   Instruction Formats</vt:lpstr>
      <vt:lpstr>Instruction Length</vt:lpstr>
      <vt:lpstr>Allocation of Bits</vt:lpstr>
      <vt:lpstr>PDP-8 Instruction Format</vt:lpstr>
      <vt:lpstr>PDP-10 Instruction Format</vt:lpstr>
      <vt:lpstr>Variable-Length Instructions</vt:lpstr>
      <vt:lpstr>PDP-11 Instruction Format</vt:lpstr>
      <vt:lpstr>13.5  Assembly Language</vt:lpstr>
      <vt:lpstr>Summary</vt:lpstr>
      <vt:lpstr>Key terms</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Son Hoang Xuan</cp:lastModifiedBy>
  <cp:revision>67</cp:revision>
  <dcterms:created xsi:type="dcterms:W3CDTF">2012-07-21T04:30:17Z</dcterms:created>
  <dcterms:modified xsi:type="dcterms:W3CDTF">2017-05-07T03:49:43Z</dcterms:modified>
</cp:coreProperties>
</file>