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7"/>
  </p:notesMasterIdLst>
  <p:handoutMasterIdLst>
    <p:handoutMasterId r:id="rId28"/>
  </p:handoutMasterIdLst>
  <p:sldIdLst>
    <p:sldId id="298" r:id="rId2"/>
    <p:sldId id="299" r:id="rId3"/>
    <p:sldId id="258" r:id="rId4"/>
    <p:sldId id="301" r:id="rId5"/>
    <p:sldId id="296" r:id="rId6"/>
    <p:sldId id="265" r:id="rId7"/>
    <p:sldId id="267" r:id="rId8"/>
    <p:sldId id="268" r:id="rId9"/>
    <p:sldId id="271" r:id="rId10"/>
    <p:sldId id="274" r:id="rId11"/>
    <p:sldId id="276" r:id="rId12"/>
    <p:sldId id="277" r:id="rId13"/>
    <p:sldId id="280" r:id="rId14"/>
    <p:sldId id="281" r:id="rId15"/>
    <p:sldId id="285" r:id="rId16"/>
    <p:sldId id="278" r:id="rId17"/>
    <p:sldId id="287" r:id="rId18"/>
    <p:sldId id="288" r:id="rId19"/>
    <p:sldId id="290" r:id="rId20"/>
    <p:sldId id="302" r:id="rId21"/>
    <p:sldId id="303" r:id="rId22"/>
    <p:sldId id="297" r:id="rId23"/>
    <p:sldId id="294" r:id="rId24"/>
    <p:sldId id="300" r:id="rId25"/>
    <p:sldId id="317"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3385" autoAdjust="0"/>
  </p:normalViewPr>
  <p:slideViewPr>
    <p:cSldViewPr>
      <p:cViewPr varScale="1">
        <p:scale>
          <a:sx n="66" d="100"/>
          <a:sy n="66" d="100"/>
        </p:scale>
        <p:origin x="110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3" Type="http://schemas.openxmlformats.org/officeDocument/2006/relationships/slide" Target="slides/slide6.xml"/><Relationship Id="rId7" Type="http://schemas.openxmlformats.org/officeDocument/2006/relationships/slide" Target="slides/slide11.xml"/><Relationship Id="rId12" Type="http://schemas.openxmlformats.org/officeDocument/2006/relationships/slide" Target="slides/slide19.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8.xml"/><Relationship Id="rId5" Type="http://schemas.openxmlformats.org/officeDocument/2006/relationships/slide" Target="slides/slide8.xml"/><Relationship Id="rId15" Type="http://schemas.openxmlformats.org/officeDocument/2006/relationships/slide" Target="slides/slide25.xml"/><Relationship Id="rId10" Type="http://schemas.openxmlformats.org/officeDocument/2006/relationships/slide" Target="slides/slide17.xml"/><Relationship Id="rId4" Type="http://schemas.openxmlformats.org/officeDocument/2006/relationships/slide" Target="slides/slide7.xml"/><Relationship Id="rId9" Type="http://schemas.openxmlformats.org/officeDocument/2006/relationships/slide" Target="slides/slide16.xml"/><Relationship Id="rId1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dgm:spPr/>
      <dgm:t>
        <a:bodyPr/>
        <a:lstStyle/>
        <a:p>
          <a:pPr rtl="0"/>
          <a:r>
            <a:rPr lang="en-US" b="1" dirty="0" smtClean="0"/>
            <a:t>High-level languages (</a:t>
          </a:r>
          <a:r>
            <a:rPr lang="en-US" b="1" dirty="0" err="1" smtClean="0"/>
            <a:t>HLLs</a:t>
          </a:r>
          <a:r>
            <a:rPr lang="en-US" b="1" dirty="0" smtClean="0"/>
            <a:t>)</a:t>
          </a:r>
          <a:endParaRPr lang="en-US" b="1" dirty="0"/>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dgm:spPr/>
      <dgm:t>
        <a:bodyPr/>
        <a:lstStyle/>
        <a:p>
          <a:pPr rtl="0"/>
          <a:r>
            <a:rPr lang="en-US" dirty="0" smtClean="0"/>
            <a:t>Allow the programmer to express algorithms more concisely</a:t>
          </a:r>
          <a:endParaRPr lang="en-US" dirty="0"/>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dgm:spPr/>
      <dgm:t>
        <a:bodyPr/>
        <a:lstStyle/>
        <a:p>
          <a:pPr rtl="0"/>
          <a:r>
            <a:rPr lang="en-US" dirty="0" smtClean="0"/>
            <a:t>Allow the compiler to take care of details that are not important in the programmer’s expression of algorithms</a:t>
          </a:r>
          <a:endParaRPr lang="en-US" dirty="0"/>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dgm:spPr/>
      <dgm:t>
        <a:bodyPr/>
        <a:lstStyle/>
        <a:p>
          <a:pPr rtl="0"/>
          <a:r>
            <a:rPr lang="en-US" dirty="0" smtClean="0"/>
            <a:t>Often support naturally the use of structured programming and/or object-oriented design</a:t>
          </a:r>
          <a:endParaRPr lang="en-US" dirty="0"/>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dgm:spPr/>
      <dgm:t>
        <a:bodyPr/>
        <a:lstStyle/>
        <a:p>
          <a:pPr rtl="0"/>
          <a:r>
            <a:rPr lang="en-US" b="1" dirty="0" smtClean="0"/>
            <a:t>Semantic gap</a:t>
          </a:r>
          <a:endParaRPr lang="en-US" b="1" dirty="0"/>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dgm:spPr/>
      <dgm:t>
        <a:bodyPr/>
        <a:lstStyle/>
        <a:p>
          <a:pPr rtl="0"/>
          <a:r>
            <a:rPr lang="en-US" dirty="0" smtClean="0"/>
            <a:t>The difference between the operations provided in </a:t>
          </a:r>
          <a:r>
            <a:rPr lang="en-US" dirty="0" err="1" smtClean="0"/>
            <a:t>HLLs</a:t>
          </a:r>
          <a:r>
            <a:rPr lang="en-US" dirty="0" smtClean="0"/>
            <a:t>     and those provided in computer architecture</a:t>
          </a:r>
          <a:endParaRPr lang="en-US" dirty="0"/>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dgm:spPr/>
      <dgm:t>
        <a:bodyPr/>
        <a:lstStyle/>
        <a:p>
          <a:pPr rtl="0"/>
          <a:r>
            <a:rPr lang="en-US" b="1" dirty="0" smtClean="0"/>
            <a:t>Operations performed</a:t>
          </a:r>
          <a:endParaRPr lang="en-US" b="1" dirty="0"/>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dgm:spPr/>
      <dgm:t>
        <a:bodyPr/>
        <a:lstStyle/>
        <a:p>
          <a:pPr rtl="0"/>
          <a:r>
            <a:rPr lang="en-US" dirty="0" smtClean="0"/>
            <a:t>Determine the functions to be performed by the processor and its interaction with memory</a:t>
          </a:r>
          <a:endParaRPr lang="en-US" dirty="0"/>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dgm:spPr/>
      <dgm:t>
        <a:bodyPr/>
        <a:lstStyle/>
        <a:p>
          <a:pPr rtl="0"/>
          <a:r>
            <a:rPr lang="en-US" b="1" dirty="0" smtClean="0"/>
            <a:t>Operands used</a:t>
          </a:r>
          <a:endParaRPr lang="en-US" b="1" dirty="0"/>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dgm:spPr/>
      <dgm:t>
        <a:bodyPr/>
        <a:lstStyle/>
        <a:p>
          <a:pPr rtl="0"/>
          <a:r>
            <a:rPr lang="en-US" dirty="0" smtClean="0"/>
            <a:t>The types of operands and the frequency of their use determine the memory organization for storing them and the addressing modes for accessing them</a:t>
          </a:r>
          <a:endParaRPr lang="en-US" dirty="0"/>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dgm:spPr/>
      <dgm:t>
        <a:bodyPr/>
        <a:lstStyle/>
        <a:p>
          <a:pPr rtl="0"/>
          <a:r>
            <a:rPr lang="en-US" b="1" dirty="0" smtClean="0"/>
            <a:t>Execution sequencing</a:t>
          </a:r>
          <a:endParaRPr lang="en-US" b="1" dirty="0"/>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dgm:spPr/>
      <dgm:t>
        <a:bodyPr/>
        <a:lstStyle/>
        <a:p>
          <a:pPr rtl="0"/>
          <a:r>
            <a:rPr lang="en-US" dirty="0" smtClean="0"/>
            <a:t>Determines the control and pipeline organization</a:t>
          </a:r>
          <a:endParaRPr lang="en-US" dirty="0"/>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t>
        <a:bodyPr/>
        <a:lstStyle/>
        <a:p>
          <a:endParaRPr lang="en-US"/>
        </a:p>
      </dgm:t>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t>
        <a:bodyPr/>
        <a:lstStyle/>
        <a:p>
          <a:endParaRPr lang="en-US"/>
        </a:p>
      </dgm:t>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t>
        <a:bodyPr/>
        <a:lstStyle/>
        <a:p>
          <a:endParaRPr lang="en-US"/>
        </a:p>
      </dgm:t>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t>
        <a:bodyPr/>
        <a:lstStyle/>
        <a:p>
          <a:endParaRPr lang="en-US"/>
        </a:p>
      </dgm:t>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t>
        <a:bodyPr/>
        <a:lstStyle/>
        <a:p>
          <a:endParaRPr lang="en-US"/>
        </a:p>
      </dgm:t>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t>
        <a:bodyPr/>
        <a:lstStyle/>
        <a:p>
          <a:endParaRPr lang="en-US"/>
        </a:p>
      </dgm:t>
    </dgm:pt>
  </dgm:ptLst>
  <dgm:cxnLst>
    <dgm:cxn modelId="{30E8D766-6B52-3B4C-93A8-7DBA2B49DDCF}" type="presOf" srcId="{DB57A243-0F22-FB46-A11E-E5DC4F71289E}" destId="{0A426012-B87A-EE46-A39B-A0BE9E3ACB09}" srcOrd="0" destOrd="1" presId="urn:microsoft.com/office/officeart/2005/8/layout/venn1"/>
    <dgm:cxn modelId="{8380EC6B-3D9B-4841-A26C-E6AD389B3658}" type="presOf" srcId="{B83B7B7C-5AF8-D143-B6EA-CA7E7F43549F}" destId="{4DE40C66-C83B-7840-B18A-0B81C98CC140}" srcOrd="0" destOrd="1" presId="urn:microsoft.com/office/officeart/2005/8/layout/venn1"/>
    <dgm:cxn modelId="{97D5CEFF-740F-FF44-8266-7B1077418C9E}" type="presOf" srcId="{261D59D9-73E4-6F4F-A6B5-7C2CB54E7B34}" destId="{359ABF93-55A7-144A-904E-1B5749C88B1A}" srcOrd="0" destOrd="1" presId="urn:microsoft.com/office/officeart/2005/8/layout/venn1"/>
    <dgm:cxn modelId="{C16E71AF-D0B7-E34E-806B-3941B59E54A2}" srcId="{51527142-FC2E-9444-8639-C878AE52A9AB}" destId="{B83B7B7C-5AF8-D143-B6EA-CA7E7F43549F}" srcOrd="0" destOrd="0" parTransId="{1207F9CD-9D3E-754E-928E-0FA959E41FD3}" sibTransId="{B0E5244A-D83C-DD48-AD86-47F2F49B3E18}"/>
    <dgm:cxn modelId="{DA8EEF47-6FD5-604D-A082-EA8FDDE9F2EA}" srcId="{A17646FD-BCE0-8542-9814-B243963DED07}" destId="{55C070F2-D4B9-F544-8C26-DE1BAC1283E3}" srcOrd="1" destOrd="0" parTransId="{2F47751B-F130-EE46-8BCF-F7A1EF428959}" sibTransId="{830EF5B3-F76E-3848-84F7-ABCBC3192DFE}"/>
    <dgm:cxn modelId="{50304172-1E11-0747-9083-DCF61D6B60F0}" srcId="{55C070F2-D4B9-F544-8C26-DE1BAC1283E3}" destId="{EF011CB1-1B41-044E-AD01-77B2F4C6860A}" srcOrd="0" destOrd="0" parTransId="{6A3023F9-5A42-1C4C-B049-138E203CE560}" sibTransId="{294EE0E0-A5F6-7647-ABB1-EE700D7F6176}"/>
    <dgm:cxn modelId="{2298494D-80B8-104E-AF35-4E04C2B90331}" srcId="{1C306A93-11C9-B041-AA71-29C2542915B0}" destId="{57F262E6-20EE-E544-8A86-C19696EAD634}" srcOrd="2" destOrd="0" parTransId="{A5BD7042-0B6B-474A-99CD-1BB0242DFC79}" sibTransId="{17792524-3AC7-F747-84C4-CADBA3B76277}"/>
    <dgm:cxn modelId="{55F524A9-30C4-0A40-9AE0-DB75E998AB4F}" srcId="{A17646FD-BCE0-8542-9814-B243963DED07}" destId="{6D1BB519-C90D-0246-8696-70E0DC54B562}" srcOrd="4" destOrd="0" parTransId="{605A90C6-68E2-724C-B994-DB0F8EE3089C}" sibTransId="{57404B05-46AE-EE4F-9A8E-DCB737A4E8B3}"/>
    <dgm:cxn modelId="{777F0C13-4B0B-C140-B3E6-9FDA5A50F8A3}" type="presOf" srcId="{A17646FD-BCE0-8542-9814-B243963DED07}" destId="{38D3AC4E-6E4B-0E40-BE77-112CFE60DC55}" srcOrd="0" destOrd="0" presId="urn:microsoft.com/office/officeart/2005/8/layout/venn1"/>
    <dgm:cxn modelId="{CF83684D-8643-3C4A-9DF9-FA3F3E632C5D}" type="presOf" srcId="{4C35E983-3A9C-8F45-B20B-4ABA71D304A7}" destId="{EDAD9BF1-7143-1748-BC9E-1F5B136E6FDF}" srcOrd="0" destOrd="1"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BC4652A9-1A26-FD48-965C-592F1998633A}" srcId="{A17646FD-BCE0-8542-9814-B243963DED07}" destId="{1C306A93-11C9-B041-AA71-29C2542915B0}" srcOrd="0" destOrd="0" parTransId="{C625C32F-CC1F-FA4D-9D3B-B79C573CF7F7}" sibTransId="{CA8E21F4-7F48-B84E-95B8-A0BA459AA8A0}"/>
    <dgm:cxn modelId="{04C58BC6-F53E-194A-8D3B-57A18422034D}" type="presOf" srcId="{D3D35D0E-8B44-1C44-8A6F-83502F88CFF6}" destId="{0A426012-B87A-EE46-A39B-A0BE9E3ACB09}" srcOrd="0" destOrd="2" presId="urn:microsoft.com/office/officeart/2005/8/layout/venn1"/>
    <dgm:cxn modelId="{AC2C923E-6511-E848-A759-572E8989A868}" srcId="{1C306A93-11C9-B041-AA71-29C2542915B0}" destId="{D3D35D0E-8B44-1C44-8A6F-83502F88CFF6}" srcOrd="1" destOrd="0" parTransId="{7CD11CFC-3FCE-7D45-BAE5-A005C23D5B6E}" sibTransId="{DE5A41A5-F688-9649-9505-6F10236B3EA8}"/>
    <dgm:cxn modelId="{32763038-F11A-F142-9371-62C18001E903}" srcId="{A17646FD-BCE0-8542-9814-B243963DED07}" destId="{51527142-FC2E-9444-8639-C878AE52A9AB}" srcOrd="2" destOrd="0" parTransId="{726EEA93-1DE1-8049-92D5-54BB45481F6F}" sibTransId="{708ECFFE-332D-4141-B657-D4FDD70DC52A}"/>
    <dgm:cxn modelId="{2544E3A7-6EF8-3B4B-B712-2B64D67222E6}" srcId="{1C306A93-11C9-B041-AA71-29C2542915B0}" destId="{DB57A243-0F22-FB46-A11E-E5DC4F71289E}" srcOrd="0" destOrd="0" parTransId="{6F5081DD-40D9-1448-ADEC-2901A911F4C9}" sibTransId="{64A61296-03EF-D247-85FA-865055BE755D}"/>
    <dgm:cxn modelId="{D08E344B-C675-8F48-84EC-A140BD67FB49}" type="presOf" srcId="{EF011CB1-1B41-044E-AD01-77B2F4C6860A}" destId="{EEBD2FB1-A570-0148-86FF-F07E227B0A4D}" srcOrd="0" destOrd="1" presId="urn:microsoft.com/office/officeart/2005/8/layout/venn1"/>
    <dgm:cxn modelId="{14E72AD9-2EC9-014E-B79F-E4789028077A}" type="presOf" srcId="{1C306A93-11C9-B041-AA71-29C2542915B0}" destId="{0A426012-B87A-EE46-A39B-A0BE9E3ACB09}" srcOrd="0" destOrd="0" presId="urn:microsoft.com/office/officeart/2005/8/layout/venn1"/>
    <dgm:cxn modelId="{1120EA53-02E9-894F-B27C-D3CCE77A33F8}" type="presOf" srcId="{51527142-FC2E-9444-8639-C878AE52A9AB}" destId="{4DE40C66-C83B-7840-B18A-0B81C98CC140}" srcOrd="0" destOrd="0" presId="urn:microsoft.com/office/officeart/2005/8/layout/venn1"/>
    <dgm:cxn modelId="{C3DCEC48-E86B-A14E-A999-183C17FA588C}" srcId="{6D1BB519-C90D-0246-8696-70E0DC54B562}" destId="{4C35E983-3A9C-8F45-B20B-4ABA71D304A7}" srcOrd="0" destOrd="0" parTransId="{4D6F9C6D-B018-7F47-8363-6CFD14A6D521}" sibTransId="{6333021F-AE66-7C47-ACD1-8E5CBDE5F308}"/>
    <dgm:cxn modelId="{6FCF820F-2F57-424A-BAC4-1A41B3502F5D}" type="presOf" srcId="{9F3B3F56-958F-0442-90F3-87FCF3AA6678}" destId="{359ABF93-55A7-144A-904E-1B5749C88B1A}" srcOrd="0" destOrd="0" presId="urn:microsoft.com/office/officeart/2005/8/layout/venn1"/>
    <dgm:cxn modelId="{3523FCB7-0A00-AE48-BF94-12C8BAF5350D}" srcId="{A17646FD-BCE0-8542-9814-B243963DED07}" destId="{9F3B3F56-958F-0442-90F3-87FCF3AA6678}" srcOrd="3" destOrd="0" parTransId="{F117939D-1086-2F49-9091-FBA8D5AEE25F}" sibTransId="{07B3EB2D-E735-A349-BBAA-BCF2CCA3C15C}"/>
    <dgm:cxn modelId="{C8A5FA68-1543-D548-9DD7-F4D530EF00BA}" type="presOf" srcId="{6D1BB519-C90D-0246-8696-70E0DC54B562}" destId="{EDAD9BF1-7143-1748-BC9E-1F5B136E6FDF}" srcOrd="0" destOrd="0" presId="urn:microsoft.com/office/officeart/2005/8/layout/venn1"/>
    <dgm:cxn modelId="{0A2A3510-BF89-B649-B800-4FFFE56FB639}" type="presOf" srcId="{57F262E6-20EE-E544-8A86-C19696EAD634}" destId="{0A426012-B87A-EE46-A39B-A0BE9E3ACB09}" srcOrd="0" destOrd="3" presId="urn:microsoft.com/office/officeart/2005/8/layout/venn1"/>
    <dgm:cxn modelId="{8F931E8D-62F9-9048-BC0F-59907ED0E787}" type="presOf" srcId="{55C070F2-D4B9-F544-8C26-DE1BAC1283E3}" destId="{EEBD2FB1-A570-0148-86FF-F07E227B0A4D}" srcOrd="0" destOrd="0" presId="urn:microsoft.com/office/officeart/2005/8/layout/venn1"/>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58A60D-FE78-0F40-BCD3-E8EAB604BC4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69C4F0F-B3D5-5443-8C30-94DC07DAD9C7}">
      <dgm:prSet/>
      <dgm:spPr/>
      <dgm:t>
        <a:bodyPr/>
        <a:lstStyle/>
        <a:p>
          <a:pPr rtl="0"/>
          <a:r>
            <a:rPr lang="en-US" dirty="0" smtClean="0"/>
            <a:t>One machine instruction per machine cycle</a:t>
          </a:r>
          <a:endParaRPr lang="en-US" dirty="0"/>
        </a:p>
      </dgm:t>
    </dgm:pt>
    <dgm:pt modelId="{DDA9615D-95D6-404F-87E6-C35F182BCE49}" type="parTrans" cxnId="{28E11289-8B94-8B40-B967-84612DB9A6C8}">
      <dgm:prSet/>
      <dgm:spPr/>
      <dgm:t>
        <a:bodyPr/>
        <a:lstStyle/>
        <a:p>
          <a:endParaRPr lang="en-US"/>
        </a:p>
      </dgm:t>
    </dgm:pt>
    <dgm:pt modelId="{4D73B6E0-561C-8C4B-B5C7-3DDEE33AA52B}" type="sibTrans" cxnId="{28E11289-8B94-8B40-B967-84612DB9A6C8}">
      <dgm:prSet/>
      <dgm:spPr/>
      <dgm:t>
        <a:bodyPr/>
        <a:lstStyle/>
        <a:p>
          <a:endParaRPr lang="en-US"/>
        </a:p>
      </dgm:t>
    </dgm:pt>
    <dgm:pt modelId="{1B1A0421-080C-344A-A3E1-BB1FCF757927}">
      <dgm:prSet/>
      <dgm:spPr>
        <a:ln>
          <a:solidFill>
            <a:schemeClr val="accent1"/>
          </a:solidFill>
        </a:ln>
      </dgm:spPr>
      <dgm:t>
        <a:bodyPr/>
        <a:lstStyle/>
        <a:p>
          <a:pPr rtl="0"/>
          <a:r>
            <a:rPr lang="en-US" i="1" dirty="0" smtClean="0"/>
            <a:t>Machine cycle --- </a:t>
          </a:r>
          <a:r>
            <a:rPr lang="en-US" dirty="0" smtClean="0"/>
            <a:t>the time it takes to fetch two operands from registers, perform an ALU operation, and store the result in a register</a:t>
          </a:r>
          <a:endParaRPr lang="en-US" dirty="0"/>
        </a:p>
      </dgm:t>
    </dgm:pt>
    <dgm:pt modelId="{08E5C0DB-C6B2-B64B-9F42-97ED2381A45B}" type="parTrans" cxnId="{3F5A3832-B78A-6047-B376-C05E6E67C818}">
      <dgm:prSet/>
      <dgm:spPr/>
      <dgm:t>
        <a:bodyPr/>
        <a:lstStyle/>
        <a:p>
          <a:endParaRPr lang="en-US"/>
        </a:p>
      </dgm:t>
    </dgm:pt>
    <dgm:pt modelId="{B9552DE0-6A1C-1344-BBF4-33EE31EB054E}" type="sibTrans" cxnId="{3F5A3832-B78A-6047-B376-C05E6E67C818}">
      <dgm:prSet/>
      <dgm:spPr/>
      <dgm:t>
        <a:bodyPr/>
        <a:lstStyle/>
        <a:p>
          <a:endParaRPr lang="en-US"/>
        </a:p>
      </dgm:t>
    </dgm:pt>
    <dgm:pt modelId="{60120AB5-B5D7-4244-A4C4-93F546098E67}">
      <dgm:prSet/>
      <dgm:spPr/>
      <dgm:t>
        <a:bodyPr/>
        <a:lstStyle/>
        <a:p>
          <a:pPr rtl="0"/>
          <a:r>
            <a:rPr lang="en-GB" dirty="0" smtClean="0"/>
            <a:t>Register-to-register operations</a:t>
          </a:r>
          <a:endParaRPr lang="en-GB" dirty="0"/>
        </a:p>
      </dgm:t>
    </dgm:pt>
    <dgm:pt modelId="{538980F7-7F93-C34C-8D35-2D41B4E79A6A}" type="parTrans" cxnId="{0A54D7E8-7B20-584C-870B-3F00F434DE7E}">
      <dgm:prSet/>
      <dgm:spPr/>
      <dgm:t>
        <a:bodyPr/>
        <a:lstStyle/>
        <a:p>
          <a:endParaRPr lang="en-US"/>
        </a:p>
      </dgm:t>
    </dgm:pt>
    <dgm:pt modelId="{F940C37C-6E76-EB49-A3A1-0DC390E0CC70}" type="sibTrans" cxnId="{0A54D7E8-7B20-584C-870B-3F00F434DE7E}">
      <dgm:prSet/>
      <dgm:spPr/>
      <dgm:t>
        <a:bodyPr/>
        <a:lstStyle/>
        <a:p>
          <a:endParaRPr lang="en-US"/>
        </a:p>
      </dgm:t>
    </dgm:pt>
    <dgm:pt modelId="{35121F1A-C7A0-6848-870C-B28B2861A87E}">
      <dgm:prSet/>
      <dgm:spPr>
        <a:ln>
          <a:solidFill>
            <a:schemeClr val="accent1"/>
          </a:solidFill>
        </a:ln>
      </dgm:spPr>
      <dgm:t>
        <a:bodyPr/>
        <a:lstStyle/>
        <a:p>
          <a:pPr rtl="0"/>
          <a:r>
            <a:rPr lang="en-US" dirty="0" smtClean="0"/>
            <a:t>Only simple LOAD and STORE operations accessing memory</a:t>
          </a:r>
          <a:endParaRPr lang="en-US" dirty="0"/>
        </a:p>
      </dgm:t>
    </dgm:pt>
    <dgm:pt modelId="{86FE6B7B-B4E0-0C40-98F3-CBB697CC6A2A}" type="parTrans" cxnId="{45FAE5DE-E44A-EB40-BB1A-F57201DAA944}">
      <dgm:prSet/>
      <dgm:spPr/>
      <dgm:t>
        <a:bodyPr/>
        <a:lstStyle/>
        <a:p>
          <a:endParaRPr lang="en-US"/>
        </a:p>
      </dgm:t>
    </dgm:pt>
    <dgm:pt modelId="{7E3571F0-E73E-D448-B8D7-5D0D8B9EF23F}" type="sibTrans" cxnId="{45FAE5DE-E44A-EB40-BB1A-F57201DAA944}">
      <dgm:prSet/>
      <dgm:spPr/>
      <dgm:t>
        <a:bodyPr/>
        <a:lstStyle/>
        <a:p>
          <a:endParaRPr lang="en-US"/>
        </a:p>
      </dgm:t>
    </dgm:pt>
    <dgm:pt modelId="{B31EFF2C-952C-264C-AD27-94C0D94C474F}">
      <dgm:prSet/>
      <dgm:spPr>
        <a:ln>
          <a:solidFill>
            <a:schemeClr val="accent1"/>
          </a:solidFill>
        </a:ln>
      </dgm:spPr>
      <dgm:t>
        <a:bodyPr/>
        <a:lstStyle/>
        <a:p>
          <a:pPr rtl="0"/>
          <a:r>
            <a:rPr lang="en-US" dirty="0" smtClean="0"/>
            <a:t>This simplifies the instruction set and therefore the control unit</a:t>
          </a:r>
          <a:endParaRPr lang="en-US" dirty="0"/>
        </a:p>
      </dgm:t>
    </dgm:pt>
    <dgm:pt modelId="{4925417B-A127-3D4E-B428-A22026C2BD9C}" type="parTrans" cxnId="{5FA3113C-671C-9148-8F76-7F261B2CBC02}">
      <dgm:prSet/>
      <dgm:spPr/>
      <dgm:t>
        <a:bodyPr/>
        <a:lstStyle/>
        <a:p>
          <a:endParaRPr lang="en-US"/>
        </a:p>
      </dgm:t>
    </dgm:pt>
    <dgm:pt modelId="{BFC3BB77-34C4-A64E-9DD5-26AC6CCE7605}" type="sibTrans" cxnId="{5FA3113C-671C-9148-8F76-7F261B2CBC02}">
      <dgm:prSet/>
      <dgm:spPr/>
      <dgm:t>
        <a:bodyPr/>
        <a:lstStyle/>
        <a:p>
          <a:endParaRPr lang="en-US"/>
        </a:p>
      </dgm:t>
    </dgm:pt>
    <dgm:pt modelId="{8D51B169-5F12-984F-9E21-DFAFCB8C1762}">
      <dgm:prSet/>
      <dgm:spPr/>
      <dgm:t>
        <a:bodyPr/>
        <a:lstStyle/>
        <a:p>
          <a:pPr rtl="0"/>
          <a:r>
            <a:rPr lang="en-US" dirty="0" smtClean="0"/>
            <a:t>Simple addressing modes</a:t>
          </a:r>
          <a:endParaRPr lang="en-US" dirty="0"/>
        </a:p>
      </dgm:t>
    </dgm:pt>
    <dgm:pt modelId="{1F42CE0B-C0BA-B34F-A30E-611CB009B6E1}" type="parTrans" cxnId="{3131A3F9-C6D5-A84C-9F4E-B4AB434ADE2B}">
      <dgm:prSet/>
      <dgm:spPr/>
      <dgm:t>
        <a:bodyPr/>
        <a:lstStyle/>
        <a:p>
          <a:endParaRPr lang="en-US"/>
        </a:p>
      </dgm:t>
    </dgm:pt>
    <dgm:pt modelId="{67389ADB-46EA-A449-9E9C-1C0EDA8EFA37}" type="sibTrans" cxnId="{3131A3F9-C6D5-A84C-9F4E-B4AB434ADE2B}">
      <dgm:prSet/>
      <dgm:spPr/>
      <dgm:t>
        <a:bodyPr/>
        <a:lstStyle/>
        <a:p>
          <a:endParaRPr lang="en-US"/>
        </a:p>
      </dgm:t>
    </dgm:pt>
    <dgm:pt modelId="{279BE4F5-B5CF-7145-8AC4-291BEFBFA557}">
      <dgm:prSet/>
      <dgm:spPr>
        <a:ln>
          <a:solidFill>
            <a:schemeClr val="accent1"/>
          </a:solidFill>
        </a:ln>
      </dgm:spPr>
      <dgm:t>
        <a:bodyPr/>
        <a:lstStyle/>
        <a:p>
          <a:pPr rtl="0"/>
          <a:r>
            <a:rPr lang="en-US" dirty="0" smtClean="0"/>
            <a:t>Simplifies the instruction set and the control unit</a:t>
          </a:r>
          <a:endParaRPr lang="en-US" dirty="0"/>
        </a:p>
      </dgm:t>
    </dgm:pt>
    <dgm:pt modelId="{74CBD9CF-FFC0-214D-B309-F71C39672931}" type="parTrans" cxnId="{FAF26CEA-0E87-AB44-B57C-5F16BD222A5C}">
      <dgm:prSet/>
      <dgm:spPr/>
      <dgm:t>
        <a:bodyPr/>
        <a:lstStyle/>
        <a:p>
          <a:endParaRPr lang="en-US"/>
        </a:p>
      </dgm:t>
    </dgm:pt>
    <dgm:pt modelId="{BBE29709-E103-2348-90BE-C166CFB79720}" type="sibTrans" cxnId="{FAF26CEA-0E87-AB44-B57C-5F16BD222A5C}">
      <dgm:prSet/>
      <dgm:spPr/>
      <dgm:t>
        <a:bodyPr/>
        <a:lstStyle/>
        <a:p>
          <a:endParaRPr lang="en-US"/>
        </a:p>
      </dgm:t>
    </dgm:pt>
    <dgm:pt modelId="{F6870BE2-4932-1247-AB69-278F71D85997}">
      <dgm:prSet/>
      <dgm:spPr/>
      <dgm:t>
        <a:bodyPr/>
        <a:lstStyle/>
        <a:p>
          <a:pPr rtl="0"/>
          <a:r>
            <a:rPr lang="en-US" dirty="0" smtClean="0"/>
            <a:t>Simple instruction formats</a:t>
          </a:r>
          <a:endParaRPr lang="en-US" dirty="0"/>
        </a:p>
      </dgm:t>
    </dgm:pt>
    <dgm:pt modelId="{BA78A1DF-317D-DF47-B7AE-F1AEDDBB4F38}" type="parTrans" cxnId="{1307917C-899E-764B-A3D7-FFB6AF9DB95E}">
      <dgm:prSet/>
      <dgm:spPr/>
      <dgm:t>
        <a:bodyPr/>
        <a:lstStyle/>
        <a:p>
          <a:endParaRPr lang="en-US"/>
        </a:p>
      </dgm:t>
    </dgm:pt>
    <dgm:pt modelId="{953C6E7E-9EE0-8B4C-94C4-F62C6CC909C7}" type="sibTrans" cxnId="{1307917C-899E-764B-A3D7-FFB6AF9DB95E}">
      <dgm:prSet/>
      <dgm:spPr/>
      <dgm:t>
        <a:bodyPr/>
        <a:lstStyle/>
        <a:p>
          <a:endParaRPr lang="en-US"/>
        </a:p>
      </dgm:t>
    </dgm:pt>
    <dgm:pt modelId="{064F0035-76C0-2B4B-910F-114E64396006}">
      <dgm:prSet/>
      <dgm:spPr>
        <a:ln>
          <a:solidFill>
            <a:schemeClr val="accent1"/>
          </a:solidFill>
        </a:ln>
      </dgm:spPr>
      <dgm:t>
        <a:bodyPr/>
        <a:lstStyle/>
        <a:p>
          <a:pPr rtl="0"/>
          <a:r>
            <a:rPr lang="en-US" dirty="0" smtClean="0"/>
            <a:t>Generally only one or a few formats are used</a:t>
          </a:r>
          <a:endParaRPr lang="en-US" dirty="0"/>
        </a:p>
      </dgm:t>
    </dgm:pt>
    <dgm:pt modelId="{A663C3F2-A414-8743-A99B-913C0360F914}" type="parTrans" cxnId="{DEF1544C-3E7E-B54B-B008-E243A666DA4C}">
      <dgm:prSet/>
      <dgm:spPr/>
      <dgm:t>
        <a:bodyPr/>
        <a:lstStyle/>
        <a:p>
          <a:endParaRPr lang="en-US"/>
        </a:p>
      </dgm:t>
    </dgm:pt>
    <dgm:pt modelId="{059C506A-124F-1D49-99C9-FF5F1F56002C}" type="sibTrans" cxnId="{DEF1544C-3E7E-B54B-B008-E243A666DA4C}">
      <dgm:prSet/>
      <dgm:spPr/>
      <dgm:t>
        <a:bodyPr/>
        <a:lstStyle/>
        <a:p>
          <a:endParaRPr lang="en-US"/>
        </a:p>
      </dgm:t>
    </dgm:pt>
    <dgm:pt modelId="{322C46EA-8C4A-8C4F-998C-2DD967E5ABD6}">
      <dgm:prSet/>
      <dgm:spPr>
        <a:ln>
          <a:solidFill>
            <a:schemeClr val="accent1"/>
          </a:solidFill>
        </a:ln>
      </dgm:spPr>
      <dgm:t>
        <a:bodyPr/>
        <a:lstStyle/>
        <a:p>
          <a:pPr rtl="0"/>
          <a:r>
            <a:rPr lang="en-US" dirty="0" smtClean="0"/>
            <a:t>Instruction length is fixed and aligned on word boundaries</a:t>
          </a:r>
          <a:endParaRPr lang="en-US" dirty="0"/>
        </a:p>
      </dgm:t>
    </dgm:pt>
    <dgm:pt modelId="{0DD71FD1-FE00-124E-9822-A9812F3B042A}" type="parTrans" cxnId="{26A32A88-3D3C-F444-BB09-7914FC49435B}">
      <dgm:prSet/>
      <dgm:spPr/>
      <dgm:t>
        <a:bodyPr/>
        <a:lstStyle/>
        <a:p>
          <a:endParaRPr lang="en-US"/>
        </a:p>
      </dgm:t>
    </dgm:pt>
    <dgm:pt modelId="{E6BBB571-5AD1-3144-A96B-4ACFA53F749E}" type="sibTrans" cxnId="{26A32A88-3D3C-F444-BB09-7914FC49435B}">
      <dgm:prSet/>
      <dgm:spPr/>
      <dgm:t>
        <a:bodyPr/>
        <a:lstStyle/>
        <a:p>
          <a:endParaRPr lang="en-US"/>
        </a:p>
      </dgm:t>
    </dgm:pt>
    <dgm:pt modelId="{117B9951-5B27-BF40-AA27-B2975CDA20B7}">
      <dgm:prSet/>
      <dgm:spPr>
        <a:ln>
          <a:solidFill>
            <a:schemeClr val="accent1"/>
          </a:solidFill>
        </a:ln>
      </dgm:spPr>
      <dgm:t>
        <a:bodyPr/>
        <a:lstStyle/>
        <a:p>
          <a:pPr rtl="0"/>
          <a:r>
            <a:rPr lang="en-US" dirty="0" smtClean="0"/>
            <a:t>Opcode decoding and register operand accessing can occur simultaneously</a:t>
          </a:r>
          <a:endParaRPr lang="en-US" dirty="0"/>
        </a:p>
      </dgm:t>
    </dgm:pt>
    <dgm:pt modelId="{8B69F20F-A676-FF4B-A0CC-582F81BACDF0}" type="parTrans" cxnId="{AE0B61C3-D738-0E40-A82D-7D09301D1E40}">
      <dgm:prSet/>
      <dgm:spPr/>
      <dgm:t>
        <a:bodyPr/>
        <a:lstStyle/>
        <a:p>
          <a:endParaRPr lang="en-US"/>
        </a:p>
      </dgm:t>
    </dgm:pt>
    <dgm:pt modelId="{1CEAB8C4-7ECD-B344-BE95-4264D4DE7504}" type="sibTrans" cxnId="{AE0B61C3-D738-0E40-A82D-7D09301D1E40}">
      <dgm:prSet/>
      <dgm:spPr/>
      <dgm:t>
        <a:bodyPr/>
        <a:lstStyle/>
        <a:p>
          <a:endParaRPr lang="en-US"/>
        </a:p>
      </dgm:t>
    </dgm:pt>
    <dgm:pt modelId="{C0B5BDF5-E4FE-7D4C-8430-4767A2A2E9F6}" type="pres">
      <dgm:prSet presAssocID="{FC58A60D-FE78-0F40-BCD3-E8EAB604BC40}" presName="Name0" presStyleCnt="0">
        <dgm:presLayoutVars>
          <dgm:dir/>
          <dgm:animLvl val="lvl"/>
          <dgm:resizeHandles val="exact"/>
        </dgm:presLayoutVars>
      </dgm:prSet>
      <dgm:spPr/>
      <dgm:t>
        <a:bodyPr/>
        <a:lstStyle/>
        <a:p>
          <a:endParaRPr lang="en-US"/>
        </a:p>
      </dgm:t>
    </dgm:pt>
    <dgm:pt modelId="{D051A1E3-898D-9B4D-B246-3F9E3B977966}" type="pres">
      <dgm:prSet presAssocID="{369C4F0F-B3D5-5443-8C30-94DC07DAD9C7}" presName="linNode" presStyleCnt="0"/>
      <dgm:spPr/>
    </dgm:pt>
    <dgm:pt modelId="{AED22860-8EC3-0C44-B182-3D54D1B6BC53}" type="pres">
      <dgm:prSet presAssocID="{369C4F0F-B3D5-5443-8C30-94DC07DAD9C7}" presName="parentText" presStyleLbl="node1" presStyleIdx="0" presStyleCnt="4">
        <dgm:presLayoutVars>
          <dgm:chMax val="1"/>
          <dgm:bulletEnabled val="1"/>
        </dgm:presLayoutVars>
      </dgm:prSet>
      <dgm:spPr/>
      <dgm:t>
        <a:bodyPr/>
        <a:lstStyle/>
        <a:p>
          <a:endParaRPr lang="en-US"/>
        </a:p>
      </dgm:t>
    </dgm:pt>
    <dgm:pt modelId="{A714525F-49B4-A546-922D-317910E8D6AF}" type="pres">
      <dgm:prSet presAssocID="{369C4F0F-B3D5-5443-8C30-94DC07DAD9C7}" presName="descendantText" presStyleLbl="alignAccFollowNode1" presStyleIdx="0" presStyleCnt="4">
        <dgm:presLayoutVars>
          <dgm:bulletEnabled val="1"/>
        </dgm:presLayoutVars>
      </dgm:prSet>
      <dgm:spPr/>
      <dgm:t>
        <a:bodyPr/>
        <a:lstStyle/>
        <a:p>
          <a:endParaRPr lang="en-US"/>
        </a:p>
      </dgm:t>
    </dgm:pt>
    <dgm:pt modelId="{163057F4-1E5E-9C4B-8406-DAAA996F4538}" type="pres">
      <dgm:prSet presAssocID="{4D73B6E0-561C-8C4B-B5C7-3DDEE33AA52B}" presName="sp" presStyleCnt="0"/>
      <dgm:spPr/>
    </dgm:pt>
    <dgm:pt modelId="{18E643B1-229F-2745-BBE8-E33546860B79}" type="pres">
      <dgm:prSet presAssocID="{60120AB5-B5D7-4244-A4C4-93F546098E67}" presName="linNode" presStyleCnt="0"/>
      <dgm:spPr/>
    </dgm:pt>
    <dgm:pt modelId="{E1E1CE50-7595-E541-A597-7711F2B2ABEC}" type="pres">
      <dgm:prSet presAssocID="{60120AB5-B5D7-4244-A4C4-93F546098E67}" presName="parentText" presStyleLbl="node1" presStyleIdx="1" presStyleCnt="4">
        <dgm:presLayoutVars>
          <dgm:chMax val="1"/>
          <dgm:bulletEnabled val="1"/>
        </dgm:presLayoutVars>
      </dgm:prSet>
      <dgm:spPr/>
      <dgm:t>
        <a:bodyPr/>
        <a:lstStyle/>
        <a:p>
          <a:endParaRPr lang="en-US"/>
        </a:p>
      </dgm:t>
    </dgm:pt>
    <dgm:pt modelId="{DA03D12E-AB34-374F-B634-779D4E356CFB}" type="pres">
      <dgm:prSet presAssocID="{60120AB5-B5D7-4244-A4C4-93F546098E67}" presName="descendantText" presStyleLbl="alignAccFollowNode1" presStyleIdx="1" presStyleCnt="4">
        <dgm:presLayoutVars>
          <dgm:bulletEnabled val="1"/>
        </dgm:presLayoutVars>
      </dgm:prSet>
      <dgm:spPr/>
      <dgm:t>
        <a:bodyPr/>
        <a:lstStyle/>
        <a:p>
          <a:endParaRPr lang="en-US"/>
        </a:p>
      </dgm:t>
    </dgm:pt>
    <dgm:pt modelId="{B7DC8172-070A-A444-8470-3E378A5298D4}" type="pres">
      <dgm:prSet presAssocID="{F940C37C-6E76-EB49-A3A1-0DC390E0CC70}" presName="sp" presStyleCnt="0"/>
      <dgm:spPr/>
    </dgm:pt>
    <dgm:pt modelId="{23A10F00-0333-2B4D-92C7-2E0BD8CC3603}" type="pres">
      <dgm:prSet presAssocID="{8D51B169-5F12-984F-9E21-DFAFCB8C1762}" presName="linNode" presStyleCnt="0"/>
      <dgm:spPr/>
    </dgm:pt>
    <dgm:pt modelId="{954ED7E9-69E7-A04A-BED1-84C8C9114105}" type="pres">
      <dgm:prSet presAssocID="{8D51B169-5F12-984F-9E21-DFAFCB8C1762}" presName="parentText" presStyleLbl="node1" presStyleIdx="2" presStyleCnt="4">
        <dgm:presLayoutVars>
          <dgm:chMax val="1"/>
          <dgm:bulletEnabled val="1"/>
        </dgm:presLayoutVars>
      </dgm:prSet>
      <dgm:spPr/>
      <dgm:t>
        <a:bodyPr/>
        <a:lstStyle/>
        <a:p>
          <a:endParaRPr lang="en-US"/>
        </a:p>
      </dgm:t>
    </dgm:pt>
    <dgm:pt modelId="{84AA3C5E-B111-C047-B36D-F05048ED2FAF}" type="pres">
      <dgm:prSet presAssocID="{8D51B169-5F12-984F-9E21-DFAFCB8C1762}" presName="descendantText" presStyleLbl="alignAccFollowNode1" presStyleIdx="2" presStyleCnt="4">
        <dgm:presLayoutVars>
          <dgm:bulletEnabled val="1"/>
        </dgm:presLayoutVars>
      </dgm:prSet>
      <dgm:spPr/>
      <dgm:t>
        <a:bodyPr/>
        <a:lstStyle/>
        <a:p>
          <a:endParaRPr lang="en-US"/>
        </a:p>
      </dgm:t>
    </dgm:pt>
    <dgm:pt modelId="{37A78BF5-F37D-0648-A621-80DC1BCDDBC5}" type="pres">
      <dgm:prSet presAssocID="{67389ADB-46EA-A449-9E9C-1C0EDA8EFA37}" presName="sp" presStyleCnt="0"/>
      <dgm:spPr/>
    </dgm:pt>
    <dgm:pt modelId="{B5A27071-D7B0-444D-A1D0-F43476EBA28F}" type="pres">
      <dgm:prSet presAssocID="{F6870BE2-4932-1247-AB69-278F71D85997}" presName="linNode" presStyleCnt="0"/>
      <dgm:spPr/>
    </dgm:pt>
    <dgm:pt modelId="{B0DD2493-A39C-B44F-B504-729F5132EC05}" type="pres">
      <dgm:prSet presAssocID="{F6870BE2-4932-1247-AB69-278F71D85997}" presName="parentText" presStyleLbl="node1" presStyleIdx="3" presStyleCnt="4">
        <dgm:presLayoutVars>
          <dgm:chMax val="1"/>
          <dgm:bulletEnabled val="1"/>
        </dgm:presLayoutVars>
      </dgm:prSet>
      <dgm:spPr/>
      <dgm:t>
        <a:bodyPr/>
        <a:lstStyle/>
        <a:p>
          <a:endParaRPr lang="en-US"/>
        </a:p>
      </dgm:t>
    </dgm:pt>
    <dgm:pt modelId="{02169971-A5B0-B746-BBD6-49F2F99B81A8}" type="pres">
      <dgm:prSet presAssocID="{F6870BE2-4932-1247-AB69-278F71D85997}" presName="descendantText" presStyleLbl="alignAccFollowNode1" presStyleIdx="3" presStyleCnt="4">
        <dgm:presLayoutVars>
          <dgm:bulletEnabled val="1"/>
        </dgm:presLayoutVars>
      </dgm:prSet>
      <dgm:spPr/>
      <dgm:t>
        <a:bodyPr/>
        <a:lstStyle/>
        <a:p>
          <a:endParaRPr lang="en-US"/>
        </a:p>
      </dgm:t>
    </dgm:pt>
  </dgm:ptLst>
  <dgm:cxnLst>
    <dgm:cxn modelId="{28E11289-8B94-8B40-B967-84612DB9A6C8}" srcId="{FC58A60D-FE78-0F40-BCD3-E8EAB604BC40}" destId="{369C4F0F-B3D5-5443-8C30-94DC07DAD9C7}" srcOrd="0" destOrd="0" parTransId="{DDA9615D-95D6-404F-87E6-C35F182BCE49}" sibTransId="{4D73B6E0-561C-8C4B-B5C7-3DDEE33AA52B}"/>
    <dgm:cxn modelId="{AE0B61C3-D738-0E40-A82D-7D09301D1E40}" srcId="{F6870BE2-4932-1247-AB69-278F71D85997}" destId="{117B9951-5B27-BF40-AA27-B2975CDA20B7}" srcOrd="2" destOrd="0" parTransId="{8B69F20F-A676-FF4B-A0CC-582F81BACDF0}" sibTransId="{1CEAB8C4-7ECD-B344-BE95-4264D4DE7504}"/>
    <dgm:cxn modelId="{3A76B28D-5F85-174F-8885-4FE93749FD12}" type="presOf" srcId="{1B1A0421-080C-344A-A3E1-BB1FCF757927}" destId="{A714525F-49B4-A546-922D-317910E8D6AF}" srcOrd="0" destOrd="0" presId="urn:microsoft.com/office/officeart/2005/8/layout/vList5"/>
    <dgm:cxn modelId="{68D4B266-E138-7948-B191-7A5E2529DDEF}" type="presOf" srcId="{B31EFF2C-952C-264C-AD27-94C0D94C474F}" destId="{DA03D12E-AB34-374F-B634-779D4E356CFB}" srcOrd="0" destOrd="1" presId="urn:microsoft.com/office/officeart/2005/8/layout/vList5"/>
    <dgm:cxn modelId="{EA0D52C6-16FC-264D-94B7-234E6C214284}" type="presOf" srcId="{F6870BE2-4932-1247-AB69-278F71D85997}" destId="{B0DD2493-A39C-B44F-B504-729F5132EC05}" srcOrd="0" destOrd="0" presId="urn:microsoft.com/office/officeart/2005/8/layout/vList5"/>
    <dgm:cxn modelId="{FAF26CEA-0E87-AB44-B57C-5F16BD222A5C}" srcId="{8D51B169-5F12-984F-9E21-DFAFCB8C1762}" destId="{279BE4F5-B5CF-7145-8AC4-291BEFBFA557}" srcOrd="0" destOrd="0" parTransId="{74CBD9CF-FFC0-214D-B309-F71C39672931}" sibTransId="{BBE29709-E103-2348-90BE-C166CFB79720}"/>
    <dgm:cxn modelId="{0A54D7E8-7B20-584C-870B-3F00F434DE7E}" srcId="{FC58A60D-FE78-0F40-BCD3-E8EAB604BC40}" destId="{60120AB5-B5D7-4244-A4C4-93F546098E67}" srcOrd="1" destOrd="0" parTransId="{538980F7-7F93-C34C-8D35-2D41B4E79A6A}" sibTransId="{F940C37C-6E76-EB49-A3A1-0DC390E0CC70}"/>
    <dgm:cxn modelId="{BC662618-F952-E04E-8159-3478854EC0B5}" type="presOf" srcId="{8D51B169-5F12-984F-9E21-DFAFCB8C1762}" destId="{954ED7E9-69E7-A04A-BED1-84C8C9114105}" srcOrd="0" destOrd="0" presId="urn:microsoft.com/office/officeart/2005/8/layout/vList5"/>
    <dgm:cxn modelId="{5D3448B2-9B04-2246-A34E-50460411EB84}" type="presOf" srcId="{369C4F0F-B3D5-5443-8C30-94DC07DAD9C7}" destId="{AED22860-8EC3-0C44-B182-3D54D1B6BC53}" srcOrd="0" destOrd="0" presId="urn:microsoft.com/office/officeart/2005/8/layout/vList5"/>
    <dgm:cxn modelId="{26A32A88-3D3C-F444-BB09-7914FC49435B}" srcId="{F6870BE2-4932-1247-AB69-278F71D85997}" destId="{322C46EA-8C4A-8C4F-998C-2DD967E5ABD6}" srcOrd="1" destOrd="0" parTransId="{0DD71FD1-FE00-124E-9822-A9812F3B042A}" sibTransId="{E6BBB571-5AD1-3144-A96B-4ACFA53F749E}"/>
    <dgm:cxn modelId="{3131A3F9-C6D5-A84C-9F4E-B4AB434ADE2B}" srcId="{FC58A60D-FE78-0F40-BCD3-E8EAB604BC40}" destId="{8D51B169-5F12-984F-9E21-DFAFCB8C1762}" srcOrd="2" destOrd="0" parTransId="{1F42CE0B-C0BA-B34F-A30E-611CB009B6E1}" sibTransId="{67389ADB-46EA-A449-9E9C-1C0EDA8EFA37}"/>
    <dgm:cxn modelId="{E98FD546-C216-FD40-8D04-CEB11862484A}" type="presOf" srcId="{279BE4F5-B5CF-7145-8AC4-291BEFBFA557}" destId="{84AA3C5E-B111-C047-B36D-F05048ED2FAF}" srcOrd="0" destOrd="0" presId="urn:microsoft.com/office/officeart/2005/8/layout/vList5"/>
    <dgm:cxn modelId="{1307917C-899E-764B-A3D7-FFB6AF9DB95E}" srcId="{FC58A60D-FE78-0F40-BCD3-E8EAB604BC40}" destId="{F6870BE2-4932-1247-AB69-278F71D85997}" srcOrd="3" destOrd="0" parTransId="{BA78A1DF-317D-DF47-B7AE-F1AEDDBB4F38}" sibTransId="{953C6E7E-9EE0-8B4C-94C4-F62C6CC909C7}"/>
    <dgm:cxn modelId="{DEF1544C-3E7E-B54B-B008-E243A666DA4C}" srcId="{F6870BE2-4932-1247-AB69-278F71D85997}" destId="{064F0035-76C0-2B4B-910F-114E64396006}" srcOrd="0" destOrd="0" parTransId="{A663C3F2-A414-8743-A99B-913C0360F914}" sibTransId="{059C506A-124F-1D49-99C9-FF5F1F56002C}"/>
    <dgm:cxn modelId="{72DABFB7-AA53-BF42-B3F7-CF53C04085D4}" type="presOf" srcId="{FC58A60D-FE78-0F40-BCD3-E8EAB604BC40}" destId="{C0B5BDF5-E4FE-7D4C-8430-4767A2A2E9F6}" srcOrd="0" destOrd="0" presId="urn:microsoft.com/office/officeart/2005/8/layout/vList5"/>
    <dgm:cxn modelId="{5FA3113C-671C-9148-8F76-7F261B2CBC02}" srcId="{60120AB5-B5D7-4244-A4C4-93F546098E67}" destId="{B31EFF2C-952C-264C-AD27-94C0D94C474F}" srcOrd="1" destOrd="0" parTransId="{4925417B-A127-3D4E-B428-A22026C2BD9C}" sibTransId="{BFC3BB77-34C4-A64E-9DD5-26AC6CCE7605}"/>
    <dgm:cxn modelId="{D0554ECD-D1A2-0241-8F47-8099D793A492}" type="presOf" srcId="{35121F1A-C7A0-6848-870C-B28B2861A87E}" destId="{DA03D12E-AB34-374F-B634-779D4E356CFB}" srcOrd="0" destOrd="0" presId="urn:microsoft.com/office/officeart/2005/8/layout/vList5"/>
    <dgm:cxn modelId="{699C7DFF-D400-0745-9DAA-9FF8FFD6627A}" type="presOf" srcId="{117B9951-5B27-BF40-AA27-B2975CDA20B7}" destId="{02169971-A5B0-B746-BBD6-49F2F99B81A8}" srcOrd="0" destOrd="2" presId="urn:microsoft.com/office/officeart/2005/8/layout/vList5"/>
    <dgm:cxn modelId="{45FAE5DE-E44A-EB40-BB1A-F57201DAA944}" srcId="{60120AB5-B5D7-4244-A4C4-93F546098E67}" destId="{35121F1A-C7A0-6848-870C-B28B2861A87E}" srcOrd="0" destOrd="0" parTransId="{86FE6B7B-B4E0-0C40-98F3-CBB697CC6A2A}" sibTransId="{7E3571F0-E73E-D448-B8D7-5D0D8B9EF23F}"/>
    <dgm:cxn modelId="{C9E720B1-7A12-004B-8C4D-AFDC0E71D6EB}" type="presOf" srcId="{322C46EA-8C4A-8C4F-998C-2DD967E5ABD6}" destId="{02169971-A5B0-B746-BBD6-49F2F99B81A8}" srcOrd="0" destOrd="1" presId="urn:microsoft.com/office/officeart/2005/8/layout/vList5"/>
    <dgm:cxn modelId="{BC45E2F8-46DF-1B4E-943F-94088BDBE0A1}" type="presOf" srcId="{60120AB5-B5D7-4244-A4C4-93F546098E67}" destId="{E1E1CE50-7595-E541-A597-7711F2B2ABEC}" srcOrd="0" destOrd="0" presId="urn:microsoft.com/office/officeart/2005/8/layout/vList5"/>
    <dgm:cxn modelId="{3F5A3832-B78A-6047-B376-C05E6E67C818}" srcId="{369C4F0F-B3D5-5443-8C30-94DC07DAD9C7}" destId="{1B1A0421-080C-344A-A3E1-BB1FCF757927}" srcOrd="0" destOrd="0" parTransId="{08E5C0DB-C6B2-B64B-9F42-97ED2381A45B}" sibTransId="{B9552DE0-6A1C-1344-BBF4-33EE31EB054E}"/>
    <dgm:cxn modelId="{711BFBB3-2DE2-2448-9CB3-3E867BC83DE9}" type="presOf" srcId="{064F0035-76C0-2B4B-910F-114E64396006}" destId="{02169971-A5B0-B746-BBD6-49F2F99B81A8}" srcOrd="0" destOrd="0" presId="urn:microsoft.com/office/officeart/2005/8/layout/vList5"/>
    <dgm:cxn modelId="{66B791AB-909B-DB42-A2B0-685E6C4155B2}" type="presParOf" srcId="{C0B5BDF5-E4FE-7D4C-8430-4767A2A2E9F6}" destId="{D051A1E3-898D-9B4D-B246-3F9E3B977966}" srcOrd="0" destOrd="0" presId="urn:microsoft.com/office/officeart/2005/8/layout/vList5"/>
    <dgm:cxn modelId="{7C95052C-5009-4D49-B9F9-9135F3A7A21E}" type="presParOf" srcId="{D051A1E3-898D-9B4D-B246-3F9E3B977966}" destId="{AED22860-8EC3-0C44-B182-3D54D1B6BC53}" srcOrd="0" destOrd="0" presId="urn:microsoft.com/office/officeart/2005/8/layout/vList5"/>
    <dgm:cxn modelId="{D16CF401-5ECC-424D-A361-E80E1BFBEC83}" type="presParOf" srcId="{D051A1E3-898D-9B4D-B246-3F9E3B977966}" destId="{A714525F-49B4-A546-922D-317910E8D6AF}" srcOrd="1" destOrd="0" presId="urn:microsoft.com/office/officeart/2005/8/layout/vList5"/>
    <dgm:cxn modelId="{A9E00F60-94F4-A44F-889C-BE9C961461F6}" type="presParOf" srcId="{C0B5BDF5-E4FE-7D4C-8430-4767A2A2E9F6}" destId="{163057F4-1E5E-9C4B-8406-DAAA996F4538}" srcOrd="1" destOrd="0" presId="urn:microsoft.com/office/officeart/2005/8/layout/vList5"/>
    <dgm:cxn modelId="{5F274778-A5F9-6F44-871A-AEF5BEAA11A9}" type="presParOf" srcId="{C0B5BDF5-E4FE-7D4C-8430-4767A2A2E9F6}" destId="{18E643B1-229F-2745-BBE8-E33546860B79}" srcOrd="2" destOrd="0" presId="urn:microsoft.com/office/officeart/2005/8/layout/vList5"/>
    <dgm:cxn modelId="{EBE9B9D7-81CC-4D40-BF80-9F7DA0EA3C7D}" type="presParOf" srcId="{18E643B1-229F-2745-BBE8-E33546860B79}" destId="{E1E1CE50-7595-E541-A597-7711F2B2ABEC}" srcOrd="0" destOrd="0" presId="urn:microsoft.com/office/officeart/2005/8/layout/vList5"/>
    <dgm:cxn modelId="{2B152776-0A41-734A-A327-BA802E5EA22F}" type="presParOf" srcId="{18E643B1-229F-2745-BBE8-E33546860B79}" destId="{DA03D12E-AB34-374F-B634-779D4E356CFB}" srcOrd="1" destOrd="0" presId="urn:microsoft.com/office/officeart/2005/8/layout/vList5"/>
    <dgm:cxn modelId="{5BBD1BEC-FA1B-7445-BFDE-50D024DD077A}" type="presParOf" srcId="{C0B5BDF5-E4FE-7D4C-8430-4767A2A2E9F6}" destId="{B7DC8172-070A-A444-8470-3E378A5298D4}" srcOrd="3" destOrd="0" presId="urn:microsoft.com/office/officeart/2005/8/layout/vList5"/>
    <dgm:cxn modelId="{D8DD6BDB-146F-3748-94F0-DF29EC2DCBDC}" type="presParOf" srcId="{C0B5BDF5-E4FE-7D4C-8430-4767A2A2E9F6}" destId="{23A10F00-0333-2B4D-92C7-2E0BD8CC3603}" srcOrd="4" destOrd="0" presId="urn:microsoft.com/office/officeart/2005/8/layout/vList5"/>
    <dgm:cxn modelId="{4358BD7E-44D8-6843-A756-6851C02F7BF8}" type="presParOf" srcId="{23A10F00-0333-2B4D-92C7-2E0BD8CC3603}" destId="{954ED7E9-69E7-A04A-BED1-84C8C9114105}" srcOrd="0" destOrd="0" presId="urn:microsoft.com/office/officeart/2005/8/layout/vList5"/>
    <dgm:cxn modelId="{C5AB1D13-F0E3-3F48-A874-7C12854AFD5B}" type="presParOf" srcId="{23A10F00-0333-2B4D-92C7-2E0BD8CC3603}" destId="{84AA3C5E-B111-C047-B36D-F05048ED2FAF}" srcOrd="1" destOrd="0" presId="urn:microsoft.com/office/officeart/2005/8/layout/vList5"/>
    <dgm:cxn modelId="{1618CD0E-01CD-ED49-8F60-FD8F26860CD8}" type="presParOf" srcId="{C0B5BDF5-E4FE-7D4C-8430-4767A2A2E9F6}" destId="{37A78BF5-F37D-0648-A621-80DC1BCDDBC5}" srcOrd="5" destOrd="0" presId="urn:microsoft.com/office/officeart/2005/8/layout/vList5"/>
    <dgm:cxn modelId="{5AFCFFA7-297F-9B49-A02A-19CDD8CA4A61}" type="presParOf" srcId="{C0B5BDF5-E4FE-7D4C-8430-4767A2A2E9F6}" destId="{B5A27071-D7B0-444D-A1D0-F43476EBA28F}" srcOrd="6" destOrd="0" presId="urn:microsoft.com/office/officeart/2005/8/layout/vList5"/>
    <dgm:cxn modelId="{08B4C96E-E12E-804F-9182-223DF3E82B3F}" type="presParOf" srcId="{B5A27071-D7B0-444D-A1D0-F43476EBA28F}" destId="{B0DD2493-A39C-B44F-B504-729F5132EC05}" srcOrd="0" destOrd="0" presId="urn:microsoft.com/office/officeart/2005/8/layout/vList5"/>
    <dgm:cxn modelId="{9C0CF5D6-3503-D64C-AC8F-35FC15452C0C}" type="presParOf" srcId="{B5A27071-D7B0-444D-A1D0-F43476EBA28F}" destId="{02169971-A5B0-B746-BBD6-49F2F99B81A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High-level languages (</a:t>
          </a:r>
          <a:r>
            <a:rPr lang="en-US" sz="1400" b="1" kern="1200" dirty="0" err="1" smtClean="0"/>
            <a:t>HLLs</a:t>
          </a:r>
          <a:r>
            <a:rPr lang="en-US" sz="1400" b="1" kern="1200" dirty="0" smtClean="0"/>
            <a:t>)</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Allow the programmer to express algorithms more concisely</a:t>
          </a:r>
          <a:endParaRPr lang="en-US" sz="1100" kern="1200" dirty="0"/>
        </a:p>
        <a:p>
          <a:pPr marL="57150" lvl="1" indent="-57150" algn="l" defTabSz="488950" rtl="0">
            <a:lnSpc>
              <a:spcPct val="90000"/>
            </a:lnSpc>
            <a:spcBef>
              <a:spcPct val="0"/>
            </a:spcBef>
            <a:spcAft>
              <a:spcPct val="15000"/>
            </a:spcAft>
            <a:buChar char="••"/>
          </a:pPr>
          <a:r>
            <a:rPr lang="en-US" sz="1100" kern="1200" dirty="0" smtClean="0"/>
            <a:t>Allow the compiler to take care of details that are not important in the programmer’s expression of algorithms</a:t>
          </a:r>
          <a:endParaRPr lang="en-US" sz="1100" kern="1200" dirty="0"/>
        </a:p>
        <a:p>
          <a:pPr marL="57150" lvl="1" indent="-57150" algn="l" defTabSz="488950" rtl="0">
            <a:lnSpc>
              <a:spcPct val="90000"/>
            </a:lnSpc>
            <a:spcBef>
              <a:spcPct val="0"/>
            </a:spcBef>
            <a:spcAft>
              <a:spcPct val="15000"/>
            </a:spcAft>
            <a:buChar char="••"/>
          </a:pPr>
          <a:r>
            <a:rPr lang="en-US" sz="1100" kern="1200" dirty="0" smtClean="0"/>
            <a:t>Often support naturally the use of structured programming and/or object-oriented design</a:t>
          </a:r>
          <a:endParaRPr lang="en-US" sz="1100" kern="1200" dirty="0"/>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Semantic gap</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difference between the operations provided in </a:t>
          </a:r>
          <a:r>
            <a:rPr lang="en-US" sz="1100" kern="1200" dirty="0" err="1" smtClean="0"/>
            <a:t>HLLs</a:t>
          </a:r>
          <a:r>
            <a:rPr lang="en-US" sz="1100" kern="1200" dirty="0" smtClean="0"/>
            <a:t>     and those provided in computer architecture</a:t>
          </a:r>
          <a:endParaRPr lang="en-US" sz="1100" kern="1200" dirty="0"/>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Operations performed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 the functions to be performed by the processor and its interaction with memory</a:t>
          </a:r>
          <a:endParaRPr lang="en-US" sz="1100" kern="1200" dirty="0"/>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Operands used</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The types of operands and the frequency of their use determine the memory organization for storing them and the addressing modes for accessing them</a:t>
          </a:r>
          <a:endParaRPr lang="en-US" sz="1100" kern="1200" dirty="0"/>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b="1" kern="1200" dirty="0" smtClean="0"/>
            <a:t>Execution sequencing</a:t>
          </a:r>
          <a:endParaRPr lang="en-US" sz="1400" b="1" kern="1200" dirty="0"/>
        </a:p>
        <a:p>
          <a:pPr marL="57150" lvl="1" indent="-57150" algn="l" defTabSz="488950" rtl="0">
            <a:lnSpc>
              <a:spcPct val="90000"/>
            </a:lnSpc>
            <a:spcBef>
              <a:spcPct val="0"/>
            </a:spcBef>
            <a:spcAft>
              <a:spcPct val="15000"/>
            </a:spcAft>
            <a:buChar char="••"/>
          </a:pPr>
          <a:r>
            <a:rPr lang="en-US" sz="1100" kern="1200" dirty="0" smtClean="0"/>
            <a:t>Determines the control and pipeline organization</a:t>
          </a:r>
          <a:endParaRPr lang="en-US" sz="1100" kern="1200" dirty="0"/>
        </a:p>
      </dsp:txBody>
      <dsp:txXfrm>
        <a:off x="0" y="2097677"/>
        <a:ext cx="2258568" cy="1582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4525F-49B4-A546-922D-317910E8D6AF}">
      <dsp:nvSpPr>
        <dsp:cNvPr id="0" name=""/>
        <dsp:cNvSpPr/>
      </dsp:nvSpPr>
      <dsp:spPr>
        <a:xfrm rot="5400000">
          <a:off x="5237514" y="-2102030"/>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i="1" kern="1200" dirty="0" smtClean="0"/>
            <a:t>Machine cycle --- </a:t>
          </a:r>
          <a:r>
            <a:rPr lang="en-US" sz="1300" kern="1200" dirty="0" smtClean="0"/>
            <a:t>the time it takes to fetch two operands from registers, perform an ALU operation, and store the result in a register</a:t>
          </a:r>
          <a:endParaRPr lang="en-US" sz="1300" kern="1200" dirty="0"/>
        </a:p>
      </dsp:txBody>
      <dsp:txXfrm rot="-5400000">
        <a:off x="3017519" y="163095"/>
        <a:ext cx="5319350" cy="834230"/>
      </dsp:txXfrm>
    </dsp:sp>
    <dsp:sp modelId="{AED22860-8EC3-0C44-B182-3D54D1B6BC53}">
      <dsp:nvSpPr>
        <dsp:cNvPr id="0" name=""/>
        <dsp:cNvSpPr/>
      </dsp:nvSpPr>
      <dsp:spPr>
        <a:xfrm>
          <a:off x="0" y="2402"/>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kern="1200" dirty="0" smtClean="0"/>
            <a:t>One machine instruction per machine cycle</a:t>
          </a:r>
          <a:endParaRPr lang="en-US" sz="2300" kern="1200" dirty="0"/>
        </a:p>
      </dsp:txBody>
      <dsp:txXfrm>
        <a:off x="56412" y="58814"/>
        <a:ext cx="2904696" cy="1042789"/>
      </dsp:txXfrm>
    </dsp:sp>
    <dsp:sp modelId="{DA03D12E-AB34-374F-B634-779D4E356CFB}">
      <dsp:nvSpPr>
        <dsp:cNvPr id="0" name=""/>
        <dsp:cNvSpPr/>
      </dsp:nvSpPr>
      <dsp:spPr>
        <a:xfrm rot="5400000">
          <a:off x="5237514" y="-888636"/>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Only simple LOAD and STORE operations accessing memory</a:t>
          </a:r>
          <a:endParaRPr lang="en-US" sz="1300" kern="1200" dirty="0"/>
        </a:p>
        <a:p>
          <a:pPr marL="114300" lvl="1" indent="-114300" algn="l" defTabSz="577850" rtl="0">
            <a:lnSpc>
              <a:spcPct val="90000"/>
            </a:lnSpc>
            <a:spcBef>
              <a:spcPct val="0"/>
            </a:spcBef>
            <a:spcAft>
              <a:spcPct val="15000"/>
            </a:spcAft>
            <a:buChar char="••"/>
          </a:pPr>
          <a:r>
            <a:rPr lang="en-US" sz="1300" kern="1200" dirty="0" smtClean="0"/>
            <a:t>This simplifies the instruction set and therefore the control unit</a:t>
          </a:r>
          <a:endParaRPr lang="en-US" sz="1300" kern="1200" dirty="0"/>
        </a:p>
      </dsp:txBody>
      <dsp:txXfrm rot="-5400000">
        <a:off x="3017519" y="1376489"/>
        <a:ext cx="5319350" cy="834230"/>
      </dsp:txXfrm>
    </dsp:sp>
    <dsp:sp modelId="{E1E1CE50-7595-E541-A597-7711F2B2ABEC}">
      <dsp:nvSpPr>
        <dsp:cNvPr id="0" name=""/>
        <dsp:cNvSpPr/>
      </dsp:nvSpPr>
      <dsp:spPr>
        <a:xfrm>
          <a:off x="0" y="1215796"/>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GB" sz="2300" kern="1200" dirty="0" smtClean="0"/>
            <a:t>Register-to-register operations</a:t>
          </a:r>
          <a:endParaRPr lang="en-GB" sz="2300" kern="1200" dirty="0"/>
        </a:p>
      </dsp:txBody>
      <dsp:txXfrm>
        <a:off x="56412" y="1272208"/>
        <a:ext cx="2904696" cy="1042789"/>
      </dsp:txXfrm>
    </dsp:sp>
    <dsp:sp modelId="{84AA3C5E-B111-C047-B36D-F05048ED2FAF}">
      <dsp:nvSpPr>
        <dsp:cNvPr id="0" name=""/>
        <dsp:cNvSpPr/>
      </dsp:nvSpPr>
      <dsp:spPr>
        <a:xfrm rot="5400000">
          <a:off x="5237514" y="324756"/>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Simplifies the instruction set and the control unit</a:t>
          </a:r>
          <a:endParaRPr lang="en-US" sz="1300" kern="1200" dirty="0"/>
        </a:p>
      </dsp:txBody>
      <dsp:txXfrm rot="-5400000">
        <a:off x="3017519" y="2589881"/>
        <a:ext cx="5319350" cy="834230"/>
      </dsp:txXfrm>
    </dsp:sp>
    <dsp:sp modelId="{954ED7E9-69E7-A04A-BED1-84C8C9114105}">
      <dsp:nvSpPr>
        <dsp:cNvPr id="0" name=""/>
        <dsp:cNvSpPr/>
      </dsp:nvSpPr>
      <dsp:spPr>
        <a:xfrm>
          <a:off x="0" y="2429190"/>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kern="1200" dirty="0" smtClean="0"/>
            <a:t>Simple addressing modes</a:t>
          </a:r>
          <a:endParaRPr lang="en-US" sz="2300" kern="1200" dirty="0"/>
        </a:p>
      </dsp:txBody>
      <dsp:txXfrm>
        <a:off x="56412" y="2485602"/>
        <a:ext cx="2904696" cy="1042789"/>
      </dsp:txXfrm>
    </dsp:sp>
    <dsp:sp modelId="{02169971-A5B0-B746-BBD6-49F2F99B81A8}">
      <dsp:nvSpPr>
        <dsp:cNvPr id="0" name=""/>
        <dsp:cNvSpPr/>
      </dsp:nvSpPr>
      <dsp:spPr>
        <a:xfrm rot="5400000">
          <a:off x="5237514" y="1538150"/>
          <a:ext cx="924490" cy="5364480"/>
        </a:xfrm>
        <a:prstGeom prst="round2SameRect">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Generally only one or a few formats are used</a:t>
          </a:r>
          <a:endParaRPr lang="en-US" sz="1300" kern="1200" dirty="0"/>
        </a:p>
        <a:p>
          <a:pPr marL="114300" lvl="1" indent="-114300" algn="l" defTabSz="577850" rtl="0">
            <a:lnSpc>
              <a:spcPct val="90000"/>
            </a:lnSpc>
            <a:spcBef>
              <a:spcPct val="0"/>
            </a:spcBef>
            <a:spcAft>
              <a:spcPct val="15000"/>
            </a:spcAft>
            <a:buChar char="••"/>
          </a:pPr>
          <a:r>
            <a:rPr lang="en-US" sz="1300" kern="1200" dirty="0" smtClean="0"/>
            <a:t>Instruction length is fixed and aligned on word boundaries</a:t>
          </a:r>
          <a:endParaRPr lang="en-US" sz="1300" kern="1200" dirty="0"/>
        </a:p>
        <a:p>
          <a:pPr marL="114300" lvl="1" indent="-114300" algn="l" defTabSz="577850" rtl="0">
            <a:lnSpc>
              <a:spcPct val="90000"/>
            </a:lnSpc>
            <a:spcBef>
              <a:spcPct val="0"/>
            </a:spcBef>
            <a:spcAft>
              <a:spcPct val="15000"/>
            </a:spcAft>
            <a:buChar char="••"/>
          </a:pPr>
          <a:r>
            <a:rPr lang="en-US" sz="1300" kern="1200" dirty="0" smtClean="0"/>
            <a:t>Opcode decoding and register operand accessing can occur simultaneously</a:t>
          </a:r>
          <a:endParaRPr lang="en-US" sz="1300" kern="1200" dirty="0"/>
        </a:p>
      </dsp:txBody>
      <dsp:txXfrm rot="-5400000">
        <a:off x="3017519" y="3803275"/>
        <a:ext cx="5319350" cy="834230"/>
      </dsp:txXfrm>
    </dsp:sp>
    <dsp:sp modelId="{B0DD2493-A39C-B44F-B504-729F5132EC05}">
      <dsp:nvSpPr>
        <dsp:cNvPr id="0" name=""/>
        <dsp:cNvSpPr/>
      </dsp:nvSpPr>
      <dsp:spPr>
        <a:xfrm>
          <a:off x="0" y="3642584"/>
          <a:ext cx="3017520" cy="1155613"/>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kern="1200" dirty="0" smtClean="0"/>
            <a:t>Simple instruction formats</a:t>
          </a:r>
          <a:endParaRPr lang="en-US" sz="2300" kern="1200" dirty="0"/>
        </a:p>
      </dsp:txBody>
      <dsp:txXfrm>
        <a:off x="56412" y="3698996"/>
        <a:ext cx="2904696" cy="104278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extLst>
      <p:ext uri="{BB962C8B-B14F-4D97-AF65-F5344CB8AC3E}">
        <p14:creationId xmlns:p14="http://schemas.microsoft.com/office/powerpoint/2010/main" val="104216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extLst>
      <p:ext uri="{BB962C8B-B14F-4D97-AF65-F5344CB8AC3E}">
        <p14:creationId xmlns:p14="http://schemas.microsoft.com/office/powerpoint/2010/main" val="1638040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15 “Reduced</a:t>
            </a:r>
            <a:r>
              <a:rPr lang="en-US" baseline="0" dirty="0" smtClean="0">
                <a:latin typeface="Times New Roman" pitchFamily="-110" charset="0"/>
              </a:rPr>
              <a:t> Instruction Set Computers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346474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10</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From the preceding, it can be seen that an </a:t>
            </a:r>
            <a:r>
              <a:rPr kumimoji="1" lang="en-US" sz="1200" i="1" kern="1200" dirty="0" smtClean="0">
                <a:solidFill>
                  <a:schemeClr val="tx1"/>
                </a:solidFill>
                <a:latin typeface="Times New Roman" pitchFamily="-84" charset="0"/>
                <a:ea typeface="+mn-ea"/>
                <a:cs typeface="+mn-cs"/>
              </a:rPr>
              <a:t>N-window </a:t>
            </a:r>
            <a:r>
              <a:rPr kumimoji="1" lang="en-US" sz="1200" kern="1200" dirty="0" smtClean="0">
                <a:solidFill>
                  <a:schemeClr val="tx1"/>
                </a:solidFill>
                <a:latin typeface="Times New Roman" pitchFamily="-84" charset="0"/>
                <a:ea typeface="+mn-ea"/>
                <a:cs typeface="+mn-cs"/>
              </a:rPr>
              <a:t>register file can hold only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value of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extLst>
      <p:ext uri="{BB962C8B-B14F-4D97-AF65-F5344CB8AC3E}">
        <p14:creationId xmlns:p14="http://schemas.microsoft.com/office/powerpoint/2010/main" val="290095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11</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smtClean="0"/>
          </a:p>
          <a:p>
            <a:endParaRPr lang="en-GB" dirty="0"/>
          </a:p>
        </p:txBody>
      </p:sp>
    </p:spTree>
    <p:extLst>
      <p:ext uri="{BB962C8B-B14F-4D97-AF65-F5344CB8AC3E}">
        <p14:creationId xmlns:p14="http://schemas.microsoft.com/office/powerpoint/2010/main" val="229768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12</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extLst>
      <p:ext uri="{BB962C8B-B14F-4D97-AF65-F5344CB8AC3E}">
        <p14:creationId xmlns:p14="http://schemas.microsoft.com/office/powerpoint/2010/main" val="271872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13</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smtClean="0"/>
          </a:p>
          <a:p>
            <a:r>
              <a:rPr kumimoji="1" lang="en-US" sz="1200" kern="1200" dirty="0" smtClean="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colors, where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smtClean="0"/>
          </a:p>
          <a:p>
            <a:endParaRPr lang="en-US" dirty="0" smtClean="0"/>
          </a:p>
          <a:p>
            <a:endParaRPr lang="en-GB" dirty="0"/>
          </a:p>
        </p:txBody>
      </p:sp>
    </p:spTree>
    <p:extLst>
      <p:ext uri="{BB962C8B-B14F-4D97-AF65-F5344CB8AC3E}">
        <p14:creationId xmlns:p14="http://schemas.microsoft.com/office/powerpoint/2010/main" val="1581953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C0D68-798D-0A46-86CC-AA3ABB9327F3}" type="slidenum">
              <a:rPr lang="en-US"/>
              <a:pPr/>
              <a:t>14</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Figure 15.4 is a simple example of the process. Assume a program with six symbolic registers to be compiled into three actual registers. Figure 15.4a shows the time sequence of active use of each symbolic register. The dashed horizontal lines indicate successive instruction executions. Figure 15.4b shows the register interference graph (shading and cross-hatching are used instead of colors). A possible coloring with three colors is indicated. Because symbolic registers A and D do not interfere, the compile can assign both of these to physical register R1. Similarly, symbolic registers C and E can be assigned to register R3. One symbolic register, F, is left uncolored and must be dealt with using loads and stores. </a:t>
            </a:r>
            <a:endParaRPr lang="en-US" dirty="0" smtClean="0"/>
          </a:p>
          <a:p>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general, there is a trade-off between the use of a large set of registers and compiler-based register optimization. For example, [BRAD91a] reports on a study that modeled a RISC architecture with features similar to the Motorola 88000 and the MIPS R2000. The researchers varied the number of registers from 16 to 128, and they considered both the use of all general-purpose registers and registers split between integer and floating-point use. Their study showed that with even simple register optimization, there is little benefit to the use of more than 64 registers. With reasonably sophisticated register optimization techniques, there is only marginal performance improvement with more than 32 registers. Finally, they noted that with a small number of registers (e.g., 16), a machine with a shared register organization executes faster than one with a split organization. Similar conclusions can be drawn from [HUGU91], which reports on a study that is primarily concerned with optimizing the use of a small number of registers rather than comparing the use of large register sets with optimization efforts. </a:t>
            </a:r>
            <a:endParaRPr lang="en-US" dirty="0" smtClean="0"/>
          </a:p>
          <a:p>
            <a:endParaRPr lang="en-US" dirty="0" smtClean="0"/>
          </a:p>
          <a:p>
            <a:endParaRPr lang="en-GB" dirty="0"/>
          </a:p>
        </p:txBody>
      </p:sp>
    </p:spTree>
    <p:extLst>
      <p:ext uri="{BB962C8B-B14F-4D97-AF65-F5344CB8AC3E}">
        <p14:creationId xmlns:p14="http://schemas.microsoft.com/office/powerpoint/2010/main" val="3471089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2CCC8-0ED2-2A4E-84C7-3221B763ACBB}" type="slidenum">
              <a:rPr lang="en-US"/>
              <a:pPr/>
              <a:t>15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We have noted the trend to richer instruction sets, which include a larger number of instructions and more complex instructions. Two principal reasons have motivated this trend: a desire to simplify compilers and a desire to improve performance. Underlying both of these reasons was the shift to HLLs on the part of programmers; architects attempted to design machines that provided better support for HLLs.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not the intent of this chapter to say that the CISC designers took the wrong direction. Indeed, because technology continues to evolve and because architectures exist along a spectrum rather than in two neat categories, a black-and-white assessment is unlikely ever to emerge. Thus, the comments that follow are simply meant to point out some of the potential pitfalls in the CISC approach and to pro- vide some understanding of the motivation of the RISC adherents.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first of the reasons cited, compiler simplification, seems obvious, but it is not. The task of the compiler writer is to build a compiler that generates good (fast, small, fast and small) sequences of machine instructions for HLL programs (i.e., the compiler views individual HLL statements in the context of surrounding HLL statements). If there are machine instructions that resemble HLL statements, this task is simplified. This reasoning has been disputed by the RISC researchers ([HENN82], [RADI83], [PATT82b]). They have found that complex machine instructions are often hard to exploit because the compiler must find those cases that exactly fit the construct. The task of optimizing the generated code to minimize code size, reduce instruction execution count, and enhance pipelining is much more difficult with a complex instruction set. As evidence of this, studies cited earlier in this chapter indicate that most of the instructions in a compiled program are the relatively simple ones.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other major reason cited is the expectation that a CISC will yield smaller, faster programs. Let us examine both aspects of this assertion: that programs will be smaller and that they will execute faster.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are two advantages to smaller programs. First, because the program takes up less memory, there is a savings in that resource. With memory today being so inexpensive, this potential advantage is no longer compelling. More important, smaller programs should improve performance, and this will happen in three ways. First, fewer instructions means fewer instruction bytes to be fetched. Second, in a paging environment, smaller programs occupy fewer pages, reducing page faults. Third, more instructions fit in cache(s). </a:t>
            </a:r>
            <a:endParaRPr lang="en-US" dirty="0" smtClean="0"/>
          </a:p>
          <a:p>
            <a:endParaRPr lang="en-US" dirty="0" smtClean="0"/>
          </a:p>
          <a:p>
            <a:endParaRPr lang="en-GB" dirty="0"/>
          </a:p>
        </p:txBody>
      </p:sp>
    </p:spTree>
    <p:extLst>
      <p:ext uri="{BB962C8B-B14F-4D97-AF65-F5344CB8AC3E}">
        <p14:creationId xmlns:p14="http://schemas.microsoft.com/office/powerpoint/2010/main" val="348404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CA410-8DA7-A044-AD5C-CB86F76F2AFD}" type="slidenum">
              <a:rPr lang="en-US"/>
              <a:pPr/>
              <a:t>16</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Although a variety of different approaches to reduced instruction set architecture have been taken, certain characteristics are common to all of them: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One instruction per cycle</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Register-to-register operations</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Simple addressing modes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Simple instruction formats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Here, we provide a brief discussion of these characteristics. Specific examples are explored later in this chapter.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first characteristic listed is that there is </a:t>
            </a:r>
            <a:r>
              <a:rPr kumimoji="1" lang="en-US" sz="1200" b="1" kern="1200" dirty="0" smtClean="0">
                <a:solidFill>
                  <a:schemeClr val="tx1"/>
                </a:solidFill>
                <a:latin typeface="Times New Roman" pitchFamily="-84" charset="0"/>
                <a:ea typeface="+mn-ea"/>
                <a:cs typeface="+mn-cs"/>
              </a:rPr>
              <a:t>one machine instruction per machine cycle. </a:t>
            </a:r>
            <a:r>
              <a:rPr kumimoji="1" lang="en-US" sz="1200" kern="1200" dirty="0" smtClean="0">
                <a:solidFill>
                  <a:schemeClr val="tx1"/>
                </a:solidFill>
                <a:latin typeface="Times New Roman" pitchFamily="-84" charset="0"/>
                <a:ea typeface="+mn-ea"/>
                <a:cs typeface="+mn-cs"/>
              </a:rPr>
              <a:t>A </a:t>
            </a:r>
            <a:r>
              <a:rPr kumimoji="1" lang="en-US" sz="1200" i="1" kern="1200" dirty="0" smtClean="0">
                <a:solidFill>
                  <a:schemeClr val="tx1"/>
                </a:solidFill>
                <a:latin typeface="Times New Roman" pitchFamily="-84" charset="0"/>
                <a:ea typeface="+mn-ea"/>
                <a:cs typeface="+mn-cs"/>
              </a:rPr>
              <a:t>machine cycle </a:t>
            </a:r>
            <a:r>
              <a:rPr kumimoji="1" lang="en-US" sz="1200" kern="1200" dirty="0" smtClean="0">
                <a:solidFill>
                  <a:schemeClr val="tx1"/>
                </a:solidFill>
                <a:latin typeface="Times New Roman" pitchFamily="-84" charset="0"/>
                <a:ea typeface="+mn-ea"/>
                <a:cs typeface="+mn-cs"/>
              </a:rPr>
              <a:t>is defined to be the time it takes to fetch two operands from registers, perform an ALU operation, and store the result in a register. Thus, RISC machine instructions should be no more complicated than, and execute about as fast as, microinstructions on CISC machines (discussed in Part Four). With simple, one-cycle instructions, there is little or no need for microcode; the machine instructions can be hardwired. Such instructions should execute faster than comparable machine instructions on other machines, because it is not necessary to access a microprogram control store during instruction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second characteristic is that most operations should be </a:t>
            </a:r>
            <a:r>
              <a:rPr kumimoji="1" lang="en-US" sz="1200" b="1" kern="1200" dirty="0" smtClean="0">
                <a:solidFill>
                  <a:schemeClr val="tx1"/>
                </a:solidFill>
                <a:latin typeface="Times New Roman" pitchFamily="-84" charset="0"/>
                <a:ea typeface="+mn-ea"/>
                <a:cs typeface="+mn-cs"/>
              </a:rPr>
              <a:t>register to register, </a:t>
            </a:r>
            <a:r>
              <a:rPr kumimoji="1" lang="en-US" sz="1200" kern="1200" dirty="0" smtClean="0">
                <a:solidFill>
                  <a:schemeClr val="tx1"/>
                </a:solidFill>
                <a:latin typeface="Times New Roman" pitchFamily="-84" charset="0"/>
                <a:ea typeface="+mn-ea"/>
                <a:cs typeface="+mn-cs"/>
              </a:rPr>
              <a:t>with only simple LOAD and STORE operations accessing memory. This design feature simplifies the instruction set and therefore the control unit. For example, a RISC instruction set may include only one or two ADD instructions (e.g., integer add, add with carry); the VAX has 25 different ADD instructions. Another benefit is that such an architecture encourages the optimization of register use, so that frequently accessed operands remain in high-speed storage.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third characteristic is the use of </a:t>
            </a:r>
            <a:r>
              <a:rPr kumimoji="1" lang="en-US" sz="1200" b="1" kern="1200" dirty="0" smtClean="0">
                <a:solidFill>
                  <a:schemeClr val="tx1"/>
                </a:solidFill>
                <a:latin typeface="Times New Roman" pitchFamily="-84" charset="0"/>
                <a:ea typeface="+mn-ea"/>
                <a:cs typeface="+mn-cs"/>
              </a:rPr>
              <a:t>simple addressing modes. </a:t>
            </a:r>
            <a:r>
              <a:rPr kumimoji="1" lang="en-US" sz="1200" kern="1200" dirty="0" smtClean="0">
                <a:solidFill>
                  <a:schemeClr val="tx1"/>
                </a:solidFill>
                <a:latin typeface="Times New Roman" pitchFamily="-84" charset="0"/>
                <a:ea typeface="+mn-ea"/>
                <a:cs typeface="+mn-cs"/>
              </a:rPr>
              <a:t>Almost all RISC instructions use simple register addressing. Several additional modes, such as displacement and PC-relative, may be included. Other, more complex modes can be synthesized in software from the simple ones. Again, this design feature simplifies the instruction set and the control unit.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final common characteristic is the use of </a:t>
            </a:r>
            <a:r>
              <a:rPr kumimoji="1" lang="en-US" sz="1200" b="1" kern="1200" dirty="0" smtClean="0">
                <a:solidFill>
                  <a:schemeClr val="tx1"/>
                </a:solidFill>
                <a:latin typeface="Times New Roman" pitchFamily="-84" charset="0"/>
                <a:ea typeface="+mn-ea"/>
                <a:cs typeface="+mn-cs"/>
              </a:rPr>
              <a:t>simple instruction formats. </a:t>
            </a:r>
            <a:r>
              <a:rPr kumimoji="1" lang="en-US" sz="1200" kern="1200" dirty="0" smtClean="0">
                <a:solidFill>
                  <a:schemeClr val="tx1"/>
                </a:solidFill>
                <a:latin typeface="Times New Roman" pitchFamily="-84" charset="0"/>
                <a:ea typeface="+mn-ea"/>
                <a:cs typeface="+mn-cs"/>
              </a:rPr>
              <a:t>Generally, only one or a few formats are used. Instruction length is fixed and aligned on word boundaries. Field locations, especially the opcode, are fixed. This design feature has a number of benefits. With fixed fields, opcode decoding and register operand accessing can occur simultaneously. Simplified formats simplify the control unit. Instruction fetching is optimized because word-length units are fetched. Alignment on a word boundary also means that a single instruction does not cross page boundaries. </a:t>
            </a:r>
            <a:endParaRPr lang="en-US" dirty="0" smtClean="0"/>
          </a:p>
          <a:p>
            <a:endParaRPr lang="en-US" dirty="0" smtClean="0"/>
          </a:p>
        </p:txBody>
      </p:sp>
    </p:spTree>
    <p:extLst>
      <p:ext uri="{BB962C8B-B14F-4D97-AF65-F5344CB8AC3E}">
        <p14:creationId xmlns:p14="http://schemas.microsoft.com/office/powerpoint/2010/main" val="343795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8BC74-0DB4-504A-8047-10192376C5FF}" type="slidenum">
              <a:rPr lang="en-US"/>
              <a:pPr/>
              <a:t>17</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An interesting comparison in [MASH95] provides some insight into this issue. Table 15.7 lists a number of processors and compares them across a number of characteristics. For purposes of this comparison, the following are considered typical of a classic RISC: </a:t>
            </a:r>
            <a:endParaRPr lang="en-US" dirty="0" smtClean="0"/>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A single instruction size.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That size is typically 4 bytes.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A small number of data addressing modes, typically less than five. This parameter is difficult to pin down. In the table, register and literal modes are not counted and different formats with different offset sizes are counted separately. </a:t>
            </a:r>
          </a:p>
          <a:p>
            <a:endParaRPr lang="en-GB" dirty="0" smtClean="0"/>
          </a:p>
          <a:p>
            <a:r>
              <a:rPr kumimoji="1" lang="en-US" sz="1200" b="0" kern="1200" dirty="0" smtClean="0">
                <a:solidFill>
                  <a:schemeClr val="tx1"/>
                </a:solidFill>
                <a:latin typeface="Times New Roman" pitchFamily="-84" charset="0"/>
                <a:ea typeface="+mn-ea"/>
                <a:cs typeface="+mn-cs"/>
              </a:rPr>
              <a:t>No indirect addressing that requires you to make one memory access to get </a:t>
            </a:r>
          </a:p>
          <a:p>
            <a:r>
              <a:rPr kumimoji="1" lang="en-US" sz="1200" b="0" kern="1200" dirty="0" smtClean="0">
                <a:solidFill>
                  <a:schemeClr val="tx1"/>
                </a:solidFill>
                <a:latin typeface="Times New Roman" pitchFamily="-84" charset="0"/>
                <a:ea typeface="+mn-ea"/>
                <a:cs typeface="+mn-cs"/>
              </a:rPr>
              <a:t>the address of another operand in memory.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No operations that combine load/store with arithmetic (e.g.,add from memory, add to memory).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No more than one memory-addressed operand per instruction.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Does not support arbitrary alignment of data for load/store operations.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Maximum number of uses of the memory management unit (MMU) for a data address in an instruction.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Number of bits for integer register specifier equal to five or more. This means that at least 32 integer registers can be explicitly referenced at a time.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Number of bits for floating-point register specifier equal to four or more. This means that at least 16 floating-point registers can be explicitly referenced at a time. </a:t>
            </a:r>
          </a:p>
          <a:p>
            <a:endParaRPr kumimoji="1" lang="en-US" sz="1200" b="0" kern="1200" dirty="0" smtClean="0">
              <a:solidFill>
                <a:schemeClr val="tx1"/>
              </a:solidFill>
              <a:latin typeface="Times New Roman" pitchFamily="-84" charset="0"/>
              <a:ea typeface="+mn-ea"/>
              <a:cs typeface="+mn-cs"/>
            </a:endParaRPr>
          </a:p>
          <a:p>
            <a:r>
              <a:rPr kumimoji="1" lang="en-US" sz="1200" b="0" kern="1200" dirty="0" smtClean="0">
                <a:solidFill>
                  <a:schemeClr val="tx1"/>
                </a:solidFill>
                <a:latin typeface="Times New Roman" pitchFamily="-84" charset="0"/>
                <a:ea typeface="+mn-ea"/>
                <a:cs typeface="+mn-cs"/>
              </a:rPr>
              <a:t>Items 1 through 3 are an indication of instruction decode complexity. Items 4 </a:t>
            </a:r>
          </a:p>
          <a:p>
            <a:r>
              <a:rPr kumimoji="1" lang="en-US" sz="1200" kern="1200" dirty="0" smtClean="0">
                <a:solidFill>
                  <a:schemeClr val="tx1"/>
                </a:solidFill>
                <a:latin typeface="Times New Roman" pitchFamily="-84" charset="0"/>
                <a:ea typeface="+mn-ea"/>
                <a:cs typeface="+mn-cs"/>
              </a:rPr>
              <a:t>through 8 suggest the ease or difficulty of pipelining, especially in the presence of virtual memory requirements. Items 9 and 10 are related to the ability to take good advantage of compilers.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table, the first eight processors are clearly RISC architectures, the next five are clearly CISC, and the last two are processors often thought of as RISC that in fact have many CISC characteristics. </a:t>
            </a:r>
            <a:endParaRPr lang="en-US" dirty="0" smtClean="0"/>
          </a:p>
          <a:p>
            <a:endParaRPr lang="en-GB" dirty="0"/>
          </a:p>
        </p:txBody>
      </p:sp>
    </p:spTree>
    <p:extLst>
      <p:ext uri="{BB962C8B-B14F-4D97-AF65-F5344CB8AC3E}">
        <p14:creationId xmlns:p14="http://schemas.microsoft.com/office/powerpoint/2010/main" val="271270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18</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extLst>
      <p:ext uri="{BB962C8B-B14F-4D97-AF65-F5344CB8AC3E}">
        <p14:creationId xmlns:p14="http://schemas.microsoft.com/office/powerpoint/2010/main" val="1376039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19</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compensate for these dependencies, code reorganization techniques have been developed. </a:t>
            </a:r>
            <a:endParaRPr lang="en-US" dirty="0" smtClean="0"/>
          </a:p>
          <a:p>
            <a:endParaRPr lang="en-GB" dirty="0"/>
          </a:p>
        </p:txBody>
      </p:sp>
    </p:spTree>
    <p:extLst>
      <p:ext uri="{BB962C8B-B14F-4D97-AF65-F5344CB8AC3E}">
        <p14:creationId xmlns:p14="http://schemas.microsoft.com/office/powerpoint/2010/main" val="79475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dirty="0" smtClean="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The family concept: </a:t>
            </a:r>
            <a:r>
              <a:rPr kumimoji="1" lang="en-US" sz="1200" kern="1200" dirty="0" smtClean="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Microprogrammed control unit: </a:t>
            </a:r>
            <a:r>
              <a:rPr kumimoji="1" lang="en-US" sz="1200" kern="1200" dirty="0" smtClean="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Cache memory: </a:t>
            </a:r>
            <a:r>
              <a:rPr kumimoji="1" lang="en-US" sz="1200" kern="1200" dirty="0" smtClean="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Pipelining: </a:t>
            </a:r>
            <a:r>
              <a:rPr kumimoji="1" lang="en-US" sz="1200" kern="1200" dirty="0" smtClean="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Multiple processors: </a:t>
            </a:r>
            <a:r>
              <a:rPr kumimoji="1" lang="en-US" sz="1200" kern="1200" dirty="0" smtClean="0">
                <a:solidFill>
                  <a:schemeClr val="tx1"/>
                </a:solidFill>
                <a:latin typeface="Times New Roman" pitchFamily="-84" charset="0"/>
                <a:ea typeface="+mn-ea"/>
                <a:cs typeface="+mn-cs"/>
              </a:rPr>
              <a:t>This category covers a number of different organizations and objectives.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Reduced instruction set computer (RISC) architecture: </a:t>
            </a:r>
            <a:r>
              <a:rPr kumimoji="1" lang="en-US" sz="1200" kern="1200" dirty="0" smtClean="0">
                <a:solidFill>
                  <a:schemeClr val="tx1"/>
                </a:solidFill>
                <a:latin typeface="Times New Roman" pitchFamily="-84" charset="0"/>
                <a:ea typeface="+mn-ea"/>
                <a:cs typeface="+mn-cs"/>
              </a:rPr>
              <a:t>This is the focus of this chapter.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Although RISC architectures have been defined and designed in a variety of </a:t>
            </a:r>
            <a:endParaRPr lang="en-US" dirty="0" smtClean="0"/>
          </a:p>
          <a:p>
            <a:r>
              <a:rPr kumimoji="1" lang="en-US" sz="1200" kern="1200" dirty="0" smtClean="0">
                <a:solidFill>
                  <a:schemeClr val="tx1"/>
                </a:solidFill>
                <a:latin typeface="Times New Roman" pitchFamily="-84" charset="0"/>
                <a:ea typeface="+mn-ea"/>
                <a:cs typeface="+mn-cs"/>
              </a:rPr>
              <a:t>ways by different groups, the key elements shared by most designs are these: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limited and simple instruction set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emphasis on optimizing the instruction pipeline </a:t>
            </a:r>
          </a:p>
          <a:p>
            <a:r>
              <a:rPr kumimoji="1" lang="en-US" sz="1200" kern="1200" dirty="0" smtClean="0">
                <a:solidFill>
                  <a:schemeClr val="tx1"/>
                </a:solidFill>
                <a:latin typeface="Times New Roman" pitchFamily="-84"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246674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First, let us consider branching instructions. </a:t>
            </a:r>
            <a:r>
              <a:rPr kumimoji="1" lang="en-US" sz="1200" b="1" kern="1200" dirty="0" smtClean="0">
                <a:solidFill>
                  <a:schemeClr val="tx1"/>
                </a:solidFill>
                <a:latin typeface="Times New Roman" pitchFamily="-84" charset="0"/>
                <a:ea typeface="+mn-ea"/>
                <a:cs typeface="+mn-cs"/>
              </a:rPr>
              <a:t>Delayed branch, </a:t>
            </a:r>
            <a:r>
              <a:rPr kumimoji="1" lang="en-US" sz="1200" kern="1200" dirty="0" smtClean="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smtClean="0">
                <a:solidFill>
                  <a:schemeClr val="tx1"/>
                </a:solidFill>
                <a:latin typeface="Times New Roman" pitchFamily="-84" charset="0"/>
                <a:ea typeface="+mn-ea"/>
                <a:cs typeface="+mn-cs"/>
              </a:rPr>
              <a:t>delayed). </a:t>
            </a:r>
            <a:r>
              <a:rPr kumimoji="1" lang="en-US" sz="1200" kern="1200" dirty="0" smtClean="0">
                <a:solidFill>
                  <a:schemeClr val="tx1"/>
                </a:solidFill>
                <a:latin typeface="Times New Roman" pitchFamily="-84" charset="0"/>
                <a:ea typeface="+mn-ea"/>
                <a:cs typeface="+mn-cs"/>
              </a:rPr>
              <a:t>The instruction location immediately following the branch is referred to as the </a:t>
            </a:r>
            <a:r>
              <a:rPr kumimoji="1" lang="en-US" sz="1200" i="1" kern="1200" dirty="0" smtClean="0">
                <a:solidFill>
                  <a:schemeClr val="tx1"/>
                </a:solidFill>
                <a:latin typeface="Times New Roman" pitchFamily="-84" charset="0"/>
                <a:ea typeface="+mn-ea"/>
                <a:cs typeface="+mn-cs"/>
              </a:rPr>
              <a:t>delay slot. </a:t>
            </a:r>
            <a:r>
              <a:rPr kumimoji="1" lang="en-US" sz="1200" kern="1200" dirty="0" smtClean="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20</a:t>
            </a:fld>
            <a:endParaRPr lang="en-US" dirty="0"/>
          </a:p>
        </p:txBody>
      </p:sp>
    </p:spTree>
    <p:extLst>
      <p:ext uri="{BB962C8B-B14F-4D97-AF65-F5344CB8AC3E}">
        <p14:creationId xmlns:p14="http://schemas.microsoft.com/office/powerpoint/2010/main" val="2390632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Thus, the original semantics of the program are retained but one less clock cycle is required for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 similar sort of tactic, called the </a:t>
            </a:r>
            <a:r>
              <a:rPr kumimoji="1" lang="en-US" sz="1200" b="1" kern="1200" dirty="0" smtClean="0">
                <a:solidFill>
                  <a:schemeClr val="tx1"/>
                </a:solidFill>
                <a:latin typeface="Times New Roman" pitchFamily="-84" charset="0"/>
                <a:ea typeface="+mn-ea"/>
                <a:cs typeface="+mn-cs"/>
              </a:rPr>
              <a:t>delayed load, </a:t>
            </a:r>
            <a:r>
              <a:rPr kumimoji="1" lang="en-US" sz="1200" kern="1200" dirty="0" smtClean="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smtClean="0"/>
          </a:p>
          <a:p>
            <a:r>
              <a:rPr kumimoji="1" lang="en-US" sz="1200" kern="1200" dirty="0" smtClean="0">
                <a:solidFill>
                  <a:schemeClr val="tx1"/>
                </a:solidFill>
                <a:latin typeface="Times New Roman" pitchFamily="-84" charset="0"/>
                <a:ea typeface="+mn-ea"/>
                <a:cs typeface="+mn-cs"/>
              </a:rPr>
              <a:t>so that useful work can be done while the load is in the pipeline, efficiency is </a:t>
            </a:r>
            <a:endParaRPr lang="en-US" dirty="0" smtClean="0"/>
          </a:p>
          <a:p>
            <a:r>
              <a:rPr kumimoji="1" lang="en-US" sz="1200" kern="1200" dirty="0" smtClean="0">
                <a:solidFill>
                  <a:schemeClr val="tx1"/>
                </a:solidFill>
                <a:latin typeface="Times New Roman" pitchFamily="-84" charset="0"/>
                <a:ea typeface="+mn-ea"/>
                <a:cs typeface="+mn-cs"/>
              </a:rPr>
              <a:t>increased.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21</a:t>
            </a:fld>
            <a:endParaRPr lang="en-US" dirty="0"/>
          </a:p>
        </p:txBody>
      </p:sp>
    </p:spTree>
    <p:extLst>
      <p:ext uri="{BB962C8B-B14F-4D97-AF65-F5344CB8AC3E}">
        <p14:creationId xmlns:p14="http://schemas.microsoft.com/office/powerpoint/2010/main" val="3799973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smtClean="0">
                <a:solidFill>
                  <a:schemeClr val="tx1"/>
                </a:solidFill>
                <a:latin typeface="Times New Roman" pitchFamily="-84" charset="0"/>
                <a:ea typeface="+mn-ea"/>
                <a:cs typeface="+mn-cs"/>
              </a:rPr>
              <a:t>u </a:t>
            </a:r>
            <a:r>
              <a:rPr kumimoji="1" lang="en-US" sz="1200" kern="1200" dirty="0" smtClean="0">
                <a:solidFill>
                  <a:schemeClr val="tx1"/>
                </a:solidFill>
                <a:latin typeface="Times New Roman" pitchFamily="-84" charset="0"/>
                <a:ea typeface="+mn-ea"/>
                <a:cs typeface="+mn-cs"/>
              </a:rPr>
              <a:t>instead of step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Unrolling can improve the performance by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Reducing loop overhead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Increasing instruction parallelism by improving pipeline performance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Improving register, data cache, or TLB locality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22</a:t>
            </a:fld>
            <a:endParaRPr lang="en-US" dirty="0"/>
          </a:p>
        </p:txBody>
      </p:sp>
    </p:spTree>
    <p:extLst>
      <p:ext uri="{BB962C8B-B14F-4D97-AF65-F5344CB8AC3E}">
        <p14:creationId xmlns:p14="http://schemas.microsoft.com/office/powerpoint/2010/main" val="2834337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23</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work that has been done on assessing merits of the RISC approach can be grouped into two categories: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Quantitative: </a:t>
            </a:r>
            <a:r>
              <a:rPr kumimoji="1" lang="en-US" sz="1200" kern="1200" dirty="0" smtClean="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Qualitative: </a:t>
            </a:r>
            <a:r>
              <a:rPr kumimoji="1" lang="en-US" sz="1200" kern="1200" dirty="0" smtClean="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smtClean="0">
                <a:solidFill>
                  <a:schemeClr val="tx1"/>
                </a:solidFill>
                <a:latin typeface="Times New Roman" pitchFamily="-84" charset="0"/>
                <a:ea typeface="+mn-ea"/>
                <a:cs typeface="+mn-cs"/>
              </a:rPr>
              <a:t>writing.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smtClean="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extLst>
      <p:ext uri="{BB962C8B-B14F-4D97-AF65-F5344CB8AC3E}">
        <p14:creationId xmlns:p14="http://schemas.microsoft.com/office/powerpoint/2010/main" val="3597362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15 </a:t>
            </a:r>
            <a:r>
              <a:rPr lang="en-GB" smtClean="0"/>
              <a:t>summary.</a:t>
            </a:r>
          </a:p>
          <a:p>
            <a:r>
              <a:rPr lang="en-GB" smtClean="0"/>
              <a:t>15.3</a:t>
            </a:r>
          </a:p>
          <a:p>
            <a:r>
              <a:rPr lang="en-GB" smtClean="0"/>
              <a:t>15.4</a:t>
            </a:r>
          </a:p>
          <a:p>
            <a:r>
              <a:rPr lang="en-GB" smtClean="0"/>
              <a:t>15.6,7,10,</a:t>
            </a:r>
            <a:r>
              <a:rPr lang="en-GB" baseline="0" smtClean="0"/>
              <a:t> </a:t>
            </a:r>
            <a:endParaRPr lang="en-GB" smtClean="0"/>
          </a:p>
        </p:txBody>
      </p:sp>
    </p:spTree>
    <p:extLst>
      <p:ext uri="{BB962C8B-B14F-4D97-AF65-F5344CB8AC3E}">
        <p14:creationId xmlns:p14="http://schemas.microsoft.com/office/powerpoint/2010/main" val="411426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6405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Table 15.1 compares several RISC and non-RISC systems. </a:t>
            </a:r>
            <a:endParaRPr lang="en-GB" dirty="0"/>
          </a:p>
        </p:txBody>
      </p:sp>
    </p:spTree>
    <p:extLst>
      <p:ext uri="{BB962C8B-B14F-4D97-AF65-F5344CB8AC3E}">
        <p14:creationId xmlns:p14="http://schemas.microsoft.com/office/powerpoint/2010/main" val="2516764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dirty="0" smtClean="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smtClean="0">
                <a:solidFill>
                  <a:schemeClr val="tx1"/>
                </a:solidFill>
                <a:latin typeface="Times New Roman" pitchFamily="-84" charset="0"/>
                <a:ea typeface="+mn-ea"/>
                <a:cs typeface="+mn-cs"/>
              </a:rPr>
              <a:t>high-level languages (HLLs): </a:t>
            </a:r>
            <a:r>
              <a:rPr kumimoji="1" lang="en-US" sz="1200" kern="1200" dirty="0" smtClean="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Alas, this solution gave rise to a perceived problem, known as the </a:t>
            </a:r>
            <a:r>
              <a:rPr kumimoji="1" lang="en-US" sz="1200" i="1" kern="1200" dirty="0" smtClean="0">
                <a:solidFill>
                  <a:schemeClr val="tx1"/>
                </a:solidFill>
                <a:latin typeface="Times New Roman" pitchFamily="-84" charset="0"/>
                <a:ea typeface="+mn-ea"/>
                <a:cs typeface="+mn-cs"/>
              </a:rPr>
              <a:t>semantic gap, </a:t>
            </a:r>
            <a:r>
              <a:rPr kumimoji="1" lang="en-US" sz="1200" kern="1200" dirty="0" smtClean="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smtClean="0"/>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smtClean="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Operations performed: </a:t>
            </a:r>
            <a:r>
              <a:rPr kumimoji="1" lang="en-US" sz="1200" kern="1200" dirty="0" smtClean="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Operands used: </a:t>
            </a:r>
            <a:r>
              <a:rPr kumimoji="1" lang="en-US" sz="1200" kern="1200" dirty="0" smtClean="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Execution sequencing: </a:t>
            </a:r>
            <a:r>
              <a:rPr kumimoji="1" lang="en-US" sz="1200" kern="1200" dirty="0" smtClean="0">
                <a:solidFill>
                  <a:schemeClr val="tx1"/>
                </a:solidFill>
                <a:latin typeface="Times New Roman" pitchFamily="-84" charset="0"/>
                <a:ea typeface="+mn-ea"/>
                <a:cs typeface="+mn-cs"/>
              </a:rPr>
              <a:t>This determines the control and pipeline organization.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4</a:t>
            </a:fld>
            <a:endParaRPr lang="en-US" dirty="0"/>
          </a:p>
        </p:txBody>
      </p:sp>
    </p:spTree>
    <p:extLst>
      <p:ext uri="{BB962C8B-B14F-4D97-AF65-F5344CB8AC3E}">
        <p14:creationId xmlns:p14="http://schemas.microsoft.com/office/powerpoint/2010/main" val="306897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smtClean="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smtClean="0">
                <a:solidFill>
                  <a:schemeClr val="tx1"/>
                </a:solidFill>
                <a:latin typeface="Times New Roman" pitchFamily="-84" charset="0"/>
                <a:ea typeface="+mn-ea"/>
                <a:cs typeface="+mn-cs"/>
              </a:rPr>
              <a:t>complex instruction set computer (CISC) </a:t>
            </a:r>
            <a:r>
              <a:rPr kumimoji="1" lang="en-US" sz="1200" kern="1200" dirty="0" smtClean="0">
                <a:solidFill>
                  <a:schemeClr val="tx1"/>
                </a:solidFill>
                <a:latin typeface="Times New Roman" pitchFamily="-84" charset="0"/>
                <a:ea typeface="+mn-ea"/>
                <a:cs typeface="+mn-cs"/>
              </a:rPr>
              <a:t>architectures. Thus, they can provide guidance to those looking for more efficient ways to support HLLs.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5</a:t>
            </a:fld>
            <a:endParaRPr lang="en-US" dirty="0"/>
          </a:p>
        </p:txBody>
      </p:sp>
    </p:spTree>
    <p:extLst>
      <p:ext uri="{BB962C8B-B14F-4D97-AF65-F5344CB8AC3E}">
        <p14:creationId xmlns:p14="http://schemas.microsoft.com/office/powerpoint/2010/main" val="83395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302BF-246B-E54C-B8FF-9D101BCE7DD6}" type="slidenum">
              <a:rPr lang="en-US"/>
              <a:pPr/>
              <a:t>6</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Much less work has been done on the occurrence of types of operands, despite the importance of this topic. There are several aspects that are significant.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Patterson study already referenced [PATT82a] also looked at the dynamic frequency of occurrence of classes of variables (Table 15.3). The results, consistent between Pascal and C programs, show that most references are to simple scalar variables. Further, more than 80% of the scalars were local (to the procedure) variables. In addition, each reference to an array or a structure requires a reference to an index or pointer, which again is usually a local scalar. Thus, there is a preponderance of references to scalars, and these are highly localized.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Patterson study examined the dynamic behavior of HLL programs, independent of the underlying architecture. As discussed before, it is necessary to deal with actual architectures to examine program behavior more deeply. One study, [LUND77], examined DEC-10 instructions dynamically and found that each instruction on the average references 0.5 operand in memory and 1.4 registers. Similar results are reported in [HUCK83] for C, Pascal, and FORTRAN programs on S/370, PDP-11, and VAX. Of course, these figures depend highly on both the architecture and the compiler, but they do illustrate the frequency of operand accessing.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These latter studies suggest the importance of an architecture that lends itself to fast operand accessing, because this operation is performed so frequently. The Patterson study suggests that a prime candidate for optimization is the mechanism for storing and accessing local scalar variables. </a:t>
            </a:r>
            <a:endParaRPr lang="en-US" dirty="0" smtClean="0"/>
          </a:p>
          <a:p>
            <a:endParaRPr lang="en-US" dirty="0" smtClean="0"/>
          </a:p>
        </p:txBody>
      </p:sp>
    </p:spTree>
    <p:extLst>
      <p:ext uri="{BB962C8B-B14F-4D97-AF65-F5344CB8AC3E}">
        <p14:creationId xmlns:p14="http://schemas.microsoft.com/office/powerpoint/2010/main" val="380436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7</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endParaRPr lang="en-US" dirty="0" smtClean="0"/>
          </a:p>
          <a:p>
            <a:endParaRPr lang="en-GB" dirty="0"/>
          </a:p>
        </p:txBody>
      </p:sp>
    </p:spTree>
    <p:extLst>
      <p:ext uri="{BB962C8B-B14F-4D97-AF65-F5344CB8AC3E}">
        <p14:creationId xmlns:p14="http://schemas.microsoft.com/office/powerpoint/2010/main" val="361827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8</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reason that register storage is indicated is that it is the fastest avail- 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extLst>
      <p:ext uri="{BB962C8B-B14F-4D97-AF65-F5344CB8AC3E}">
        <p14:creationId xmlns:p14="http://schemas.microsoft.com/office/powerpoint/2010/main" val="385399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smtClean="0">
                <a:solidFill>
                  <a:schemeClr val="tx1"/>
                </a:solidFill>
                <a:latin typeface="Times New Roman" pitchFamily="-84" charset="0"/>
                <a:ea typeface="+mn-ea"/>
                <a:cs typeface="+mn-cs"/>
              </a:rPr>
              <a:t>local </a:t>
            </a:r>
            <a:r>
              <a:rPr kumimoji="1" lang="en-US" sz="1200" kern="1200" dirty="0" smtClean="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are disjoint from the local and temporary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handle any possible pattern of calls and returns, the number of </a:t>
            </a:r>
            <a:r>
              <a:rPr kumimoji="1" lang="en-US" sz="1200" b="1" kern="1200" dirty="0" smtClean="0">
                <a:solidFill>
                  <a:schemeClr val="tx1"/>
                </a:solidFill>
                <a:latin typeface="Times New Roman" pitchFamily="-84" charset="0"/>
                <a:ea typeface="+mn-ea"/>
                <a:cs typeface="+mn-cs"/>
              </a:rPr>
              <a:t>register windows </a:t>
            </a:r>
            <a:r>
              <a:rPr kumimoji="1" lang="en-US" sz="1200" kern="1200" dirty="0" smtClean="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smtClean="0"/>
          </a:p>
          <a:p>
            <a:endParaRPr lang="en-GB" dirty="0"/>
          </a:p>
        </p:txBody>
      </p:sp>
    </p:spTree>
    <p:extLst>
      <p:ext uri="{BB962C8B-B14F-4D97-AF65-F5344CB8AC3E}">
        <p14:creationId xmlns:p14="http://schemas.microsoft.com/office/powerpoint/2010/main" val="294016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5/7/2017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5/7/2017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5/7/2017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5/7/2017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5/7/2017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5/7/2017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5/7/2017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5/7/2017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5/7/2017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5/7/2017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5/7/2017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25.pdf"/><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31.pdf"/><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d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0" y="2667000"/>
            <a:ext cx="3254375" cy="2514600"/>
          </a:xfrm>
        </p:spPr>
        <p:txBody>
          <a:bodyPr/>
          <a:lstStyle/>
          <a:p>
            <a:r>
              <a:rPr lang="en-GB" sz="3200" dirty="0">
                <a:effectLst>
                  <a:outerShdw blurRad="38100" dist="38100" dir="2700000" algn="tl">
                    <a:srgbClr val="000000">
                      <a:alpha val="43137"/>
                    </a:srgbClr>
                  </a:outerShdw>
                </a:effectLst>
              </a:rPr>
              <a:t>Circular </a:t>
            </a:r>
            <a:r>
              <a:rPr lang="en-GB" sz="3200" dirty="0" smtClean="0">
                <a:effectLst>
                  <a:outerShdw blurRad="38100" dist="38100" dir="2700000" algn="tl">
                    <a:srgbClr val="000000">
                      <a:alpha val="43137"/>
                    </a:srgbClr>
                  </a:outerShdw>
                </a:effectLst>
              </a:rPr>
              <a:t>Buffer Organization of Overlapped Windows</a:t>
            </a:r>
            <a:endParaRPr lang="en-GB" sz="3200" dirty="0">
              <a:effectLst>
                <a:outerShdw blurRad="38100" dist="38100" dir="2700000" algn="tl">
                  <a:srgbClr val="000000">
                    <a:alpha val="43137"/>
                  </a:srgbClr>
                </a:outerShdw>
              </a:effectLst>
            </a:endParaRPr>
          </a:p>
        </p:txBody>
      </p:sp>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10000"/>
              <a:stretch>
                <a:fillRect/>
              </a:stretch>
            </p:blipFill>
          </mc:Choice>
          <mc:Fallback>
            <p:blipFill>
              <a:blip r:embed="rId4"/>
              <a:srcRect t="8182" b="10000"/>
              <a:stretch>
                <a:fillRect/>
              </a:stretch>
            </p:blipFill>
          </mc:Fallback>
        </mc:AlternateContent>
        <p:spPr>
          <a:xfrm>
            <a:off x="2209800" y="0"/>
            <a:ext cx="6476984" cy="6858000"/>
          </a:xfrm>
          <a:prstGeom prst="rect">
            <a:avLst/>
          </a:prstGeom>
        </p:spPr>
      </p:pic>
    </p:spTree>
  </p:cSld>
  <p:clrMapOvr>
    <a:masterClrMapping/>
  </p:clrMapOvr>
  <p:transition spd="med">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Global Variables</a:t>
            </a:r>
          </a:p>
        </p:txBody>
      </p:sp>
      <p:sp>
        <p:nvSpPr>
          <p:cNvPr id="24579" name="Rectangle 3"/>
          <p:cNvSpPr>
            <a:spLocks noGrp="1" noChangeArrowheads="1"/>
          </p:cNvSpPr>
          <p:nvPr>
            <p:ph idx="1"/>
          </p:nvPr>
        </p:nvSpPr>
        <p:spPr>
          <a:xfrm>
            <a:off x="498474" y="1524000"/>
            <a:ext cx="7556313" cy="4953000"/>
          </a:xfrm>
        </p:spPr>
        <p:txBody>
          <a:bodyPr>
            <a:normAutofit fontScale="92500" lnSpcReduction="10000"/>
          </a:bodyPr>
          <a:lstStyle/>
          <a:p>
            <a:r>
              <a:rPr lang="en-GB" dirty="0" smtClean="0"/>
              <a:t>Variables declared as global in an HLL can be assigned memory locations by the compiler and all machine instructions that reference these variables will use memory reference operands</a:t>
            </a:r>
          </a:p>
          <a:p>
            <a:pPr lvl="1"/>
            <a:r>
              <a:rPr lang="en-GB" dirty="0" smtClean="0"/>
              <a:t>However, for frequently accessed global variables this scheme is inefficient</a:t>
            </a:r>
          </a:p>
          <a:p>
            <a:pPr marL="228600" lvl="1">
              <a:spcBef>
                <a:spcPts val="2000"/>
              </a:spcBef>
              <a:buClr>
                <a:schemeClr val="accent1"/>
              </a:buClr>
            </a:pPr>
            <a:r>
              <a:rPr lang="en-GB" sz="2000" dirty="0" smtClean="0"/>
              <a:t>Alternative is to incorporate a set of global registers in the processor</a:t>
            </a:r>
          </a:p>
          <a:p>
            <a:pPr lvl="1"/>
            <a:r>
              <a:rPr lang="en-GB" dirty="0" smtClean="0"/>
              <a:t>These registers would be fixed in number and available to all procedures</a:t>
            </a:r>
          </a:p>
          <a:p>
            <a:pPr lvl="1"/>
            <a:r>
              <a:rPr lang="en-GB" dirty="0" smtClean="0"/>
              <a:t>A unified numbering scheme can be used to simplify the instruction format</a:t>
            </a:r>
          </a:p>
          <a:p>
            <a:pPr marL="228600" lvl="1">
              <a:spcBef>
                <a:spcPts val="2000"/>
              </a:spcBef>
              <a:buClr>
                <a:schemeClr val="accent1"/>
              </a:buClr>
            </a:pPr>
            <a:r>
              <a:rPr lang="en-GB" sz="2000" dirty="0" smtClean="0"/>
              <a:t>There is an increased hardware burden to accommodate the split in register addressing</a:t>
            </a:r>
          </a:p>
          <a:p>
            <a:pPr marL="228600" lvl="1">
              <a:spcBef>
                <a:spcPts val="2000"/>
              </a:spcBef>
              <a:buClr>
                <a:schemeClr val="accent1"/>
              </a:buClr>
            </a:pPr>
            <a:r>
              <a:rPr lang="en-GB" sz="2000" dirty="0" smtClean="0"/>
              <a:t>In addition, the linker must decide which global variables should be assigned to registers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762000"/>
            <a:ext cx="9144000" cy="1116012"/>
          </a:xfrm>
        </p:spPr>
        <p:txBody>
          <a:bodyPr/>
          <a:lstStyle/>
          <a:p>
            <a:pPr algn="ctr"/>
            <a:r>
              <a:rPr lang="en-GB" sz="3200" dirty="0" smtClean="0">
                <a:effectLst>
                  <a:outerShdw blurRad="38100" dist="38100" dir="2700000" algn="tl">
                    <a:srgbClr val="000000">
                      <a:alpha val="43137"/>
                    </a:srgbClr>
                  </a:outerShdw>
                </a:effectLst>
              </a:rPr>
              <a:t>Characteristics of Large-Register-File and Cache Organizations</a:t>
            </a:r>
            <a:endParaRPr lang="en-GB" sz="3200" dirty="0">
              <a:effectLst>
                <a:outerShdw blurRad="38100" dist="38100" dir="2700000" algn="tl">
                  <a:srgbClr val="000000">
                    <a:alpha val="43137"/>
                  </a:srgbClr>
                </a:outerShdw>
              </a:effectLst>
            </a:endParaRPr>
          </a:p>
        </p:txBody>
      </p:sp>
      <p:pic>
        <p:nvPicPr>
          <p:cNvPr id="66" name="Picture 6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55418" y="2438400"/>
            <a:ext cx="9399418" cy="3505200"/>
          </a:xfrm>
          <a:prstGeom prst="rect">
            <a:avLst/>
          </a:prstGeom>
        </p:spPr>
      </p:pic>
      <p:sp>
        <p:nvSpPr>
          <p:cNvPr id="67" name="Rectangle 66"/>
          <p:cNvSpPr/>
          <p:nvPr/>
        </p:nvSpPr>
        <p:spPr>
          <a:xfrm>
            <a:off x="533400" y="5867400"/>
            <a:ext cx="7772400" cy="338554"/>
          </a:xfrm>
          <a:prstGeom prst="rect">
            <a:avLst/>
          </a:prstGeom>
        </p:spPr>
        <p:txBody>
          <a:bodyPr wrap="square">
            <a:spAutoFit/>
          </a:bodyPr>
          <a:lstStyle/>
          <a:p>
            <a:pPr algn="ctr"/>
            <a:r>
              <a:rPr lang="en-US" sz="1600" dirty="0">
                <a:latin typeface="+mn-lt"/>
              </a:rPr>
              <a:t>Table 15.5  Characteristics of Large-Register-File and Cache Organizations</a:t>
            </a:r>
            <a:r>
              <a:rPr lang="en-US" sz="1600" dirty="0" smtClean="0">
                <a:latin typeface="+mn-lt"/>
              </a:rPr>
              <a:t> </a:t>
            </a:r>
            <a:endParaRPr lang="en-US" sz="1600" dirty="0">
              <a:latin typeface="+mn-lt"/>
            </a:endParaRPr>
          </a:p>
        </p:txBody>
      </p:sp>
    </p:spTree>
  </p:cSld>
  <p:clrMapOvr>
    <a:masterClrMapping/>
  </p:clrMapOvr>
  <p:transition spd="med">
    <p:whee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0555" y="1828800"/>
            <a:ext cx="3255264" cy="1295400"/>
          </a:xfrm>
        </p:spPr>
        <p:txBody>
          <a:bodyPr>
            <a:normAutofit/>
          </a:bodyPr>
          <a:lstStyle/>
          <a:p>
            <a:r>
              <a:rPr lang="en-GB" dirty="0">
                <a:effectLst>
                  <a:outerShdw blurRad="38100" dist="38100" dir="2700000" algn="tl">
                    <a:srgbClr val="000000">
                      <a:alpha val="43137"/>
                    </a:srgbClr>
                  </a:outerShdw>
                </a:effectLst>
              </a:rPr>
              <a:t>Referencing a Scalar</a:t>
            </a:r>
            <a:r>
              <a:rPr lang="en-GB" dirty="0" smtClean="0">
                <a:effectLst>
                  <a:outerShdw blurRad="38100" dist="38100" dir="2700000" algn="tl">
                    <a:srgbClr val="000000">
                      <a:alpha val="43137"/>
                    </a:srgbClr>
                  </a:outerShdw>
                </a:effectLst>
              </a:rPr>
              <a:t> </a:t>
            </a:r>
            <a:endParaRPr lang="en-GB"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81000" y="304800"/>
            <a:ext cx="7556500" cy="1116012"/>
          </a:xfrm>
        </p:spPr>
        <p:txBody>
          <a:bodyPr/>
          <a:lstStyle/>
          <a:p>
            <a:r>
              <a:rPr lang="en-GB" dirty="0" smtClean="0">
                <a:effectLst>
                  <a:outerShdw blurRad="38100" dist="38100" dir="2700000" algn="tl">
                    <a:srgbClr val="000000">
                      <a:alpha val="43137"/>
                    </a:srgbClr>
                  </a:outerShdw>
                </a:effectLst>
              </a:rPr>
              <a:t>Graph Coloring Approach</a:t>
            </a:r>
            <a:endParaRPr lang="en-GB"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31818"/>
              <a:stretch>
                <a:fillRect/>
              </a:stretch>
            </p:blipFill>
          </mc:Choice>
          <mc:Fallback>
            <p:blipFill>
              <a:blip r:embed="rId4"/>
              <a:srcRect t="15455" b="31818"/>
              <a:stretch>
                <a:fillRect/>
              </a:stretch>
            </p:blipFill>
          </mc:Fallback>
        </mc:AlternateContent>
        <p:spPr>
          <a:xfrm>
            <a:off x="228600" y="1050719"/>
            <a:ext cx="8510630" cy="5807281"/>
          </a:xfrm>
          <a:prstGeom prst="rect">
            <a:avLst/>
          </a:prstGeom>
        </p:spPr>
      </p:pic>
    </p:spTree>
  </p:cSld>
  <p:clrMapOvr>
    <a:masterClrMapping/>
  </p:clrMapOvr>
  <p:transition spd="med">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dirty="0"/>
              <a:t>Why </a:t>
            </a:r>
            <a:r>
              <a:rPr lang="en-GB" dirty="0" smtClean="0"/>
              <a:t>CISC ?</a:t>
            </a:r>
            <a:endParaRPr lang="en-GB" dirty="0"/>
          </a:p>
        </p:txBody>
      </p:sp>
      <p:sp>
        <p:nvSpPr>
          <p:cNvPr id="36867" name="Rectangle 3"/>
          <p:cNvSpPr>
            <a:spLocks noGrp="1" noChangeArrowheads="1"/>
          </p:cNvSpPr>
          <p:nvPr>
            <p:ph idx="1"/>
          </p:nvPr>
        </p:nvSpPr>
        <p:spPr>
          <a:xfrm>
            <a:off x="498474" y="1981200"/>
            <a:ext cx="7556313" cy="4495800"/>
          </a:xfrm>
        </p:spPr>
        <p:txBody>
          <a:bodyPr>
            <a:normAutofit lnSpcReduction="10000"/>
          </a:bodyPr>
          <a:lstStyle/>
          <a:p>
            <a:pPr marL="228600" lvl="1">
              <a:spcBef>
                <a:spcPts val="2000"/>
              </a:spcBef>
              <a:buClr>
                <a:schemeClr val="accent1"/>
              </a:buClr>
            </a:pPr>
            <a:r>
              <a:rPr lang="en-GB" sz="2000" dirty="0" smtClean="0"/>
              <a:t>There is a trend to richer instruction sets which include a larger and more complex number of instructions</a:t>
            </a:r>
          </a:p>
          <a:p>
            <a:pPr marL="228600" lvl="1">
              <a:spcBef>
                <a:spcPts val="2000"/>
              </a:spcBef>
              <a:buClr>
                <a:schemeClr val="accent1"/>
              </a:buClr>
            </a:pPr>
            <a:r>
              <a:rPr lang="en-GB" sz="2000" dirty="0" smtClean="0"/>
              <a:t>Two principal reasons for this trend:</a:t>
            </a:r>
          </a:p>
          <a:p>
            <a:pPr lvl="1"/>
            <a:r>
              <a:rPr lang="en-GB" dirty="0" smtClean="0"/>
              <a:t>A desire to simplify compilers</a:t>
            </a:r>
          </a:p>
          <a:p>
            <a:pPr lvl="1"/>
            <a:r>
              <a:rPr lang="en-GB" dirty="0" smtClean="0"/>
              <a:t>A desire to improve performance</a:t>
            </a:r>
          </a:p>
          <a:p>
            <a:pPr marL="228600" lvl="1">
              <a:spcBef>
                <a:spcPts val="2000"/>
              </a:spcBef>
              <a:buClr>
                <a:schemeClr val="accent1"/>
              </a:buClr>
            </a:pPr>
            <a:r>
              <a:rPr lang="en-GB" sz="2000" dirty="0" smtClean="0"/>
              <a:t>There are two advantages to smaller programs:</a:t>
            </a:r>
          </a:p>
          <a:p>
            <a:pPr lvl="1"/>
            <a:r>
              <a:rPr lang="en-GB" dirty="0" smtClean="0"/>
              <a:t>The program takes up less memory</a:t>
            </a:r>
          </a:p>
          <a:p>
            <a:pPr lvl="1"/>
            <a:r>
              <a:rPr lang="en-GB" dirty="0" smtClean="0"/>
              <a:t>Should improve performance</a:t>
            </a:r>
          </a:p>
          <a:p>
            <a:pPr lvl="2"/>
            <a:r>
              <a:rPr lang="en-GB" dirty="0" smtClean="0"/>
              <a:t>Fewer instructions means fewer instruction bytes to be fetched</a:t>
            </a:r>
          </a:p>
          <a:p>
            <a:pPr lvl="2"/>
            <a:r>
              <a:rPr lang="en-GB" dirty="0" smtClean="0"/>
              <a:t>In a paging environment smaller programs occupy fewer pages, reducing page faults</a:t>
            </a:r>
          </a:p>
          <a:p>
            <a:pPr lvl="2"/>
            <a:r>
              <a:rPr lang="en-GB" dirty="0" smtClean="0"/>
              <a:t>More instructions fit in cache(s)</a:t>
            </a:r>
          </a:p>
          <a:p>
            <a:pPr lvl="1"/>
            <a:endParaRPr lang="en-GB" dirty="0"/>
          </a:p>
          <a:p>
            <a:endParaRPr lang="en-GB" dirty="0"/>
          </a:p>
        </p:txBody>
      </p:sp>
      <p:sp>
        <p:nvSpPr>
          <p:cNvPr id="5" name="Text Placeholder 4"/>
          <p:cNvSpPr>
            <a:spLocks noGrp="1"/>
          </p:cNvSpPr>
          <p:nvPr>
            <p:ph type="body" sz="half" idx="2"/>
          </p:nvPr>
        </p:nvSpPr>
        <p:spPr/>
        <p:txBody>
          <a:bodyPr/>
          <a:lstStyle/>
          <a:p>
            <a:r>
              <a:rPr lang="en-US" dirty="0" smtClean="0"/>
              <a:t>(Complex Instruction Set Computer)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28600" y="152400"/>
            <a:ext cx="7556500" cy="1116012"/>
          </a:xfrm>
        </p:spPr>
        <p:txBody>
          <a:bodyPr/>
          <a:lstStyle/>
          <a:p>
            <a:r>
              <a:rPr lang="en-GB" dirty="0" smtClean="0">
                <a:effectLst>
                  <a:outerShdw blurRad="38100" dist="38100" dir="2700000" algn="tl">
                    <a:srgbClr val="000000">
                      <a:alpha val="43137"/>
                    </a:srgbClr>
                  </a:outerShdw>
                </a:effectLst>
              </a:rPr>
              <a:t>Characteristics of Reduced Instruction Set Architectures</a:t>
            </a:r>
            <a:endParaRPr lang="en-GB"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304800" y="1752600"/>
          <a:ext cx="8382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228600"/>
            <a:ext cx="9144000" cy="1268412"/>
          </a:xfrm>
        </p:spPr>
        <p:txBody>
          <a:bodyPr/>
          <a:lstStyle/>
          <a:p>
            <a:pPr algn="ctr"/>
            <a:r>
              <a:rPr lang="en-GB" dirty="0" smtClean="0">
                <a:effectLst>
                  <a:outerShdw blurRad="38100" dist="38100" dir="2700000" algn="tl">
                    <a:srgbClr val="000000">
                      <a:alpha val="43137"/>
                    </a:srgbClr>
                  </a:outerShdw>
                </a:effectLst>
              </a:rPr>
              <a:t>Table 15.7</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Characteristics of Some Processors</a:t>
            </a:r>
            <a:endParaRPr lang="en-GB"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04800" y="1676400"/>
            <a:ext cx="8583744" cy="4545868"/>
          </a:xfrm>
          <a:prstGeom prst="rect">
            <a:avLst/>
          </a:prstGeom>
        </p:spPr>
      </p:pic>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304800" y="6248400"/>
            <a:ext cx="8229600" cy="355600"/>
          </a:xfrm>
          <a:prstGeom prst="rect">
            <a:avLst/>
          </a:prstGeom>
        </p:spPr>
      </p:pic>
    </p:spTree>
  </p:cSld>
  <p:clrMapOvr>
    <a:masterClrMapping/>
  </p:clrMapOvr>
  <p:transition spd="med">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dirty="0" smtClean="0">
                <a:effectLst>
                  <a:outerShdw blurRad="38100" dist="38100" dir="2700000" algn="tl">
                    <a:srgbClr val="000000">
                      <a:alpha val="43137"/>
                    </a:srgbClr>
                  </a:outerShdw>
                </a:effectLst>
              </a:rPr>
              <a:t>The Effects of Pipelining</a:t>
            </a:r>
            <a:endParaRPr lang="en-GB" dirty="0">
              <a:effectLst>
                <a:outerShdw blurRad="38100" dist="38100" dir="2700000" algn="tl">
                  <a:srgbClr val="000000">
                    <a:alpha val="43137"/>
                  </a:srgbClr>
                </a:outerShdw>
              </a:effectLst>
            </a:endParaRPr>
          </a:p>
        </p:txBody>
      </p:sp>
      <p:pic>
        <p:nvPicPr>
          <p:cNvPr id="5" name="Picture 4"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5882" b="9412"/>
              <a:stretch>
                <a:fillRect/>
              </a:stretch>
            </p:blipFill>
          </mc:Choice>
          <mc:Fallback>
            <p:blipFill>
              <a:blip r:embed="rId4"/>
              <a:srcRect t="5882" b="9412"/>
              <a:stretch>
                <a:fillRect/>
              </a:stretch>
            </p:blipFill>
          </mc:Fallback>
        </mc:AlternateContent>
        <p:spPr>
          <a:xfrm>
            <a:off x="0" y="872951"/>
            <a:ext cx="9144000" cy="5985049"/>
          </a:xfrm>
          <a:prstGeom prst="rect">
            <a:avLst/>
          </a:prstGeom>
        </p:spPr>
      </p:pic>
    </p:spTree>
  </p:cSld>
  <p:clrMapOvr>
    <a:masterClrMapping/>
  </p:clrMapOvr>
  <p:transition spd="med">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676400"/>
            <a:ext cx="7556313" cy="4724400"/>
          </a:xfrm>
        </p:spPr>
        <p:txBody>
          <a:bodyPr>
            <a:normAutofit fontScale="92500" lnSpcReduction="20000"/>
          </a:bodyPr>
          <a:lstStyle/>
          <a:p>
            <a:r>
              <a:rPr lang="en-GB" sz="2054" dirty="0"/>
              <a:t>Delayed branch</a:t>
            </a:r>
          </a:p>
          <a:p>
            <a:pPr lvl="1"/>
            <a:r>
              <a:rPr lang="en-GB" sz="1838" dirty="0"/>
              <a:t>Does not take effect until after execution of following instruction</a:t>
            </a:r>
          </a:p>
          <a:p>
            <a:pPr lvl="1"/>
            <a:r>
              <a:rPr lang="en-GB" sz="1838" dirty="0"/>
              <a:t>This following instruction is the delay slot</a:t>
            </a:r>
          </a:p>
          <a:p>
            <a:r>
              <a:rPr lang="en-GB" sz="2054" dirty="0"/>
              <a:t>Delayed Load</a:t>
            </a:r>
          </a:p>
          <a:p>
            <a:pPr lvl="1"/>
            <a:r>
              <a:rPr lang="en-GB" sz="1838" dirty="0"/>
              <a:t>Register to be target is locked by processor</a:t>
            </a:r>
          </a:p>
          <a:p>
            <a:pPr lvl="1"/>
            <a:r>
              <a:rPr lang="en-GB" sz="1838" dirty="0"/>
              <a:t>Continue execution of instruction stream until register required</a:t>
            </a:r>
          </a:p>
          <a:p>
            <a:pPr lvl="1"/>
            <a:r>
              <a:rPr lang="en-GB" sz="1838" dirty="0"/>
              <a:t>Idle until load</a:t>
            </a:r>
            <a:r>
              <a:rPr lang="en-GB" sz="1838" dirty="0" smtClean="0"/>
              <a:t> is complete</a:t>
            </a:r>
            <a:endParaRPr lang="en-GB" sz="1838" dirty="0"/>
          </a:p>
          <a:p>
            <a:pPr lvl="1"/>
            <a:r>
              <a:rPr lang="en-GB" sz="1838" dirty="0"/>
              <a:t>Re-arranging instructions can allow useful work </a:t>
            </a:r>
            <a:r>
              <a:rPr lang="en-GB" sz="1838" dirty="0" smtClean="0"/>
              <a:t>while </a:t>
            </a:r>
            <a:r>
              <a:rPr lang="en-GB" sz="1838" dirty="0"/>
              <a:t>loading</a:t>
            </a:r>
          </a:p>
          <a:p>
            <a:r>
              <a:rPr lang="en-GB" sz="2054" dirty="0"/>
              <a:t>Loop Unrolling</a:t>
            </a:r>
          </a:p>
          <a:p>
            <a:pPr lvl="1"/>
            <a:r>
              <a:rPr lang="en-GB" sz="1838" dirty="0"/>
              <a:t>Replicate body of loop a number of times</a:t>
            </a:r>
          </a:p>
          <a:p>
            <a:pPr lvl="1"/>
            <a:r>
              <a:rPr lang="en-GB" sz="1838" dirty="0"/>
              <a:t>Iterate loop fewer times</a:t>
            </a:r>
          </a:p>
          <a:p>
            <a:pPr lvl="1"/>
            <a:r>
              <a:rPr lang="en-GB" sz="1838" dirty="0"/>
              <a:t>Reduces loop overhead</a:t>
            </a:r>
          </a:p>
          <a:p>
            <a:pPr lvl="1"/>
            <a:r>
              <a:rPr lang="en-GB" sz="1838" dirty="0"/>
              <a:t>Increases instruction parallelism</a:t>
            </a:r>
          </a:p>
          <a:p>
            <a:pPr lvl="1"/>
            <a:r>
              <a:rPr lang="en-GB" sz="1838" dirty="0"/>
              <a:t>Improved register, data </a:t>
            </a:r>
            <a:r>
              <a:rPr lang="en-GB" sz="1838" dirty="0" smtClean="0"/>
              <a:t>cache, </a:t>
            </a:r>
            <a:r>
              <a:rPr lang="en-GB" sz="1838" dirty="0"/>
              <a:t>or TLB locality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724400"/>
            <a:ext cx="6191157" cy="833718"/>
          </a:xfrm>
        </p:spPr>
        <p:txBody>
          <a:bodyPr>
            <a:noAutofit/>
          </a:bodyPr>
          <a:lstStyle/>
          <a:p>
            <a:r>
              <a:rPr lang="en-US" sz="5400" dirty="0" smtClean="0">
                <a:effectLst>
                  <a:outerShdw blurRad="38100" dist="38100" dir="2700000" algn="tl">
                    <a:srgbClr val="000000">
                      <a:alpha val="43137"/>
                    </a:srgbClr>
                  </a:outerShdw>
                </a:effectLst>
              </a:rPr>
              <a:t>Chapter 15</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3400" y="5715000"/>
            <a:ext cx="8610600" cy="885825"/>
          </a:xfrm>
        </p:spPr>
        <p:txBody>
          <a:bodyPr>
            <a:normAutofit fontScale="77500" lnSpcReduction="20000"/>
          </a:bodyPr>
          <a:lstStyle/>
          <a:p>
            <a:r>
              <a:rPr lang="en-US" sz="4400" dirty="0" smtClean="0"/>
              <a:t>Reduced Instruction Set Computers (RISC)</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15.8</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Normal and Delayed Branch</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6000" r="6000"/>
              <a:stretch>
                <a:fillRect/>
              </a:stretch>
            </p:blipFill>
          </mc:Choice>
          <mc:Fallback>
            <p:blipFill>
              <a:blip r:embed="rId4"/>
              <a:srcRect l="6000" r="6000"/>
              <a:stretch>
                <a:fillRect/>
              </a:stretch>
            </p:blipFill>
          </mc:Fallback>
        </mc:AlternateContent>
        <p:spPr>
          <a:xfrm>
            <a:off x="-41281" y="2209800"/>
            <a:ext cx="9185281" cy="4088145"/>
          </a:xfrm>
          <a:prstGeom prst="rect">
            <a:avLst/>
          </a:prstGeom>
        </p:spPr>
      </p:pic>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3657600" y="6324600"/>
            <a:ext cx="6019800" cy="236070"/>
          </a:xfrm>
          <a:prstGeom prst="rect">
            <a:avLst/>
          </a:prstGeom>
        </p:spPr>
      </p:pic>
    </p:spTree>
  </p:cSld>
  <p:clrMapOvr>
    <a:masterClrMapping/>
  </p:clrMapOvr>
  <p:transition spd="med">
    <p:whee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0"/>
            <a:ext cx="3255264" cy="1162050"/>
          </a:xfrm>
        </p:spPr>
        <p:txBody>
          <a:bodyPr/>
          <a:lstStyle/>
          <a:p>
            <a:pPr algn="ctr"/>
            <a:r>
              <a:rPr lang="en-US" dirty="0" smtClean="0">
                <a:effectLst>
                  <a:outerShdw blurRad="38100" dist="38100" dir="2700000" algn="tl">
                    <a:srgbClr val="000000">
                      <a:alpha val="43137"/>
                    </a:srgbClr>
                  </a:outerShdw>
                </a:effectLst>
              </a:rPr>
              <a:t>Use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Delayed Branch</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228600"/>
            <a:ext cx="5299364" cy="6858000"/>
          </a:xfrm>
          <a:prstGeom prst="rect">
            <a:avLst/>
          </a:prstGeom>
        </p:spPr>
      </p:pic>
    </p:spTree>
  </p:cSld>
  <p:clrMapOvr>
    <a:masterClrMapping/>
  </p:clrMapOvr>
  <p:transition spd="med">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5105400" y="1828800"/>
            <a:ext cx="3733800" cy="1116012"/>
          </a:xfrm>
        </p:spPr>
        <p:txBody>
          <a:bodyPr/>
          <a:lstStyle/>
          <a:p>
            <a:r>
              <a:rPr lang="en-GB" sz="3200" dirty="0">
                <a:effectLst>
                  <a:outerShdw blurRad="38100" dist="38100" dir="2700000" algn="tl">
                    <a:srgbClr val="000000">
                      <a:alpha val="43137"/>
                    </a:srgbClr>
                  </a:outerShdw>
                </a:effectLst>
              </a:rPr>
              <a:t>Loop Unrolling</a:t>
            </a:r>
            <a:r>
              <a:rPr lang="en-GB" sz="3200" dirty="0" smtClean="0">
                <a:effectLst>
                  <a:outerShdw blurRad="38100" dist="38100" dir="2700000" algn="tl">
                    <a:srgbClr val="000000">
                      <a:alpha val="43137"/>
                    </a:srgbClr>
                  </a:outerShdw>
                </a:effectLst>
              </a:rPr>
              <a:t>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Twice Example</a:t>
            </a:r>
            <a:endParaRPr lang="en-GB" sz="3200" dirty="0">
              <a:effectLst>
                <a:outerShdw blurRad="38100" dist="38100" dir="2700000" algn="tl">
                  <a:srgbClr val="000000">
                    <a:alpha val="43137"/>
                  </a:srgbClr>
                </a:outerShdw>
              </a:effectLst>
            </a:endParaRPr>
          </a:p>
        </p:txBody>
      </p:sp>
      <p:sp>
        <p:nvSpPr>
          <p:cNvPr id="95235" name="Rectangle 3"/>
          <p:cNvSpPr>
            <a:spLocks noGrp="1" noChangeArrowheads="1"/>
          </p:cNvSpPr>
          <p:nvPr>
            <p:ph idx="4294967295"/>
          </p:nvPr>
        </p:nvSpPr>
        <p:spPr>
          <a:xfrm>
            <a:off x="609600" y="381000"/>
            <a:ext cx="7556500" cy="6172200"/>
          </a:xfrm>
        </p:spPr>
        <p:txBody>
          <a:bodyPr>
            <a:normAutofit fontScale="85000" lnSpcReduction="20000"/>
          </a:bodyPr>
          <a:lstStyle/>
          <a:p>
            <a:pPr>
              <a:lnSpc>
                <a:spcPct val="90000"/>
              </a:lnSpc>
              <a:buFontTx/>
              <a:buNone/>
            </a:pPr>
            <a:r>
              <a:rPr lang="en-US" sz="2400" dirty="0"/>
              <a:t>do i=2, n-1</a:t>
            </a:r>
          </a:p>
          <a:p>
            <a:pPr>
              <a:lnSpc>
                <a:spcPct val="90000"/>
              </a:lnSpc>
              <a:buFontTx/>
              <a:buNone/>
            </a:pPr>
            <a:r>
              <a:rPr lang="en-US" sz="2400" dirty="0"/>
              <a:t>	a[i] = a[i] + a[i-1] * a[i+l]</a:t>
            </a:r>
          </a:p>
          <a:p>
            <a:pPr>
              <a:lnSpc>
                <a:spcPct val="90000"/>
              </a:lnSpc>
              <a:buFontTx/>
              <a:buNone/>
            </a:pPr>
            <a:r>
              <a:rPr lang="en-US" sz="2400" dirty="0"/>
              <a:t>end do</a:t>
            </a:r>
            <a:endParaRPr lang="en-US" sz="2400" dirty="0" smtClean="0"/>
          </a:p>
          <a:p>
            <a:pPr>
              <a:lnSpc>
                <a:spcPct val="90000"/>
              </a:lnSpc>
              <a:buFontTx/>
              <a:buNone/>
            </a:pPr>
            <a:endParaRPr lang="en-GB" sz="2400" dirty="0" smtClean="0"/>
          </a:p>
          <a:p>
            <a:pPr>
              <a:lnSpc>
                <a:spcPct val="90000"/>
              </a:lnSpc>
              <a:buFontTx/>
              <a:buNone/>
            </a:pPr>
            <a:r>
              <a:rPr lang="en-GB" sz="2400" dirty="0"/>
              <a:t>Becomes</a:t>
            </a:r>
          </a:p>
          <a:p>
            <a:pPr>
              <a:lnSpc>
                <a:spcPct val="90000"/>
              </a:lnSpc>
              <a:buFontTx/>
              <a:buNone/>
            </a:pPr>
            <a:endParaRPr lang="en-GB" sz="2400" dirty="0"/>
          </a:p>
          <a:p>
            <a:pPr>
              <a:lnSpc>
                <a:spcPct val="90000"/>
              </a:lnSpc>
              <a:buFontTx/>
              <a:buNone/>
            </a:pPr>
            <a:r>
              <a:rPr lang="en-US" sz="2400" dirty="0"/>
              <a:t>do i=2, n-2, 2</a:t>
            </a:r>
          </a:p>
          <a:p>
            <a:pPr>
              <a:lnSpc>
                <a:spcPct val="90000"/>
              </a:lnSpc>
              <a:buFontTx/>
              <a:buNone/>
            </a:pPr>
            <a:r>
              <a:rPr lang="en-US" sz="2400" dirty="0"/>
              <a:t>	a[i] = a[i] + a[i-1] * a[i+i]</a:t>
            </a:r>
          </a:p>
          <a:p>
            <a:pPr>
              <a:lnSpc>
                <a:spcPct val="90000"/>
              </a:lnSpc>
              <a:buFontTx/>
              <a:buNone/>
            </a:pPr>
            <a:r>
              <a:rPr lang="en-US" sz="2400" dirty="0"/>
              <a:t>	a[i+l] = a[i+l] + a[i] * a[i+2]</a:t>
            </a:r>
          </a:p>
          <a:p>
            <a:pPr>
              <a:lnSpc>
                <a:spcPct val="90000"/>
              </a:lnSpc>
              <a:buFontTx/>
              <a:buNone/>
            </a:pPr>
            <a:r>
              <a:rPr lang="en-US" sz="2400" dirty="0"/>
              <a:t>end do</a:t>
            </a:r>
          </a:p>
          <a:p>
            <a:pPr>
              <a:lnSpc>
                <a:spcPct val="90000"/>
              </a:lnSpc>
              <a:buFontTx/>
              <a:buNone/>
            </a:pPr>
            <a:r>
              <a:rPr lang="en-US" sz="2400" dirty="0"/>
              <a:t>if (mod(n-2,2) = i) then</a:t>
            </a:r>
          </a:p>
          <a:p>
            <a:pPr>
              <a:lnSpc>
                <a:spcPct val="90000"/>
              </a:lnSpc>
              <a:buFontTx/>
              <a:buNone/>
            </a:pPr>
            <a:r>
              <a:rPr lang="en-US" sz="2400" dirty="0"/>
              <a:t>	a[n-1] = a[n-1] + a[n-2] * a[n]</a:t>
            </a:r>
          </a:p>
          <a:p>
            <a:pPr>
              <a:lnSpc>
                <a:spcPct val="90000"/>
              </a:lnSpc>
              <a:buFontTx/>
              <a:buNone/>
            </a:pPr>
            <a:r>
              <a:rPr lang="en-US" sz="2400" dirty="0"/>
              <a:t>end if</a:t>
            </a:r>
            <a:endParaRPr lang="en-GB" sz="2400" dirty="0"/>
          </a:p>
          <a:p>
            <a:pPr>
              <a:lnSpc>
                <a:spcPct val="90000"/>
              </a:lnSpc>
              <a:buFontTx/>
              <a:buNone/>
            </a:pPr>
            <a:endParaRPr lang="en-GB"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RISC versus CISC Controversy</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idx="1"/>
          </p:nvPr>
        </p:nvSpPr>
        <p:spPr>
          <a:xfrm>
            <a:off x="498474" y="1295400"/>
            <a:ext cx="7556313" cy="5334000"/>
          </a:xfrm>
        </p:spPr>
        <p:txBody>
          <a:bodyPr>
            <a:normAutofit/>
          </a:bodyPr>
          <a:lstStyle/>
          <a:p>
            <a:pPr>
              <a:lnSpc>
                <a:spcPct val="90000"/>
              </a:lnSpc>
            </a:pPr>
            <a:r>
              <a:rPr lang="en-GB" dirty="0"/>
              <a:t>Quantitative</a:t>
            </a:r>
            <a:endParaRPr lang="en-GB" dirty="0" smtClean="0"/>
          </a:p>
          <a:p>
            <a:pPr lvl="1">
              <a:lnSpc>
                <a:spcPct val="90000"/>
              </a:lnSpc>
            </a:pPr>
            <a:r>
              <a:rPr lang="en-GB" dirty="0"/>
              <a:t>C</a:t>
            </a:r>
            <a:r>
              <a:rPr lang="en-GB" dirty="0" smtClean="0"/>
              <a:t>ompare </a:t>
            </a:r>
            <a:r>
              <a:rPr lang="en-GB" dirty="0"/>
              <a:t>program sizes and execution </a:t>
            </a:r>
            <a:r>
              <a:rPr lang="en-GB" dirty="0" smtClean="0"/>
              <a:t>speeds of programs on RISC and CISC machines that use comparable technology</a:t>
            </a:r>
          </a:p>
          <a:p>
            <a:pPr>
              <a:lnSpc>
                <a:spcPct val="90000"/>
              </a:lnSpc>
            </a:pPr>
            <a:r>
              <a:rPr lang="en-GB" dirty="0"/>
              <a:t>Qualitative</a:t>
            </a:r>
            <a:endParaRPr lang="en-GB" dirty="0" smtClean="0"/>
          </a:p>
          <a:p>
            <a:pPr lvl="1">
              <a:lnSpc>
                <a:spcPct val="90000"/>
              </a:lnSpc>
            </a:pPr>
            <a:r>
              <a:rPr lang="en-GB" dirty="0"/>
              <a:t>E</a:t>
            </a:r>
            <a:r>
              <a:rPr lang="en-GB" dirty="0" smtClean="0"/>
              <a:t>xamine </a:t>
            </a:r>
            <a:r>
              <a:rPr lang="en-GB" dirty="0"/>
              <a:t>issues of high level language support and use of VLSI real estate</a:t>
            </a:r>
          </a:p>
          <a:p>
            <a:pPr>
              <a:lnSpc>
                <a:spcPct val="90000"/>
              </a:lnSpc>
            </a:pPr>
            <a:r>
              <a:rPr lang="en-GB" dirty="0" smtClean="0"/>
              <a:t>Problems with comparisons:</a:t>
            </a:r>
          </a:p>
          <a:p>
            <a:pPr lvl="1">
              <a:lnSpc>
                <a:spcPct val="90000"/>
              </a:lnSpc>
            </a:pPr>
            <a:r>
              <a:rPr lang="en-GB" dirty="0"/>
              <a:t>No pair of RISC and CISC</a:t>
            </a:r>
            <a:r>
              <a:rPr lang="en-GB" dirty="0" smtClean="0"/>
              <a:t> machines that are comparable in life-cycle cost, level of technology, gate complexity, sophistication of compiler, operating system support, etc.</a:t>
            </a:r>
          </a:p>
          <a:p>
            <a:pPr lvl="1">
              <a:lnSpc>
                <a:spcPct val="90000"/>
              </a:lnSpc>
            </a:pPr>
            <a:r>
              <a:rPr lang="en-GB" dirty="0"/>
              <a:t>No definitive set of test </a:t>
            </a:r>
            <a:r>
              <a:rPr lang="en-GB" dirty="0" smtClean="0"/>
              <a:t>programs exists</a:t>
            </a:r>
          </a:p>
          <a:p>
            <a:pPr lvl="1">
              <a:lnSpc>
                <a:spcPct val="90000"/>
              </a:lnSpc>
            </a:pPr>
            <a:r>
              <a:rPr lang="en-GB" dirty="0"/>
              <a:t>Difficult to separate hardware effects from complier effects</a:t>
            </a:r>
          </a:p>
          <a:p>
            <a:pPr lvl="1">
              <a:lnSpc>
                <a:spcPct val="90000"/>
              </a:lnSpc>
            </a:pPr>
            <a:r>
              <a:rPr lang="en-GB" dirty="0"/>
              <a:t>Most comparisons done on “toy” rather than</a:t>
            </a:r>
            <a:r>
              <a:rPr lang="en-GB" dirty="0" smtClean="0"/>
              <a:t> commercial products</a:t>
            </a:r>
          </a:p>
          <a:p>
            <a:pPr lvl="1">
              <a:lnSpc>
                <a:spcPct val="90000"/>
              </a:lnSpc>
            </a:pPr>
            <a:r>
              <a:rPr lang="en-GB" dirty="0"/>
              <a:t>Most commercial devices </a:t>
            </a:r>
            <a:r>
              <a:rPr lang="en-GB" dirty="0" smtClean="0"/>
              <a:t>advertised as RISC possess a mixture of RISC and CISC characteristics</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743200"/>
            <a:ext cx="3657600" cy="3886200"/>
          </a:xfrm>
        </p:spPr>
        <p:txBody>
          <a:bodyPr>
            <a:normAutofit fontScale="62500" lnSpcReduction="20000"/>
          </a:bodyPr>
          <a:lstStyle/>
          <a:p>
            <a:r>
              <a:rPr lang="en-US" sz="2400" dirty="0" smtClean="0"/>
              <a:t>Instruction execution characteristics</a:t>
            </a:r>
          </a:p>
          <a:p>
            <a:pPr lvl="1"/>
            <a:r>
              <a:rPr lang="en-US" sz="2400" dirty="0" smtClean="0"/>
              <a:t>Operations</a:t>
            </a:r>
          </a:p>
          <a:p>
            <a:pPr lvl="1"/>
            <a:r>
              <a:rPr lang="en-US" sz="2400" dirty="0" smtClean="0"/>
              <a:t>Operands</a:t>
            </a:r>
          </a:p>
          <a:p>
            <a:pPr lvl="1"/>
            <a:r>
              <a:rPr lang="en-US" sz="2400" dirty="0" smtClean="0"/>
              <a:t>Procedure calls</a:t>
            </a:r>
          </a:p>
          <a:p>
            <a:pPr lvl="1"/>
            <a:r>
              <a:rPr lang="en-US" sz="2400" dirty="0" smtClean="0"/>
              <a:t>Implications </a:t>
            </a:r>
          </a:p>
          <a:p>
            <a:r>
              <a:rPr lang="en-US" sz="2400" dirty="0" smtClean="0"/>
              <a:t>The use of a large register file</a:t>
            </a:r>
          </a:p>
          <a:p>
            <a:pPr lvl="1"/>
            <a:r>
              <a:rPr lang="en-US" sz="2400" dirty="0" smtClean="0"/>
              <a:t>Register windows</a:t>
            </a:r>
          </a:p>
          <a:p>
            <a:pPr lvl="1"/>
            <a:r>
              <a:rPr lang="en-US" sz="2400" dirty="0" smtClean="0"/>
              <a:t>Global variables</a:t>
            </a:r>
          </a:p>
          <a:p>
            <a:pPr lvl="1"/>
            <a:r>
              <a:rPr lang="en-US" sz="2400" dirty="0" smtClean="0"/>
              <a:t>Large register file versus cache</a:t>
            </a:r>
          </a:p>
          <a:p>
            <a:r>
              <a:rPr lang="en-US" sz="2400" dirty="0" smtClean="0"/>
              <a:t>Reduced instruction set architecture</a:t>
            </a:r>
          </a:p>
          <a:p>
            <a:pPr lvl="1"/>
            <a:r>
              <a:rPr lang="en-US" sz="2400" dirty="0" smtClean="0"/>
              <a:t>Characteristics of RISC</a:t>
            </a:r>
          </a:p>
          <a:p>
            <a:pPr lvl="1"/>
            <a:r>
              <a:rPr lang="en-US" sz="2400" dirty="0" smtClean="0"/>
              <a:t>CISC versus RISC characteristics</a:t>
            </a:r>
            <a:endParaRPr lang="en-US" sz="2400" dirty="0"/>
          </a:p>
        </p:txBody>
      </p:sp>
      <p:sp>
        <p:nvSpPr>
          <p:cNvPr id="32" name="Content Placeholder 31"/>
          <p:cNvSpPr>
            <a:spLocks noGrp="1"/>
          </p:cNvSpPr>
          <p:nvPr>
            <p:ph sz="quarter" idx="4"/>
          </p:nvPr>
        </p:nvSpPr>
        <p:spPr>
          <a:xfrm>
            <a:off x="4572000" y="2286000"/>
            <a:ext cx="4191000" cy="4343400"/>
          </a:xfrm>
        </p:spPr>
        <p:txBody>
          <a:bodyPr>
            <a:noAutofit/>
          </a:bodyPr>
          <a:lstStyle/>
          <a:p>
            <a:r>
              <a:rPr lang="en-US" sz="1500" dirty="0" smtClean="0"/>
              <a:t>RISC pipelining</a:t>
            </a:r>
          </a:p>
          <a:p>
            <a:pPr lvl="1"/>
            <a:r>
              <a:rPr lang="en-US" sz="1500" dirty="0" smtClean="0"/>
              <a:t>Pipelining with regular instructions</a:t>
            </a:r>
          </a:p>
          <a:p>
            <a:pPr lvl="1"/>
            <a:r>
              <a:rPr lang="en-US" sz="1500" dirty="0" smtClean="0"/>
              <a:t>Optimization of pipelining</a:t>
            </a:r>
          </a:p>
          <a:p>
            <a:r>
              <a:rPr lang="en-US" sz="1500" dirty="0" smtClean="0"/>
              <a:t>MIPS R4000</a:t>
            </a:r>
          </a:p>
          <a:p>
            <a:pPr lvl="1"/>
            <a:r>
              <a:rPr lang="en-US" sz="1500" dirty="0" smtClean="0"/>
              <a:t>Instruction set</a:t>
            </a:r>
          </a:p>
          <a:p>
            <a:pPr lvl="1"/>
            <a:r>
              <a:rPr lang="en-US" sz="1500" dirty="0" smtClean="0"/>
              <a:t>Instruction pipeline</a:t>
            </a:r>
          </a:p>
          <a:p>
            <a:r>
              <a:rPr lang="en-US" sz="1500" dirty="0" smtClean="0"/>
              <a:t>SPARC</a:t>
            </a:r>
          </a:p>
          <a:p>
            <a:pPr lvl="1"/>
            <a:r>
              <a:rPr lang="en-US" sz="1500" dirty="0" smtClean="0"/>
              <a:t>SPARC register set</a:t>
            </a:r>
          </a:p>
          <a:p>
            <a:pPr lvl="1"/>
            <a:r>
              <a:rPr lang="en-US" sz="1500" dirty="0" smtClean="0"/>
              <a:t>Instruction set</a:t>
            </a:r>
          </a:p>
          <a:p>
            <a:pPr lvl="1"/>
            <a:r>
              <a:rPr lang="en-US" sz="1500" dirty="0" smtClean="0"/>
              <a:t>Instruction format</a:t>
            </a:r>
          </a:p>
          <a:p>
            <a:pPr marL="228600" lvl="1">
              <a:spcBef>
                <a:spcPts val="2000"/>
              </a:spcBef>
              <a:buClr>
                <a:schemeClr val="accent1"/>
              </a:buClr>
            </a:pPr>
            <a:r>
              <a:rPr lang="en-US" sz="1500" dirty="0" smtClean="0"/>
              <a:t>Compiler-based register optimization</a:t>
            </a:r>
          </a:p>
          <a:p>
            <a:r>
              <a:rPr lang="en-US" sz="1500" dirty="0" smtClean="0"/>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smtClean="0"/>
              <a:t>    </a:t>
            </a:r>
          </a:p>
          <a:p>
            <a:endParaRPr lang="en-US" sz="800" dirty="0" smtClean="0"/>
          </a:p>
          <a:p>
            <a:endParaRPr lang="en-US" sz="800" dirty="0" smtClean="0"/>
          </a:p>
          <a:p>
            <a:r>
              <a:rPr lang="en-US" sz="3200" dirty="0" smtClean="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Reduced Instruction Set Computers</a:t>
            </a:r>
          </a:p>
          <a:p>
            <a:r>
              <a:rPr lang="en-US" sz="2800" dirty="0" smtClean="0">
                <a:solidFill>
                  <a:schemeClr val="accent1">
                    <a:lumMod val="50000"/>
                  </a:schemeClr>
                </a:solidFill>
              </a:rPr>
              <a:t>(RISC)</a:t>
            </a:r>
            <a:endParaRPr lang="en-US" dirty="0">
              <a:solidFill>
                <a:srgbClr val="6666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2514600"/>
            <a:ext cx="8147248" cy="4343400"/>
          </a:xfrm>
        </p:spPr>
        <p:txBody>
          <a:bodyPr numCol="1">
            <a:normAutofit/>
          </a:bodyPr>
          <a:lstStyle/>
          <a:p>
            <a:pPr>
              <a:spcBef>
                <a:spcPts val="600"/>
              </a:spcBef>
            </a:pPr>
            <a:r>
              <a:rPr lang="en-US" sz="2400" dirty="0"/>
              <a:t>complex instruction set computer (CISC)</a:t>
            </a:r>
          </a:p>
          <a:p>
            <a:pPr>
              <a:spcBef>
                <a:spcPts val="600"/>
              </a:spcBef>
            </a:pPr>
            <a:r>
              <a:rPr lang="en-US" sz="2400" dirty="0"/>
              <a:t>reduced instruction set computer (RISC)</a:t>
            </a:r>
          </a:p>
          <a:p>
            <a:pPr>
              <a:spcBef>
                <a:spcPts val="600"/>
              </a:spcBef>
            </a:pPr>
            <a:r>
              <a:rPr lang="en-US" sz="2400" dirty="0"/>
              <a:t>delayed branch</a:t>
            </a:r>
          </a:p>
          <a:p>
            <a:pPr>
              <a:spcBef>
                <a:spcPts val="600"/>
              </a:spcBef>
            </a:pPr>
            <a:r>
              <a:rPr lang="en-US" sz="2400" dirty="0"/>
              <a:t>delayed load</a:t>
            </a:r>
          </a:p>
          <a:p>
            <a:pPr>
              <a:spcBef>
                <a:spcPts val="600"/>
              </a:spcBef>
            </a:pPr>
            <a:r>
              <a:rPr lang="en-US" sz="2400" dirty="0"/>
              <a:t>high-level language (HLL)</a:t>
            </a:r>
          </a:p>
          <a:p>
            <a:pPr>
              <a:spcBef>
                <a:spcPts val="600"/>
              </a:spcBef>
            </a:pPr>
            <a:r>
              <a:rPr lang="en-US" sz="2400" dirty="0"/>
              <a:t>register file</a:t>
            </a:r>
          </a:p>
          <a:p>
            <a:pPr>
              <a:spcBef>
                <a:spcPts val="600"/>
              </a:spcBef>
            </a:pPr>
            <a:r>
              <a:rPr lang="en-US" sz="2400" dirty="0"/>
              <a:t>register </a:t>
            </a:r>
            <a:r>
              <a:rPr lang="en-US" sz="2400" dirty="0" smtClean="0"/>
              <a:t>window</a:t>
            </a:r>
            <a:endParaRPr lang="en-US" sz="2400" dirty="0"/>
          </a:p>
          <a:p>
            <a:pPr>
              <a:spcBef>
                <a:spcPts val="600"/>
              </a:spcBef>
            </a:pPr>
            <a:endParaRPr lang="en-US" sz="2400" dirty="0" smtClean="0"/>
          </a:p>
          <a:p>
            <a:pPr>
              <a:spcBef>
                <a:spcPts val="600"/>
              </a:spcBef>
            </a:pPr>
            <a:endParaRPr lang="en-US" sz="2400"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15</a:t>
            </a:r>
          </a:p>
          <a:p>
            <a:endParaRPr lang="en-US" dirty="0"/>
          </a:p>
        </p:txBody>
      </p:sp>
    </p:spTree>
    <p:extLst>
      <p:ext uri="{BB962C8B-B14F-4D97-AF65-F5344CB8AC3E}">
        <p14:creationId xmlns:p14="http://schemas.microsoft.com/office/powerpoint/2010/main" val="1586504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152400"/>
            <a:ext cx="9144000" cy="1447800"/>
          </a:xfrm>
        </p:spPr>
        <p:txBody>
          <a:bodyPr/>
          <a:lstStyle/>
          <a:p>
            <a:pPr algn="ctr"/>
            <a:r>
              <a:rPr lang="en-GB" dirty="0" smtClean="0">
                <a:effectLst>
                  <a:outerShdw blurRad="38100" dist="38100" dir="2700000" algn="tl">
                    <a:srgbClr val="000000">
                      <a:alpha val="43137"/>
                    </a:srgbClr>
                  </a:outerShdw>
                </a:effectLst>
              </a:rPr>
              <a:t>Table 15.1</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Characteristics of Some CISCs, RISCs, and Superscalar Processors</a:t>
            </a:r>
            <a:endParaRPr lang="en-GB"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44011" y="2209800"/>
            <a:ext cx="8899989" cy="3600450"/>
          </a:xfrm>
          <a:prstGeom prst="rect">
            <a:avLst/>
          </a:prstGeom>
        </p:spPr>
      </p:pic>
      <p:sp>
        <p:nvSpPr>
          <p:cNvPr id="6" name="Rectangle 5"/>
          <p:cNvSpPr/>
          <p:nvPr/>
        </p:nvSpPr>
        <p:spPr>
          <a:xfrm>
            <a:off x="228600" y="6019800"/>
            <a:ext cx="8763000" cy="461665"/>
          </a:xfrm>
          <a:prstGeom prst="rect">
            <a:avLst/>
          </a:prstGeom>
        </p:spPr>
        <p:txBody>
          <a:bodyPr wrap="square">
            <a:spAutoFit/>
          </a:bodyPr>
          <a:lstStyle/>
          <a:p>
            <a:pPr algn="ctr"/>
            <a:r>
              <a:rPr lang="en-US" sz="1400" dirty="0">
                <a:latin typeface="+mn-lt"/>
              </a:rPr>
              <a:t>Table 15.1  Characteristics of Some CISCs, RISCs, and Superscalar Processors</a:t>
            </a:r>
            <a:r>
              <a:rPr lang="en-US" dirty="0" smtClean="0"/>
              <a:t> </a:t>
            </a:r>
            <a:endParaRPr lang="en-US" dirty="0"/>
          </a:p>
        </p:txBody>
      </p:sp>
    </p:spTree>
  </p:cSld>
  <p:clrMapOvr>
    <a:masterClrMapping/>
  </p:clrMapOvr>
  <p:transition spd="med">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228600"/>
            <a:ext cx="3276600" cy="2057400"/>
          </a:xfrm>
        </p:spPr>
        <p:txBody>
          <a:bodyPr/>
          <a:lstStyle/>
          <a:p>
            <a:r>
              <a:rPr lang="en-US" sz="3400" dirty="0" smtClean="0">
                <a:effectLst>
                  <a:outerShdw blurRad="38100" dist="38100" dir="2700000" algn="tl">
                    <a:srgbClr val="000000">
                      <a:alpha val="43137"/>
                    </a:srgbClr>
                  </a:outerShdw>
                </a:effectLst>
              </a:rPr>
              <a:t>Instruction Execution Characteristics</a:t>
            </a:r>
            <a:endParaRPr lang="en-US" sz="3400" dirty="0">
              <a:effectLst>
                <a:outerShdw blurRad="38100" dist="38100" dir="2700000" algn="tl">
                  <a:srgbClr val="000000">
                    <a:alpha val="43137"/>
                  </a:srgbClr>
                </a:outerShdw>
              </a:effectLst>
            </a:endParaRPr>
          </a:p>
        </p:txBody>
      </p:sp>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5" name="Picture 24"/>
          <p:cNvPicPr>
            <a:picLocks noChangeAspect="1"/>
          </p:cNvPicPr>
          <p:nvPr/>
        </p:nvPicPr>
        <p:blipFill>
          <a:blip r:embed="rId8"/>
          <a:stretch>
            <a:fillRect/>
          </a:stretch>
        </p:blipFill>
        <p:spPr>
          <a:xfrm>
            <a:off x="4191000" y="3276600"/>
            <a:ext cx="1602218" cy="158875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1371600"/>
          </a:xfrm>
        </p:spPr>
        <p:txBody>
          <a:bodyPr/>
          <a:lstStyle/>
          <a:p>
            <a:pPr algn="ct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Table 15.2</a:t>
            </a:r>
            <a:b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b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Weighted Relative Dynamic Frequency </a:t>
            </a:r>
            <a:b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b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of HLL Operations</a:t>
            </a:r>
            <a:endParaRPr lang="en-GB" dirty="0">
              <a:effectLst>
                <a:outerShdw blurRad="38100" dist="38100" dir="2700000" algn="tl">
                  <a:srgbClr val="000000">
                    <a:alpha val="43137"/>
                  </a:srgbClr>
                </a:outerShdw>
              </a:effectLst>
            </a:endParaRPr>
          </a:p>
        </p:txBody>
      </p:sp>
      <p:pic>
        <p:nvPicPr>
          <p:cNvPr id="263" name="Picture 262"/>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438400"/>
            <a:ext cx="8792922" cy="3498850"/>
          </a:xfrm>
          <a:prstGeom prst="rect">
            <a:avLst/>
          </a:prstGeom>
        </p:spPr>
      </p:pic>
      <p:sp>
        <p:nvSpPr>
          <p:cNvPr id="264" name="Rectangle 263"/>
          <p:cNvSpPr/>
          <p:nvPr/>
        </p:nvSpPr>
        <p:spPr>
          <a:xfrm>
            <a:off x="228600" y="6096000"/>
            <a:ext cx="8686800" cy="338554"/>
          </a:xfrm>
          <a:prstGeom prst="rect">
            <a:avLst/>
          </a:prstGeom>
        </p:spPr>
        <p:txBody>
          <a:bodyPr wrap="square">
            <a:spAutoFit/>
          </a:bodyPr>
          <a:lstStyle/>
          <a:p>
            <a:pPr algn="ctr"/>
            <a:r>
              <a:rPr lang="en-US" sz="1600" dirty="0">
                <a:latin typeface="+mn-lt"/>
              </a:rPr>
              <a:t>Table 15.2  Weighted Relative Dynamic Frequency of HLL Operations [PATT82a]</a:t>
            </a:r>
            <a:r>
              <a:rPr lang="en-US" sz="1600" dirty="0" smtClean="0">
                <a:latin typeface="+mn-lt"/>
              </a:rPr>
              <a:t> </a:t>
            </a:r>
            <a:endParaRPr lang="en-US" sz="1600" dirty="0">
              <a:latin typeface="+mn-lt"/>
            </a:endParaRPr>
          </a:p>
        </p:txBody>
      </p:sp>
    </p:spTree>
  </p:cSld>
  <p:clrMapOvr>
    <a:masterClrMapping/>
  </p:clrMapOvr>
  <p:transition spd="med">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533400" y="762000"/>
            <a:ext cx="7848600" cy="1371600"/>
          </a:xfrm>
        </p:spPr>
        <p:txBody>
          <a:bodyPr/>
          <a:lstStyle/>
          <a:p>
            <a:pPr algn="ctr"/>
            <a:r>
              <a:rPr lang="en-GB" sz="4400" dirty="0" smtClean="0">
                <a:effectLst>
                  <a:outerShdw blurRad="38100" dist="38100" dir="2700000" algn="tl">
                    <a:srgbClr val="000000">
                      <a:alpha val="43137"/>
                    </a:srgbClr>
                  </a:outerShdw>
                </a:effectLst>
              </a:rPr>
              <a:t>Table 15.3</a:t>
            </a:r>
            <a:br>
              <a:rPr lang="en-GB" sz="4400" dirty="0" smtClean="0">
                <a:effectLst>
                  <a:outerShdw blurRad="38100" dist="38100" dir="2700000" algn="tl">
                    <a:srgbClr val="000000">
                      <a:alpha val="43137"/>
                    </a:srgbClr>
                  </a:outerShdw>
                </a:effectLst>
              </a:rPr>
            </a:br>
            <a:r>
              <a:rPr lang="en-GB" sz="4400" dirty="0" smtClean="0">
                <a:effectLst>
                  <a:outerShdw blurRad="38100" dist="38100" dir="2700000" algn="tl">
                    <a:srgbClr val="000000">
                      <a:alpha val="43137"/>
                    </a:srgbClr>
                  </a:outerShdw>
                </a:effectLst>
              </a:rPr>
              <a:t>Operands</a:t>
            </a:r>
            <a:endParaRPr lang="en-GB" sz="4400" dirty="0">
              <a:effectLst>
                <a:outerShdw blurRad="38100" dist="38100" dir="2700000" algn="tl">
                  <a:srgbClr val="000000">
                    <a:alpha val="43137"/>
                  </a:srgbClr>
                </a:outerShdw>
              </a:effectLst>
            </a:endParaRPr>
          </a:p>
        </p:txBody>
      </p:sp>
      <p:pic>
        <p:nvPicPr>
          <p:cNvPr id="85" name="Picture 8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000" r="9000"/>
              <a:stretch>
                <a:fillRect/>
              </a:stretch>
            </p:blipFill>
          </mc:Choice>
          <mc:Fallback>
            <p:blipFill>
              <a:blip r:embed="rId4"/>
              <a:srcRect l="12000" r="9000"/>
              <a:stretch>
                <a:fillRect/>
              </a:stretch>
            </p:blipFill>
          </mc:Fallback>
        </mc:AlternateContent>
        <p:spPr>
          <a:xfrm>
            <a:off x="152400" y="3124200"/>
            <a:ext cx="9292549" cy="2328038"/>
          </a:xfrm>
          <a:prstGeom prst="rect">
            <a:avLst/>
          </a:prstGeom>
        </p:spPr>
      </p:pic>
      <p:sp>
        <p:nvSpPr>
          <p:cNvPr id="86" name="Rectangle 85"/>
          <p:cNvSpPr/>
          <p:nvPr/>
        </p:nvSpPr>
        <p:spPr>
          <a:xfrm>
            <a:off x="2438400" y="5410200"/>
            <a:ext cx="4572000" cy="307777"/>
          </a:xfrm>
          <a:prstGeom prst="rect">
            <a:avLst/>
          </a:prstGeom>
        </p:spPr>
        <p:txBody>
          <a:bodyPr>
            <a:spAutoFit/>
          </a:bodyPr>
          <a:lstStyle/>
          <a:p>
            <a:r>
              <a:rPr lang="en-US" sz="1400" dirty="0">
                <a:latin typeface="+mn-lt"/>
              </a:rPr>
              <a:t>Table 15.3  Dynamic Percentage of Operands</a:t>
            </a:r>
            <a:r>
              <a:rPr lang="en-US" sz="1400" dirty="0" smtClean="0">
                <a:latin typeface="+mn-lt"/>
              </a:rPr>
              <a:t> </a:t>
            </a:r>
            <a:endParaRPr lang="en-US" sz="1400" dirty="0">
              <a:latin typeface="+mn-lt"/>
            </a:endParaRPr>
          </a:p>
        </p:txBody>
      </p:sp>
    </p:spTree>
  </p:cSld>
  <p:clrMapOvr>
    <a:masterClrMapping/>
  </p:clrMapOvr>
  <p:transition spd="med">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p:txBody>
          <a:bodyPr/>
          <a:lstStyle/>
          <a:p>
            <a:r>
              <a:rPr lang="en-GB" dirty="0" smtClean="0"/>
              <a:t>HLLs can best be supported by optimizing performance of the most time-consuming features of typical HLL programs</a:t>
            </a:r>
          </a:p>
          <a:p>
            <a:r>
              <a:rPr lang="en-GB" dirty="0" smtClean="0"/>
              <a:t>Three elements characterize RISC architectures:</a:t>
            </a:r>
          </a:p>
          <a:p>
            <a:pPr lvl="1">
              <a:spcAft>
                <a:spcPts val="1200"/>
              </a:spcAft>
            </a:pPr>
            <a:r>
              <a:rPr lang="en-GB" dirty="0" smtClean="0"/>
              <a:t>Use a large number of registers or use a compiler to optimize register usage</a:t>
            </a:r>
          </a:p>
          <a:p>
            <a:pPr lvl="1">
              <a:spcAft>
                <a:spcPts val="1200"/>
              </a:spcAft>
            </a:pPr>
            <a:r>
              <a:rPr lang="en-GB" dirty="0" smtClean="0"/>
              <a:t>Careful attention needs to be paid to the design of instruction pipelines</a:t>
            </a:r>
          </a:p>
          <a:p>
            <a:pPr lvl="1">
              <a:spcAft>
                <a:spcPts val="1200"/>
              </a:spcAft>
            </a:pPr>
            <a:r>
              <a:rPr lang="en-GB" dirty="0" smtClean="0"/>
              <a:t>Instructions should have predictable costs and be consistent with a high-performance implementation</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533400"/>
            <a:ext cx="7556313" cy="1066800"/>
          </a:xfrm>
        </p:spPr>
        <p:txBody>
          <a:bodyPr/>
          <a:lstStyle/>
          <a:p>
            <a:r>
              <a:rPr lang="en-GB" dirty="0" smtClean="0">
                <a:effectLst>
                  <a:outerShdw blurRad="38100" dist="38100" dir="2700000" algn="tl">
                    <a:srgbClr val="000000">
                      <a:alpha val="43137"/>
                    </a:srgbClr>
                  </a:outerShdw>
                </a:effectLst>
              </a:rPr>
              <a:t>The Use of a Large Register </a:t>
            </a:r>
            <a:r>
              <a:rPr lang="en-GB" dirty="0">
                <a:effectLst>
                  <a:outerShdw blurRad="38100" dist="38100" dir="2700000" algn="tl">
                    <a:srgbClr val="000000">
                      <a:alpha val="43137"/>
                    </a:srgbClr>
                  </a:outerShdw>
                </a:effectLst>
              </a:rPr>
              <a:t>File</a:t>
            </a:r>
          </a:p>
        </p:txBody>
      </p:sp>
      <p:sp>
        <p:nvSpPr>
          <p:cNvPr id="16387" name="Rectangle 3"/>
          <p:cNvSpPr>
            <a:spLocks noGrp="1" noChangeArrowheads="1"/>
          </p:cNvSpPr>
          <p:nvPr>
            <p:ph sz="half" idx="2"/>
          </p:nvPr>
        </p:nvSpPr>
        <p:spPr>
          <a:xfrm>
            <a:off x="497541" y="2667000"/>
            <a:ext cx="3657600" cy="3459162"/>
          </a:xfrm>
        </p:spPr>
        <p:txBody>
          <a:bodyPr>
            <a:normAutofit/>
          </a:bodyPr>
          <a:lstStyle/>
          <a:p>
            <a:pPr marL="228600" lvl="1">
              <a:spcBef>
                <a:spcPts val="2000"/>
              </a:spcBef>
              <a:buClr>
                <a:schemeClr val="accent1"/>
              </a:buClr>
            </a:pPr>
            <a:r>
              <a:rPr lang="en-GB" dirty="0" smtClean="0"/>
              <a:t>Requires </a:t>
            </a:r>
            <a:r>
              <a:rPr lang="en-GB" dirty="0"/>
              <a:t>compiler to allocate registers</a:t>
            </a:r>
          </a:p>
          <a:p>
            <a:pPr marL="228600" lvl="1">
              <a:spcBef>
                <a:spcPts val="2000"/>
              </a:spcBef>
              <a:buClr>
                <a:schemeClr val="accent1"/>
              </a:buClr>
            </a:pPr>
            <a:r>
              <a:rPr lang="en-GB" dirty="0" smtClean="0"/>
              <a:t>Allocates </a:t>
            </a:r>
            <a:r>
              <a:rPr lang="en-GB" dirty="0"/>
              <a:t>based on most used variables in a given time</a:t>
            </a:r>
          </a:p>
          <a:p>
            <a:pPr marL="228600" lvl="1">
              <a:spcBef>
                <a:spcPts val="2000"/>
              </a:spcBef>
              <a:buClr>
                <a:schemeClr val="accent1"/>
              </a:buClr>
            </a:pPr>
            <a:r>
              <a:rPr lang="en-GB" dirty="0"/>
              <a:t>Requires sophisticated program </a:t>
            </a:r>
            <a:r>
              <a:rPr lang="en-GB" dirty="0" smtClean="0"/>
              <a:t>analysis</a:t>
            </a:r>
            <a:endParaRPr lang="en-GB" dirty="0"/>
          </a:p>
        </p:txBody>
      </p:sp>
      <p:sp>
        <p:nvSpPr>
          <p:cNvPr id="6" name="Content Placeholder 5"/>
          <p:cNvSpPr>
            <a:spLocks noGrp="1"/>
          </p:cNvSpPr>
          <p:nvPr>
            <p:ph sz="quarter" idx="4"/>
          </p:nvPr>
        </p:nvSpPr>
        <p:spPr>
          <a:xfrm>
            <a:off x="4399878" y="2667000"/>
            <a:ext cx="3657600" cy="3459162"/>
          </a:xfrm>
        </p:spPr>
        <p:txBody>
          <a:bodyPr>
            <a:normAutofit/>
          </a:bodyPr>
          <a:lstStyle/>
          <a:p>
            <a:pPr marL="228600" lvl="1">
              <a:spcBef>
                <a:spcPts val="2000"/>
              </a:spcBef>
              <a:buClr>
                <a:schemeClr val="accent1"/>
              </a:buClr>
            </a:pPr>
            <a:r>
              <a:rPr lang="en-GB" dirty="0" smtClean="0"/>
              <a:t>More registers</a:t>
            </a:r>
          </a:p>
          <a:p>
            <a:pPr marL="228600" lvl="1">
              <a:spcBef>
                <a:spcPts val="2000"/>
              </a:spcBef>
              <a:buClr>
                <a:schemeClr val="accent1"/>
              </a:buClr>
            </a:pPr>
            <a:r>
              <a:rPr lang="en-GB" dirty="0" smtClean="0"/>
              <a:t>Thus more variables will be in registers</a:t>
            </a:r>
          </a:p>
        </p:txBody>
      </p:sp>
      <p:sp>
        <p:nvSpPr>
          <p:cNvPr id="4" name="Text Placeholder 3"/>
          <p:cNvSpPr>
            <a:spLocks noGrp="1"/>
          </p:cNvSpPr>
          <p:nvPr>
            <p:ph type="body" idx="1"/>
          </p:nvPr>
        </p:nvSpPr>
        <p:spPr>
          <a:xfrm>
            <a:off x="497541" y="1828801"/>
            <a:ext cx="3657600" cy="564776"/>
          </a:xfrm>
        </p:spPr>
        <p:txBody>
          <a:bodyPr/>
          <a:lstStyle/>
          <a:p>
            <a:r>
              <a:rPr lang="en-US" dirty="0" smtClean="0"/>
              <a:t>Software Solution</a:t>
            </a:r>
            <a:endParaRPr lang="en-US" dirty="0"/>
          </a:p>
        </p:txBody>
      </p:sp>
      <p:sp>
        <p:nvSpPr>
          <p:cNvPr id="5" name="Text Placeholder 4"/>
          <p:cNvSpPr>
            <a:spLocks noGrp="1"/>
          </p:cNvSpPr>
          <p:nvPr>
            <p:ph type="body" sz="quarter" idx="3"/>
          </p:nvPr>
        </p:nvSpPr>
        <p:spPr>
          <a:xfrm>
            <a:off x="4399878" y="1828801"/>
            <a:ext cx="3657600" cy="564776"/>
          </a:xfrm>
        </p:spPr>
        <p:txBody>
          <a:bodyPr/>
          <a:lstStyle/>
          <a:p>
            <a:r>
              <a:rPr lang="en-US" dirty="0" smtClean="0"/>
              <a:t>Hardware Solution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Overlapping Register </a:t>
            </a:r>
            <a:r>
              <a:rPr lang="en-GB" dirty="0">
                <a:effectLst>
                  <a:outerShdw blurRad="38100" dist="38100" dir="2700000" algn="tl">
                    <a:srgbClr val="000000">
                      <a:alpha val="43137"/>
                    </a:srgbClr>
                  </a:outerShdw>
                </a:effectLst>
              </a:rPr>
              <a:t>Windows</a:t>
            </a:r>
          </a:p>
        </p:txBody>
      </p:sp>
      <p:pic>
        <p:nvPicPr>
          <p:cNvPr id="5" name="Picture 4"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17647" r="7273" b="27059"/>
              <a:stretch>
                <a:fillRect/>
              </a:stretch>
            </p:blipFill>
          </mc:Choice>
          <mc:Fallback>
            <p:blipFill>
              <a:blip r:embed="rId4"/>
              <a:srcRect l="5455" t="17647" r="7273" b="27059"/>
              <a:stretch>
                <a:fillRect/>
              </a:stretch>
            </p:blipFill>
          </mc:Fallback>
        </mc:AlternateContent>
        <p:spPr>
          <a:xfrm>
            <a:off x="0" y="1905000"/>
            <a:ext cx="9047302" cy="4429480"/>
          </a:xfrm>
          <a:prstGeom prst="rect">
            <a:avLst/>
          </a:prstGeom>
        </p:spPr>
      </p:pic>
    </p:spTree>
  </p:cSld>
  <p:clrMapOvr>
    <a:masterClrMapping/>
  </p:clrMapOvr>
  <p:transition spd="med">
    <p:cover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2196</TotalTime>
  <Words>7405</Words>
  <Application>Microsoft Office PowerPoint</Application>
  <PresentationFormat>On-screen Show (4:3)</PresentationFormat>
  <Paragraphs>425</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Rockwell</vt:lpstr>
      <vt:lpstr>Times</vt:lpstr>
      <vt:lpstr>Times New Roman</vt:lpstr>
      <vt:lpstr>Wingdings</vt:lpstr>
      <vt:lpstr>Advantage</vt:lpstr>
      <vt:lpstr>William Stallings  Computer Organization  and Architecture 9th Edition</vt:lpstr>
      <vt:lpstr>Chapter 15</vt:lpstr>
      <vt:lpstr>Table 15.1 Characteristics of Some CISCs, RISCs, and Superscalar Processors</vt:lpstr>
      <vt:lpstr>Instruction Execution Characteristics</vt:lpstr>
      <vt:lpstr>Table 15.2 Weighted Relative Dynamic Frequency  of HLL Operations</vt:lpstr>
      <vt:lpstr>Table 15.3 Operands</vt:lpstr>
      <vt:lpstr>Implications</vt:lpstr>
      <vt:lpstr>The Use of a Large Register File</vt:lpstr>
      <vt:lpstr>Overlapping Register Windows</vt:lpstr>
      <vt:lpstr>Circular Buffer Organization of Overlapped Windows</vt:lpstr>
      <vt:lpstr>Global Variables</vt:lpstr>
      <vt:lpstr>Characteristics of Large-Register-File and Cache Organizations</vt:lpstr>
      <vt:lpstr>Referencing a Scalar </vt:lpstr>
      <vt:lpstr>Graph Coloring Approach</vt:lpstr>
      <vt:lpstr>Why CISC ?</vt:lpstr>
      <vt:lpstr>Characteristics of Reduced Instruction Set Architectures</vt:lpstr>
      <vt:lpstr>Table 15.7 Characteristics of Some Processors</vt:lpstr>
      <vt:lpstr>The Effects of Pipelining</vt:lpstr>
      <vt:lpstr>Optimization of Pipelining</vt:lpstr>
      <vt:lpstr>Table 15.8 Normal and Delayed Branch</vt:lpstr>
      <vt:lpstr>Use of the  Delayed Branch</vt:lpstr>
      <vt:lpstr>Loop Unrolling  Twice Example</vt:lpstr>
      <vt:lpstr>RISC versus CISC Controversy</vt:lpstr>
      <vt:lpstr>Summary</vt:lpstr>
      <vt:lpstr>Key terms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Son Hoang Xuan</cp:lastModifiedBy>
  <cp:revision>78</cp:revision>
  <dcterms:created xsi:type="dcterms:W3CDTF">2012-07-23T03:58:11Z</dcterms:created>
  <dcterms:modified xsi:type="dcterms:W3CDTF">2017-05-07T04:11:48Z</dcterms:modified>
</cp:coreProperties>
</file>