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7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86"/>
    <p:restoredTop sz="94683"/>
  </p:normalViewPr>
  <p:slideViewPr>
    <p:cSldViewPr snapToGrid="0" snapToObjects="1">
      <p:cViewPr varScale="1">
        <p:scale>
          <a:sx n="103" d="100"/>
          <a:sy n="103" d="100"/>
        </p:scale>
        <p:origin x="14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2478-C32E-254A-A171-058611FE7B7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D327-1536-824F-B2E5-366D10AB9F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2478-C32E-254A-A171-058611FE7B7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D327-1536-824F-B2E5-366D10AB9F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6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2478-C32E-254A-A171-058611FE7B7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D327-1536-824F-B2E5-366D10AB9F9F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688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2478-C32E-254A-A171-058611FE7B7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D327-1536-824F-B2E5-366D10AB9F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46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2478-C32E-254A-A171-058611FE7B7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D327-1536-824F-B2E5-366D10AB9F9F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1638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2478-C32E-254A-A171-058611FE7B7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D327-1536-824F-B2E5-366D10AB9F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87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2478-C32E-254A-A171-058611FE7B7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D327-1536-824F-B2E5-366D10AB9F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30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2478-C32E-254A-A171-058611FE7B7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D327-1536-824F-B2E5-366D10AB9F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2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2478-C32E-254A-A171-058611FE7B7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D327-1536-824F-B2E5-366D10AB9F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1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2478-C32E-254A-A171-058611FE7B7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D327-1536-824F-B2E5-366D10AB9F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6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2478-C32E-254A-A171-058611FE7B7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D327-1536-824F-B2E5-366D10AB9F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1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2478-C32E-254A-A171-058611FE7B7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D327-1536-824F-B2E5-366D10AB9F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2478-C32E-254A-A171-058611FE7B7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D327-1536-824F-B2E5-366D10AB9F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2478-C32E-254A-A171-058611FE7B7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D327-1536-824F-B2E5-366D10AB9F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6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2478-C32E-254A-A171-058611FE7B7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D327-1536-824F-B2E5-366D10AB9F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4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2478-C32E-254A-A171-058611FE7B7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D327-1536-824F-B2E5-366D10AB9F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9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22478-C32E-254A-A171-058611FE7B7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C8D327-1536-824F-B2E5-366D10AB9F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759E662E-202B-4447-B09C-1251BEAFD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b="1"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IBM Applied Data Science Capstone Project</a:t>
            </a:r>
          </a:p>
          <a:p>
            <a:pPr>
              <a:lnSpc>
                <a:spcPct val="90000"/>
              </a:lnSpc>
            </a:pPr>
            <a:r>
              <a:rPr lang="pt-PT" b="1"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19/07/2021</a:t>
            </a:r>
          </a:p>
          <a:p>
            <a:pPr>
              <a:lnSpc>
                <a:spcPct val="90000"/>
              </a:lnSpc>
            </a:pPr>
            <a:r>
              <a:rPr lang="pt-PT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Carlos Fortes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080A5-B46B-0B4F-B4FA-ECB6AF54D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3800" err="1">
                <a:effectLst/>
                <a:latin typeface="Book Antiqua" panose="0204060205030503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Analyzing</a:t>
            </a:r>
            <a:r>
              <a:rPr lang="pt-PT" sz="3800">
                <a:effectLst/>
                <a:latin typeface="Book Antiqua" panose="0204060205030503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PT" sz="3800" err="1">
                <a:effectLst/>
                <a:latin typeface="Book Antiqua" panose="0204060205030503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pt-PT" sz="3800">
                <a:effectLst/>
                <a:latin typeface="Book Antiqua" panose="0204060205030503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PT" sz="3800" err="1">
                <a:effectLst/>
                <a:latin typeface="Book Antiqua" panose="0204060205030503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Neighborhoods</a:t>
            </a:r>
            <a:r>
              <a:rPr lang="pt-PT" sz="3800">
                <a:effectLst/>
                <a:latin typeface="Book Antiqua" panose="0204060205030503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in Porto to </a:t>
            </a:r>
            <a:r>
              <a:rPr lang="pt-PT" sz="3800" err="1">
                <a:effectLst/>
                <a:latin typeface="Book Antiqua" panose="0204060205030503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Start</a:t>
            </a:r>
            <a:r>
              <a:rPr lang="pt-PT" sz="3800">
                <a:effectLst/>
                <a:latin typeface="Book Antiqua" panose="0204060205030503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 </a:t>
            </a:r>
            <a:r>
              <a:rPr lang="pt-PT" sz="3800" err="1">
                <a:effectLst/>
                <a:latin typeface="Book Antiqua" panose="0204060205030503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pt-PT" sz="3800">
                <a:effectLst/>
                <a:latin typeface="Book Antiqua" panose="0204060205030503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PT" sz="3800" err="1">
                <a:effectLst/>
                <a:latin typeface="Book Antiqua" panose="0204060205030503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Restaurant</a:t>
            </a:r>
            <a:endParaRPr lang="en-US" sz="3800"/>
          </a:p>
        </p:txBody>
      </p:sp>
    </p:spTree>
    <p:extLst>
      <p:ext uri="{BB962C8B-B14F-4D97-AF65-F5344CB8AC3E}">
        <p14:creationId xmlns:p14="http://schemas.microsoft.com/office/powerpoint/2010/main" val="1547794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E8C956-3EB5-E04F-A926-6E0D67A4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CCD9E-8401-9B46-B073-509B548DE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While opening a restaurant can be a very lucrative business, a lack of demand causes many restaurants to close within the first year of opening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/>
              <a:t>Factors for Restaurant’s Success: Location, Competition, Quality of Food</a:t>
            </a: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r>
              <a:rPr lang="en-US" dirty="0"/>
              <a:t>Business Problem: If the client wanted to open an </a:t>
            </a:r>
            <a:r>
              <a:rPr lang="en-US" dirty="0" err="1"/>
              <a:t>mexican</a:t>
            </a:r>
            <a:r>
              <a:rPr lang="en-US" dirty="0"/>
              <a:t> Restaurant in Porto, what areas are the best options to open the restaurant?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84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950CCD9E-8401-9B46-B073-509B548DE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067"/>
            <a:ext cx="6155266" cy="4351866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Data Sources:</a:t>
            </a:r>
          </a:p>
          <a:p>
            <a:pPr lvl="1"/>
            <a:r>
              <a:rPr lang="en-US"/>
              <a:t>Foursquare API</a:t>
            </a:r>
          </a:p>
          <a:p>
            <a:pPr lvl="1"/>
            <a:r>
              <a:rPr lang="en-US"/>
              <a:t>Neighborhood coordinates</a:t>
            </a:r>
          </a:p>
          <a:p>
            <a:pPr lvl="1"/>
            <a:endParaRPr lang="en-US"/>
          </a:p>
          <a:p>
            <a:pPr lvl="0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5" name="Straight Connector 37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39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Isosceles Triangle 45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8C956-3EB5-E04F-A926-6E0D67A4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23103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C956-3EB5-E04F-A926-6E0D67A4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1808"/>
          </a:xfrm>
        </p:spPr>
        <p:txBody>
          <a:bodyPr>
            <a:norm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CCD9E-8401-9B46-B073-509B548DE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1101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A4EC54D-2CC4-463B-A087-715F743B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07"/>
            <a:ext cx="12192000" cy="683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9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C956-3EB5-E04F-A926-6E0D67A4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1808"/>
          </a:xfrm>
        </p:spPr>
        <p:txBody>
          <a:bodyPr>
            <a:normAutofit/>
          </a:bodyPr>
          <a:lstStyle/>
          <a:p>
            <a:r>
              <a:rPr lang="en-US" dirty="0" err="1"/>
              <a:t>Foursqaure</a:t>
            </a:r>
            <a:r>
              <a:rPr lang="en-US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CCD9E-8401-9B46-B073-509B548DE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110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E8E6D-8C7E-1F4D-AC59-4E5C2FCCC3ED}"/>
              </a:ext>
            </a:extLst>
          </p:cNvPr>
          <p:cNvSpPr txBox="1"/>
          <p:nvPr/>
        </p:nvSpPr>
        <p:spPr>
          <a:xfrm>
            <a:off x="8686800" y="3885993"/>
            <a:ext cx="2436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Cluster 0 =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Cluster 1 = </a:t>
            </a:r>
            <a:r>
              <a:rPr lang="en-US" b="1" dirty="0">
                <a:solidFill>
                  <a:srgbClr val="7030A0"/>
                </a:solidFill>
              </a:rPr>
              <a:t>Purple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Cluster 2 = </a:t>
            </a:r>
            <a:r>
              <a:rPr lang="en-US" b="1" dirty="0">
                <a:solidFill>
                  <a:srgbClr val="0070C0"/>
                </a:solidFill>
              </a:rPr>
              <a:t>Blue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Cluster 3 = </a:t>
            </a:r>
            <a:r>
              <a:rPr lang="en-US" b="1" dirty="0">
                <a:solidFill>
                  <a:srgbClr val="00B0F0"/>
                </a:solidFill>
              </a:rPr>
              <a:t>Turquoise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Cluster 4 = </a:t>
            </a:r>
            <a:r>
              <a:rPr lang="en-US" b="1" dirty="0">
                <a:solidFill>
                  <a:srgbClr val="FFC000"/>
                </a:solidFill>
              </a:rPr>
              <a:t>Orange</a:t>
            </a:r>
            <a:endParaRPr lang="en-US" dirty="0">
              <a:solidFill>
                <a:srgbClr val="FFC000"/>
              </a:solidFill>
            </a:endParaRPr>
          </a:p>
          <a:p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BC731A4-B61A-45B2-A372-F61DA5EAB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C4D4949-DADE-46EF-859E-178CD4C2E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63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AE7824-0D32-A548-BD82-D8F693ADF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237664"/>
              </p:ext>
            </p:extLst>
          </p:nvPr>
        </p:nvGraphicFramePr>
        <p:xfrm>
          <a:off x="1779023" y="1131994"/>
          <a:ext cx="8635831" cy="4590388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2538807">
                  <a:extLst>
                    <a:ext uri="{9D8B030D-6E8A-4147-A177-3AD203B41FA5}">
                      <a16:colId xmlns:a16="http://schemas.microsoft.com/office/drawing/2014/main" val="1772719365"/>
                    </a:ext>
                  </a:extLst>
                </a:gridCol>
                <a:gridCol w="6097024">
                  <a:extLst>
                    <a:ext uri="{9D8B030D-6E8A-4147-A177-3AD203B41FA5}">
                      <a16:colId xmlns:a16="http://schemas.microsoft.com/office/drawing/2014/main" val="2623027236"/>
                    </a:ext>
                  </a:extLst>
                </a:gridCol>
              </a:tblGrid>
              <a:tr h="951538"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cap="all" spc="15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</a:t>
                      </a:r>
                      <a:endParaRPr lang="en-US" sz="2700" b="0" i="0" u="none" strike="noStrike" cap="all" spc="15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5270" marR="235270" marT="235270" marB="235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cap="all" spc="15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Characteristics</a:t>
                      </a:r>
                      <a:endParaRPr lang="en-US" sz="2700" b="0" i="0" u="none" strike="noStrike" cap="all" spc="15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5270" marR="235270" marT="235270" marB="235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03355"/>
                  </a:ext>
                </a:extLst>
              </a:tr>
              <a:tr h="1212950"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 0 ‘RED’</a:t>
                      </a:r>
                      <a:endParaRPr lang="en-US" sz="22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5270" marR="235270" marT="235270" marB="235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Outer city Type</a:t>
                      </a:r>
                      <a:endParaRPr kumimoji="0" lang="en-US" sz="2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5270" marR="235270" marT="235270" marB="235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809182"/>
                  </a:ext>
                </a:extLst>
              </a:tr>
              <a:tr h="1212950"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 1</a:t>
                      </a:r>
                    </a:p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‘Purple’</a:t>
                      </a:r>
                    </a:p>
                  </a:txBody>
                  <a:tcPr marL="235270" marR="235270" marT="235270" marB="235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Downtown Type </a:t>
                      </a:r>
                      <a:endParaRPr lang="en-US" sz="22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5270" marR="235270" marT="235270" marB="235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895496"/>
                  </a:ext>
                </a:extLst>
              </a:tr>
              <a:tr h="1212950"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 2</a:t>
                      </a:r>
                    </a:p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‘Blue Teal’</a:t>
                      </a:r>
                      <a:endParaRPr lang="en-US" sz="22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5270" marR="235270" marT="235270" marB="235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city Type </a:t>
                      </a:r>
                      <a:endParaRPr lang="en-US" sz="22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5270" marR="235270" marT="235270" marB="235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351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570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4CB7E0-7CA7-3248-8969-2334457D8E10}"/>
              </a:ext>
            </a:extLst>
          </p:cNvPr>
          <p:cNvSpPr txBox="1"/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From the plot, the following areas can be eliminated due to the large number of restaurants: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bg1"/>
                </a:solidFill>
              </a:rPr>
              <a:t>Cedofeita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bg1"/>
                </a:solidFill>
              </a:rPr>
              <a:t>Massarelos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bg1"/>
                </a:solidFill>
              </a:rPr>
              <a:t>Miragaia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79EE234-F6B9-4133-9AB5-900E4C2AF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095309"/>
            <a:ext cx="5143500" cy="4654866"/>
          </a:xfrm>
          <a:prstGeom prst="rect">
            <a:avLst/>
          </a:prstGeom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5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E8C956-3EB5-E04F-A926-6E0D67A4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CCD9E-8401-9B46-B073-509B548DE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optimal location to open a Mexican restaurant in Porto, Portugal would be the </a:t>
            </a:r>
            <a:r>
              <a:rPr lang="en-US" b="1" u="sng" dirty="0" err="1"/>
              <a:t>Bonfim</a:t>
            </a:r>
            <a:r>
              <a:rPr lang="en-US" b="1" u="sng" dirty="0"/>
              <a:t> </a:t>
            </a:r>
            <a:r>
              <a:rPr lang="en-US" dirty="0"/>
              <a:t>area.</a:t>
            </a:r>
          </a:p>
        </p:txBody>
      </p:sp>
    </p:spTree>
    <p:extLst>
      <p:ext uri="{BB962C8B-B14F-4D97-AF65-F5344CB8AC3E}">
        <p14:creationId xmlns:p14="http://schemas.microsoft.com/office/powerpoint/2010/main" val="3352863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429261-D60B-E144-A15D-D81286564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96638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184</Words>
  <Application>Microsoft Office PowerPoint</Application>
  <PresentationFormat>Ecrã Panorâmico</PresentationFormat>
  <Paragraphs>38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6" baseType="lpstr">
      <vt:lpstr>Arial</vt:lpstr>
      <vt:lpstr>Book Antiqua</vt:lpstr>
      <vt:lpstr>Calibri</vt:lpstr>
      <vt:lpstr>Franklin Gothic Medium</vt:lpstr>
      <vt:lpstr>Trebuchet MS</vt:lpstr>
      <vt:lpstr>Wingdings 3</vt:lpstr>
      <vt:lpstr>Facet</vt:lpstr>
      <vt:lpstr>Analyzing the Neighborhoods in Porto to Start a new Restaurant</vt:lpstr>
      <vt:lpstr>Problem</vt:lpstr>
      <vt:lpstr>Data</vt:lpstr>
      <vt:lpstr>Problem</vt:lpstr>
      <vt:lpstr>Foursqaure API</vt:lpstr>
      <vt:lpstr>Apresentação do PowerPoint</vt:lpstr>
      <vt:lpstr>Apresentação do PowerPoint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Location for Opening an Indian Restaurant in Toronto</dc:title>
  <dc:creator>Rohit Murakonda</dc:creator>
  <cp:lastModifiedBy>Carlos Fortes - EHT Porto</cp:lastModifiedBy>
  <cp:revision>3</cp:revision>
  <dcterms:created xsi:type="dcterms:W3CDTF">2019-02-03T22:03:20Z</dcterms:created>
  <dcterms:modified xsi:type="dcterms:W3CDTF">2021-08-02T17:34:25Z</dcterms:modified>
</cp:coreProperties>
</file>