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9" r:id="rId6"/>
    <p:sldId id="264" r:id="rId7"/>
    <p:sldId id="265" r:id="rId8"/>
    <p:sldId id="266" r:id="rId9"/>
    <p:sldId id="267" r:id="rId10"/>
    <p:sldId id="268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200" y="6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5DE4E-59D5-44ED-B36B-0AA70E2A84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1E659CD-463E-4ADA-84F2-872473C34743}">
      <dgm:prSet phldrT="[Text]" custT="1"/>
      <dgm:spPr/>
      <dgm:t>
        <a:bodyPr/>
        <a:lstStyle/>
        <a:p>
          <a:r>
            <a:rPr lang="en-US" sz="2600" dirty="0"/>
            <a:t>Census</a:t>
          </a:r>
          <a:endParaRPr lang="de-DE" sz="2600" dirty="0"/>
        </a:p>
      </dgm:t>
    </dgm:pt>
    <dgm:pt modelId="{AB756710-643D-4D34-9625-559F20CFEF9D}" type="parTrans" cxnId="{E541A81B-3591-4441-BE4B-3CBE125DAD33}">
      <dgm:prSet/>
      <dgm:spPr/>
      <dgm:t>
        <a:bodyPr/>
        <a:lstStyle/>
        <a:p>
          <a:endParaRPr lang="de-DE"/>
        </a:p>
      </dgm:t>
    </dgm:pt>
    <dgm:pt modelId="{E1B0AACB-1972-49CD-ACEC-6701E6C023F5}" type="sibTrans" cxnId="{E541A81B-3591-4441-BE4B-3CBE125DAD33}">
      <dgm:prSet/>
      <dgm:spPr/>
      <dgm:t>
        <a:bodyPr/>
        <a:lstStyle/>
        <a:p>
          <a:endParaRPr lang="de-DE"/>
        </a:p>
      </dgm:t>
    </dgm:pt>
    <dgm:pt modelId="{7FA73CAD-C2A2-4B2D-A203-896B3550B1B9}">
      <dgm:prSet phldrT="[Text]"/>
      <dgm:spPr/>
      <dgm:t>
        <a:bodyPr/>
        <a:lstStyle/>
        <a:p>
          <a:r>
            <a:rPr lang="en-US" dirty="0"/>
            <a:t>Name of the file </a:t>
          </a:r>
          <a:endParaRPr lang="de-DE" dirty="0"/>
        </a:p>
      </dgm:t>
    </dgm:pt>
    <dgm:pt modelId="{1115D9F3-0A16-471A-9AAA-6DFF713492FC}" type="parTrans" cxnId="{A08471F0-4D5F-4DC9-8861-403F8E789B73}">
      <dgm:prSet/>
      <dgm:spPr/>
      <dgm:t>
        <a:bodyPr/>
        <a:lstStyle/>
        <a:p>
          <a:endParaRPr lang="de-DE"/>
        </a:p>
      </dgm:t>
    </dgm:pt>
    <dgm:pt modelId="{43C7B3A5-CB21-40E6-A432-932C1666EA05}" type="sibTrans" cxnId="{A08471F0-4D5F-4DC9-8861-403F8E789B73}">
      <dgm:prSet/>
      <dgm:spPr/>
      <dgm:t>
        <a:bodyPr/>
        <a:lstStyle/>
        <a:p>
          <a:endParaRPr lang="de-DE"/>
        </a:p>
      </dgm:t>
    </dgm:pt>
    <dgm:pt modelId="{9002A79A-6E8C-44FE-B264-A0243211EDAB}">
      <dgm:prSet phldrT="[Text]"/>
      <dgm:spPr/>
      <dgm:t>
        <a:bodyPr/>
        <a:lstStyle/>
        <a:p>
          <a:r>
            <a:rPr lang="en-US" dirty="0"/>
            <a:t>File Type:</a:t>
          </a:r>
          <a:endParaRPr lang="de-DE" dirty="0"/>
        </a:p>
      </dgm:t>
    </dgm:pt>
    <dgm:pt modelId="{C0E72AF4-CE9D-4A07-92C4-2F9E14152818}" type="parTrans" cxnId="{B4F0F829-3DF9-4564-A047-F90003EBDDC9}">
      <dgm:prSet/>
      <dgm:spPr/>
      <dgm:t>
        <a:bodyPr/>
        <a:lstStyle/>
        <a:p>
          <a:endParaRPr lang="de-DE"/>
        </a:p>
      </dgm:t>
    </dgm:pt>
    <dgm:pt modelId="{275FC6E9-E461-4EA8-B928-A4C6F7565BF3}" type="sibTrans" cxnId="{B4F0F829-3DF9-4564-A047-F90003EBDDC9}">
      <dgm:prSet/>
      <dgm:spPr/>
      <dgm:t>
        <a:bodyPr/>
        <a:lstStyle/>
        <a:p>
          <a:endParaRPr lang="de-DE"/>
        </a:p>
      </dgm:t>
    </dgm:pt>
    <dgm:pt modelId="{4B0C691E-F733-43DB-8818-DACBD33C1628}">
      <dgm:prSet phldrT="[Text]" custT="1"/>
      <dgm:spPr/>
      <dgm:t>
        <a:bodyPr/>
        <a:lstStyle/>
        <a:p>
          <a:r>
            <a:rPr lang="en-US" sz="2600" dirty="0"/>
            <a:t>Bankrate.com</a:t>
          </a:r>
          <a:endParaRPr lang="de-DE" sz="2600" dirty="0"/>
        </a:p>
      </dgm:t>
    </dgm:pt>
    <dgm:pt modelId="{3EA269AC-2AE8-4932-9E05-5104EFF0B792}" type="parTrans" cxnId="{9ACA4630-3F08-46B5-8A7A-CA1C2CC92467}">
      <dgm:prSet/>
      <dgm:spPr/>
      <dgm:t>
        <a:bodyPr/>
        <a:lstStyle/>
        <a:p>
          <a:endParaRPr lang="de-DE"/>
        </a:p>
      </dgm:t>
    </dgm:pt>
    <dgm:pt modelId="{129D2176-BB2B-4CE0-BF37-9A1CB77F5978}" type="sibTrans" cxnId="{9ACA4630-3F08-46B5-8A7A-CA1C2CC92467}">
      <dgm:prSet/>
      <dgm:spPr/>
      <dgm:t>
        <a:bodyPr/>
        <a:lstStyle/>
        <a:p>
          <a:endParaRPr lang="de-DE"/>
        </a:p>
      </dgm:t>
    </dgm:pt>
    <dgm:pt modelId="{58F84960-C249-4605-B981-67348CA18122}">
      <dgm:prSet phldrT="[Text]"/>
      <dgm:spPr/>
      <dgm:t>
        <a:bodyPr/>
        <a:lstStyle/>
        <a:p>
          <a:r>
            <a:rPr lang="en-US" dirty="0"/>
            <a:t>Mortgage rates download as CSV</a:t>
          </a:r>
          <a:endParaRPr lang="de-DE" dirty="0"/>
        </a:p>
      </dgm:t>
    </dgm:pt>
    <dgm:pt modelId="{EDCAE09E-1CEF-4288-A385-149A6A2D6302}" type="parTrans" cxnId="{5DE53CA9-684B-4FDE-ACE4-8E552AB0A4DA}">
      <dgm:prSet/>
      <dgm:spPr/>
      <dgm:t>
        <a:bodyPr/>
        <a:lstStyle/>
        <a:p>
          <a:endParaRPr lang="de-DE"/>
        </a:p>
      </dgm:t>
    </dgm:pt>
    <dgm:pt modelId="{4B21C259-F47B-4E6A-A1D8-50F7A29C3EC3}" type="sibTrans" cxnId="{5DE53CA9-684B-4FDE-ACE4-8E552AB0A4DA}">
      <dgm:prSet/>
      <dgm:spPr/>
      <dgm:t>
        <a:bodyPr/>
        <a:lstStyle/>
        <a:p>
          <a:endParaRPr lang="de-DE"/>
        </a:p>
      </dgm:t>
    </dgm:pt>
    <dgm:pt modelId="{9EAF2BF8-9FD3-47A2-A833-8F81FEAFFA6A}">
      <dgm:prSet phldrT="[Text]"/>
      <dgm:spPr/>
      <dgm:t>
        <a:bodyPr/>
        <a:lstStyle/>
        <a:p>
          <a:r>
            <a:rPr lang="en-US" dirty="0"/>
            <a:t> the data is average mortgage rate per year</a:t>
          </a:r>
          <a:endParaRPr lang="de-DE" dirty="0"/>
        </a:p>
      </dgm:t>
    </dgm:pt>
    <dgm:pt modelId="{04D3992C-7524-4213-9F73-134E297E2F31}" type="parTrans" cxnId="{38037630-33C6-478F-B3E1-DBE54D89F37B}">
      <dgm:prSet/>
      <dgm:spPr/>
      <dgm:t>
        <a:bodyPr/>
        <a:lstStyle/>
        <a:p>
          <a:endParaRPr lang="de-DE"/>
        </a:p>
      </dgm:t>
    </dgm:pt>
    <dgm:pt modelId="{A4FB6E87-B764-4093-9954-6185A2EF6303}" type="sibTrans" cxnId="{38037630-33C6-478F-B3E1-DBE54D89F37B}">
      <dgm:prSet/>
      <dgm:spPr/>
      <dgm:t>
        <a:bodyPr/>
        <a:lstStyle/>
        <a:p>
          <a:endParaRPr lang="de-DE"/>
        </a:p>
      </dgm:t>
    </dgm:pt>
    <dgm:pt modelId="{0D8AEEDC-7DE4-4945-8FC1-DA8BA2E2FA1D}">
      <dgm:prSet phldrT="[Text]" custT="1"/>
      <dgm:spPr/>
      <dgm:t>
        <a:bodyPr/>
        <a:lstStyle/>
        <a:p>
          <a:r>
            <a:rPr lang="en-US" sz="2600" dirty="0"/>
            <a:t>Employment</a:t>
          </a:r>
          <a:endParaRPr lang="de-DE" sz="2600" dirty="0"/>
        </a:p>
      </dgm:t>
    </dgm:pt>
    <dgm:pt modelId="{D8A2F087-EB9D-4E67-B0A7-4A31F54FFDB5}" type="parTrans" cxnId="{DFD42258-5C77-4DF8-9E7C-3A1050A9CF78}">
      <dgm:prSet/>
      <dgm:spPr/>
      <dgm:t>
        <a:bodyPr/>
        <a:lstStyle/>
        <a:p>
          <a:endParaRPr lang="de-DE"/>
        </a:p>
      </dgm:t>
    </dgm:pt>
    <dgm:pt modelId="{759E53DD-017E-4782-AD9C-B4BE302827AA}" type="sibTrans" cxnId="{DFD42258-5C77-4DF8-9E7C-3A1050A9CF78}">
      <dgm:prSet/>
      <dgm:spPr/>
      <dgm:t>
        <a:bodyPr/>
        <a:lstStyle/>
        <a:p>
          <a:endParaRPr lang="de-DE"/>
        </a:p>
      </dgm:t>
    </dgm:pt>
    <dgm:pt modelId="{B4FF8BE8-BED1-43B5-B97D-0DE6939F17A7}">
      <dgm:prSet phldrT="[Text]" phldr="1"/>
      <dgm:spPr/>
      <dgm:t>
        <a:bodyPr/>
        <a:lstStyle/>
        <a:p>
          <a:endParaRPr lang="de-DE" dirty="0"/>
        </a:p>
      </dgm:t>
    </dgm:pt>
    <dgm:pt modelId="{B93D402E-AEED-4370-BF5A-0C518B6DC735}" type="parTrans" cxnId="{5610B13F-1006-48F8-A866-FE5A567EB719}">
      <dgm:prSet/>
      <dgm:spPr/>
      <dgm:t>
        <a:bodyPr/>
        <a:lstStyle/>
        <a:p>
          <a:endParaRPr lang="de-DE"/>
        </a:p>
      </dgm:t>
    </dgm:pt>
    <dgm:pt modelId="{0CAFAB83-6250-4DE9-9F17-B21DC19D1484}" type="sibTrans" cxnId="{5610B13F-1006-48F8-A866-FE5A567EB719}">
      <dgm:prSet/>
      <dgm:spPr/>
      <dgm:t>
        <a:bodyPr/>
        <a:lstStyle/>
        <a:p>
          <a:endParaRPr lang="de-DE"/>
        </a:p>
      </dgm:t>
    </dgm:pt>
    <dgm:pt modelId="{11B5019C-F308-4E3C-97F3-63B0D1DC99FC}">
      <dgm:prSet phldrT="[Text]" phldr="1"/>
      <dgm:spPr/>
      <dgm:t>
        <a:bodyPr/>
        <a:lstStyle/>
        <a:p>
          <a:endParaRPr lang="de-DE"/>
        </a:p>
      </dgm:t>
    </dgm:pt>
    <dgm:pt modelId="{DE6FC2FD-63E0-4BC8-839A-DD574E26568E}" type="parTrans" cxnId="{885E7386-842F-443A-AE07-F32C5DB719C3}">
      <dgm:prSet/>
      <dgm:spPr/>
      <dgm:t>
        <a:bodyPr/>
        <a:lstStyle/>
        <a:p>
          <a:endParaRPr lang="de-DE"/>
        </a:p>
      </dgm:t>
    </dgm:pt>
    <dgm:pt modelId="{1A84A112-A49B-4A03-A835-3D44199C58D7}" type="sibTrans" cxnId="{885E7386-842F-443A-AE07-F32C5DB719C3}">
      <dgm:prSet/>
      <dgm:spPr/>
      <dgm:t>
        <a:bodyPr/>
        <a:lstStyle/>
        <a:p>
          <a:endParaRPr lang="de-DE"/>
        </a:p>
      </dgm:t>
    </dgm:pt>
    <dgm:pt modelId="{9582364E-64AE-4BFA-B3FB-69971C1E29A1}">
      <dgm:prSet phldrT="[Text]" custT="1"/>
      <dgm:spPr/>
      <dgm:t>
        <a:bodyPr/>
        <a:lstStyle/>
        <a:p>
          <a:r>
            <a:rPr lang="en-US" sz="2600" dirty="0"/>
            <a:t>Housing values</a:t>
          </a:r>
          <a:endParaRPr lang="de-DE" sz="2600" dirty="0"/>
        </a:p>
      </dgm:t>
    </dgm:pt>
    <dgm:pt modelId="{399619BD-AA21-401C-8D2B-BEB5E01E7B91}" type="parTrans" cxnId="{CDCC37AE-80FC-4606-9E78-88AF713CF507}">
      <dgm:prSet/>
      <dgm:spPr/>
      <dgm:t>
        <a:bodyPr/>
        <a:lstStyle/>
        <a:p>
          <a:endParaRPr lang="de-DE"/>
        </a:p>
      </dgm:t>
    </dgm:pt>
    <dgm:pt modelId="{7E969D6C-E346-4F83-BC9F-68B2EE5D0646}" type="sibTrans" cxnId="{CDCC37AE-80FC-4606-9E78-88AF713CF507}">
      <dgm:prSet/>
      <dgm:spPr/>
      <dgm:t>
        <a:bodyPr/>
        <a:lstStyle/>
        <a:p>
          <a:endParaRPr lang="de-DE"/>
        </a:p>
      </dgm:t>
    </dgm:pt>
    <dgm:pt modelId="{644DB1F7-C76B-40F7-B8A4-12BDA35B93CE}">
      <dgm:prSet phldrT="[Text]"/>
      <dgm:spPr/>
      <dgm:t>
        <a:bodyPr/>
        <a:lstStyle/>
        <a:p>
          <a:r>
            <a:rPr lang="en-US" dirty="0"/>
            <a:t>Zillow Housing Value Index (ZHVI) CSV</a:t>
          </a:r>
          <a:endParaRPr lang="de-DE" dirty="0"/>
        </a:p>
      </dgm:t>
    </dgm:pt>
    <dgm:pt modelId="{415E6FA8-7330-466E-8CCB-2DF9DF51D6E6}" type="parTrans" cxnId="{7E24ECA9-3AFC-4FEB-B8B2-D01ACB2D3AF4}">
      <dgm:prSet/>
      <dgm:spPr/>
      <dgm:t>
        <a:bodyPr/>
        <a:lstStyle/>
        <a:p>
          <a:endParaRPr lang="de-DE"/>
        </a:p>
      </dgm:t>
    </dgm:pt>
    <dgm:pt modelId="{7BB58CD0-853E-4EDD-9DAF-D028A39B1F89}" type="sibTrans" cxnId="{7E24ECA9-3AFC-4FEB-B8B2-D01ACB2D3AF4}">
      <dgm:prSet/>
      <dgm:spPr/>
      <dgm:t>
        <a:bodyPr/>
        <a:lstStyle/>
        <a:p>
          <a:endParaRPr lang="de-DE"/>
        </a:p>
      </dgm:t>
    </dgm:pt>
    <dgm:pt modelId="{4006B9EE-B251-4144-9A22-5422B8EBF937}">
      <dgm:prSet phldrT="[Text]" phldr="1"/>
      <dgm:spPr/>
      <dgm:t>
        <a:bodyPr/>
        <a:lstStyle/>
        <a:p>
          <a:endParaRPr lang="de-DE" dirty="0"/>
        </a:p>
      </dgm:t>
    </dgm:pt>
    <dgm:pt modelId="{569A23F2-E985-4903-82E9-551146760CA3}" type="parTrans" cxnId="{29B9B73E-FE1A-4F95-9987-A4E6DC652383}">
      <dgm:prSet/>
      <dgm:spPr/>
      <dgm:t>
        <a:bodyPr/>
        <a:lstStyle/>
        <a:p>
          <a:endParaRPr lang="de-DE"/>
        </a:p>
      </dgm:t>
    </dgm:pt>
    <dgm:pt modelId="{8FF5A092-8EEF-4D7E-876F-8155847DDE08}" type="sibTrans" cxnId="{29B9B73E-FE1A-4F95-9987-A4E6DC652383}">
      <dgm:prSet/>
      <dgm:spPr/>
      <dgm:t>
        <a:bodyPr/>
        <a:lstStyle/>
        <a:p>
          <a:endParaRPr lang="de-DE"/>
        </a:p>
      </dgm:t>
    </dgm:pt>
    <dgm:pt modelId="{F50D896A-6127-436A-9B61-B31F4F3FC351}" type="pres">
      <dgm:prSet presAssocID="{1875DE4E-59D5-44ED-B36B-0AA70E2A841A}" presName="Name0" presStyleCnt="0">
        <dgm:presLayoutVars>
          <dgm:dir/>
          <dgm:animLvl val="lvl"/>
          <dgm:resizeHandles val="exact"/>
        </dgm:presLayoutVars>
      </dgm:prSet>
      <dgm:spPr/>
    </dgm:pt>
    <dgm:pt modelId="{4FF19F8E-E0D1-4D2C-BB4E-9EB7C0245C05}" type="pres">
      <dgm:prSet presAssocID="{11E659CD-463E-4ADA-84F2-872473C34743}" presName="linNode" presStyleCnt="0"/>
      <dgm:spPr/>
    </dgm:pt>
    <dgm:pt modelId="{1A800A73-B152-4357-801D-E34869D3052C}" type="pres">
      <dgm:prSet presAssocID="{11E659CD-463E-4ADA-84F2-872473C34743}" presName="parentText" presStyleLbl="node1" presStyleIdx="0" presStyleCnt="4" custScaleY="17678" custLinFactNeighborY="-20251">
        <dgm:presLayoutVars>
          <dgm:chMax val="1"/>
          <dgm:bulletEnabled val="1"/>
        </dgm:presLayoutVars>
      </dgm:prSet>
      <dgm:spPr/>
    </dgm:pt>
    <dgm:pt modelId="{CD850A67-593F-414D-AE65-D12FD1744D97}" type="pres">
      <dgm:prSet presAssocID="{11E659CD-463E-4ADA-84F2-872473C34743}" presName="descendantText" presStyleLbl="alignAccFollowNode1" presStyleIdx="0" presStyleCnt="4" custScaleY="17678" custLinFactNeighborY="-25314">
        <dgm:presLayoutVars>
          <dgm:bulletEnabled val="1"/>
        </dgm:presLayoutVars>
      </dgm:prSet>
      <dgm:spPr/>
    </dgm:pt>
    <dgm:pt modelId="{830D68D0-FAFF-4207-8A18-185F00476163}" type="pres">
      <dgm:prSet presAssocID="{E1B0AACB-1972-49CD-ACEC-6701E6C023F5}" presName="sp" presStyleCnt="0"/>
      <dgm:spPr/>
    </dgm:pt>
    <dgm:pt modelId="{ADE2A020-A227-4FC6-8277-7FD965FC5D63}" type="pres">
      <dgm:prSet presAssocID="{4B0C691E-F733-43DB-8818-DACBD33C1628}" presName="linNode" presStyleCnt="0"/>
      <dgm:spPr/>
    </dgm:pt>
    <dgm:pt modelId="{D4FAD909-F36F-4A57-9709-613DD80EE3DA}" type="pres">
      <dgm:prSet presAssocID="{4B0C691E-F733-43DB-8818-DACBD33C1628}" presName="parentText" presStyleLbl="node1" presStyleIdx="1" presStyleCnt="4" custScaleY="17678" custLinFactNeighborY="-8004">
        <dgm:presLayoutVars>
          <dgm:chMax val="1"/>
          <dgm:bulletEnabled val="1"/>
        </dgm:presLayoutVars>
      </dgm:prSet>
      <dgm:spPr/>
    </dgm:pt>
    <dgm:pt modelId="{F6CABCBF-8FEB-4E3C-A089-626BE7C6459C}" type="pres">
      <dgm:prSet presAssocID="{4B0C691E-F733-43DB-8818-DACBD33C1628}" presName="descendantText" presStyleLbl="alignAccFollowNode1" presStyleIdx="1" presStyleCnt="4" custScaleY="17678" custLinFactNeighborY="-10008">
        <dgm:presLayoutVars>
          <dgm:bulletEnabled val="1"/>
        </dgm:presLayoutVars>
      </dgm:prSet>
      <dgm:spPr/>
    </dgm:pt>
    <dgm:pt modelId="{EEAD9386-2B1C-4E9A-8DCB-FDE7077D739B}" type="pres">
      <dgm:prSet presAssocID="{129D2176-BB2B-4CE0-BF37-9A1CB77F5978}" presName="sp" presStyleCnt="0"/>
      <dgm:spPr/>
    </dgm:pt>
    <dgm:pt modelId="{EA424F17-D52C-4216-ABC8-E6067BBE4CAD}" type="pres">
      <dgm:prSet presAssocID="{0D8AEEDC-7DE4-4945-8FC1-DA8BA2E2FA1D}" presName="linNode" presStyleCnt="0"/>
      <dgm:spPr/>
    </dgm:pt>
    <dgm:pt modelId="{EFFAC9FB-4048-4AAA-9760-7F30FD212452}" type="pres">
      <dgm:prSet presAssocID="{0D8AEEDC-7DE4-4945-8FC1-DA8BA2E2FA1D}" presName="parentText" presStyleLbl="node1" presStyleIdx="2" presStyleCnt="4" custScaleY="17678" custLinFactNeighborY="-8004">
        <dgm:presLayoutVars>
          <dgm:chMax val="1"/>
          <dgm:bulletEnabled val="1"/>
        </dgm:presLayoutVars>
      </dgm:prSet>
      <dgm:spPr/>
    </dgm:pt>
    <dgm:pt modelId="{D29D3DD2-F946-452C-86BE-5B023B88C7D6}" type="pres">
      <dgm:prSet presAssocID="{0D8AEEDC-7DE4-4945-8FC1-DA8BA2E2FA1D}" presName="descendantText" presStyleLbl="alignAccFollowNode1" presStyleIdx="2" presStyleCnt="4" custScaleY="17678" custLinFactNeighborY="-10008">
        <dgm:presLayoutVars>
          <dgm:bulletEnabled val="1"/>
        </dgm:presLayoutVars>
      </dgm:prSet>
      <dgm:spPr/>
    </dgm:pt>
    <dgm:pt modelId="{B41DC701-D605-433A-93F5-C2CFE6C8EB8C}" type="pres">
      <dgm:prSet presAssocID="{759E53DD-017E-4782-AD9C-B4BE302827AA}" presName="sp" presStyleCnt="0"/>
      <dgm:spPr/>
    </dgm:pt>
    <dgm:pt modelId="{6E72C36C-B782-4266-BE52-D797900E5E69}" type="pres">
      <dgm:prSet presAssocID="{9582364E-64AE-4BFA-B3FB-69971C1E29A1}" presName="linNode" presStyleCnt="0"/>
      <dgm:spPr/>
    </dgm:pt>
    <dgm:pt modelId="{B5A6608A-E593-45A5-A922-7E361485718D}" type="pres">
      <dgm:prSet presAssocID="{9582364E-64AE-4BFA-B3FB-69971C1E29A1}" presName="parentText" presStyleLbl="node1" presStyleIdx="3" presStyleCnt="4" custScaleY="17678" custLinFactNeighborY="-8004">
        <dgm:presLayoutVars>
          <dgm:chMax val="1"/>
          <dgm:bulletEnabled val="1"/>
        </dgm:presLayoutVars>
      </dgm:prSet>
      <dgm:spPr/>
    </dgm:pt>
    <dgm:pt modelId="{F69FD359-B4B6-4071-BDC8-56964973DCD4}" type="pres">
      <dgm:prSet presAssocID="{9582364E-64AE-4BFA-B3FB-69971C1E29A1}" presName="descendantText" presStyleLbl="alignAccFollowNode1" presStyleIdx="3" presStyleCnt="4" custScaleY="17678" custLinFactNeighborY="-10008">
        <dgm:presLayoutVars>
          <dgm:bulletEnabled val="1"/>
        </dgm:presLayoutVars>
      </dgm:prSet>
      <dgm:spPr/>
    </dgm:pt>
  </dgm:ptLst>
  <dgm:cxnLst>
    <dgm:cxn modelId="{482E080A-9F7F-46E3-A858-84403386FEEE}" type="presOf" srcId="{B4FF8BE8-BED1-43B5-B97D-0DE6939F17A7}" destId="{D29D3DD2-F946-452C-86BE-5B023B88C7D6}" srcOrd="0" destOrd="0" presId="urn:microsoft.com/office/officeart/2005/8/layout/vList5"/>
    <dgm:cxn modelId="{252ED511-906C-4B07-BD06-8AEF34D0898B}" type="presOf" srcId="{7FA73CAD-C2A2-4B2D-A203-896B3550B1B9}" destId="{CD850A67-593F-414D-AE65-D12FD1744D97}" srcOrd="0" destOrd="0" presId="urn:microsoft.com/office/officeart/2005/8/layout/vList5"/>
    <dgm:cxn modelId="{E541A81B-3591-4441-BE4B-3CBE125DAD33}" srcId="{1875DE4E-59D5-44ED-B36B-0AA70E2A841A}" destId="{11E659CD-463E-4ADA-84F2-872473C34743}" srcOrd="0" destOrd="0" parTransId="{AB756710-643D-4D34-9625-559F20CFEF9D}" sibTransId="{E1B0AACB-1972-49CD-ACEC-6701E6C023F5}"/>
    <dgm:cxn modelId="{43830D1C-0B1B-4B9E-B882-57A68F9BE3C0}" type="presOf" srcId="{644DB1F7-C76B-40F7-B8A4-12BDA35B93CE}" destId="{F69FD359-B4B6-4071-BDC8-56964973DCD4}" srcOrd="0" destOrd="0" presId="urn:microsoft.com/office/officeart/2005/8/layout/vList5"/>
    <dgm:cxn modelId="{857EF327-2A89-47E4-AC6B-57F6251CA47D}" type="presOf" srcId="{58F84960-C249-4605-B981-67348CA18122}" destId="{F6CABCBF-8FEB-4E3C-A089-626BE7C6459C}" srcOrd="0" destOrd="0" presId="urn:microsoft.com/office/officeart/2005/8/layout/vList5"/>
    <dgm:cxn modelId="{B4F0F829-3DF9-4564-A047-F90003EBDDC9}" srcId="{11E659CD-463E-4ADA-84F2-872473C34743}" destId="{9002A79A-6E8C-44FE-B264-A0243211EDAB}" srcOrd="1" destOrd="0" parTransId="{C0E72AF4-CE9D-4A07-92C4-2F9E14152818}" sibTransId="{275FC6E9-E461-4EA8-B928-A4C6F7565BF3}"/>
    <dgm:cxn modelId="{A0F9DC2B-B03A-4199-8CE5-18446D9B14A5}" type="presOf" srcId="{4006B9EE-B251-4144-9A22-5422B8EBF937}" destId="{F69FD359-B4B6-4071-BDC8-56964973DCD4}" srcOrd="0" destOrd="1" presId="urn:microsoft.com/office/officeart/2005/8/layout/vList5"/>
    <dgm:cxn modelId="{9ACA4630-3F08-46B5-8A7A-CA1C2CC92467}" srcId="{1875DE4E-59D5-44ED-B36B-0AA70E2A841A}" destId="{4B0C691E-F733-43DB-8818-DACBD33C1628}" srcOrd="1" destOrd="0" parTransId="{3EA269AC-2AE8-4932-9E05-5104EFF0B792}" sibTransId="{129D2176-BB2B-4CE0-BF37-9A1CB77F5978}"/>
    <dgm:cxn modelId="{38037630-33C6-478F-B3E1-DBE54D89F37B}" srcId="{4B0C691E-F733-43DB-8818-DACBD33C1628}" destId="{9EAF2BF8-9FD3-47A2-A833-8F81FEAFFA6A}" srcOrd="1" destOrd="0" parTransId="{04D3992C-7524-4213-9F73-134E297E2F31}" sibTransId="{A4FB6E87-B764-4093-9954-6185A2EF6303}"/>
    <dgm:cxn modelId="{09FE3139-122C-479F-89BE-11F36512A83D}" type="presOf" srcId="{0D8AEEDC-7DE4-4945-8FC1-DA8BA2E2FA1D}" destId="{EFFAC9FB-4048-4AAA-9760-7F30FD212452}" srcOrd="0" destOrd="0" presId="urn:microsoft.com/office/officeart/2005/8/layout/vList5"/>
    <dgm:cxn modelId="{29B9B73E-FE1A-4F95-9987-A4E6DC652383}" srcId="{9582364E-64AE-4BFA-B3FB-69971C1E29A1}" destId="{4006B9EE-B251-4144-9A22-5422B8EBF937}" srcOrd="1" destOrd="0" parTransId="{569A23F2-E985-4903-82E9-551146760CA3}" sibTransId="{8FF5A092-8EEF-4D7E-876F-8155847DDE08}"/>
    <dgm:cxn modelId="{5610B13F-1006-48F8-A866-FE5A567EB719}" srcId="{0D8AEEDC-7DE4-4945-8FC1-DA8BA2E2FA1D}" destId="{B4FF8BE8-BED1-43B5-B97D-0DE6939F17A7}" srcOrd="0" destOrd="0" parTransId="{B93D402E-AEED-4370-BF5A-0C518B6DC735}" sibTransId="{0CAFAB83-6250-4DE9-9F17-B21DC19D1484}"/>
    <dgm:cxn modelId="{001D7E61-5A74-4C59-83A9-7D3ADE977A2A}" type="presOf" srcId="{9EAF2BF8-9FD3-47A2-A833-8F81FEAFFA6A}" destId="{F6CABCBF-8FEB-4E3C-A089-626BE7C6459C}" srcOrd="0" destOrd="1" presId="urn:microsoft.com/office/officeart/2005/8/layout/vList5"/>
    <dgm:cxn modelId="{DFD42258-5C77-4DF8-9E7C-3A1050A9CF78}" srcId="{1875DE4E-59D5-44ED-B36B-0AA70E2A841A}" destId="{0D8AEEDC-7DE4-4945-8FC1-DA8BA2E2FA1D}" srcOrd="2" destOrd="0" parTransId="{D8A2F087-EB9D-4E67-B0A7-4A31F54FFDB5}" sibTransId="{759E53DD-017E-4782-AD9C-B4BE302827AA}"/>
    <dgm:cxn modelId="{BFB2D481-A2A6-4D90-9E03-DB06BDB7D195}" type="presOf" srcId="{1875DE4E-59D5-44ED-B36B-0AA70E2A841A}" destId="{F50D896A-6127-436A-9B61-B31F4F3FC351}" srcOrd="0" destOrd="0" presId="urn:microsoft.com/office/officeart/2005/8/layout/vList5"/>
    <dgm:cxn modelId="{885E7386-842F-443A-AE07-F32C5DB719C3}" srcId="{0D8AEEDC-7DE4-4945-8FC1-DA8BA2E2FA1D}" destId="{11B5019C-F308-4E3C-97F3-63B0D1DC99FC}" srcOrd="1" destOrd="0" parTransId="{DE6FC2FD-63E0-4BC8-839A-DD574E26568E}" sibTransId="{1A84A112-A49B-4A03-A835-3D44199C58D7}"/>
    <dgm:cxn modelId="{6068E5A3-0595-4576-A70A-93FB575F3F66}" type="presOf" srcId="{11E659CD-463E-4ADA-84F2-872473C34743}" destId="{1A800A73-B152-4357-801D-E34869D3052C}" srcOrd="0" destOrd="0" presId="urn:microsoft.com/office/officeart/2005/8/layout/vList5"/>
    <dgm:cxn modelId="{222E45A6-D9F8-4633-BD11-1A39BF522529}" type="presOf" srcId="{9002A79A-6E8C-44FE-B264-A0243211EDAB}" destId="{CD850A67-593F-414D-AE65-D12FD1744D97}" srcOrd="0" destOrd="1" presId="urn:microsoft.com/office/officeart/2005/8/layout/vList5"/>
    <dgm:cxn modelId="{B52920A7-307B-4AE4-AF90-4D5D4C996AAE}" type="presOf" srcId="{9582364E-64AE-4BFA-B3FB-69971C1E29A1}" destId="{B5A6608A-E593-45A5-A922-7E361485718D}" srcOrd="0" destOrd="0" presId="urn:microsoft.com/office/officeart/2005/8/layout/vList5"/>
    <dgm:cxn modelId="{5DE53CA9-684B-4FDE-ACE4-8E552AB0A4DA}" srcId="{4B0C691E-F733-43DB-8818-DACBD33C1628}" destId="{58F84960-C249-4605-B981-67348CA18122}" srcOrd="0" destOrd="0" parTransId="{EDCAE09E-1CEF-4288-A385-149A6A2D6302}" sibTransId="{4B21C259-F47B-4E6A-A1D8-50F7A29C3EC3}"/>
    <dgm:cxn modelId="{7E24ECA9-3AFC-4FEB-B8B2-D01ACB2D3AF4}" srcId="{9582364E-64AE-4BFA-B3FB-69971C1E29A1}" destId="{644DB1F7-C76B-40F7-B8A4-12BDA35B93CE}" srcOrd="0" destOrd="0" parTransId="{415E6FA8-7330-466E-8CCB-2DF9DF51D6E6}" sibTransId="{7BB58CD0-853E-4EDD-9DAF-D028A39B1F89}"/>
    <dgm:cxn modelId="{CDCC37AE-80FC-4606-9E78-88AF713CF507}" srcId="{1875DE4E-59D5-44ED-B36B-0AA70E2A841A}" destId="{9582364E-64AE-4BFA-B3FB-69971C1E29A1}" srcOrd="3" destOrd="0" parTransId="{399619BD-AA21-401C-8D2B-BEB5E01E7B91}" sibTransId="{7E969D6C-E346-4F83-BC9F-68B2EE5D0646}"/>
    <dgm:cxn modelId="{71C161B0-8144-4604-8999-1AED8D472FB5}" type="presOf" srcId="{4B0C691E-F733-43DB-8818-DACBD33C1628}" destId="{D4FAD909-F36F-4A57-9709-613DD80EE3DA}" srcOrd="0" destOrd="0" presId="urn:microsoft.com/office/officeart/2005/8/layout/vList5"/>
    <dgm:cxn modelId="{F50FFCB4-7BD2-40EE-A45A-23327BA5A80F}" type="presOf" srcId="{11B5019C-F308-4E3C-97F3-63B0D1DC99FC}" destId="{D29D3DD2-F946-452C-86BE-5B023B88C7D6}" srcOrd="0" destOrd="1" presId="urn:microsoft.com/office/officeart/2005/8/layout/vList5"/>
    <dgm:cxn modelId="{A08471F0-4D5F-4DC9-8861-403F8E789B73}" srcId="{11E659CD-463E-4ADA-84F2-872473C34743}" destId="{7FA73CAD-C2A2-4B2D-A203-896B3550B1B9}" srcOrd="0" destOrd="0" parTransId="{1115D9F3-0A16-471A-9AAA-6DFF713492FC}" sibTransId="{43C7B3A5-CB21-40E6-A432-932C1666EA05}"/>
    <dgm:cxn modelId="{6E75B595-47E7-4402-AD9F-BE815C9707E5}" type="presParOf" srcId="{F50D896A-6127-436A-9B61-B31F4F3FC351}" destId="{4FF19F8E-E0D1-4D2C-BB4E-9EB7C0245C05}" srcOrd="0" destOrd="0" presId="urn:microsoft.com/office/officeart/2005/8/layout/vList5"/>
    <dgm:cxn modelId="{CE4D5A4C-AB73-440A-8F64-06E042F343CB}" type="presParOf" srcId="{4FF19F8E-E0D1-4D2C-BB4E-9EB7C0245C05}" destId="{1A800A73-B152-4357-801D-E34869D3052C}" srcOrd="0" destOrd="0" presId="urn:microsoft.com/office/officeart/2005/8/layout/vList5"/>
    <dgm:cxn modelId="{02CEF7F8-6B94-4993-B5B0-79D9673EA77B}" type="presParOf" srcId="{4FF19F8E-E0D1-4D2C-BB4E-9EB7C0245C05}" destId="{CD850A67-593F-414D-AE65-D12FD1744D97}" srcOrd="1" destOrd="0" presId="urn:microsoft.com/office/officeart/2005/8/layout/vList5"/>
    <dgm:cxn modelId="{5C571CEC-36E0-447D-8C7D-7724683A7855}" type="presParOf" srcId="{F50D896A-6127-436A-9B61-B31F4F3FC351}" destId="{830D68D0-FAFF-4207-8A18-185F00476163}" srcOrd="1" destOrd="0" presId="urn:microsoft.com/office/officeart/2005/8/layout/vList5"/>
    <dgm:cxn modelId="{4562131B-782A-4B9C-8A24-DA3AA06B4253}" type="presParOf" srcId="{F50D896A-6127-436A-9B61-B31F4F3FC351}" destId="{ADE2A020-A227-4FC6-8277-7FD965FC5D63}" srcOrd="2" destOrd="0" presId="urn:microsoft.com/office/officeart/2005/8/layout/vList5"/>
    <dgm:cxn modelId="{E96FBB1B-E1AB-43B3-A91F-2CD2B79A2F33}" type="presParOf" srcId="{ADE2A020-A227-4FC6-8277-7FD965FC5D63}" destId="{D4FAD909-F36F-4A57-9709-613DD80EE3DA}" srcOrd="0" destOrd="0" presId="urn:microsoft.com/office/officeart/2005/8/layout/vList5"/>
    <dgm:cxn modelId="{F26EE9E2-63FB-4AD8-8D1A-0AA777627363}" type="presParOf" srcId="{ADE2A020-A227-4FC6-8277-7FD965FC5D63}" destId="{F6CABCBF-8FEB-4E3C-A089-626BE7C6459C}" srcOrd="1" destOrd="0" presId="urn:microsoft.com/office/officeart/2005/8/layout/vList5"/>
    <dgm:cxn modelId="{B239C1FB-CD21-4087-8E62-24D53228C6CC}" type="presParOf" srcId="{F50D896A-6127-436A-9B61-B31F4F3FC351}" destId="{EEAD9386-2B1C-4E9A-8DCB-FDE7077D739B}" srcOrd="3" destOrd="0" presId="urn:microsoft.com/office/officeart/2005/8/layout/vList5"/>
    <dgm:cxn modelId="{41DA192C-9D27-416D-9393-64698D738099}" type="presParOf" srcId="{F50D896A-6127-436A-9B61-B31F4F3FC351}" destId="{EA424F17-D52C-4216-ABC8-E6067BBE4CAD}" srcOrd="4" destOrd="0" presId="urn:microsoft.com/office/officeart/2005/8/layout/vList5"/>
    <dgm:cxn modelId="{4F96F14A-38CD-47C5-9229-062738232D5E}" type="presParOf" srcId="{EA424F17-D52C-4216-ABC8-E6067BBE4CAD}" destId="{EFFAC9FB-4048-4AAA-9760-7F30FD212452}" srcOrd="0" destOrd="0" presId="urn:microsoft.com/office/officeart/2005/8/layout/vList5"/>
    <dgm:cxn modelId="{3800FED8-82F1-4B74-913D-C59B64D0A9DF}" type="presParOf" srcId="{EA424F17-D52C-4216-ABC8-E6067BBE4CAD}" destId="{D29D3DD2-F946-452C-86BE-5B023B88C7D6}" srcOrd="1" destOrd="0" presId="urn:microsoft.com/office/officeart/2005/8/layout/vList5"/>
    <dgm:cxn modelId="{F8E88C40-C142-4B61-A58E-5BEDBBEBCC7A}" type="presParOf" srcId="{F50D896A-6127-436A-9B61-B31F4F3FC351}" destId="{B41DC701-D605-433A-93F5-C2CFE6C8EB8C}" srcOrd="5" destOrd="0" presId="urn:microsoft.com/office/officeart/2005/8/layout/vList5"/>
    <dgm:cxn modelId="{07E3E17B-41BC-4C1A-9888-F076FE8D45E0}" type="presParOf" srcId="{F50D896A-6127-436A-9B61-B31F4F3FC351}" destId="{6E72C36C-B782-4266-BE52-D797900E5E69}" srcOrd="6" destOrd="0" presId="urn:microsoft.com/office/officeart/2005/8/layout/vList5"/>
    <dgm:cxn modelId="{2B2CEFE0-EE4E-4F13-9970-500C0B49F3D9}" type="presParOf" srcId="{6E72C36C-B782-4266-BE52-D797900E5E69}" destId="{B5A6608A-E593-45A5-A922-7E361485718D}" srcOrd="0" destOrd="0" presId="urn:microsoft.com/office/officeart/2005/8/layout/vList5"/>
    <dgm:cxn modelId="{3C6D38C9-9F3A-4511-BFEC-41AFFA3C7D1F}" type="presParOf" srcId="{6E72C36C-B782-4266-BE52-D797900E5E69}" destId="{F69FD359-B4B6-4071-BDC8-56964973DC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50A67-593F-414D-AE65-D12FD1744D97}">
      <dsp:nvSpPr>
        <dsp:cNvPr id="0" name=""/>
        <dsp:cNvSpPr/>
      </dsp:nvSpPr>
      <dsp:spPr>
        <a:xfrm rot="5400000">
          <a:off x="5610670" y="-2483422"/>
          <a:ext cx="59270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Name of the file 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Type:</a:t>
          </a:r>
          <a:endParaRPr lang="de-DE" sz="1400" kern="1200" dirty="0"/>
        </a:p>
      </dsp:txBody>
      <dsp:txXfrm rot="-5400000">
        <a:off x="3127248" y="28934"/>
        <a:ext cx="5530618" cy="534839"/>
      </dsp:txXfrm>
    </dsp:sp>
    <dsp:sp modelId="{1A800A73-B152-4357-801D-E34869D3052C}">
      <dsp:nvSpPr>
        <dsp:cNvPr id="0" name=""/>
        <dsp:cNvSpPr/>
      </dsp:nvSpPr>
      <dsp:spPr>
        <a:xfrm>
          <a:off x="0" y="0"/>
          <a:ext cx="3127248" cy="740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Census</a:t>
          </a:r>
          <a:endParaRPr lang="de-DE" sz="2600" kern="1200" dirty="0"/>
        </a:p>
      </dsp:txBody>
      <dsp:txXfrm>
        <a:off x="36167" y="36167"/>
        <a:ext cx="3054914" cy="668550"/>
      </dsp:txXfrm>
    </dsp:sp>
    <dsp:sp modelId="{F6CABCBF-8FEB-4E3C-A089-626BE7C6459C}">
      <dsp:nvSpPr>
        <dsp:cNvPr id="0" name=""/>
        <dsp:cNvSpPr/>
      </dsp:nvSpPr>
      <dsp:spPr>
        <a:xfrm rot="5400000">
          <a:off x="5610670" y="-1495041"/>
          <a:ext cx="59270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Mortgage rates download as CSV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the data is average mortgage rate per year</a:t>
          </a:r>
          <a:endParaRPr lang="de-DE" sz="1400" kern="1200" dirty="0"/>
        </a:p>
      </dsp:txBody>
      <dsp:txXfrm rot="-5400000">
        <a:off x="3127248" y="1017315"/>
        <a:ext cx="5530618" cy="534839"/>
      </dsp:txXfrm>
    </dsp:sp>
    <dsp:sp modelId="{D4FAD909-F36F-4A57-9709-613DD80EE3DA}">
      <dsp:nvSpPr>
        <dsp:cNvPr id="0" name=""/>
        <dsp:cNvSpPr/>
      </dsp:nvSpPr>
      <dsp:spPr>
        <a:xfrm>
          <a:off x="0" y="914392"/>
          <a:ext cx="3127248" cy="740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Bankrate.com</a:t>
          </a:r>
          <a:endParaRPr lang="de-DE" sz="2600" kern="1200" dirty="0"/>
        </a:p>
      </dsp:txBody>
      <dsp:txXfrm>
        <a:off x="36167" y="950559"/>
        <a:ext cx="3054914" cy="668550"/>
      </dsp:txXfrm>
    </dsp:sp>
    <dsp:sp modelId="{D29D3DD2-F946-452C-86BE-5B023B88C7D6}">
      <dsp:nvSpPr>
        <dsp:cNvPr id="0" name=""/>
        <dsp:cNvSpPr/>
      </dsp:nvSpPr>
      <dsp:spPr>
        <a:xfrm rot="5400000">
          <a:off x="5610670" y="-544606"/>
          <a:ext cx="59270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/>
        </a:p>
      </dsp:txBody>
      <dsp:txXfrm rot="-5400000">
        <a:off x="3127248" y="1967750"/>
        <a:ext cx="5530618" cy="534839"/>
      </dsp:txXfrm>
    </dsp:sp>
    <dsp:sp modelId="{EFFAC9FB-4048-4AAA-9760-7F30FD212452}">
      <dsp:nvSpPr>
        <dsp:cNvPr id="0" name=""/>
        <dsp:cNvSpPr/>
      </dsp:nvSpPr>
      <dsp:spPr>
        <a:xfrm>
          <a:off x="0" y="1864827"/>
          <a:ext cx="3127248" cy="740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Employment</a:t>
          </a:r>
          <a:endParaRPr lang="de-DE" sz="2600" kern="1200" dirty="0"/>
        </a:p>
      </dsp:txBody>
      <dsp:txXfrm>
        <a:off x="36167" y="1900994"/>
        <a:ext cx="3054914" cy="668550"/>
      </dsp:txXfrm>
    </dsp:sp>
    <dsp:sp modelId="{F69FD359-B4B6-4071-BDC8-56964973DCD4}">
      <dsp:nvSpPr>
        <dsp:cNvPr id="0" name=""/>
        <dsp:cNvSpPr/>
      </dsp:nvSpPr>
      <dsp:spPr>
        <a:xfrm rot="5400000">
          <a:off x="5610670" y="405828"/>
          <a:ext cx="59270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Zillow Housing Value Index (ZHVI) CSV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dirty="0"/>
        </a:p>
      </dsp:txBody>
      <dsp:txXfrm rot="-5400000">
        <a:off x="3127248" y="2918184"/>
        <a:ext cx="5530618" cy="534839"/>
      </dsp:txXfrm>
    </dsp:sp>
    <dsp:sp modelId="{B5A6608A-E593-45A5-A922-7E361485718D}">
      <dsp:nvSpPr>
        <dsp:cNvPr id="0" name=""/>
        <dsp:cNvSpPr/>
      </dsp:nvSpPr>
      <dsp:spPr>
        <a:xfrm>
          <a:off x="0" y="2815262"/>
          <a:ext cx="3127248" cy="740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Housing values</a:t>
          </a:r>
          <a:endParaRPr lang="de-DE" sz="2600" kern="1200" dirty="0"/>
        </a:p>
      </dsp:txBody>
      <dsp:txXfrm>
        <a:off x="36167" y="2851429"/>
        <a:ext cx="3054914" cy="66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8/8/2024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8/8/2024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324598" cy="2514601"/>
          </a:xfrm>
        </p:spPr>
        <p:txBody>
          <a:bodyPr/>
          <a:lstStyle/>
          <a:p>
            <a:r>
              <a:rPr lang="en-US" dirty="0"/>
              <a:t>Columbia Data Analytics Boot 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599"/>
            <a:ext cx="5029201" cy="208280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Houseketeer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Project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Celebi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Zaineb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Konialian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Carlos Ortiz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Talibah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Timothy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Values v. Population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065C7-E27E-3332-9A5C-E946A6B54500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results</a:t>
            </a:r>
          </a:p>
          <a:p>
            <a:r>
              <a:rPr lang="en-US" dirty="0"/>
              <a:t>Which variable was the stronger driver (x independent variable)</a:t>
            </a:r>
          </a:p>
          <a:p>
            <a:r>
              <a:rPr lang="en-US" dirty="0"/>
              <a:t>What do we think is driving high values post pandemic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B7CF84-B6EC-BFC5-69B4-7488500A2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33105"/>
              </p:ext>
            </p:extLst>
          </p:nvPr>
        </p:nvGraphicFramePr>
        <p:xfrm>
          <a:off x="1141412" y="1905000"/>
          <a:ext cx="10134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69370226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150680352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Investigate why housing prices are high, despite lowering interest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7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will consider some key drivers to help explain why housing values are high in post pandemic environment and high interest rate environment. Some considerations will analyze include: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and overall trends in employment/income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mortgage interest rates (to adjust for inflation),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Housing Values (units available, units in region, unit price average/median, etc.)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6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 City five boroughs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Surrounding five counties of New York City’s five boroughs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frame: 2012 - 2013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5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BD73D6-491F-C13C-B2DB-63C803C5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184554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Mobility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DAB8E-D361-271C-81AE-4FCD1E77C259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by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DAB8E-D361-271C-81AE-4FCD1E77C259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Carlos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38200"/>
          </a:xfrm>
        </p:spPr>
        <p:txBody>
          <a:bodyPr/>
          <a:lstStyle/>
          <a:p>
            <a:r>
              <a:rPr lang="en-US" dirty="0"/>
              <a:t>Pre v Post Pandemic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98D41-6BEC-AA96-F40B-09A474837A8D}"/>
              </a:ext>
            </a:extLst>
          </p:cNvPr>
          <p:cNvSpPr/>
          <p:nvPr/>
        </p:nvSpPr>
        <p:spPr>
          <a:xfrm>
            <a:off x="9980612" y="1905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Talibah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99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Values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75A38-4842-B95E-A658-2FF1BBDE305E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Zaineb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v. Mortgage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DD761-7E6D-B89B-09FA-6EA19BA62C6D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/ Zaineb/ Carlos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1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Values vs.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66800"/>
          </a:xfrm>
        </p:spPr>
        <p:txBody>
          <a:bodyPr/>
          <a:lstStyle/>
          <a:p>
            <a:r>
              <a:rPr lang="en-US" dirty="0"/>
              <a:t>Summary of the current visual.</a:t>
            </a:r>
          </a:p>
          <a:p>
            <a:r>
              <a:rPr lang="en-US" dirty="0"/>
              <a:t>Use brief bullets, discuss details verbally.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22961-B2CF-96CC-7F1D-AC51E2FBA74F}"/>
              </a:ext>
            </a:extLst>
          </p:cNvPr>
          <p:cNvSpPr/>
          <p:nvPr/>
        </p:nvSpPr>
        <p:spPr>
          <a:xfrm>
            <a:off x="8990012" y="228600"/>
            <a:ext cx="1828800" cy="685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Talibah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330</Words>
  <Application>Microsoft Office PowerPoint</Application>
  <PresentationFormat>Custom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Columbia Data Analytics Boot Camp</vt:lpstr>
      <vt:lpstr>Project Highlights</vt:lpstr>
      <vt:lpstr>Data Sourcing</vt:lpstr>
      <vt:lpstr>Population Mobility Over Time</vt:lpstr>
      <vt:lpstr>Vacancy by Location</vt:lpstr>
      <vt:lpstr>Pre v Post Pandemic Employment</vt:lpstr>
      <vt:lpstr>Housing Values over Time</vt:lpstr>
      <vt:lpstr>Housing v. Mortgage rates</vt:lpstr>
      <vt:lpstr>Housing Values vs. Employment</vt:lpstr>
      <vt:lpstr>Housing Values v. Population Mobility</vt:lpstr>
      <vt:lpstr>Observations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Zaineb Ainuddin</dc:creator>
  <cp:lastModifiedBy>Zaineb Ainuddin</cp:lastModifiedBy>
  <cp:revision>3</cp:revision>
  <dcterms:created xsi:type="dcterms:W3CDTF">2024-08-09T00:44:13Z</dcterms:created>
  <dcterms:modified xsi:type="dcterms:W3CDTF">2024-08-09T01:31:46Z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